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366" r:id="rId2"/>
    <p:sldId id="357" r:id="rId3"/>
    <p:sldId id="359" r:id="rId4"/>
    <p:sldId id="316" r:id="rId5"/>
    <p:sldId id="347" r:id="rId6"/>
    <p:sldId id="367" r:id="rId7"/>
    <p:sldId id="368" r:id="rId8"/>
    <p:sldId id="350" r:id="rId9"/>
    <p:sldId id="351" r:id="rId10"/>
    <p:sldId id="283" r:id="rId11"/>
    <p:sldId id="276" r:id="rId12"/>
    <p:sldId id="369" r:id="rId13"/>
    <p:sldId id="370" r:id="rId14"/>
    <p:sldId id="371" r:id="rId15"/>
    <p:sldId id="298" r:id="rId16"/>
    <p:sldId id="362" r:id="rId17"/>
    <p:sldId id="363" r:id="rId18"/>
    <p:sldId id="364" r:id="rId19"/>
    <p:sldId id="325" r:id="rId20"/>
    <p:sldId id="372" r:id="rId21"/>
    <p:sldId id="373" r:id="rId22"/>
    <p:sldId id="374" r:id="rId23"/>
    <p:sldId id="375" r:id="rId24"/>
    <p:sldId id="376" r:id="rId25"/>
    <p:sldId id="377" r:id="rId26"/>
    <p:sldId id="3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57D9"/>
    <a:srgbClr val="EF4B66"/>
    <a:srgbClr val="FF9933"/>
    <a:srgbClr val="FBCDCD"/>
    <a:srgbClr val="3B87CD"/>
    <a:srgbClr val="FFCC99"/>
    <a:srgbClr val="FFFF99"/>
    <a:srgbClr val="FFFFCC"/>
    <a:srgbClr val="66FFFF"/>
    <a:srgbClr val="5DD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37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442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304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14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08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35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03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04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25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90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93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68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739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29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95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4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8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3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6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2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29FF48-5500-FF46-CA06-9B050C15D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10"/>
            <a:ext cx="12192000" cy="68009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7683F0-46C6-12FF-6CAB-F0C339157391}"/>
              </a:ext>
            </a:extLst>
          </p:cNvPr>
          <p:cNvSpPr/>
          <p:nvPr/>
        </p:nvSpPr>
        <p:spPr>
          <a:xfrm>
            <a:off x="2318714" y="1282913"/>
            <a:ext cx="736208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NAME THE PICTURES </a:t>
            </a:r>
          </a:p>
          <a:p>
            <a:pPr algn="ctr"/>
            <a:r>
              <a: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GUESS THE KEY WORD</a:t>
            </a:r>
          </a:p>
        </p:txBody>
      </p:sp>
    </p:spTree>
    <p:extLst>
      <p:ext uri="{BB962C8B-B14F-4D97-AF65-F5344CB8AC3E}">
        <p14:creationId xmlns:p14="http://schemas.microsoft.com/office/powerpoint/2010/main" val="398613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-3531" y="-7620"/>
            <a:ext cx="12192000" cy="1083309"/>
            <a:chOff x="0" y="-3"/>
            <a:chExt cx="12192000" cy="1083309"/>
          </a:xfrm>
        </p:grpSpPr>
        <p:sp>
          <p:nvSpPr>
            <p:cNvPr id="37" name="Round Single Corner Rectangle 36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ound Single Corner Rectangle 37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ound Single Corner Rectangle 38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719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71" y="1160574"/>
            <a:ext cx="2979575" cy="16845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7659"/>
          <a:stretch/>
        </p:blipFill>
        <p:spPr>
          <a:xfrm>
            <a:off x="3506634" y="1121091"/>
            <a:ext cx="2698524" cy="1656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4367" b="7054"/>
          <a:stretch/>
        </p:blipFill>
        <p:spPr>
          <a:xfrm>
            <a:off x="6621797" y="1077433"/>
            <a:ext cx="2630895" cy="1670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-1094" t="-7702" r="1094" b="5469"/>
          <a:stretch/>
        </p:blipFill>
        <p:spPr>
          <a:xfrm>
            <a:off x="9325747" y="980618"/>
            <a:ext cx="2279703" cy="18644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829" y="3524816"/>
            <a:ext cx="2336305" cy="23409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0484" y="3665158"/>
            <a:ext cx="2344639" cy="2344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5501" y="3524816"/>
            <a:ext cx="2377279" cy="2377279"/>
          </a:xfrm>
          <a:prstGeom prst="rect">
            <a:avLst/>
          </a:prstGeom>
        </p:spPr>
      </p:pic>
      <p:pic>
        <p:nvPicPr>
          <p:cNvPr id="1026" name="Picture 2" descr="100+ Free Sunflower &amp; Flower Vectors - Pixabay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5309" y="3482347"/>
            <a:ext cx="1808890" cy="23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62130" y="5736519"/>
            <a:ext cx="20410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pple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01728" y="2679066"/>
            <a:ext cx="17233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ggs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663921" y="2679066"/>
            <a:ext cx="28230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lephant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651321" y="2679066"/>
            <a:ext cx="21185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ose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24908" y="2679066"/>
            <a:ext cx="14216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93039" y="5736519"/>
            <a:ext cx="23121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rapes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163985" y="5755289"/>
            <a:ext cx="20593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agle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496282" y="5755289"/>
            <a:ext cx="14216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ice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978563" y="5755289"/>
            <a:ext cx="33023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unflower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/>
          <a:srcRect l="1913" t="15330" r="3952" b="2681"/>
          <a:stretch/>
        </p:blipFill>
        <p:spPr>
          <a:xfrm>
            <a:off x="7265593" y="3981255"/>
            <a:ext cx="2050703" cy="166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59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03000F-57E8-F561-F24B-D3C5C25B4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98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4B7C3C1-2E13-29EF-1541-0C66F7EE2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10"/>
            <a:ext cx="12192000" cy="6800979"/>
          </a:xfrm>
          <a:prstGeom prst="rect">
            <a:avLst/>
          </a:prstGeom>
        </p:spPr>
      </p:pic>
      <p:sp>
        <p:nvSpPr>
          <p:cNvPr id="7" name="Google Shape;1881;p31"/>
          <p:cNvSpPr txBox="1">
            <a:spLocks/>
          </p:cNvSpPr>
          <p:nvPr/>
        </p:nvSpPr>
        <p:spPr>
          <a:xfrm>
            <a:off x="490974" y="786708"/>
            <a:ext cx="5231128" cy="1223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FF0000"/>
                </a:solidFill>
              </a:rPr>
              <a:t>forum </a:t>
            </a:r>
            <a:r>
              <a:rPr lang="en-US" sz="6600" b="1" dirty="0">
                <a:solidFill>
                  <a:srgbClr val="FF0000"/>
                </a:solidFill>
                <a:cs typeface="Calibri" panose="020F0502020204030204" pitchFamily="34" charset="0"/>
              </a:rPr>
              <a:t>(n)</a:t>
            </a:r>
          </a:p>
        </p:txBody>
      </p:sp>
      <p:sp>
        <p:nvSpPr>
          <p:cNvPr id="2" name="Rectangle 1"/>
          <p:cNvSpPr/>
          <p:nvPr/>
        </p:nvSpPr>
        <p:spPr>
          <a:xfrm>
            <a:off x="490974" y="1797522"/>
            <a:ext cx="394050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/ˈ</a:t>
            </a:r>
            <a:r>
              <a:rPr lang="en-US" sz="7200" b="1" dirty="0" err="1">
                <a:solidFill>
                  <a:schemeClr val="bg1"/>
                </a:solidFill>
              </a:rPr>
              <a:t>fɔːr</a:t>
            </a:r>
            <a:r>
              <a:rPr lang="en-US" sz="7200" b="1" dirty="0" err="1">
                <a:solidFill>
                  <a:srgbClr val="FFFF00"/>
                </a:solidFill>
              </a:rPr>
              <a:t>ə</a:t>
            </a:r>
            <a:r>
              <a:rPr lang="en-US" sz="7200" b="1" dirty="0" err="1">
                <a:solidFill>
                  <a:schemeClr val="bg1"/>
                </a:solidFill>
              </a:rPr>
              <a:t>m</a:t>
            </a:r>
            <a:r>
              <a:rPr lang="en-US" sz="7200" b="1" dirty="0">
                <a:solidFill>
                  <a:schemeClr val="bg1"/>
                </a:solidFill>
              </a:rPr>
              <a:t>/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7898" r="8285"/>
          <a:stretch/>
        </p:blipFill>
        <p:spPr>
          <a:xfrm>
            <a:off x="5969413" y="831719"/>
            <a:ext cx="5081626" cy="3685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1797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F3E90D-6EE4-A0C0-AE8F-AC49B00CD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10"/>
            <a:ext cx="12192000" cy="6800979"/>
          </a:xfrm>
          <a:prstGeom prst="rect">
            <a:avLst/>
          </a:prstGeom>
        </p:spPr>
      </p:pic>
      <p:sp>
        <p:nvSpPr>
          <p:cNvPr id="7" name="Google Shape;1881;p31"/>
          <p:cNvSpPr txBox="1">
            <a:spLocks/>
          </p:cNvSpPr>
          <p:nvPr/>
        </p:nvSpPr>
        <p:spPr>
          <a:xfrm>
            <a:off x="1411390" y="387118"/>
            <a:ext cx="4451739" cy="1260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FF0000"/>
                </a:solidFill>
              </a:rPr>
              <a:t>stress</a:t>
            </a:r>
            <a:r>
              <a:rPr lang="en-US" sz="8800" b="1" dirty="0">
                <a:solidFill>
                  <a:srgbClr val="FF0000"/>
                </a:solidFill>
              </a:rPr>
              <a:t> </a:t>
            </a:r>
            <a:r>
              <a:rPr lang="en-US" sz="6600" b="1" dirty="0">
                <a:solidFill>
                  <a:srgbClr val="FF0000"/>
                </a:solidFill>
              </a:rPr>
              <a:t>(n)</a:t>
            </a:r>
          </a:p>
        </p:txBody>
      </p:sp>
      <p:sp>
        <p:nvSpPr>
          <p:cNvPr id="2" name="Rectangle 1"/>
          <p:cNvSpPr/>
          <p:nvPr/>
        </p:nvSpPr>
        <p:spPr>
          <a:xfrm>
            <a:off x="1653798" y="1428374"/>
            <a:ext cx="302704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</a:rPr>
              <a:t>/ˌ</a:t>
            </a:r>
            <a:r>
              <a:rPr lang="en-US" sz="6600" b="1" dirty="0" err="1">
                <a:solidFill>
                  <a:schemeClr val="bg1"/>
                </a:solidFill>
              </a:rPr>
              <a:t>stres</a:t>
            </a:r>
            <a:r>
              <a:rPr lang="en-US" sz="6600" b="1" dirty="0">
                <a:solidFill>
                  <a:schemeClr val="bg1"/>
                </a:solidFill>
              </a:rPr>
              <a:t>/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338" y="490564"/>
            <a:ext cx="3027048" cy="2257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EFC2D1-14B1-8D16-42AF-DAC9D0BCEC8F}"/>
              </a:ext>
            </a:extLst>
          </p:cNvPr>
          <p:cNvSpPr txBox="1"/>
          <p:nvPr/>
        </p:nvSpPr>
        <p:spPr>
          <a:xfrm>
            <a:off x="1457723" y="2624909"/>
            <a:ext cx="59252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6000" b="1" dirty="0" err="1">
                <a:solidFill>
                  <a:srgbClr val="FF0000"/>
                </a:solidFill>
                <a:latin typeface="Arial" panose="020B0604020202020204" pitchFamily="34" charset="0"/>
              </a:rPr>
              <a:t>s</a:t>
            </a:r>
            <a:r>
              <a:rPr lang="vi-VN" sz="60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tressful</a:t>
            </a:r>
            <a:r>
              <a:rPr lang="vi-VN" sz="6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vi-VN" sz="60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adj</a:t>
            </a:r>
            <a:r>
              <a:rPr lang="vi-VN" sz="6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)</a:t>
            </a:r>
            <a:endParaRPr lang="vi-VN" sz="6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39E3C3-867C-ACD7-9D6D-976DABFC763B}"/>
              </a:ext>
            </a:extLst>
          </p:cNvPr>
          <p:cNvSpPr txBox="1"/>
          <p:nvPr/>
        </p:nvSpPr>
        <p:spPr>
          <a:xfrm>
            <a:off x="942975" y="3395246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6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/ˈ</a:t>
            </a:r>
            <a:r>
              <a:rPr lang="vi-VN" sz="6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stres.f</a:t>
            </a:r>
            <a:r>
              <a:rPr lang="vi-VN" sz="60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ə</a:t>
            </a:r>
            <a:r>
              <a:rPr lang="vi-VN" sz="6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</a:t>
            </a:r>
            <a:r>
              <a:rPr lang="vi-VN" sz="6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/</a:t>
            </a:r>
            <a:endParaRPr lang="vi-VN" sz="6000" b="1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162F7D-DC53-97E2-8D7D-D4E94817A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5155" y="2920493"/>
            <a:ext cx="4769333" cy="2980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1414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F3E90D-6EE4-A0C0-AE8F-AC49B00CD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10"/>
            <a:ext cx="12192000" cy="6800979"/>
          </a:xfrm>
          <a:prstGeom prst="rect">
            <a:avLst/>
          </a:prstGeom>
        </p:spPr>
      </p:pic>
      <p:sp>
        <p:nvSpPr>
          <p:cNvPr id="7" name="Google Shape;1881;p31"/>
          <p:cNvSpPr txBox="1">
            <a:spLocks/>
          </p:cNvSpPr>
          <p:nvPr/>
        </p:nvSpPr>
        <p:spPr>
          <a:xfrm>
            <a:off x="952991" y="2719138"/>
            <a:ext cx="3880947" cy="1092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</a:rPr>
              <a:t>stress</a:t>
            </a:r>
            <a:r>
              <a:rPr lang="en-US" sz="7200" b="1" dirty="0">
                <a:solidFill>
                  <a:srgbClr val="FF0000"/>
                </a:solidFill>
              </a:rPr>
              <a:t> </a:t>
            </a:r>
            <a:r>
              <a:rPr lang="en-US" sz="5400" b="1" dirty="0">
                <a:solidFill>
                  <a:srgbClr val="FF0000"/>
                </a:solidFill>
              </a:rPr>
              <a:t>(n)</a:t>
            </a:r>
          </a:p>
        </p:txBody>
      </p:sp>
      <p:sp>
        <p:nvSpPr>
          <p:cNvPr id="2" name="Rectangle 1"/>
          <p:cNvSpPr/>
          <p:nvPr/>
        </p:nvSpPr>
        <p:spPr>
          <a:xfrm>
            <a:off x="1154139" y="3660488"/>
            <a:ext cx="25095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/ˌ</a:t>
            </a:r>
            <a:r>
              <a:rPr lang="en-US" sz="5400" b="1" dirty="0" err="1">
                <a:solidFill>
                  <a:schemeClr val="bg1"/>
                </a:solidFill>
              </a:rPr>
              <a:t>stres</a:t>
            </a:r>
            <a:r>
              <a:rPr lang="en-US" sz="5400" b="1" dirty="0">
                <a:solidFill>
                  <a:schemeClr val="bg1"/>
                </a:solidFill>
              </a:rPr>
              <a:t>/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581" y="545760"/>
            <a:ext cx="3027048" cy="2257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162F7D-DC53-97E2-8D7D-D4E94817A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590" y="461892"/>
            <a:ext cx="3880946" cy="2425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Google Shape;1881;p31"/>
          <p:cNvSpPr txBox="1">
            <a:spLocks/>
          </p:cNvSpPr>
          <p:nvPr/>
        </p:nvSpPr>
        <p:spPr>
          <a:xfrm>
            <a:off x="5273962" y="2729200"/>
            <a:ext cx="4168203" cy="1092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</a:rPr>
              <a:t>press</a:t>
            </a:r>
            <a:r>
              <a:rPr lang="en-US" sz="6600" b="1" dirty="0">
                <a:solidFill>
                  <a:srgbClr val="FFFF00"/>
                </a:solidFill>
              </a:rPr>
              <a:t>u</a:t>
            </a:r>
            <a:r>
              <a:rPr lang="en-US" sz="6600" b="1" dirty="0">
                <a:solidFill>
                  <a:srgbClr val="FF0000"/>
                </a:solidFill>
              </a:rPr>
              <a:t>re</a:t>
            </a:r>
            <a:r>
              <a:rPr lang="en-US" sz="6000" b="1" dirty="0">
                <a:solidFill>
                  <a:srgbClr val="FF0000"/>
                </a:solidFill>
              </a:rPr>
              <a:t> </a:t>
            </a:r>
            <a:r>
              <a:rPr lang="en-US" sz="4800" b="1" dirty="0">
                <a:solidFill>
                  <a:srgbClr val="FF0000"/>
                </a:solidFill>
              </a:rPr>
              <a:t>(</a:t>
            </a:r>
            <a:r>
              <a:rPr lang="en-US" sz="5400" b="1" dirty="0">
                <a:solidFill>
                  <a:srgbClr val="FF0000"/>
                </a:solidFill>
              </a:rPr>
              <a:t>n</a:t>
            </a:r>
            <a:r>
              <a:rPr lang="en-US" sz="4800" b="1" dirty="0">
                <a:solidFill>
                  <a:srgbClr val="FF0000"/>
                </a:solidFill>
              </a:rPr>
              <a:t>)</a:t>
            </a:r>
            <a:r>
              <a:rPr lang="en-US" sz="60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02" y="3568155"/>
            <a:ext cx="397749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</a:rPr>
              <a:t>/ˈ</a:t>
            </a:r>
            <a:r>
              <a:rPr lang="en-US" sz="6600" b="1" dirty="0" err="1">
                <a:solidFill>
                  <a:schemeClr val="bg1"/>
                </a:solidFill>
              </a:rPr>
              <a:t>preʃ</a:t>
            </a:r>
            <a:r>
              <a:rPr lang="en-US" sz="6600" b="1" dirty="0" err="1">
                <a:solidFill>
                  <a:srgbClr val="FFFF00"/>
                </a:solidFill>
              </a:rPr>
              <a:t>ə</a:t>
            </a:r>
            <a:r>
              <a:rPr lang="en-US" sz="6600" b="1" dirty="0">
                <a:solidFill>
                  <a:schemeClr val="bg1"/>
                </a:solidFill>
              </a:rPr>
              <a:t>(r)/ </a:t>
            </a:r>
          </a:p>
        </p:txBody>
      </p:sp>
    </p:spTree>
    <p:extLst>
      <p:ext uri="{BB962C8B-B14F-4D97-AF65-F5344CB8AC3E}">
        <p14:creationId xmlns:p14="http://schemas.microsoft.com/office/powerpoint/2010/main" val="316397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05165F-E7B6-6395-987D-D4B43459C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7"/>
            <a:ext cx="12192000" cy="68009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97FC6D-90D9-843D-9FBE-9FD0E4AB3EFA}"/>
              </a:ext>
            </a:extLst>
          </p:cNvPr>
          <p:cNvSpPr txBox="1"/>
          <p:nvPr/>
        </p:nvSpPr>
        <p:spPr>
          <a:xfrm>
            <a:off x="914400" y="1519808"/>
            <a:ext cx="43554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5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/</a:t>
            </a:r>
            <a:r>
              <a:rPr lang="vi-VN" sz="5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</a:t>
            </a:r>
            <a:r>
              <a:rPr lang="vi-VN" sz="54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eɪ</a:t>
            </a:r>
            <a:r>
              <a:rPr lang="vi-VN" sz="5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5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kɑːm</a:t>
            </a:r>
            <a:r>
              <a:rPr lang="vi-VN" sz="5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/</a:t>
            </a:r>
            <a:endParaRPr lang="vi-VN" sz="54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4A0946-F6F5-16DA-0FA8-912329BD575B}"/>
              </a:ext>
            </a:extLst>
          </p:cNvPr>
          <p:cNvSpPr txBox="1"/>
          <p:nvPr/>
        </p:nvSpPr>
        <p:spPr>
          <a:xfrm>
            <a:off x="1211179" y="781870"/>
            <a:ext cx="40586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6000" b="1" dirty="0" err="1">
                <a:solidFill>
                  <a:srgbClr val="FF0000"/>
                </a:solidFill>
                <a:latin typeface="Arial" panose="020B0604020202020204" pitchFamily="34" charset="0"/>
              </a:rPr>
              <a:t>s</a:t>
            </a:r>
            <a:r>
              <a:rPr lang="vi-VN" sz="60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</a:t>
            </a:r>
            <a:r>
              <a:rPr lang="vi-VN" sz="60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</a:t>
            </a:r>
            <a:r>
              <a:rPr lang="vi-VN" sz="60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y</a:t>
            </a:r>
            <a:r>
              <a:rPr lang="vi-VN" sz="6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60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calm</a:t>
            </a:r>
            <a:endParaRPr lang="vi-VN" sz="6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8 Ways To Stay Calm During The Coronavirus - Thrive Global">
            <a:extLst>
              <a:ext uri="{FF2B5EF4-FFF2-40B4-BE49-F238E27FC236}">
                <a16:creationId xmlns:a16="http://schemas.microsoft.com/office/drawing/2014/main" id="{029DCE6A-C5D4-9284-DEC4-2CEB3C2DD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733" y="1797533"/>
            <a:ext cx="5757858" cy="3504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16A763-DCEE-3DBD-DA8F-280B61769A53}"/>
              </a:ext>
            </a:extLst>
          </p:cNvPr>
          <p:cNvSpPr txBox="1"/>
          <p:nvPr/>
        </p:nvSpPr>
        <p:spPr>
          <a:xfrm>
            <a:off x="5938336" y="709680"/>
            <a:ext cx="40586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6000" b="1" dirty="0" err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vi-VN" sz="6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ee</a:t>
            </a:r>
            <a:r>
              <a:rPr lang="vi-VN" sz="6000" b="1" dirty="0" err="1">
                <a:solidFill>
                  <a:srgbClr val="FF0000"/>
                </a:solidFill>
                <a:latin typeface="Arial" panose="020B0604020202020204" pitchFamily="34" charset="0"/>
              </a:rPr>
              <a:t>p</a:t>
            </a:r>
            <a:r>
              <a:rPr lang="vi-VN" sz="6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60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calm</a:t>
            </a:r>
            <a:endParaRPr lang="vi-VN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4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0DE8E5-C670-044C-EA00-3CCFA3B2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10"/>
            <a:ext cx="12192000" cy="6800979"/>
          </a:xfrm>
          <a:prstGeom prst="rect">
            <a:avLst/>
          </a:prstGeom>
        </p:spPr>
      </p:pic>
      <p:sp>
        <p:nvSpPr>
          <p:cNvPr id="7" name="Google Shape;1881;p31"/>
          <p:cNvSpPr txBox="1">
            <a:spLocks/>
          </p:cNvSpPr>
          <p:nvPr/>
        </p:nvSpPr>
        <p:spPr>
          <a:xfrm>
            <a:off x="1194168" y="624313"/>
            <a:ext cx="6132861" cy="129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</a:rPr>
              <a:t>u</a:t>
            </a:r>
            <a:r>
              <a:rPr lang="en-US" sz="6600" b="1" dirty="0">
                <a:solidFill>
                  <a:srgbClr val="FFFF00"/>
                </a:solidFill>
              </a:rPr>
              <a:t>s</a:t>
            </a:r>
            <a:r>
              <a:rPr lang="en-US" sz="6600" b="1" dirty="0">
                <a:solidFill>
                  <a:srgbClr val="FF0000"/>
                </a:solidFill>
              </a:rPr>
              <a:t>er-friendly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4800" b="1" dirty="0">
                <a:solidFill>
                  <a:srgbClr val="FF0000"/>
                </a:solidFill>
              </a:rPr>
              <a:t>(</a:t>
            </a:r>
            <a:r>
              <a:rPr lang="en-US" sz="4800" b="1" dirty="0" err="1">
                <a:solidFill>
                  <a:srgbClr val="FF0000"/>
                </a:solidFill>
              </a:rPr>
              <a:t>adj</a:t>
            </a:r>
            <a:r>
              <a:rPr lang="en-US" sz="4800" b="1" dirty="0">
                <a:solidFill>
                  <a:srgbClr val="FF0000"/>
                </a:solidFill>
              </a:rPr>
              <a:t>)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440405" y="1409200"/>
            <a:ext cx="53216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/ˈ</a:t>
            </a:r>
            <a:r>
              <a:rPr lang="en-US" sz="6000" b="1" dirty="0" err="1">
                <a:solidFill>
                  <a:schemeClr val="bg1"/>
                </a:solidFill>
              </a:rPr>
              <a:t>juː</a:t>
            </a:r>
            <a:r>
              <a:rPr lang="en-US" sz="6000" b="1" dirty="0" err="1">
                <a:solidFill>
                  <a:srgbClr val="FFFF00"/>
                </a:solidFill>
              </a:rPr>
              <a:t>z</a:t>
            </a:r>
            <a:r>
              <a:rPr lang="en-US" sz="6000" b="1" dirty="0" err="1">
                <a:solidFill>
                  <a:schemeClr val="bg1"/>
                </a:solidFill>
              </a:rPr>
              <a:t>ə</a:t>
            </a:r>
            <a:r>
              <a:rPr lang="en-US" sz="6000" b="1" dirty="0">
                <a:solidFill>
                  <a:schemeClr val="bg1"/>
                </a:solidFill>
              </a:rPr>
              <a:t>-ˈ</a:t>
            </a:r>
            <a:r>
              <a:rPr lang="en-US" sz="6000" b="1" dirty="0" err="1">
                <a:solidFill>
                  <a:schemeClr val="bg1"/>
                </a:solidFill>
              </a:rPr>
              <a:t>frendli</a:t>
            </a:r>
            <a:r>
              <a:rPr lang="en-US" sz="6000" b="1" dirty="0">
                <a:solidFill>
                  <a:schemeClr val="bg1"/>
                </a:solidFill>
              </a:rPr>
              <a:t>/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13980"/>
          <a:stretch/>
        </p:blipFill>
        <p:spPr>
          <a:xfrm>
            <a:off x="1968966" y="2818963"/>
            <a:ext cx="4813133" cy="27480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A4BCFF-8111-9566-9F30-108479233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792" y="624313"/>
            <a:ext cx="3686745" cy="22304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4540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91F69B-D6B7-DCD9-A0D9-76AD93B63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10"/>
            <a:ext cx="12192000" cy="6800979"/>
          </a:xfrm>
          <a:prstGeom prst="rect">
            <a:avLst/>
          </a:prstGeom>
        </p:spPr>
      </p:pic>
      <p:sp>
        <p:nvSpPr>
          <p:cNvPr id="7" name="Google Shape;1881;p31"/>
          <p:cNvSpPr txBox="1">
            <a:spLocks/>
          </p:cNvSpPr>
          <p:nvPr/>
        </p:nvSpPr>
        <p:spPr>
          <a:xfrm>
            <a:off x="829879" y="715605"/>
            <a:ext cx="6151419" cy="118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FF0000"/>
                </a:solidFill>
              </a:rPr>
              <a:t>midterm</a:t>
            </a:r>
            <a:r>
              <a:rPr lang="en-US" sz="6600" b="1" dirty="0">
                <a:solidFill>
                  <a:srgbClr val="FF0000"/>
                </a:solidFill>
              </a:rPr>
              <a:t> (</a:t>
            </a:r>
            <a:r>
              <a:rPr lang="en-US" sz="6600" b="1" dirty="0" err="1">
                <a:solidFill>
                  <a:srgbClr val="FF0000"/>
                </a:solidFill>
              </a:rPr>
              <a:t>adj</a:t>
            </a:r>
            <a:r>
              <a:rPr lang="en-US" sz="6600" b="1" dirty="0">
                <a:solidFill>
                  <a:srgbClr val="FF0000"/>
                </a:solidFill>
              </a:rPr>
              <a:t>)  </a:t>
            </a:r>
          </a:p>
        </p:txBody>
      </p:sp>
      <p:sp>
        <p:nvSpPr>
          <p:cNvPr id="2" name="Rectangle 1"/>
          <p:cNvSpPr/>
          <p:nvPr/>
        </p:nvSpPr>
        <p:spPr>
          <a:xfrm>
            <a:off x="640502" y="1623508"/>
            <a:ext cx="459292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</a:rPr>
              <a:t>/ˌ</a:t>
            </a:r>
            <a:r>
              <a:rPr lang="en-US" sz="6600" b="1" dirty="0" err="1">
                <a:solidFill>
                  <a:schemeClr val="bg1"/>
                </a:solidFill>
              </a:rPr>
              <a:t>mɪdˈt</a:t>
            </a:r>
            <a:r>
              <a:rPr lang="en-US" sz="6600" b="1" dirty="0" err="1">
                <a:solidFill>
                  <a:srgbClr val="FFFF00"/>
                </a:solidFill>
              </a:rPr>
              <a:t>ɜː</a:t>
            </a:r>
            <a:r>
              <a:rPr lang="en-US" sz="6600" b="1" dirty="0" err="1">
                <a:solidFill>
                  <a:schemeClr val="bg1"/>
                </a:solidFill>
              </a:rPr>
              <a:t>m</a:t>
            </a:r>
            <a:r>
              <a:rPr lang="en-US" sz="6600" b="1" dirty="0">
                <a:solidFill>
                  <a:schemeClr val="bg1"/>
                </a:solidFill>
              </a:rPr>
              <a:t>/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6"/>
          <a:stretch/>
        </p:blipFill>
        <p:spPr>
          <a:xfrm>
            <a:off x="6700030" y="664224"/>
            <a:ext cx="4361685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AC706-689C-EC83-3854-29DA42E660F0}"/>
              </a:ext>
            </a:extLst>
          </p:cNvPr>
          <p:cNvSpPr txBox="1"/>
          <p:nvPr/>
        </p:nvSpPr>
        <p:spPr>
          <a:xfrm>
            <a:off x="829879" y="2731504"/>
            <a:ext cx="465980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FF00"/>
                </a:solidFill>
              </a:rPr>
              <a:t>midterm test</a:t>
            </a:r>
            <a:endParaRPr lang="vi-VN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0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237047"/>
              </p:ext>
            </p:extLst>
          </p:nvPr>
        </p:nvGraphicFramePr>
        <p:xfrm>
          <a:off x="211799" y="229708"/>
          <a:ext cx="11808752" cy="591301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796087">
                  <a:extLst>
                    <a:ext uri="{9D8B030D-6E8A-4147-A177-3AD203B41FA5}">
                      <a16:colId xmlns:a16="http://schemas.microsoft.com/office/drawing/2014/main" val="2635401996"/>
                    </a:ext>
                  </a:extLst>
                </a:gridCol>
                <a:gridCol w="3790133">
                  <a:extLst>
                    <a:ext uri="{9D8B030D-6E8A-4147-A177-3AD203B41FA5}">
                      <a16:colId xmlns:a16="http://schemas.microsoft.com/office/drawing/2014/main" val="843587419"/>
                    </a:ext>
                  </a:extLst>
                </a:gridCol>
                <a:gridCol w="2222532">
                  <a:extLst>
                    <a:ext uri="{9D8B030D-6E8A-4147-A177-3AD203B41FA5}">
                      <a16:colId xmlns:a16="http://schemas.microsoft.com/office/drawing/2014/main" val="2223378672"/>
                    </a:ext>
                  </a:extLst>
                </a:gridCol>
              </a:tblGrid>
              <a:tr h="58587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New words</a:t>
                      </a:r>
                    </a:p>
                  </a:txBody>
                  <a:tcPr anchor="ctr">
                    <a:solidFill>
                      <a:srgbClr val="EF4B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Pronunciation</a:t>
                      </a:r>
                    </a:p>
                  </a:txBody>
                  <a:tcPr anchor="ctr">
                    <a:solidFill>
                      <a:srgbClr val="EF4B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Meaning</a:t>
                      </a:r>
                    </a:p>
                  </a:txBody>
                  <a:tcPr anchor="ctr">
                    <a:solidFill>
                      <a:srgbClr val="EF4B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466335"/>
                  </a:ext>
                </a:extLst>
              </a:tr>
              <a:tr h="642454">
                <a:tc>
                  <a:txBody>
                    <a:bodyPr/>
                    <a:lstStyle/>
                    <a:p>
                      <a:pPr marL="144145" indent="-144145">
                        <a:lnSpc>
                          <a:spcPct val="107000"/>
                        </a:lnSpc>
                      </a:pPr>
                      <a:r>
                        <a:rPr lang="en-US" sz="4000" dirty="0">
                          <a:effectLst/>
                          <a:latin typeface="+mn-lt"/>
                        </a:rPr>
                        <a:t>1. forum (n) </a:t>
                      </a:r>
                      <a:endParaRPr lang="en-US" sz="4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4400" dirty="0">
                          <a:effectLst/>
                          <a:latin typeface="+mn-lt"/>
                        </a:rPr>
                        <a:t>/ˈ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fɔːr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ə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en-US" sz="4400" dirty="0">
                          <a:effectLst/>
                          <a:latin typeface="+mn-lt"/>
                        </a:rPr>
                        <a:t>/</a:t>
                      </a:r>
                      <a:endParaRPr lang="en-US" sz="4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  <a:latin typeface="+mn-lt"/>
                        </a:rPr>
                        <a:t>diễn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đàn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endParaRPr lang="en-US" sz="28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675918"/>
                  </a:ext>
                </a:extLst>
              </a:tr>
              <a:tr h="642454">
                <a:tc>
                  <a:txBody>
                    <a:bodyPr/>
                    <a:lstStyle/>
                    <a:p>
                      <a:pPr marL="144145" indent="-144145">
                        <a:lnSpc>
                          <a:spcPct val="107000"/>
                        </a:lnSpc>
                      </a:pPr>
                      <a:r>
                        <a:rPr lang="en-US" sz="4000" dirty="0">
                          <a:effectLst/>
                          <a:latin typeface="+mn-lt"/>
                        </a:rPr>
                        <a:t>2. stress (n), stressful (adj)</a:t>
                      </a:r>
                      <a:endParaRPr lang="en-US" sz="4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4400" dirty="0">
                          <a:effectLst/>
                          <a:latin typeface="+mn-lt"/>
                        </a:rPr>
                        <a:t>/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stres</a:t>
                      </a:r>
                      <a:r>
                        <a:rPr lang="en-US" sz="4400" dirty="0">
                          <a:effectLst/>
                          <a:latin typeface="+mn-lt"/>
                        </a:rPr>
                        <a:t>/</a:t>
                      </a:r>
                      <a:endParaRPr lang="en-US" sz="4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  <a:latin typeface="+mn-lt"/>
                        </a:rPr>
                        <a:t>sự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căng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thẳng</a:t>
                      </a:r>
                      <a:endParaRPr lang="en-US" sz="28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515224"/>
                  </a:ext>
                </a:extLst>
              </a:tr>
              <a:tr h="642454">
                <a:tc>
                  <a:txBody>
                    <a:bodyPr/>
                    <a:lstStyle/>
                    <a:p>
                      <a:pPr marL="144145" indent="-144145">
                        <a:lnSpc>
                          <a:spcPct val="107000"/>
                        </a:lnSpc>
                      </a:pPr>
                      <a:r>
                        <a:rPr lang="en-US" sz="4000" dirty="0">
                          <a:effectLst/>
                          <a:latin typeface="+mn-lt"/>
                        </a:rPr>
                        <a:t>3. stay calm</a:t>
                      </a:r>
                      <a:endParaRPr lang="en-US" sz="4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vi-VN" sz="4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vi-VN" sz="4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</a:t>
                      </a:r>
                      <a:r>
                        <a:rPr lang="vi-VN" sz="4000" b="1" i="0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eɪ</a:t>
                      </a:r>
                      <a:r>
                        <a:rPr lang="vi-VN" sz="4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vi-VN" sz="4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kɑːm</a:t>
                      </a:r>
                      <a:r>
                        <a:rPr lang="vi-VN" sz="4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</a:t>
                      </a:r>
                      <a:endParaRPr lang="en-US" sz="4000" b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giữ</a:t>
                      </a:r>
                      <a:r>
                        <a:rPr lang="en-US" sz="2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bình</a:t>
                      </a:r>
                      <a:r>
                        <a:rPr lang="en-US" sz="2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tĩnh</a:t>
                      </a:r>
                      <a:endParaRPr lang="en-US" sz="28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46974"/>
                  </a:ext>
                </a:extLst>
              </a:tr>
              <a:tr h="642454">
                <a:tc>
                  <a:txBody>
                    <a:bodyPr/>
                    <a:lstStyle/>
                    <a:p>
                      <a:pPr marL="144145" indent="-144145">
                        <a:lnSpc>
                          <a:spcPct val="107000"/>
                        </a:lnSpc>
                      </a:pPr>
                      <a:r>
                        <a:rPr lang="en-US" sz="4000" dirty="0">
                          <a:effectLst/>
                          <a:latin typeface="+mn-lt"/>
                        </a:rPr>
                        <a:t>4. pressure (n) </a:t>
                      </a:r>
                      <a:endParaRPr lang="en-US" sz="4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4400" dirty="0">
                          <a:effectLst/>
                          <a:latin typeface="+mn-lt"/>
                        </a:rPr>
                        <a:t>/ˈ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preʃ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ə</a:t>
                      </a:r>
                      <a:r>
                        <a:rPr lang="en-US" sz="4400" dirty="0">
                          <a:effectLst/>
                          <a:latin typeface="+mn-lt"/>
                        </a:rPr>
                        <a:t>(r)/</a:t>
                      </a:r>
                      <a:endParaRPr lang="en-US" sz="4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  <a:latin typeface="+mn-lt"/>
                        </a:rPr>
                        <a:t>áp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lực</a:t>
                      </a:r>
                      <a:endParaRPr lang="en-US" sz="28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667749"/>
                  </a:ext>
                </a:extLst>
              </a:tr>
              <a:tr h="846172">
                <a:tc>
                  <a:txBody>
                    <a:bodyPr/>
                    <a:lstStyle/>
                    <a:p>
                      <a:pPr marL="144145" indent="-144145">
                        <a:lnSpc>
                          <a:spcPct val="107000"/>
                        </a:lnSpc>
                      </a:pPr>
                      <a:r>
                        <a:rPr lang="en-US" sz="4000" dirty="0">
                          <a:effectLst/>
                          <a:latin typeface="+mn-lt"/>
                        </a:rPr>
                        <a:t>5. user-friendly (</a:t>
                      </a:r>
                      <a:r>
                        <a:rPr lang="en-US" sz="4000" dirty="0" err="1">
                          <a:effectLst/>
                          <a:latin typeface="+mn-lt"/>
                        </a:rPr>
                        <a:t>adj</a:t>
                      </a:r>
                      <a:r>
                        <a:rPr lang="en-US" sz="4000" dirty="0">
                          <a:effectLst/>
                          <a:latin typeface="+mn-lt"/>
                        </a:rPr>
                        <a:t>) </a:t>
                      </a:r>
                      <a:endParaRPr lang="en-US" sz="4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4400" dirty="0">
                          <a:effectLst/>
                          <a:latin typeface="+mn-lt"/>
                        </a:rPr>
                        <a:t>/ˌ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juː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z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ə</a:t>
                      </a:r>
                      <a:r>
                        <a:rPr lang="en-US" sz="4400" dirty="0">
                          <a:effectLst/>
                          <a:latin typeface="+mn-lt"/>
                        </a:rPr>
                        <a:t> ˈ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frendli</a:t>
                      </a:r>
                      <a:r>
                        <a:rPr lang="en-US" sz="4400" dirty="0">
                          <a:effectLst/>
                          <a:latin typeface="+mn-lt"/>
                        </a:rPr>
                        <a:t>/</a:t>
                      </a:r>
                      <a:endParaRPr lang="en-US" sz="4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  <a:latin typeface="+mn-lt"/>
                        </a:rPr>
                        <a:t>thân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thiện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với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người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dùng</a:t>
                      </a:r>
                      <a:endParaRPr lang="en-US" sz="28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285298"/>
                  </a:ext>
                </a:extLst>
              </a:tr>
              <a:tr h="642454">
                <a:tc>
                  <a:txBody>
                    <a:bodyPr/>
                    <a:lstStyle/>
                    <a:p>
                      <a:pPr marL="144145" indent="-144145">
                        <a:lnSpc>
                          <a:spcPct val="107000"/>
                        </a:lnSpc>
                      </a:pPr>
                      <a:r>
                        <a:rPr lang="en-US" sz="4000" dirty="0">
                          <a:effectLst/>
                          <a:latin typeface="+mn-lt"/>
                        </a:rPr>
                        <a:t>6. midterm test (adj)</a:t>
                      </a:r>
                      <a:endParaRPr lang="en-US" sz="4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4400" dirty="0">
                          <a:effectLst/>
                          <a:latin typeface="+mn-lt"/>
                        </a:rPr>
                        <a:t>/ˌ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mɪdˈt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ɜ</a:t>
                      </a:r>
                      <a:r>
                        <a:rPr lang="en-US" sz="4400" dirty="0" err="1">
                          <a:effectLst/>
                          <a:latin typeface="+mn-lt"/>
                        </a:rPr>
                        <a:t>ːm</a:t>
                      </a:r>
                      <a:r>
                        <a:rPr lang="en-US" sz="4400" dirty="0">
                          <a:effectLst/>
                          <a:latin typeface="+mn-lt"/>
                        </a:rPr>
                        <a:t>/</a:t>
                      </a:r>
                      <a:endParaRPr lang="en-US" sz="4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  <a:latin typeface="+mn-lt"/>
                        </a:rPr>
                        <a:t>bài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kiểm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tra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giữa</a:t>
                      </a:r>
                      <a:r>
                        <a:rPr lang="en-US" sz="28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+mn-lt"/>
                        </a:rPr>
                        <a:t>kì</a:t>
                      </a:r>
                      <a:endParaRPr lang="en-US" sz="28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>
                    <a:solidFill>
                      <a:srgbClr val="FB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610189"/>
                  </a:ext>
                </a:extLst>
              </a:tr>
            </a:tbl>
          </a:graphicData>
        </a:graphic>
      </p:graphicFrame>
      <p:pic>
        <p:nvPicPr>
          <p:cNvPr id="3" name="2 Minute Timer with Music for Kids! Countdown Videos HD!">
            <a:hlinkClick r:id="" action="ppaction://media"/>
            <a:extLst>
              <a:ext uri="{FF2B5EF4-FFF2-40B4-BE49-F238E27FC236}">
                <a16:creationId xmlns:a16="http://schemas.microsoft.com/office/drawing/2014/main" id="{6F8904A6-BC43-6E40-179C-E23E22EAA1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71949" y="229708"/>
            <a:ext cx="1752600" cy="98583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1378C55-B0EB-58C3-5CF5-A201E67AB2F0}"/>
              </a:ext>
            </a:extLst>
          </p:cNvPr>
          <p:cNvSpPr/>
          <p:nvPr/>
        </p:nvSpPr>
        <p:spPr>
          <a:xfrm>
            <a:off x="704850" y="971550"/>
            <a:ext cx="2581275" cy="533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E7415F0-C306-C6F8-2D54-AB6010F4135E}"/>
              </a:ext>
            </a:extLst>
          </p:cNvPr>
          <p:cNvSpPr/>
          <p:nvPr/>
        </p:nvSpPr>
        <p:spPr>
          <a:xfrm>
            <a:off x="795337" y="2590800"/>
            <a:ext cx="2005014" cy="533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3A68FFF-603A-3227-070E-2BB9D39A704F}"/>
              </a:ext>
            </a:extLst>
          </p:cNvPr>
          <p:cNvSpPr/>
          <p:nvPr/>
        </p:nvSpPr>
        <p:spPr>
          <a:xfrm>
            <a:off x="795337" y="3400425"/>
            <a:ext cx="2581275" cy="533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FED0BDF-800B-E602-1CD3-EE6BFC5F1FFB}"/>
              </a:ext>
            </a:extLst>
          </p:cNvPr>
          <p:cNvSpPr/>
          <p:nvPr/>
        </p:nvSpPr>
        <p:spPr>
          <a:xfrm>
            <a:off x="795337" y="4210050"/>
            <a:ext cx="3867150" cy="533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E7DE96F-A782-A6D1-D78D-06466972B9D8}"/>
              </a:ext>
            </a:extLst>
          </p:cNvPr>
          <p:cNvSpPr/>
          <p:nvPr/>
        </p:nvSpPr>
        <p:spPr>
          <a:xfrm>
            <a:off x="704850" y="5248275"/>
            <a:ext cx="3867150" cy="533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6B6690C-F2CE-7B6D-25C8-D1A43474C9B6}"/>
              </a:ext>
            </a:extLst>
          </p:cNvPr>
          <p:cNvSpPr/>
          <p:nvPr/>
        </p:nvSpPr>
        <p:spPr>
          <a:xfrm>
            <a:off x="795337" y="1804988"/>
            <a:ext cx="4833938" cy="533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176998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8293">
                <p:cTn id="5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  <p:bldP spid="5" grpId="0" animBg="1"/>
      <p:bldP spid="7" grpId="0" animBg="1"/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3531" y="-7620"/>
            <a:ext cx="12192000" cy="1083309"/>
            <a:chOff x="0" y="-3"/>
            <a:chExt cx="12192000" cy="1083309"/>
          </a:xfrm>
        </p:grpSpPr>
        <p:sp>
          <p:nvSpPr>
            <p:cNvPr id="20" name="Round Single Corner Rectangle 19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 Single Corner Rectangle 21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719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89672" y="1130313"/>
            <a:ext cx="802263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7067" y="1105862"/>
            <a:ext cx="502606" cy="502606"/>
          </a:xfrm>
          <a:prstGeom prst="roundRect">
            <a:avLst/>
          </a:prstGeom>
          <a:solidFill>
            <a:srgbClr val="EF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F4B6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852" y="98210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067" y="1996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762BA3-5846-49A1-A041-93C20AA09C52}"/>
              </a:ext>
            </a:extLst>
          </p:cNvPr>
          <p:cNvSpPr txBox="1"/>
          <p:nvPr/>
        </p:nvSpPr>
        <p:spPr>
          <a:xfrm>
            <a:off x="75856" y="1739913"/>
            <a:ext cx="1211614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i="1" dirty="0">
                <a:solidFill>
                  <a:srgbClr val="242021"/>
                </a:solidFill>
                <a:effectLst/>
                <a:latin typeface="ChronicaProMediumIt"/>
              </a:rPr>
              <a:t>Teacher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dirty="0">
                <a:solidFill>
                  <a:srgbClr val="242021"/>
                </a:solidFill>
                <a:latin typeface="ChronicaPro-Book"/>
              </a:rPr>
              <a:t>It’s great to see you again, class. What’s going on?</a:t>
            </a:r>
            <a:b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000" b="1" i="1" dirty="0">
                <a:solidFill>
                  <a:srgbClr val="242021"/>
                </a:solidFill>
                <a:effectLst/>
                <a:latin typeface="ChronicaProMediumIt"/>
              </a:rPr>
              <a:t>Minh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dirty="0">
                <a:solidFill>
                  <a:srgbClr val="242021"/>
                </a:solidFill>
                <a:latin typeface="ChronicaPro-Book"/>
              </a:rPr>
              <a:t>We’ve decided to use Facebook for our class forum, and we joined some school club activities. We’re also preparing for the midterm tests. It’s really stressful. </a:t>
            </a:r>
            <a:b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000" b="1" i="1" dirty="0">
                <a:solidFill>
                  <a:srgbClr val="242021"/>
                </a:solidFill>
                <a:effectLst/>
                <a:latin typeface="ChronicaProMediumIt"/>
              </a:rPr>
              <a:t>Teacher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dirty="0">
                <a:solidFill>
                  <a:srgbClr val="242021"/>
                </a:solidFill>
                <a:latin typeface="ChronicaPro-Book"/>
              </a:rPr>
              <a:t>I’m sorry to hear that. I know exams may give you a lot of stress. But stay calm and work hard. What other pressure do you have?</a:t>
            </a:r>
            <a:b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000" b="1" i="1" dirty="0">
                <a:solidFill>
                  <a:srgbClr val="242021"/>
                </a:solidFill>
                <a:latin typeface="ChronicaProMediumIt"/>
              </a:rPr>
              <a:t>Minh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dirty="0">
                <a:solidFill>
                  <a:srgbClr val="242021"/>
                </a:solidFill>
                <a:latin typeface="ChronicaPro-Book"/>
              </a:rPr>
              <a:t>Well, we also have pressure from our parents and friends.</a:t>
            </a:r>
            <a:b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000" b="1" i="1" dirty="0">
                <a:solidFill>
                  <a:srgbClr val="242021"/>
                </a:solidFill>
                <a:latin typeface="ChronicaProMediumIt"/>
              </a:rPr>
              <a:t>Teacher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dirty="0">
                <a:solidFill>
                  <a:srgbClr val="242021"/>
                </a:solidFill>
                <a:latin typeface="ChronicaPro-Book"/>
              </a:rPr>
              <a:t>Do you? Let’s discuss these problems in your new Facebook group. By the way, why did you choose Facebook?</a:t>
            </a:r>
            <a:b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000" b="1" i="1" dirty="0">
                <a:solidFill>
                  <a:srgbClr val="242021"/>
                </a:solidFill>
                <a:latin typeface="ChronicaProMediumIt"/>
              </a:rPr>
              <a:t>Ann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  <a:t>Because it’s user-friendly.</a:t>
            </a:r>
            <a:b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000" b="1" i="1" dirty="0">
                <a:solidFill>
                  <a:srgbClr val="242021"/>
                </a:solidFill>
                <a:latin typeface="ChronicaProMediumIt"/>
              </a:rPr>
              <a:t>Teacher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dirty="0">
                <a:solidFill>
                  <a:srgbClr val="242021"/>
                </a:solidFill>
                <a:latin typeface="ChronicaPro-Book"/>
              </a:rPr>
              <a:t>Good! How about club activities? Do you find them enjoyable?</a:t>
            </a:r>
            <a:b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000" b="1" i="1" dirty="0">
                <a:solidFill>
                  <a:srgbClr val="242021"/>
                </a:solidFill>
                <a:latin typeface="ChronicaProMediumIt"/>
              </a:rPr>
              <a:t>Ann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dirty="0">
                <a:solidFill>
                  <a:srgbClr val="242021"/>
                </a:solidFill>
                <a:latin typeface="ChronicaPro-Book"/>
              </a:rPr>
              <a:t>Yes. This year there are some new clubs like arts and crafts, and music. The club leaders will provide us with a variety of activities to suit different interests. And there will also be competitions as usual.</a:t>
            </a:r>
            <a:br>
              <a:rPr lang="en-US" sz="20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000" b="1" i="1" dirty="0">
                <a:solidFill>
                  <a:srgbClr val="242021"/>
                </a:solidFill>
                <a:latin typeface="ChronicaProMediumIt"/>
              </a:rPr>
              <a:t>Teacher</a:t>
            </a:r>
            <a:r>
              <a:rPr lang="en-US" sz="2000" b="0" i="0" dirty="0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000" dirty="0">
                <a:solidFill>
                  <a:srgbClr val="242021"/>
                </a:solidFill>
                <a:latin typeface="ChronicaPro-Book"/>
              </a:rPr>
              <a:t>Awesome! I hope you all can join the clubs you like.</a:t>
            </a:r>
            <a:endParaRPr lang="en-US" sz="2000" dirty="0"/>
          </a:p>
        </p:txBody>
      </p:sp>
      <p:pic>
        <p:nvPicPr>
          <p:cNvPr id="3" name="Track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10163" y="11122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2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9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73C74D-B48D-A426-F677-DF9A9AEF1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488" y="0"/>
            <a:ext cx="1228248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2E8DFD-3454-92DA-9A97-9B159E8AEBE5}"/>
              </a:ext>
            </a:extLst>
          </p:cNvPr>
          <p:cNvSpPr txBox="1"/>
          <p:nvPr/>
        </p:nvSpPr>
        <p:spPr>
          <a:xfrm>
            <a:off x="128588" y="114300"/>
            <a:ext cx="12063412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effectLst/>
                <a:latin typeface="ChronicaProMediumIt"/>
              </a:rPr>
              <a:t>Teacher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ChronicaProMediumIt"/>
              </a:rPr>
              <a:t>: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ChronicaProMediumIt"/>
              </a:rPr>
              <a:t> </a:t>
            </a:r>
            <a:r>
              <a:rPr lang="en-US" sz="4400" dirty="0">
                <a:solidFill>
                  <a:srgbClr val="FFFF00"/>
                </a:solidFill>
                <a:latin typeface="ChronicaPro-Book"/>
              </a:rPr>
              <a:t>It’s great to see you again, class. </a:t>
            </a:r>
          </a:p>
          <a:p>
            <a:r>
              <a:rPr lang="en-US" sz="4400" dirty="0">
                <a:solidFill>
                  <a:srgbClr val="FFFF00"/>
                </a:solidFill>
                <a:latin typeface="ChronicaPro-Book"/>
              </a:rPr>
              <a:t>              What’s going on?</a:t>
            </a:r>
            <a:br>
              <a:rPr lang="en-US" sz="4400" b="0" i="0" dirty="0">
                <a:solidFill>
                  <a:srgbClr val="FFFF00"/>
                </a:solidFill>
                <a:effectLst/>
                <a:latin typeface="ChronicaPro-Book"/>
              </a:rPr>
            </a:br>
            <a:r>
              <a:rPr lang="en-US" sz="3600" b="1" i="1" dirty="0">
                <a:solidFill>
                  <a:schemeClr val="bg1"/>
                </a:solidFill>
                <a:effectLst/>
                <a:latin typeface="ChronicaProMediumIt"/>
              </a:rPr>
              <a:t>Minh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ChronicaProMediumIt"/>
              </a:rPr>
              <a:t>: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ChronicaProMediumIt"/>
              </a:rPr>
              <a:t> </a:t>
            </a:r>
            <a:r>
              <a:rPr lang="en-US" sz="4400" dirty="0">
                <a:solidFill>
                  <a:srgbClr val="FFFF00"/>
                </a:solidFill>
                <a:latin typeface="ChronicaPro-Book"/>
              </a:rPr>
              <a:t>We’ve decided to use Facebook for our class forum, and we joined some school club activities. </a:t>
            </a:r>
          </a:p>
          <a:p>
            <a:r>
              <a:rPr lang="en-US" sz="4400" dirty="0">
                <a:solidFill>
                  <a:srgbClr val="FFFF00"/>
                </a:solidFill>
                <a:latin typeface="ChronicaPro-Book"/>
              </a:rPr>
              <a:t>We’re also preparing for the midterm tests. </a:t>
            </a:r>
          </a:p>
          <a:p>
            <a:r>
              <a:rPr lang="en-US" sz="4400" dirty="0">
                <a:solidFill>
                  <a:srgbClr val="FFFF00"/>
                </a:solidFill>
                <a:latin typeface="ChronicaPro-Book"/>
              </a:rPr>
              <a:t> It’s really stressful. </a:t>
            </a:r>
            <a:br>
              <a:rPr lang="en-US" sz="4400" b="0" i="0" dirty="0">
                <a:solidFill>
                  <a:srgbClr val="FFFF00"/>
                </a:solidFill>
                <a:effectLst/>
                <a:latin typeface="ChronicaPro-Book"/>
              </a:rPr>
            </a:br>
            <a:r>
              <a:rPr lang="en-US" sz="3600" b="1" i="1" dirty="0">
                <a:solidFill>
                  <a:schemeClr val="bg1"/>
                </a:solidFill>
                <a:effectLst/>
                <a:latin typeface="ChronicaProMediumIt"/>
              </a:rPr>
              <a:t>Teacher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ChronicaProMediumIt"/>
              </a:rPr>
              <a:t>: </a:t>
            </a:r>
            <a:r>
              <a:rPr lang="en-US" sz="4400" dirty="0">
                <a:solidFill>
                  <a:srgbClr val="FFFF00"/>
                </a:solidFill>
                <a:latin typeface="ChronicaPro-Book"/>
              </a:rPr>
              <a:t>I’m sorry to hear that. I know exams may give you a lot of stress. But stay calm and work hard. What other pressure do you have?</a:t>
            </a:r>
            <a:br>
              <a:rPr lang="en-US" sz="4400" b="0" i="0" dirty="0">
                <a:solidFill>
                  <a:srgbClr val="FFFF00"/>
                </a:solidFill>
                <a:effectLst/>
                <a:latin typeface="ChronicaPro-Book"/>
              </a:rPr>
            </a:br>
            <a:endParaRPr lang="vi-VN" sz="4400" dirty="0">
              <a:solidFill>
                <a:srgbClr val="FFFF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B509A86-C216-EA67-1978-41EDA8C7B448}"/>
              </a:ext>
            </a:extLst>
          </p:cNvPr>
          <p:cNvSpPr/>
          <p:nvPr/>
        </p:nvSpPr>
        <p:spPr>
          <a:xfrm>
            <a:off x="128588" y="2181225"/>
            <a:ext cx="1471612" cy="58102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  <a:endParaRPr lang="vi-VN" sz="32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330A32-9F01-C607-E06E-CE6D9D5DC8B9}"/>
              </a:ext>
            </a:extLst>
          </p:cNvPr>
          <p:cNvSpPr/>
          <p:nvPr/>
        </p:nvSpPr>
        <p:spPr>
          <a:xfrm>
            <a:off x="6738938" y="2847975"/>
            <a:ext cx="1947862" cy="67627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  <a:endParaRPr lang="vi-VN" sz="32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0D04F0-7AE3-BD71-5EC3-AFA2EAFA1C9C}"/>
              </a:ext>
            </a:extLst>
          </p:cNvPr>
          <p:cNvSpPr/>
          <p:nvPr/>
        </p:nvSpPr>
        <p:spPr>
          <a:xfrm>
            <a:off x="2509838" y="3546008"/>
            <a:ext cx="1919288" cy="58102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  <a:endParaRPr lang="vi-VN" sz="32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349BE04-7C64-272C-BA3A-49ED69FBD78E}"/>
              </a:ext>
            </a:extLst>
          </p:cNvPr>
          <p:cNvSpPr/>
          <p:nvPr/>
        </p:nvSpPr>
        <p:spPr>
          <a:xfrm>
            <a:off x="7453313" y="4900612"/>
            <a:ext cx="1119187" cy="58102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4</a:t>
            </a:r>
            <a:endParaRPr lang="vi-VN" sz="3200" dirty="0"/>
          </a:p>
        </p:txBody>
      </p:sp>
      <p:pic>
        <p:nvPicPr>
          <p:cNvPr id="13" name="Track 13">
            <a:hlinkClick r:id="" action="ppaction://media"/>
            <a:extLst>
              <a:ext uri="{FF2B5EF4-FFF2-40B4-BE49-F238E27FC236}">
                <a16:creationId xmlns:a16="http://schemas.microsoft.com/office/drawing/2014/main" id="{1701DB7F-542A-8FE4-430C-9F9B0A36EA0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404" end="45843.31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7738" y="3470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1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87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73C74D-B48D-A426-F677-DF9A9AEF1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244" y="-63967"/>
            <a:ext cx="12282488" cy="6858000"/>
          </a:xfrm>
          <a:prstGeom prst="rect">
            <a:avLst/>
          </a:prstGeom>
        </p:spPr>
      </p:pic>
      <p:pic>
        <p:nvPicPr>
          <p:cNvPr id="13" name="Track 13">
            <a:hlinkClick r:id="" action="ppaction://media"/>
            <a:extLst>
              <a:ext uri="{FF2B5EF4-FFF2-40B4-BE49-F238E27FC236}">
                <a16:creationId xmlns:a16="http://schemas.microsoft.com/office/drawing/2014/main" id="{1701DB7F-542A-8FE4-430C-9F9B0A36EA0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4851" end="27620.31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91675" y="5843780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14BABF-5988-9839-53A7-7D2C974A16D9}"/>
              </a:ext>
            </a:extLst>
          </p:cNvPr>
          <p:cNvSpPr txBox="1"/>
          <p:nvPr/>
        </p:nvSpPr>
        <p:spPr>
          <a:xfrm>
            <a:off x="198834" y="203418"/>
            <a:ext cx="1199316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 dirty="0">
                <a:solidFill>
                  <a:srgbClr val="FF0000"/>
                </a:solidFill>
                <a:latin typeface="ChronicaProMediumIt"/>
              </a:rPr>
              <a:t>Minh</a:t>
            </a:r>
            <a:r>
              <a:rPr lang="en-US" sz="4000" b="0" i="0" dirty="0">
                <a:solidFill>
                  <a:srgbClr val="FF0000"/>
                </a:solidFill>
                <a:effectLst/>
                <a:latin typeface="ChronicaProMediumIt"/>
              </a:rPr>
              <a:t>: </a:t>
            </a:r>
            <a:r>
              <a:rPr lang="en-US" sz="5400" dirty="0">
                <a:solidFill>
                  <a:srgbClr val="FFFF00"/>
                </a:solidFill>
                <a:latin typeface="ChronicaPro-Book"/>
              </a:rPr>
              <a:t>Well, we also have pressure from our parents and friends.</a:t>
            </a:r>
            <a:br>
              <a:rPr lang="en-US" sz="5400" b="0" i="0" dirty="0">
                <a:solidFill>
                  <a:srgbClr val="FFFF00"/>
                </a:solidFill>
                <a:effectLst/>
                <a:latin typeface="ChronicaPro-Book"/>
              </a:rPr>
            </a:br>
            <a:r>
              <a:rPr lang="en-US" sz="4400" b="1" i="1" dirty="0">
                <a:solidFill>
                  <a:srgbClr val="FF0000"/>
                </a:solidFill>
                <a:latin typeface="ChronicaProMediumIt"/>
              </a:rPr>
              <a:t>Teacher</a:t>
            </a:r>
            <a:r>
              <a:rPr lang="en-US" sz="4400" b="0" i="0" dirty="0">
                <a:solidFill>
                  <a:srgbClr val="FF0000"/>
                </a:solidFill>
                <a:effectLst/>
                <a:latin typeface="ChronicaProMediumIt"/>
              </a:rPr>
              <a:t>: </a:t>
            </a:r>
            <a:r>
              <a:rPr lang="en-US" sz="5400" dirty="0">
                <a:solidFill>
                  <a:srgbClr val="FFFF00"/>
                </a:solidFill>
                <a:latin typeface="ChronicaPro-Book"/>
              </a:rPr>
              <a:t>Do you? Let’s discuss these problems in your new Facebook group. By the way, why did you choose Facebook?</a:t>
            </a:r>
            <a:br>
              <a:rPr lang="en-US" sz="5400" b="0" i="0" dirty="0">
                <a:solidFill>
                  <a:srgbClr val="FFFF00"/>
                </a:solidFill>
                <a:effectLst/>
                <a:latin typeface="ChronicaPro-Book"/>
              </a:rPr>
            </a:br>
            <a:r>
              <a:rPr lang="en-US" sz="4400" b="1" i="1" dirty="0">
                <a:solidFill>
                  <a:srgbClr val="FF0000"/>
                </a:solidFill>
                <a:latin typeface="ChronicaProMediumIt"/>
              </a:rPr>
              <a:t>Ann</a:t>
            </a:r>
            <a:r>
              <a:rPr lang="en-US" sz="4400" b="0" i="0" dirty="0">
                <a:solidFill>
                  <a:srgbClr val="FFFF00"/>
                </a:solidFill>
                <a:effectLst/>
                <a:latin typeface="ChronicaProMediumIt"/>
              </a:rPr>
              <a:t>: </a:t>
            </a:r>
            <a:r>
              <a:rPr lang="en-US" sz="5400" b="0" i="0" dirty="0">
                <a:solidFill>
                  <a:srgbClr val="FFFF00"/>
                </a:solidFill>
                <a:effectLst/>
                <a:latin typeface="ChronicaPro-Book"/>
              </a:rPr>
              <a:t>Because it’s user-friendly.</a:t>
            </a:r>
            <a:br>
              <a:rPr lang="en-US" sz="5400" b="0" i="0" dirty="0">
                <a:solidFill>
                  <a:srgbClr val="FFFF00"/>
                </a:solidFill>
                <a:effectLst/>
                <a:latin typeface="ChronicaPro-Book"/>
              </a:rPr>
            </a:br>
            <a:endParaRPr lang="vi-VN" sz="5400" dirty="0">
              <a:solidFill>
                <a:srgbClr val="FFFF00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E7BF140-8933-41DC-9182-8FAC535F356F}"/>
              </a:ext>
            </a:extLst>
          </p:cNvPr>
          <p:cNvSpPr/>
          <p:nvPr/>
        </p:nvSpPr>
        <p:spPr>
          <a:xfrm>
            <a:off x="6977062" y="409575"/>
            <a:ext cx="2357437" cy="6577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  <a:endParaRPr lang="vi-VN" sz="3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62275BD-4C82-A36B-712A-CB3D88F243F4}"/>
              </a:ext>
            </a:extLst>
          </p:cNvPr>
          <p:cNvSpPr/>
          <p:nvPr/>
        </p:nvSpPr>
        <p:spPr>
          <a:xfrm>
            <a:off x="198835" y="2883009"/>
            <a:ext cx="2772965" cy="6577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  <a:endParaRPr lang="vi-VN" sz="32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B93494-CAD3-1293-1BE6-E8045680AF5C}"/>
              </a:ext>
            </a:extLst>
          </p:cNvPr>
          <p:cNvSpPr/>
          <p:nvPr/>
        </p:nvSpPr>
        <p:spPr>
          <a:xfrm>
            <a:off x="6283522" y="3625959"/>
            <a:ext cx="2031803" cy="6577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  <a:endParaRPr lang="vi-VN" sz="32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6F2C956-1A88-ED60-5CDD-88E5DDA0AD1D}"/>
              </a:ext>
            </a:extLst>
          </p:cNvPr>
          <p:cNvSpPr/>
          <p:nvPr/>
        </p:nvSpPr>
        <p:spPr>
          <a:xfrm>
            <a:off x="4845246" y="4489827"/>
            <a:ext cx="3651053" cy="71893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4</a:t>
            </a:r>
            <a:endParaRPr lang="vi-VN" sz="3200" dirty="0"/>
          </a:p>
        </p:txBody>
      </p:sp>
    </p:spTree>
    <p:extLst>
      <p:ext uri="{BB962C8B-B14F-4D97-AF65-F5344CB8AC3E}">
        <p14:creationId xmlns:p14="http://schemas.microsoft.com/office/powerpoint/2010/main" val="262801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49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 animBg="1"/>
      <p:bldP spid="6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73C74D-B48D-A426-F677-DF9A9AEF1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244" y="-63967"/>
            <a:ext cx="12282488" cy="6858000"/>
          </a:xfrm>
          <a:prstGeom prst="rect">
            <a:avLst/>
          </a:prstGeom>
        </p:spPr>
      </p:pic>
      <p:pic>
        <p:nvPicPr>
          <p:cNvPr id="13" name="Track 13">
            <a:hlinkClick r:id="" action="ppaction://media"/>
            <a:extLst>
              <a:ext uri="{FF2B5EF4-FFF2-40B4-BE49-F238E27FC236}">
                <a16:creationId xmlns:a16="http://schemas.microsoft.com/office/drawing/2014/main" id="{1701DB7F-542A-8FE4-430C-9F9B0A36EA0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158" end="0.31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87137" y="6122342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4EAE83-850D-AAD4-94AF-6CB031ED4F23}"/>
              </a:ext>
            </a:extLst>
          </p:cNvPr>
          <p:cNvSpPr txBox="1"/>
          <p:nvPr/>
        </p:nvSpPr>
        <p:spPr>
          <a:xfrm>
            <a:off x="304800" y="63967"/>
            <a:ext cx="1169193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FF0000"/>
                </a:solidFill>
                <a:latin typeface="ChronicaProMediumIt"/>
              </a:rPr>
              <a:t>Teacher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ChronicaProMediumIt"/>
              </a:rPr>
              <a:t>: </a:t>
            </a:r>
            <a:r>
              <a:rPr lang="en-US" sz="4400" dirty="0">
                <a:solidFill>
                  <a:srgbClr val="FFFF00"/>
                </a:solidFill>
                <a:latin typeface="ChronicaPro-Book"/>
              </a:rPr>
              <a:t>Good! How about club activities? Do you find them enjoyable?</a:t>
            </a:r>
            <a:br>
              <a:rPr lang="en-US" sz="4400" b="0" i="0" dirty="0">
                <a:solidFill>
                  <a:srgbClr val="FFFF00"/>
                </a:solidFill>
                <a:effectLst/>
                <a:latin typeface="ChronicaPro-Book"/>
              </a:rPr>
            </a:br>
            <a:r>
              <a:rPr lang="en-US" sz="3600" b="1" i="1" dirty="0">
                <a:solidFill>
                  <a:srgbClr val="FF0000"/>
                </a:solidFill>
                <a:latin typeface="ChronicaProMediumIt"/>
              </a:rPr>
              <a:t>Ann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ChronicaProMediumIt"/>
              </a:rPr>
              <a:t>: </a:t>
            </a:r>
            <a:r>
              <a:rPr lang="en-US" sz="4400" dirty="0">
                <a:solidFill>
                  <a:srgbClr val="FFFF00"/>
                </a:solidFill>
                <a:latin typeface="ChronicaPro-Book"/>
              </a:rPr>
              <a:t>Yes. This year there are some new clubs like arts and crafts, and music. The club leaders will provide us with a variety of activities to suit different interests. And there will also be competitions as usual.</a:t>
            </a:r>
            <a:br>
              <a:rPr lang="en-US" sz="4400" b="0" i="0" dirty="0">
                <a:solidFill>
                  <a:srgbClr val="FFFF00"/>
                </a:solidFill>
                <a:effectLst/>
                <a:latin typeface="ChronicaPro-Book"/>
              </a:rPr>
            </a:br>
            <a:r>
              <a:rPr lang="en-US" sz="3600" b="1" i="1" dirty="0">
                <a:solidFill>
                  <a:srgbClr val="FF0000"/>
                </a:solidFill>
                <a:latin typeface="ChronicaProMediumIt"/>
              </a:rPr>
              <a:t>Teacher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ChronicaProMediumIt"/>
              </a:rPr>
              <a:t>: </a:t>
            </a:r>
            <a:r>
              <a:rPr lang="en-US" sz="4400" dirty="0">
                <a:solidFill>
                  <a:srgbClr val="FFFF00"/>
                </a:solidFill>
                <a:latin typeface="ChronicaPro-Book"/>
              </a:rPr>
              <a:t>Awesome! I hope you all can join the clubs you like.</a:t>
            </a:r>
            <a:endParaRPr lang="vi-VN" sz="4400" dirty="0">
              <a:solidFill>
                <a:srgbClr val="FFFF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C47BEC-D12A-FFDE-A975-7481E1B52E4C}"/>
              </a:ext>
            </a:extLst>
          </p:cNvPr>
          <p:cNvSpPr/>
          <p:nvPr/>
        </p:nvSpPr>
        <p:spPr>
          <a:xfrm>
            <a:off x="2719388" y="819150"/>
            <a:ext cx="2243138" cy="6577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  <a:endParaRPr lang="vi-VN" sz="32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E9DB49-27ED-9FB7-E220-9D622A457E0E}"/>
              </a:ext>
            </a:extLst>
          </p:cNvPr>
          <p:cNvSpPr/>
          <p:nvPr/>
        </p:nvSpPr>
        <p:spPr>
          <a:xfrm>
            <a:off x="2252663" y="2170554"/>
            <a:ext cx="1404937" cy="6577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  <a:endParaRPr lang="vi-VN" sz="32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3942270-1536-4B69-FF6B-2A99B3BD0EFC}"/>
              </a:ext>
            </a:extLst>
          </p:cNvPr>
          <p:cNvSpPr/>
          <p:nvPr/>
        </p:nvSpPr>
        <p:spPr>
          <a:xfrm>
            <a:off x="8534400" y="2170554"/>
            <a:ext cx="1666875" cy="6577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  <a:endParaRPr lang="vi-VN" sz="32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986124E-4967-ECC8-7C17-B1146A01EE39}"/>
              </a:ext>
            </a:extLst>
          </p:cNvPr>
          <p:cNvSpPr/>
          <p:nvPr/>
        </p:nvSpPr>
        <p:spPr>
          <a:xfrm>
            <a:off x="2024063" y="4828029"/>
            <a:ext cx="2366962" cy="6577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4</a:t>
            </a:r>
            <a:endParaRPr lang="vi-VN" sz="3200" dirty="0"/>
          </a:p>
        </p:txBody>
      </p:sp>
    </p:spTree>
    <p:extLst>
      <p:ext uri="{BB962C8B-B14F-4D97-AF65-F5344CB8AC3E}">
        <p14:creationId xmlns:p14="http://schemas.microsoft.com/office/powerpoint/2010/main" val="403457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8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60900"/>
              </p:ext>
            </p:extLst>
          </p:nvPr>
        </p:nvGraphicFramePr>
        <p:xfrm>
          <a:off x="381885" y="943278"/>
          <a:ext cx="11269479" cy="4786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2992">
                  <a:extLst>
                    <a:ext uri="{9D8B030D-6E8A-4147-A177-3AD203B41FA5}">
                      <a16:colId xmlns:a16="http://schemas.microsoft.com/office/drawing/2014/main" val="238422361"/>
                    </a:ext>
                  </a:extLst>
                </a:gridCol>
                <a:gridCol w="1152939">
                  <a:extLst>
                    <a:ext uri="{9D8B030D-6E8A-4147-A177-3AD203B41FA5}">
                      <a16:colId xmlns:a16="http://schemas.microsoft.com/office/drawing/2014/main" val="679268740"/>
                    </a:ext>
                  </a:extLst>
                </a:gridCol>
                <a:gridCol w="1053548">
                  <a:extLst>
                    <a:ext uri="{9D8B030D-6E8A-4147-A177-3AD203B41FA5}">
                      <a16:colId xmlns:a16="http://schemas.microsoft.com/office/drawing/2014/main" val="3432448170"/>
                    </a:ext>
                  </a:extLst>
                </a:gridCol>
              </a:tblGrid>
              <a:tr h="75868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+mn-lt"/>
                        </a:rPr>
                        <a:t>Sentences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+mn-lt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+mn-lt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87531"/>
                  </a:ext>
                </a:extLst>
              </a:tr>
              <a:tr h="770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dirty="0">
                          <a:latin typeface="+mn-lt"/>
                        </a:rPr>
                        <a:t>1. The students </a:t>
                      </a:r>
                      <a:r>
                        <a:rPr lang="en-US" sz="2800" dirty="0">
                          <a:highlight>
                            <a:srgbClr val="00FF00"/>
                          </a:highlight>
                          <a:latin typeface="+mn-lt"/>
                        </a:rPr>
                        <a:t>finished </a:t>
                      </a:r>
                      <a:r>
                        <a:rPr lang="en-US" sz="2800" dirty="0">
                          <a:latin typeface="+mn-lt"/>
                        </a:rPr>
                        <a:t>their midterm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338469"/>
                  </a:ext>
                </a:extLst>
              </a:tr>
              <a:tr h="770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dirty="0">
                          <a:latin typeface="+mn-lt"/>
                        </a:rPr>
                        <a:t>2. Minh mentions the </a:t>
                      </a:r>
                      <a:r>
                        <a:rPr lang="en-US" sz="2800" dirty="0">
                          <a:highlight>
                            <a:srgbClr val="00FF00"/>
                          </a:highlight>
                          <a:latin typeface="+mn-lt"/>
                        </a:rPr>
                        <a:t>different types of pressure </a:t>
                      </a:r>
                      <a:r>
                        <a:rPr lang="en-US" sz="2800" dirty="0">
                          <a:latin typeface="+mn-lt"/>
                        </a:rPr>
                        <a:t>they are facing.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03926"/>
                  </a:ext>
                </a:extLst>
              </a:tr>
              <a:tr h="770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dirty="0">
                          <a:latin typeface="+mn-lt"/>
                        </a:rPr>
                        <a:t>3. The teacher tells</a:t>
                      </a:r>
                      <a:r>
                        <a:rPr lang="en-US" sz="2800" baseline="0" dirty="0">
                          <a:latin typeface="+mn-lt"/>
                        </a:rPr>
                        <a:t> them to </a:t>
                      </a:r>
                      <a:r>
                        <a:rPr lang="en-US" sz="2800" baseline="0" dirty="0">
                          <a:highlight>
                            <a:srgbClr val="00FF00"/>
                          </a:highlight>
                          <a:latin typeface="+mn-lt"/>
                        </a:rPr>
                        <a:t>stay calm and work hard</a:t>
                      </a:r>
                      <a:r>
                        <a:rPr lang="en-US" sz="2800" baseline="0" dirty="0">
                          <a:latin typeface="+mn-lt"/>
                        </a:rPr>
                        <a:t>.</a:t>
                      </a:r>
                      <a:endParaRPr lang="en-US" sz="2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64808"/>
                  </a:ext>
                </a:extLst>
              </a:tr>
              <a:tr h="770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dirty="0">
                          <a:latin typeface="+mn-lt"/>
                        </a:rPr>
                        <a:t>4. The class will </a:t>
                      </a:r>
                      <a:r>
                        <a:rPr lang="en-US" sz="2800" dirty="0">
                          <a:highlight>
                            <a:srgbClr val="00FF00"/>
                          </a:highlight>
                          <a:latin typeface="+mn-lt"/>
                        </a:rPr>
                        <a:t>discuss</a:t>
                      </a:r>
                      <a:r>
                        <a:rPr lang="en-US" sz="2800" dirty="0">
                          <a:latin typeface="+mn-lt"/>
                        </a:rPr>
                        <a:t> their problems </a:t>
                      </a:r>
                      <a:r>
                        <a:rPr lang="en-US" sz="2800" dirty="0">
                          <a:highlight>
                            <a:srgbClr val="00FF00"/>
                          </a:highlight>
                          <a:latin typeface="+mn-lt"/>
                        </a:rPr>
                        <a:t>offline</a:t>
                      </a:r>
                      <a:r>
                        <a:rPr lang="en-US" sz="2800" dirty="0">
                          <a:latin typeface="+mn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479811"/>
                  </a:ext>
                </a:extLst>
              </a:tr>
              <a:tr h="770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dirty="0">
                          <a:latin typeface="+mn-lt"/>
                        </a:rPr>
                        <a:t>5. The school has </a:t>
                      </a:r>
                      <a:r>
                        <a:rPr lang="en-US" sz="2800" dirty="0">
                          <a:highlight>
                            <a:srgbClr val="00FF00"/>
                          </a:highlight>
                          <a:latin typeface="+mn-lt"/>
                        </a:rPr>
                        <a:t>different</a:t>
                      </a:r>
                      <a:r>
                        <a:rPr lang="en-US" sz="2800" baseline="0" dirty="0">
                          <a:highlight>
                            <a:srgbClr val="00FF00"/>
                          </a:highlight>
                          <a:latin typeface="+mn-lt"/>
                        </a:rPr>
                        <a:t> clubs </a:t>
                      </a:r>
                      <a:r>
                        <a:rPr lang="en-US" sz="2800" baseline="0" dirty="0">
                          <a:latin typeface="+mn-lt"/>
                        </a:rPr>
                        <a:t>for its students.</a:t>
                      </a:r>
                      <a:endParaRPr lang="en-US" sz="2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456224"/>
                  </a:ext>
                </a:extLst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855994" y="331897"/>
            <a:ext cx="502606" cy="502606"/>
          </a:xfrm>
          <a:prstGeom prst="roundRect">
            <a:avLst/>
          </a:prstGeom>
          <a:solidFill>
            <a:srgbClr val="EF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2283" y="260850"/>
            <a:ext cx="1033824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Read the conversation again and write T (true) or F (False).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8780" y="23539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2853" y="1710870"/>
            <a:ext cx="709070" cy="53106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055" y="2679675"/>
            <a:ext cx="709070" cy="53106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055" y="3468293"/>
            <a:ext cx="709070" cy="53106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9822" y="4275166"/>
            <a:ext cx="709070" cy="53106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055" y="5061480"/>
            <a:ext cx="709070" cy="5310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7603" y="1735046"/>
            <a:ext cx="6169739" cy="531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0000"/>
                </a:solidFill>
              </a:rPr>
              <a:t>They </a:t>
            </a:r>
            <a:r>
              <a:rPr lang="en-US" sz="2800" dirty="0">
                <a:solidFill>
                  <a:srgbClr val="FF0000"/>
                </a:solidFill>
                <a:highlight>
                  <a:srgbClr val="00FF00"/>
                </a:highlight>
              </a:rPr>
              <a:t>are preparing </a:t>
            </a:r>
            <a:r>
              <a:rPr lang="en-US" sz="2800" dirty="0">
                <a:solidFill>
                  <a:srgbClr val="FF0000"/>
                </a:solidFill>
              </a:rPr>
              <a:t>for the midterm test.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00892" y="4184061"/>
            <a:ext cx="9673698" cy="5333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0000"/>
                </a:solidFill>
              </a:rPr>
              <a:t>The class will discuss their problems in their new </a:t>
            </a:r>
            <a:r>
              <a:rPr lang="en-US" sz="2800" dirty="0">
                <a:solidFill>
                  <a:srgbClr val="FF0000"/>
                </a:solidFill>
                <a:highlight>
                  <a:srgbClr val="00FF00"/>
                </a:highlight>
              </a:rPr>
              <a:t>Facebook group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2 Minute Timer with Music for Kids! Countdown Videos HD!">
            <a:hlinkClick r:id="" action="ppaction://media"/>
            <a:extLst>
              <a:ext uri="{FF2B5EF4-FFF2-40B4-BE49-F238E27FC236}">
                <a16:creationId xmlns:a16="http://schemas.microsoft.com/office/drawing/2014/main" id="{D0F21872-85C7-F8D6-1098-4DFDAB5033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83815" y="877249"/>
            <a:ext cx="1507760" cy="8481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B0BE5E-E371-5336-E64F-71240AA86D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972" y="788544"/>
            <a:ext cx="1120040" cy="92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5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25610">
                <p:cTn id="3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6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5945135" y="5937565"/>
            <a:ext cx="4145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MyriadPro-Regular"/>
              </a:rPr>
              <a:t>2.</a:t>
            </a:r>
            <a:r>
              <a:rPr lang="en-US" sz="2800" b="1" dirty="0">
                <a:latin typeface="MyriadPro-Regular"/>
              </a:rPr>
              <a:t> _______________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5931" y="417829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Write a word or phrases from the box under the correct pictures.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1962" y="417829"/>
            <a:ext cx="502606" cy="502606"/>
          </a:xfrm>
          <a:prstGeom prst="roundRect">
            <a:avLst/>
          </a:prstGeom>
          <a:solidFill>
            <a:srgbClr val="EF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80286" y="315189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6665118" y="5744954"/>
            <a:ext cx="30203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MyriadPro-Regular"/>
              </a:rPr>
              <a:t>pressure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314" t="7189" r="1653" b="5272"/>
          <a:stretch/>
        </p:blipFill>
        <p:spPr>
          <a:xfrm>
            <a:off x="1987516" y="920435"/>
            <a:ext cx="7407354" cy="17466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6517" y="2667091"/>
            <a:ext cx="8517237" cy="31639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1454619" y="5994477"/>
            <a:ext cx="4145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MyriadPro-Regular"/>
              </a:rPr>
              <a:t>1.</a:t>
            </a:r>
            <a:r>
              <a:rPr lang="en-US" sz="2800" b="1" dirty="0">
                <a:latin typeface="MyriadPro-Regular"/>
              </a:rPr>
              <a:t> _______________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09113C-6811-4D4C-801A-3BE3BA0400AE}"/>
              </a:ext>
            </a:extLst>
          </p:cNvPr>
          <p:cNvSpPr txBox="1"/>
          <p:nvPr/>
        </p:nvSpPr>
        <p:spPr>
          <a:xfrm>
            <a:off x="2214568" y="5797713"/>
            <a:ext cx="3040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MyriadPro-Regular"/>
              </a:rPr>
              <a:t>l</a:t>
            </a:r>
            <a:r>
              <a:rPr lang="en-US" sz="3200" b="1" i="0" dirty="0">
                <a:solidFill>
                  <a:schemeClr val="accent2">
                    <a:lumMod val="75000"/>
                  </a:schemeClr>
                </a:solidFill>
                <a:effectLst/>
                <a:latin typeface="MyriadPro-Regular"/>
              </a:rPr>
              <a:t>anguage club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E991AA35-F27C-4371-2F4E-3E73D91EFD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25000" y="1189966"/>
            <a:ext cx="1762125" cy="99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3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5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5702576" y="4428467"/>
            <a:ext cx="4145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MyriadPro-Regular"/>
              </a:rPr>
              <a:t>4.</a:t>
            </a:r>
            <a:r>
              <a:rPr lang="en-US" sz="2800" b="1" dirty="0">
                <a:latin typeface="MyriadPro-Regular"/>
              </a:rPr>
              <a:t> _______________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1150165" y="4305297"/>
            <a:ext cx="4145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MyriadPro-Regular"/>
              </a:rPr>
              <a:t>3.</a:t>
            </a:r>
            <a:r>
              <a:rPr lang="en-US" sz="2800" b="1" dirty="0">
                <a:latin typeface="MyriadPro-Regular"/>
              </a:rPr>
              <a:t> _______________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988" t="7679" r="5835" b="4107"/>
          <a:stretch/>
        </p:blipFill>
        <p:spPr>
          <a:xfrm>
            <a:off x="1635285" y="713110"/>
            <a:ext cx="8619702" cy="348741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B09113C-6811-4D4C-801A-3BE3BA0400AE}"/>
              </a:ext>
            </a:extLst>
          </p:cNvPr>
          <p:cNvSpPr txBox="1"/>
          <p:nvPr/>
        </p:nvSpPr>
        <p:spPr>
          <a:xfrm>
            <a:off x="1635285" y="4186236"/>
            <a:ext cx="3660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MyriadPro-Regular"/>
              </a:rPr>
              <a:t>arts and crafts club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6680936" y="4274519"/>
            <a:ext cx="21885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MyriadPro-Regular"/>
              </a:rPr>
              <a:t>forum</a:t>
            </a:r>
          </a:p>
        </p:txBody>
      </p:sp>
    </p:spTree>
    <p:extLst>
      <p:ext uri="{BB962C8B-B14F-4D97-AF65-F5344CB8AC3E}">
        <p14:creationId xmlns:p14="http://schemas.microsoft.com/office/powerpoint/2010/main" val="98812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5504154" y="4270212"/>
            <a:ext cx="4145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MyriadPro-Regular"/>
              </a:rPr>
              <a:t>4.</a:t>
            </a:r>
            <a:r>
              <a:rPr lang="en-US" sz="2800" b="1" dirty="0">
                <a:latin typeface="MyriadPro-Regular"/>
              </a:rPr>
              <a:t> _______________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1446874" y="4152897"/>
            <a:ext cx="4145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MyriadPro-Regular"/>
              </a:rPr>
              <a:t>3.</a:t>
            </a:r>
            <a:r>
              <a:rPr lang="en-US" sz="2800" b="1" dirty="0">
                <a:latin typeface="MyriadPro-Regular"/>
              </a:rPr>
              <a:t> _______________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9113C-6811-4D4C-801A-3BE3BA0400AE}"/>
              </a:ext>
            </a:extLst>
          </p:cNvPr>
          <p:cNvSpPr txBox="1"/>
          <p:nvPr/>
        </p:nvSpPr>
        <p:spPr>
          <a:xfrm>
            <a:off x="2542584" y="3977825"/>
            <a:ext cx="22304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MyriadPro-Regular"/>
              </a:rPr>
              <a:t>sports club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AD3E47-F80D-4E54-B17D-04899A65DC9D}"/>
              </a:ext>
            </a:extLst>
          </p:cNvPr>
          <p:cNvSpPr txBox="1"/>
          <p:nvPr/>
        </p:nvSpPr>
        <p:spPr>
          <a:xfrm>
            <a:off x="6599866" y="4091342"/>
            <a:ext cx="21885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MyriadPro-Regular"/>
              </a:rPr>
              <a:t>chess club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70" t="3690" r="2444" b="5535"/>
          <a:stretch/>
        </p:blipFill>
        <p:spPr>
          <a:xfrm>
            <a:off x="1751674" y="523952"/>
            <a:ext cx="8192426" cy="345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1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220339" y="1918347"/>
            <a:ext cx="1179033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FF9933"/>
                </a:solidFill>
              </a:rPr>
              <a:t>1.</a:t>
            </a:r>
            <a:r>
              <a:rPr lang="en-US" sz="3200"/>
              <a:t> Minh </a:t>
            </a:r>
            <a:r>
              <a:rPr lang="en-US" sz="3200" dirty="0"/>
              <a:t>is a member of our ________________. The greeting cards he makes are really creative.</a:t>
            </a:r>
          </a:p>
          <a:p>
            <a:pPr marL="0" indent="0">
              <a:buNone/>
            </a:pPr>
            <a:r>
              <a:rPr lang="en-US" sz="3200" b="1">
                <a:solidFill>
                  <a:srgbClr val="FF9933"/>
                </a:solidFill>
              </a:rPr>
              <a:t>2.</a:t>
            </a:r>
            <a:r>
              <a:rPr lang="en-US" sz="3200"/>
              <a:t> Students </a:t>
            </a:r>
            <a:r>
              <a:rPr lang="en-US" sz="3200" dirty="0"/>
              <a:t>can discuss their problems in </a:t>
            </a:r>
            <a:r>
              <a:rPr lang="en-US" sz="3200"/>
              <a:t>their class ______.</a:t>
            </a:r>
            <a:endParaRPr lang="en-US" sz="3200" dirty="0"/>
          </a:p>
          <a:p>
            <a:pPr marL="0" indent="0">
              <a:buNone/>
            </a:pPr>
            <a:r>
              <a:rPr lang="en-US" sz="3200" b="1">
                <a:solidFill>
                  <a:srgbClr val="FF9933"/>
                </a:solidFill>
              </a:rPr>
              <a:t>3.</a:t>
            </a:r>
            <a:r>
              <a:rPr lang="en-US" sz="3200"/>
              <a:t> We </a:t>
            </a:r>
            <a:r>
              <a:rPr lang="en-US" sz="3200" dirty="0"/>
              <a:t>share the essays and stories that we write in English in our _____________.</a:t>
            </a:r>
          </a:p>
          <a:p>
            <a:pPr marL="0" indent="0">
              <a:buNone/>
            </a:pPr>
            <a:r>
              <a:rPr lang="en-US" sz="3200" b="1">
                <a:solidFill>
                  <a:srgbClr val="FF9933"/>
                </a:solidFill>
              </a:rPr>
              <a:t>4.</a:t>
            </a:r>
            <a:r>
              <a:rPr lang="en-US" sz="3200"/>
              <a:t> She </a:t>
            </a:r>
            <a:r>
              <a:rPr lang="en-US" sz="3200" dirty="0"/>
              <a:t>is not feeling very well this weekend because of all the _______</a:t>
            </a:r>
          </a:p>
          <a:p>
            <a:pPr marL="0" indent="0">
              <a:buNone/>
            </a:pPr>
            <a:r>
              <a:rPr lang="en-US" sz="3200"/>
              <a:t>from </a:t>
            </a:r>
            <a:r>
              <a:rPr lang="en-US" sz="3200" dirty="0"/>
              <a:t>her school work.</a:t>
            </a:r>
          </a:p>
          <a:p>
            <a:pPr marL="0" indent="0">
              <a:buNone/>
            </a:pPr>
            <a:r>
              <a:rPr lang="en-US" sz="3200" b="1">
                <a:solidFill>
                  <a:srgbClr val="FF9933"/>
                </a:solidFill>
              </a:rPr>
              <a:t>5.</a:t>
            </a:r>
            <a:r>
              <a:rPr lang="en-US" sz="3200"/>
              <a:t> The </a:t>
            </a:r>
            <a:r>
              <a:rPr lang="en-US" sz="3200" dirty="0"/>
              <a:t>coach of our _____________ tells us to drink plenty of water during our practice sessions.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E78FE7-C418-4A32-AA4E-325C3CC90957}"/>
              </a:ext>
            </a:extLst>
          </p:cNvPr>
          <p:cNvSpPr txBox="1"/>
          <p:nvPr/>
        </p:nvSpPr>
        <p:spPr>
          <a:xfrm>
            <a:off x="4632413" y="1914843"/>
            <a:ext cx="373746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EF4B66"/>
                </a:solidFill>
                <a:latin typeface="MyriadPro-Regular"/>
              </a:rPr>
              <a:t>arts and crafts club</a:t>
            </a:r>
            <a:endParaRPr lang="en-US" sz="3000" b="1" dirty="0">
              <a:solidFill>
                <a:srgbClr val="EF4B66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-3531" y="-7620"/>
            <a:ext cx="12192000" cy="1083309"/>
            <a:chOff x="0" y="-3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719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31590" y="1087350"/>
            <a:ext cx="10460336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Complete each of the sentences with a word or phrase in </a:t>
            </a:r>
            <a:r>
              <a:rPr lang="en-US" sz="2400" b="1" dirty="0">
                <a:solidFill>
                  <a:srgbClr val="FF9933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3. 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There is one extra word or phrase.</a:t>
            </a:r>
            <a:endParaRPr lang="en-US" sz="2400" b="1" dirty="0">
              <a:solidFill>
                <a:srgbClr val="FF9933"/>
              </a:solidFill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186196"/>
            <a:ext cx="502606" cy="502606"/>
          </a:xfrm>
          <a:prstGeom prst="roundRect">
            <a:avLst/>
          </a:prstGeom>
          <a:solidFill>
            <a:srgbClr val="EF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08355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78FE7-C418-4A32-AA4E-325C3CC90957}"/>
              </a:ext>
            </a:extLst>
          </p:cNvPr>
          <p:cNvSpPr txBox="1"/>
          <p:nvPr/>
        </p:nvSpPr>
        <p:spPr>
          <a:xfrm>
            <a:off x="8760404" y="2893409"/>
            <a:ext cx="140230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EF4B66"/>
                </a:solidFill>
                <a:latin typeface="MyriadPro-Regular"/>
              </a:rPr>
              <a:t>forum</a:t>
            </a:r>
            <a:endParaRPr lang="en-US" sz="3000" b="1" dirty="0">
              <a:solidFill>
                <a:srgbClr val="EF4B66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E78FE7-C418-4A32-AA4E-325C3CC90957}"/>
              </a:ext>
            </a:extLst>
          </p:cNvPr>
          <p:cNvSpPr txBox="1"/>
          <p:nvPr/>
        </p:nvSpPr>
        <p:spPr>
          <a:xfrm>
            <a:off x="305132" y="3916096"/>
            <a:ext cx="26715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EF4B66"/>
                </a:solidFill>
                <a:latin typeface="MyriadPro-Regular"/>
              </a:rPr>
              <a:t>language club</a:t>
            </a:r>
            <a:endParaRPr lang="en-US" sz="3000" b="1" dirty="0">
              <a:solidFill>
                <a:srgbClr val="EF4B66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E78FE7-C418-4A32-AA4E-325C3CC90957}"/>
              </a:ext>
            </a:extLst>
          </p:cNvPr>
          <p:cNvSpPr txBox="1"/>
          <p:nvPr/>
        </p:nvSpPr>
        <p:spPr>
          <a:xfrm>
            <a:off x="10257956" y="4486941"/>
            <a:ext cx="17435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EF4B66"/>
                </a:solidFill>
                <a:latin typeface="MyriadPro-Regular"/>
              </a:rPr>
              <a:t>pressure</a:t>
            </a:r>
            <a:endParaRPr lang="en-US" sz="3000" b="1" dirty="0">
              <a:solidFill>
                <a:srgbClr val="EF4B66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E78FE7-C418-4A32-AA4E-325C3CC90957}"/>
              </a:ext>
            </a:extLst>
          </p:cNvPr>
          <p:cNvSpPr txBox="1"/>
          <p:nvPr/>
        </p:nvSpPr>
        <p:spPr>
          <a:xfrm>
            <a:off x="3495941" y="5614351"/>
            <a:ext cx="24253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EF4B66"/>
                </a:solidFill>
                <a:latin typeface="MyriadPro-Regular"/>
              </a:rPr>
              <a:t>sports club</a:t>
            </a:r>
            <a:endParaRPr lang="en-US" sz="3000" b="1" dirty="0">
              <a:solidFill>
                <a:srgbClr val="EF4B66"/>
              </a:solidFill>
            </a:endParaRPr>
          </a:p>
        </p:txBody>
      </p:sp>
      <p:pic>
        <p:nvPicPr>
          <p:cNvPr id="2" name="2 Minute Timer with Music for Kids! Countdown Videos HD!">
            <a:hlinkClick r:id="" action="ppaction://media"/>
            <a:extLst>
              <a:ext uri="{FF2B5EF4-FFF2-40B4-BE49-F238E27FC236}">
                <a16:creationId xmlns:a16="http://schemas.microsoft.com/office/drawing/2014/main" id="{5B9619CE-80B3-D544-9A4B-375D91375B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39175" y="178889"/>
            <a:ext cx="1438275" cy="80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0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8" grpId="0"/>
      <p:bldP spid="9" grpId="0"/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D51822-3F1C-7E59-3C0D-EC58BABC1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312964-BF2D-5770-D145-AD1FFFD0AD34}"/>
              </a:ext>
            </a:extLst>
          </p:cNvPr>
          <p:cNvSpPr txBox="1"/>
          <p:nvPr/>
        </p:nvSpPr>
        <p:spPr>
          <a:xfrm>
            <a:off x="676274" y="912673"/>
            <a:ext cx="110585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The football club is the most popular </a:t>
            </a:r>
            <a:r>
              <a:rPr lang="en-US" sz="5400" b="1" dirty="0">
                <a:solidFill>
                  <a:srgbClr val="FF0000"/>
                </a:solidFill>
              </a:rPr>
              <a:t>…..</a:t>
            </a:r>
            <a:r>
              <a:rPr lang="en-US" sz="5400" b="1" dirty="0">
                <a:solidFill>
                  <a:srgbClr val="FFFF00"/>
                </a:solidFill>
              </a:rPr>
              <a:t> at my school.</a:t>
            </a:r>
            <a:endParaRPr lang="vi-VN" sz="54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409212-1C24-889E-1B6A-21F96A25CD23}"/>
              </a:ext>
            </a:extLst>
          </p:cNvPr>
          <p:cNvSpPr txBox="1"/>
          <p:nvPr/>
        </p:nvSpPr>
        <p:spPr>
          <a:xfrm>
            <a:off x="4775013" y="3933348"/>
            <a:ext cx="60072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arts and crafts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2137CC-B746-3ADC-46B1-40600D135CBC}"/>
              </a:ext>
            </a:extLst>
          </p:cNvPr>
          <p:cNvSpPr txBox="1"/>
          <p:nvPr/>
        </p:nvSpPr>
        <p:spPr>
          <a:xfrm>
            <a:off x="4980336" y="3139978"/>
            <a:ext cx="2425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forum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2C4E7-377C-6152-5E9C-169106168F67}"/>
              </a:ext>
            </a:extLst>
          </p:cNvPr>
          <p:cNvSpPr txBox="1"/>
          <p:nvPr/>
        </p:nvSpPr>
        <p:spPr>
          <a:xfrm>
            <a:off x="580850" y="3098659"/>
            <a:ext cx="4066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language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F5FDC-1140-EAAE-7B49-E058279DD66D}"/>
              </a:ext>
            </a:extLst>
          </p:cNvPr>
          <p:cNvSpPr txBox="1"/>
          <p:nvPr/>
        </p:nvSpPr>
        <p:spPr>
          <a:xfrm>
            <a:off x="7855049" y="3098659"/>
            <a:ext cx="3054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pressure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B83DE-137D-79A5-0977-FC547E6507C3}"/>
              </a:ext>
            </a:extLst>
          </p:cNvPr>
          <p:cNvSpPr txBox="1"/>
          <p:nvPr/>
        </p:nvSpPr>
        <p:spPr>
          <a:xfrm>
            <a:off x="296913" y="3929656"/>
            <a:ext cx="39526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sports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721E55C-CA89-49D0-4C96-C893A65EC1E3}"/>
              </a:ext>
            </a:extLst>
          </p:cNvPr>
          <p:cNvSpPr/>
          <p:nvPr/>
        </p:nvSpPr>
        <p:spPr>
          <a:xfrm>
            <a:off x="825179" y="3929656"/>
            <a:ext cx="3089595" cy="914400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67319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D51822-3F1C-7E59-3C0D-EC58BABC1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409212-1C24-889E-1B6A-21F96A25CD23}"/>
              </a:ext>
            </a:extLst>
          </p:cNvPr>
          <p:cNvSpPr txBox="1"/>
          <p:nvPr/>
        </p:nvSpPr>
        <p:spPr>
          <a:xfrm>
            <a:off x="4775013" y="3933348"/>
            <a:ext cx="60072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arts and crafts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2137CC-B746-3ADC-46B1-40600D135CBC}"/>
              </a:ext>
            </a:extLst>
          </p:cNvPr>
          <p:cNvSpPr txBox="1"/>
          <p:nvPr/>
        </p:nvSpPr>
        <p:spPr>
          <a:xfrm>
            <a:off x="4980336" y="3139978"/>
            <a:ext cx="2425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forum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2C4E7-377C-6152-5E9C-169106168F67}"/>
              </a:ext>
            </a:extLst>
          </p:cNvPr>
          <p:cNvSpPr txBox="1"/>
          <p:nvPr/>
        </p:nvSpPr>
        <p:spPr>
          <a:xfrm>
            <a:off x="580850" y="3098659"/>
            <a:ext cx="4066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language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F5FDC-1140-EAAE-7B49-E058279DD66D}"/>
              </a:ext>
            </a:extLst>
          </p:cNvPr>
          <p:cNvSpPr txBox="1"/>
          <p:nvPr/>
        </p:nvSpPr>
        <p:spPr>
          <a:xfrm>
            <a:off x="7855049" y="3098659"/>
            <a:ext cx="3054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pressure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B83DE-137D-79A5-0977-FC547E6507C3}"/>
              </a:ext>
            </a:extLst>
          </p:cNvPr>
          <p:cNvSpPr txBox="1"/>
          <p:nvPr/>
        </p:nvSpPr>
        <p:spPr>
          <a:xfrm>
            <a:off x="296913" y="3929656"/>
            <a:ext cx="39526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sports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721E55C-CA89-49D0-4C96-C893A65EC1E3}"/>
              </a:ext>
            </a:extLst>
          </p:cNvPr>
          <p:cNvSpPr/>
          <p:nvPr/>
        </p:nvSpPr>
        <p:spPr>
          <a:xfrm>
            <a:off x="5097062" y="3146644"/>
            <a:ext cx="2037163" cy="824331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958700-E521-5C37-DB24-246F5A47A14B}"/>
              </a:ext>
            </a:extLst>
          </p:cNvPr>
          <p:cNvSpPr txBox="1"/>
          <p:nvPr/>
        </p:nvSpPr>
        <p:spPr>
          <a:xfrm>
            <a:off x="1259781" y="1042631"/>
            <a:ext cx="936059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The online </a:t>
            </a:r>
            <a:r>
              <a:rPr lang="en-US" sz="5400" b="1" dirty="0">
                <a:solidFill>
                  <a:srgbClr val="FF0000"/>
                </a:solidFill>
              </a:rPr>
              <a:t>…..</a:t>
            </a:r>
            <a:r>
              <a:rPr lang="en-US" sz="5400" b="1" dirty="0">
                <a:solidFill>
                  <a:srgbClr val="FFFF00"/>
                </a:solidFill>
              </a:rPr>
              <a:t> is a great place </a:t>
            </a:r>
          </a:p>
          <a:p>
            <a:pPr algn="ctr"/>
            <a:r>
              <a:rPr lang="en-US" sz="5400" b="1" dirty="0">
                <a:solidFill>
                  <a:srgbClr val="FFFF00"/>
                </a:solidFill>
              </a:rPr>
              <a:t>to discuss different topics.</a:t>
            </a:r>
            <a:endParaRPr lang="vi-VN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5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D51822-3F1C-7E59-3C0D-EC58BABC1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409212-1C24-889E-1B6A-21F96A25CD23}"/>
              </a:ext>
            </a:extLst>
          </p:cNvPr>
          <p:cNvSpPr txBox="1"/>
          <p:nvPr/>
        </p:nvSpPr>
        <p:spPr>
          <a:xfrm>
            <a:off x="4775013" y="3933348"/>
            <a:ext cx="60072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arts and crafts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2137CC-B746-3ADC-46B1-40600D135CBC}"/>
              </a:ext>
            </a:extLst>
          </p:cNvPr>
          <p:cNvSpPr txBox="1"/>
          <p:nvPr/>
        </p:nvSpPr>
        <p:spPr>
          <a:xfrm>
            <a:off x="4931630" y="3121165"/>
            <a:ext cx="2425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forum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2C4E7-377C-6152-5E9C-169106168F67}"/>
              </a:ext>
            </a:extLst>
          </p:cNvPr>
          <p:cNvSpPr txBox="1"/>
          <p:nvPr/>
        </p:nvSpPr>
        <p:spPr>
          <a:xfrm>
            <a:off x="580850" y="3098659"/>
            <a:ext cx="4066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language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F5FDC-1140-EAAE-7B49-E058279DD66D}"/>
              </a:ext>
            </a:extLst>
          </p:cNvPr>
          <p:cNvSpPr txBox="1"/>
          <p:nvPr/>
        </p:nvSpPr>
        <p:spPr>
          <a:xfrm>
            <a:off x="7855049" y="3098659"/>
            <a:ext cx="3054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pressure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B83DE-137D-79A5-0977-FC547E6507C3}"/>
              </a:ext>
            </a:extLst>
          </p:cNvPr>
          <p:cNvSpPr txBox="1"/>
          <p:nvPr/>
        </p:nvSpPr>
        <p:spPr>
          <a:xfrm>
            <a:off x="296913" y="3929656"/>
            <a:ext cx="39526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sports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721E55C-CA89-49D0-4C96-C893A65EC1E3}"/>
              </a:ext>
            </a:extLst>
          </p:cNvPr>
          <p:cNvSpPr/>
          <p:nvPr/>
        </p:nvSpPr>
        <p:spPr>
          <a:xfrm>
            <a:off x="8211737" y="3139978"/>
            <a:ext cx="2425344" cy="824331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78FE6-2785-A3C7-80B5-80B42D3E2AEE}"/>
              </a:ext>
            </a:extLst>
          </p:cNvPr>
          <p:cNvSpPr txBox="1"/>
          <p:nvPr/>
        </p:nvSpPr>
        <p:spPr>
          <a:xfrm>
            <a:off x="1490321" y="1108324"/>
            <a:ext cx="105492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I'm feeling a lot of </a:t>
            </a:r>
            <a:r>
              <a:rPr lang="en-US" sz="5400" b="1" dirty="0">
                <a:solidFill>
                  <a:srgbClr val="FF0000"/>
                </a:solidFill>
              </a:rPr>
              <a:t>…..</a:t>
            </a:r>
            <a:r>
              <a:rPr lang="en-US" sz="5400" b="1" dirty="0">
                <a:solidFill>
                  <a:srgbClr val="FFFF00"/>
                </a:solidFill>
              </a:rPr>
              <a:t> at work. </a:t>
            </a:r>
            <a:endParaRPr lang="vi-VN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D51822-3F1C-7E59-3C0D-EC58BABC1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409212-1C24-889E-1B6A-21F96A25CD23}"/>
              </a:ext>
            </a:extLst>
          </p:cNvPr>
          <p:cNvSpPr txBox="1"/>
          <p:nvPr/>
        </p:nvSpPr>
        <p:spPr>
          <a:xfrm>
            <a:off x="4775013" y="3933348"/>
            <a:ext cx="60072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arts and crafts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2137CC-B746-3ADC-46B1-40600D135CBC}"/>
              </a:ext>
            </a:extLst>
          </p:cNvPr>
          <p:cNvSpPr txBox="1"/>
          <p:nvPr/>
        </p:nvSpPr>
        <p:spPr>
          <a:xfrm>
            <a:off x="4931630" y="3121165"/>
            <a:ext cx="2425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forum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2C4E7-377C-6152-5E9C-169106168F67}"/>
              </a:ext>
            </a:extLst>
          </p:cNvPr>
          <p:cNvSpPr txBox="1"/>
          <p:nvPr/>
        </p:nvSpPr>
        <p:spPr>
          <a:xfrm>
            <a:off x="580850" y="3098659"/>
            <a:ext cx="4066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language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F5FDC-1140-EAAE-7B49-E058279DD66D}"/>
              </a:ext>
            </a:extLst>
          </p:cNvPr>
          <p:cNvSpPr txBox="1"/>
          <p:nvPr/>
        </p:nvSpPr>
        <p:spPr>
          <a:xfrm>
            <a:off x="7855049" y="3098659"/>
            <a:ext cx="3054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pressure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B83DE-137D-79A5-0977-FC547E6507C3}"/>
              </a:ext>
            </a:extLst>
          </p:cNvPr>
          <p:cNvSpPr txBox="1"/>
          <p:nvPr/>
        </p:nvSpPr>
        <p:spPr>
          <a:xfrm>
            <a:off x="296913" y="3929656"/>
            <a:ext cx="39526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sports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721E55C-CA89-49D0-4C96-C893A65EC1E3}"/>
              </a:ext>
            </a:extLst>
          </p:cNvPr>
          <p:cNvSpPr/>
          <p:nvPr/>
        </p:nvSpPr>
        <p:spPr>
          <a:xfrm>
            <a:off x="5095088" y="3147148"/>
            <a:ext cx="2124862" cy="824331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78FE6-2785-A3C7-80B5-80B42D3E2AEE}"/>
              </a:ext>
            </a:extLst>
          </p:cNvPr>
          <p:cNvSpPr txBox="1"/>
          <p:nvPr/>
        </p:nvSpPr>
        <p:spPr>
          <a:xfrm>
            <a:off x="1204571" y="1170326"/>
            <a:ext cx="102063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FFFF00"/>
                </a:solidFill>
              </a:rPr>
              <a:t>The online </a:t>
            </a:r>
            <a:r>
              <a:rPr lang="en-US" sz="5400" dirty="0">
                <a:solidFill>
                  <a:srgbClr val="FF0000"/>
                </a:solidFill>
              </a:rPr>
              <a:t>…..</a:t>
            </a:r>
            <a:r>
              <a:rPr lang="en-US" sz="5400" dirty="0">
                <a:solidFill>
                  <a:srgbClr val="FFFF00"/>
                </a:solidFill>
              </a:rPr>
              <a:t> allowed people to connect and discuss social issues.</a:t>
            </a:r>
            <a:endParaRPr lang="vi-VN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7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D51822-3F1C-7E59-3C0D-EC58BABC1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409212-1C24-889E-1B6A-21F96A25CD23}"/>
              </a:ext>
            </a:extLst>
          </p:cNvPr>
          <p:cNvSpPr txBox="1"/>
          <p:nvPr/>
        </p:nvSpPr>
        <p:spPr>
          <a:xfrm>
            <a:off x="4775013" y="3933348"/>
            <a:ext cx="60072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arts and crafts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2137CC-B746-3ADC-46B1-40600D135CBC}"/>
              </a:ext>
            </a:extLst>
          </p:cNvPr>
          <p:cNvSpPr txBox="1"/>
          <p:nvPr/>
        </p:nvSpPr>
        <p:spPr>
          <a:xfrm>
            <a:off x="4931630" y="3121165"/>
            <a:ext cx="2425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forum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2C4E7-377C-6152-5E9C-169106168F67}"/>
              </a:ext>
            </a:extLst>
          </p:cNvPr>
          <p:cNvSpPr txBox="1"/>
          <p:nvPr/>
        </p:nvSpPr>
        <p:spPr>
          <a:xfrm>
            <a:off x="580850" y="3098659"/>
            <a:ext cx="4066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language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F5FDC-1140-EAAE-7B49-E058279DD66D}"/>
              </a:ext>
            </a:extLst>
          </p:cNvPr>
          <p:cNvSpPr txBox="1"/>
          <p:nvPr/>
        </p:nvSpPr>
        <p:spPr>
          <a:xfrm>
            <a:off x="7855049" y="3098659"/>
            <a:ext cx="3054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pressure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B83DE-137D-79A5-0977-FC547E6507C3}"/>
              </a:ext>
            </a:extLst>
          </p:cNvPr>
          <p:cNvSpPr txBox="1"/>
          <p:nvPr/>
        </p:nvSpPr>
        <p:spPr>
          <a:xfrm>
            <a:off x="296913" y="3929656"/>
            <a:ext cx="39526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sports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721E55C-CA89-49D0-4C96-C893A65EC1E3}"/>
              </a:ext>
            </a:extLst>
          </p:cNvPr>
          <p:cNvSpPr/>
          <p:nvPr/>
        </p:nvSpPr>
        <p:spPr>
          <a:xfrm>
            <a:off x="799313" y="3098659"/>
            <a:ext cx="3634242" cy="824331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ED91D1-2DE3-D772-7993-6DB30069CEDD}"/>
              </a:ext>
            </a:extLst>
          </p:cNvPr>
          <p:cNvSpPr txBox="1"/>
          <p:nvPr/>
        </p:nvSpPr>
        <p:spPr>
          <a:xfrm>
            <a:off x="580850" y="1170326"/>
            <a:ext cx="109150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I'm joining the English </a:t>
            </a:r>
            <a:r>
              <a:rPr lang="en-US" sz="5400" b="1" dirty="0">
                <a:solidFill>
                  <a:srgbClr val="FF0000"/>
                </a:solidFill>
              </a:rPr>
              <a:t>…..</a:t>
            </a:r>
            <a:r>
              <a:rPr lang="en-US" sz="5400" b="1" dirty="0">
                <a:solidFill>
                  <a:srgbClr val="FFFF00"/>
                </a:solidFill>
              </a:rPr>
              <a:t> to improve my speaking skills.</a:t>
            </a:r>
            <a:endParaRPr lang="vi-VN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84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D51822-3F1C-7E59-3C0D-EC58BABC1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409212-1C24-889E-1B6A-21F96A25CD23}"/>
              </a:ext>
            </a:extLst>
          </p:cNvPr>
          <p:cNvSpPr txBox="1"/>
          <p:nvPr/>
        </p:nvSpPr>
        <p:spPr>
          <a:xfrm>
            <a:off x="4775013" y="3933348"/>
            <a:ext cx="60072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arts and crafts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2137CC-B746-3ADC-46B1-40600D135CBC}"/>
              </a:ext>
            </a:extLst>
          </p:cNvPr>
          <p:cNvSpPr txBox="1"/>
          <p:nvPr/>
        </p:nvSpPr>
        <p:spPr>
          <a:xfrm>
            <a:off x="4931630" y="3121165"/>
            <a:ext cx="2425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forum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2C4E7-377C-6152-5E9C-169106168F67}"/>
              </a:ext>
            </a:extLst>
          </p:cNvPr>
          <p:cNvSpPr txBox="1"/>
          <p:nvPr/>
        </p:nvSpPr>
        <p:spPr>
          <a:xfrm>
            <a:off x="580850" y="3098659"/>
            <a:ext cx="4066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language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F5FDC-1140-EAAE-7B49-E058279DD66D}"/>
              </a:ext>
            </a:extLst>
          </p:cNvPr>
          <p:cNvSpPr txBox="1"/>
          <p:nvPr/>
        </p:nvSpPr>
        <p:spPr>
          <a:xfrm>
            <a:off x="7855049" y="3098659"/>
            <a:ext cx="3054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pressure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B83DE-137D-79A5-0977-FC547E6507C3}"/>
              </a:ext>
            </a:extLst>
          </p:cNvPr>
          <p:cNvSpPr txBox="1"/>
          <p:nvPr/>
        </p:nvSpPr>
        <p:spPr>
          <a:xfrm>
            <a:off x="296913" y="3929656"/>
            <a:ext cx="39526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Pro-Regular"/>
              </a:rPr>
              <a:t>sports club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721E55C-CA89-49D0-4C96-C893A65EC1E3}"/>
              </a:ext>
            </a:extLst>
          </p:cNvPr>
          <p:cNvSpPr/>
          <p:nvPr/>
        </p:nvSpPr>
        <p:spPr>
          <a:xfrm>
            <a:off x="5274022" y="3917508"/>
            <a:ext cx="4974877" cy="824331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FD1E13-8A0A-6B8F-304F-918EBD9F593E}"/>
              </a:ext>
            </a:extLst>
          </p:cNvPr>
          <p:cNvSpPr txBox="1"/>
          <p:nvPr/>
        </p:nvSpPr>
        <p:spPr>
          <a:xfrm>
            <a:off x="981075" y="1275101"/>
            <a:ext cx="11391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The</a:t>
            </a:r>
            <a:r>
              <a:rPr lang="en-US" sz="4800" b="1" dirty="0">
                <a:solidFill>
                  <a:srgbClr val="FF0000"/>
                </a:solidFill>
              </a:rPr>
              <a:t> ….. </a:t>
            </a:r>
            <a:r>
              <a:rPr lang="en-US" sz="4800" b="1" dirty="0">
                <a:solidFill>
                  <a:srgbClr val="FFFF00"/>
                </a:solidFill>
              </a:rPr>
              <a:t>holds weekly painting sessions.</a:t>
            </a:r>
            <a:endParaRPr lang="vi-VN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81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F502E3-F5D0-F558-6148-8C5F8FBED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301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6A89F3-DA51-5A3D-59E4-3D16B95C9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87" y="1332997"/>
            <a:ext cx="9191625" cy="456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0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4484</TotalTime>
  <Words>1009</Words>
  <Application>Microsoft Office PowerPoint</Application>
  <PresentationFormat>Widescreen</PresentationFormat>
  <Paragraphs>162</Paragraphs>
  <Slides>26</Slides>
  <Notes>13</Notes>
  <HiddenSlides>0</HiddenSlides>
  <MMClips>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ChronicaPro-Book</vt:lpstr>
      <vt:lpstr>ChronicaProMediumIt</vt:lpstr>
      <vt:lpstr>Myriad Pro</vt:lpstr>
      <vt:lpstr>MyriadPro-Regular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Akidu Smith</cp:lastModifiedBy>
  <cp:revision>291</cp:revision>
  <dcterms:created xsi:type="dcterms:W3CDTF">2020-12-09T02:04:09Z</dcterms:created>
  <dcterms:modified xsi:type="dcterms:W3CDTF">2024-10-10T05:22:30Z</dcterms:modified>
</cp:coreProperties>
</file>