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400" r:id="rId2"/>
    <p:sldId id="407" r:id="rId3"/>
    <p:sldId id="406" r:id="rId4"/>
    <p:sldId id="402" r:id="rId5"/>
    <p:sldId id="401" r:id="rId6"/>
    <p:sldId id="393" r:id="rId7"/>
    <p:sldId id="403" r:id="rId8"/>
    <p:sldId id="395" r:id="rId9"/>
    <p:sldId id="315" r:id="rId10"/>
    <p:sldId id="316" r:id="rId11"/>
    <p:sldId id="317" r:id="rId12"/>
    <p:sldId id="411" r:id="rId13"/>
    <p:sldId id="283" r:id="rId14"/>
    <p:sldId id="332" r:id="rId15"/>
    <p:sldId id="409" r:id="rId16"/>
    <p:sldId id="408" r:id="rId17"/>
    <p:sldId id="410" r:id="rId18"/>
    <p:sldId id="412" r:id="rId19"/>
    <p:sldId id="413" r:id="rId20"/>
    <p:sldId id="414" r:id="rId21"/>
    <p:sldId id="313" r:id="rId22"/>
    <p:sldId id="337" r:id="rId23"/>
    <p:sldId id="314" r:id="rId24"/>
    <p:sldId id="330" r:id="rId25"/>
    <p:sldId id="39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ai Linh" initials="Q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7D91"/>
    <a:srgbClr val="00B2A5"/>
    <a:srgbClr val="7192A9"/>
    <a:srgbClr val="F7941E"/>
    <a:srgbClr val="00A9A5"/>
    <a:srgbClr val="008A80"/>
    <a:srgbClr val="FFDAAB"/>
    <a:srgbClr val="CBEAF0"/>
    <a:srgbClr val="48C0B6"/>
    <a:srgbClr val="FBB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8" autoAdjust="0"/>
    <p:restoredTop sz="92459" autoAdjust="0"/>
  </p:normalViewPr>
  <p:slideViewPr>
    <p:cSldViewPr snapToGrid="0" showGuides="1">
      <p:cViewPr varScale="1">
        <p:scale>
          <a:sx n="91" d="100"/>
          <a:sy n="91" d="100"/>
        </p:scale>
        <p:origin x="566" y="58"/>
      </p:cViewPr>
      <p:guideLst>
        <p:guide orient="horz" pos="20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70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Game link: https://www.baamboozle.com/game/283002</a:t>
            </a:r>
          </a:p>
          <a:p>
            <a:r>
              <a:rPr lang="en-US"/>
              <a:t>Teacher can devide the class into 4 or</a:t>
            </a:r>
            <a:r>
              <a:rPr lang="en-US" baseline="0"/>
              <a:t> 8 groups and let students choose numbers to answer the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7D3D2-CA46-0F22-DE8D-4FFA89EFD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7CD033-7B6C-CDDE-D76E-9306B9E01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1C2274-3E07-F76C-F5E4-2DDDE2AE7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Game link: https://www.baamboozle.com/game/283002</a:t>
            </a:r>
          </a:p>
          <a:p>
            <a:r>
              <a:rPr lang="en-US"/>
              <a:t>Teacher can devide the class into 4 or</a:t>
            </a:r>
            <a:r>
              <a:rPr lang="en-US" baseline="0"/>
              <a:t> 8 groups and let students choose numbers to answer the questions.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4C668-00BB-0997-2CD4-F59293A560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7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3" Type="http://schemas.microsoft.com/office/2007/relationships/media" Target="../media/media2.mp3"/><Relationship Id="rId7" Type="http://schemas.microsoft.com/office/2007/relationships/media" Target="../media/media4.mp4"/><Relationship Id="rId12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4.png"/><Relationship Id="rId5" Type="http://schemas.microsoft.com/office/2007/relationships/media" Target="../media/media3.mp3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9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C9799-FBC2-2424-5CBB-F79F6EF02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 descr="Mid-Autumn Moon Festival: Why and How to Celebrate | HongDe School">
            <a:extLst>
              <a:ext uri="{FF2B5EF4-FFF2-40B4-BE49-F238E27FC236}">
                <a16:creationId xmlns:a16="http://schemas.microsoft.com/office/drawing/2014/main" id="{B6D44A73-CC1E-87A7-6846-999435D3B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" t="95" r="52396" b="66785"/>
          <a:stretch>
            <a:fillRect/>
          </a:stretch>
        </p:blipFill>
        <p:spPr bwMode="auto">
          <a:xfrm>
            <a:off x="10104320" y="1600400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 descr="Mid-Autumn Moon Festival: Why and How to Celebrate | HongDe School">
            <a:extLst>
              <a:ext uri="{FF2B5EF4-FFF2-40B4-BE49-F238E27FC236}">
                <a16:creationId xmlns:a16="http://schemas.microsoft.com/office/drawing/2014/main" id="{8D9EB06E-0620-5875-C5A0-0FDA1DA1E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r="5164" b="66690"/>
          <a:stretch>
            <a:fillRect/>
          </a:stretch>
        </p:blipFill>
        <p:spPr bwMode="auto">
          <a:xfrm>
            <a:off x="5572695" y="5835435"/>
            <a:ext cx="3984773" cy="2045130"/>
          </a:xfrm>
          <a:custGeom>
            <a:avLst/>
            <a:gdLst>
              <a:gd name="connsiteX0" fmla="*/ 0 w 3984773"/>
              <a:gd name="connsiteY0" fmla="*/ 0 h 2045130"/>
              <a:gd name="connsiteX1" fmla="*/ 3984773 w 3984773"/>
              <a:gd name="connsiteY1" fmla="*/ 0 h 2045130"/>
              <a:gd name="connsiteX2" fmla="*/ 3984773 w 3984773"/>
              <a:gd name="connsiteY2" fmla="*/ 2045130 h 2045130"/>
              <a:gd name="connsiteX3" fmla="*/ 0 w 3984773"/>
              <a:gd name="connsiteY3" fmla="*/ 2045130 h 204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45130">
                <a:moveTo>
                  <a:pt x="0" y="0"/>
                </a:moveTo>
                <a:lnTo>
                  <a:pt x="3984773" y="0"/>
                </a:lnTo>
                <a:lnTo>
                  <a:pt x="3984773" y="2045130"/>
                </a:lnTo>
                <a:lnTo>
                  <a:pt x="0" y="204513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8" descr="Mid-Autumn Moon Festival: Why and How to Celebrate | HongDe School">
            <a:extLst>
              <a:ext uri="{FF2B5EF4-FFF2-40B4-BE49-F238E27FC236}">
                <a16:creationId xmlns:a16="http://schemas.microsoft.com/office/drawing/2014/main" id="{1B7757C3-FE00-D93D-A6BB-55A44651E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" t="33215" r="52396" b="33666"/>
          <a:stretch>
            <a:fillRect/>
          </a:stretch>
        </p:blipFill>
        <p:spPr bwMode="auto">
          <a:xfrm>
            <a:off x="1047405" y="6127765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 descr="Mid-Autumn Moon Festival: Why and How to Celebrate | HongDe School">
            <a:extLst>
              <a:ext uri="{FF2B5EF4-FFF2-40B4-BE49-F238E27FC236}">
                <a16:creationId xmlns:a16="http://schemas.microsoft.com/office/drawing/2014/main" id="{79FA3954-9CE2-BBE1-D922-2A2AAD000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33310" r="5164" b="33310"/>
          <a:stretch>
            <a:fillRect/>
          </a:stretch>
        </p:blipFill>
        <p:spPr bwMode="auto">
          <a:xfrm>
            <a:off x="-1720733" y="1502013"/>
            <a:ext cx="3984773" cy="2049457"/>
          </a:xfrm>
          <a:custGeom>
            <a:avLst/>
            <a:gdLst>
              <a:gd name="connsiteX0" fmla="*/ 0 w 3984773"/>
              <a:gd name="connsiteY0" fmla="*/ 0 h 2049457"/>
              <a:gd name="connsiteX1" fmla="*/ 3984773 w 3984773"/>
              <a:gd name="connsiteY1" fmla="*/ 0 h 2049457"/>
              <a:gd name="connsiteX2" fmla="*/ 3984773 w 3984773"/>
              <a:gd name="connsiteY2" fmla="*/ 2049457 h 2049457"/>
              <a:gd name="connsiteX3" fmla="*/ 0 w 3984773"/>
              <a:gd name="connsiteY3" fmla="*/ 2049457 h 204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49457">
                <a:moveTo>
                  <a:pt x="0" y="0"/>
                </a:moveTo>
                <a:lnTo>
                  <a:pt x="3984773" y="0"/>
                </a:lnTo>
                <a:lnTo>
                  <a:pt x="3984773" y="2049457"/>
                </a:lnTo>
                <a:lnTo>
                  <a:pt x="0" y="20494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024" descr="Mid-Autumn Moon Festival: Why and How to Celebrate | HongDe School">
            <a:extLst>
              <a:ext uri="{FF2B5EF4-FFF2-40B4-BE49-F238E27FC236}">
                <a16:creationId xmlns:a16="http://schemas.microsoft.com/office/drawing/2014/main" id="{DD9576D8-40EE-F7D1-CFBD-073FE9090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" t="66382" r="52396" b="499"/>
          <a:stretch>
            <a:fillRect/>
          </a:stretch>
        </p:blipFill>
        <p:spPr bwMode="auto">
          <a:xfrm>
            <a:off x="4225241" y="-570066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034" descr="Mid-Autumn Moon Festival: Why and How to Celebrate | HongDe School">
            <a:extLst>
              <a:ext uri="{FF2B5EF4-FFF2-40B4-BE49-F238E27FC236}">
                <a16:creationId xmlns:a16="http://schemas.microsoft.com/office/drawing/2014/main" id="{26E6FD8E-8E9F-66D9-EEDE-44D26CDDE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66429" r="5164"/>
          <a:stretch>
            <a:fillRect/>
          </a:stretch>
        </p:blipFill>
        <p:spPr bwMode="auto">
          <a:xfrm>
            <a:off x="10199613" y="3914770"/>
            <a:ext cx="3984773" cy="2061147"/>
          </a:xfrm>
          <a:custGeom>
            <a:avLst/>
            <a:gdLst>
              <a:gd name="connsiteX0" fmla="*/ 0 w 3984773"/>
              <a:gd name="connsiteY0" fmla="*/ 0 h 2061147"/>
              <a:gd name="connsiteX1" fmla="*/ 3984773 w 3984773"/>
              <a:gd name="connsiteY1" fmla="*/ 0 h 2061147"/>
              <a:gd name="connsiteX2" fmla="*/ 3984773 w 3984773"/>
              <a:gd name="connsiteY2" fmla="*/ 2061147 h 2061147"/>
              <a:gd name="connsiteX3" fmla="*/ 0 w 3984773"/>
              <a:gd name="connsiteY3" fmla="*/ 2061147 h 206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61147">
                <a:moveTo>
                  <a:pt x="0" y="0"/>
                </a:moveTo>
                <a:lnTo>
                  <a:pt x="3984773" y="0"/>
                </a:lnTo>
                <a:lnTo>
                  <a:pt x="3984773" y="2061147"/>
                </a:lnTo>
                <a:lnTo>
                  <a:pt x="0" y="206114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5F43B6-5E3C-84FA-2500-4B99E2887C0F}"/>
              </a:ext>
            </a:extLst>
          </p:cNvPr>
          <p:cNvSpPr txBox="1"/>
          <p:nvPr/>
        </p:nvSpPr>
        <p:spPr>
          <a:xfrm>
            <a:off x="2920378" y="2304117"/>
            <a:ext cx="67773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What is this festival?</a:t>
            </a:r>
            <a:endParaRPr lang="vi-VN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612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 descr="Mid-Autumn Moon Festival: Why and How to Celebrate | HongDe School">
            <a:extLst>
              <a:ext uri="{FF2B5EF4-FFF2-40B4-BE49-F238E27FC236}">
                <a16:creationId xmlns:a16="http://schemas.microsoft.com/office/drawing/2014/main" id="{2D4AE6BB-1AB8-179E-F4D2-2D9313183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" t="95" r="52396" b="66785"/>
          <a:stretch>
            <a:fillRect/>
          </a:stretch>
        </p:blipFill>
        <p:spPr bwMode="auto">
          <a:xfrm>
            <a:off x="2201291" y="283228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 descr="Mid-Autumn Moon Festival: Why and How to Celebrate | HongDe School">
            <a:extLst>
              <a:ext uri="{FF2B5EF4-FFF2-40B4-BE49-F238E27FC236}">
                <a16:creationId xmlns:a16="http://schemas.microsoft.com/office/drawing/2014/main" id="{C1DF68CE-CEA6-5CED-84DE-085C2784B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r="5164" b="66690"/>
          <a:stretch>
            <a:fillRect/>
          </a:stretch>
        </p:blipFill>
        <p:spPr bwMode="auto">
          <a:xfrm>
            <a:off x="5942810" y="277382"/>
            <a:ext cx="3984773" cy="2045130"/>
          </a:xfrm>
          <a:custGeom>
            <a:avLst/>
            <a:gdLst>
              <a:gd name="connsiteX0" fmla="*/ 0 w 3984773"/>
              <a:gd name="connsiteY0" fmla="*/ 0 h 2045130"/>
              <a:gd name="connsiteX1" fmla="*/ 3984773 w 3984773"/>
              <a:gd name="connsiteY1" fmla="*/ 0 h 2045130"/>
              <a:gd name="connsiteX2" fmla="*/ 3984773 w 3984773"/>
              <a:gd name="connsiteY2" fmla="*/ 2045130 h 2045130"/>
              <a:gd name="connsiteX3" fmla="*/ 0 w 3984773"/>
              <a:gd name="connsiteY3" fmla="*/ 2045130 h 204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45130">
                <a:moveTo>
                  <a:pt x="0" y="0"/>
                </a:moveTo>
                <a:lnTo>
                  <a:pt x="3984773" y="0"/>
                </a:lnTo>
                <a:lnTo>
                  <a:pt x="3984773" y="2045130"/>
                </a:lnTo>
                <a:lnTo>
                  <a:pt x="0" y="204513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8" descr="Mid-Autumn Moon Festival: Why and How to Celebrate | HongDe School">
            <a:extLst>
              <a:ext uri="{FF2B5EF4-FFF2-40B4-BE49-F238E27FC236}">
                <a16:creationId xmlns:a16="http://schemas.microsoft.com/office/drawing/2014/main" id="{ED83B813-199D-5197-2FC4-A9428DFA4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" t="33215" r="52396" b="33666"/>
          <a:stretch>
            <a:fillRect/>
          </a:stretch>
        </p:blipFill>
        <p:spPr bwMode="auto">
          <a:xfrm>
            <a:off x="2201291" y="2316667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 descr="Mid-Autumn Moon Festival: Why and How to Celebrate | HongDe School">
            <a:extLst>
              <a:ext uri="{FF2B5EF4-FFF2-40B4-BE49-F238E27FC236}">
                <a16:creationId xmlns:a16="http://schemas.microsoft.com/office/drawing/2014/main" id="{CB821569-6BFA-4BDD-FC76-1EF771575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33310" r="5164" b="33310"/>
          <a:stretch>
            <a:fillRect/>
          </a:stretch>
        </p:blipFill>
        <p:spPr bwMode="auto">
          <a:xfrm>
            <a:off x="5942810" y="2322513"/>
            <a:ext cx="3984773" cy="2049457"/>
          </a:xfrm>
          <a:custGeom>
            <a:avLst/>
            <a:gdLst>
              <a:gd name="connsiteX0" fmla="*/ 0 w 3984773"/>
              <a:gd name="connsiteY0" fmla="*/ 0 h 2049457"/>
              <a:gd name="connsiteX1" fmla="*/ 3984773 w 3984773"/>
              <a:gd name="connsiteY1" fmla="*/ 0 h 2049457"/>
              <a:gd name="connsiteX2" fmla="*/ 3984773 w 3984773"/>
              <a:gd name="connsiteY2" fmla="*/ 2049457 h 2049457"/>
              <a:gd name="connsiteX3" fmla="*/ 0 w 3984773"/>
              <a:gd name="connsiteY3" fmla="*/ 2049457 h 204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49457">
                <a:moveTo>
                  <a:pt x="0" y="0"/>
                </a:moveTo>
                <a:lnTo>
                  <a:pt x="3984773" y="0"/>
                </a:lnTo>
                <a:lnTo>
                  <a:pt x="3984773" y="2049457"/>
                </a:lnTo>
                <a:lnTo>
                  <a:pt x="0" y="20494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024" descr="Mid-Autumn Moon Festival: Why and How to Celebrate | HongDe School">
            <a:extLst>
              <a:ext uri="{FF2B5EF4-FFF2-40B4-BE49-F238E27FC236}">
                <a16:creationId xmlns:a16="http://schemas.microsoft.com/office/drawing/2014/main" id="{259E68CD-B122-5214-F618-EA522BF17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" t="66382" r="52396" b="499"/>
          <a:stretch>
            <a:fillRect/>
          </a:stretch>
        </p:blipFill>
        <p:spPr bwMode="auto">
          <a:xfrm>
            <a:off x="2201291" y="4353029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034" descr="Mid-Autumn Moon Festival: Why and How to Celebrate | HongDe School">
            <a:extLst>
              <a:ext uri="{FF2B5EF4-FFF2-40B4-BE49-F238E27FC236}">
                <a16:creationId xmlns:a16="http://schemas.microsoft.com/office/drawing/2014/main" id="{BC70A4F2-B159-E0D5-3CEB-8F95E3768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66429" r="5164"/>
          <a:stretch>
            <a:fillRect/>
          </a:stretch>
        </p:blipFill>
        <p:spPr bwMode="auto">
          <a:xfrm>
            <a:off x="5942809" y="4371970"/>
            <a:ext cx="3984773" cy="2061147"/>
          </a:xfrm>
          <a:custGeom>
            <a:avLst/>
            <a:gdLst>
              <a:gd name="connsiteX0" fmla="*/ 0 w 3984773"/>
              <a:gd name="connsiteY0" fmla="*/ 0 h 2061147"/>
              <a:gd name="connsiteX1" fmla="*/ 3984773 w 3984773"/>
              <a:gd name="connsiteY1" fmla="*/ 0 h 2061147"/>
              <a:gd name="connsiteX2" fmla="*/ 3984773 w 3984773"/>
              <a:gd name="connsiteY2" fmla="*/ 2061147 h 2061147"/>
              <a:gd name="connsiteX3" fmla="*/ 0 w 3984773"/>
              <a:gd name="connsiteY3" fmla="*/ 2061147 h 206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61147">
                <a:moveTo>
                  <a:pt x="0" y="0"/>
                </a:moveTo>
                <a:lnTo>
                  <a:pt x="3984773" y="0"/>
                </a:lnTo>
                <a:lnTo>
                  <a:pt x="3984773" y="2061147"/>
                </a:lnTo>
                <a:lnTo>
                  <a:pt x="0" y="206114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794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8FBDB-2037-E9CD-F3A3-5E5CA51FC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749D7CDF-B163-1474-4A42-367F42650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2" r="3483" b="67845"/>
          <a:stretch>
            <a:fillRect/>
          </a:stretch>
        </p:blipFill>
        <p:spPr bwMode="auto">
          <a:xfrm>
            <a:off x="2751995" y="-1431095"/>
            <a:ext cx="3984773" cy="2039284"/>
          </a:xfrm>
          <a:custGeom>
            <a:avLst/>
            <a:gdLst>
              <a:gd name="connsiteX0" fmla="*/ 0 w 3984773"/>
              <a:gd name="connsiteY0" fmla="*/ 0 h 2039284"/>
              <a:gd name="connsiteX1" fmla="*/ 3984773 w 3984773"/>
              <a:gd name="connsiteY1" fmla="*/ 0 h 2039284"/>
              <a:gd name="connsiteX2" fmla="*/ 3984773 w 3984773"/>
              <a:gd name="connsiteY2" fmla="*/ 2039284 h 2039284"/>
              <a:gd name="connsiteX3" fmla="*/ 0 w 3984773"/>
              <a:gd name="connsiteY3" fmla="*/ 2039284 h 203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39284">
                <a:moveTo>
                  <a:pt x="0" y="0"/>
                </a:moveTo>
                <a:lnTo>
                  <a:pt x="3984773" y="0"/>
                </a:lnTo>
                <a:lnTo>
                  <a:pt x="3984773" y="2039284"/>
                </a:lnTo>
                <a:lnTo>
                  <a:pt x="0" y="20392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6BF0BD80-BC2E-2BE7-888F-564260A43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2" t="32155" r="3483" b="35530"/>
          <a:stretch>
            <a:fillRect/>
          </a:stretch>
        </p:blipFill>
        <p:spPr bwMode="auto">
          <a:xfrm>
            <a:off x="5712910" y="6064003"/>
            <a:ext cx="3984773" cy="2049457"/>
          </a:xfrm>
          <a:custGeom>
            <a:avLst/>
            <a:gdLst>
              <a:gd name="connsiteX0" fmla="*/ 0 w 3984773"/>
              <a:gd name="connsiteY0" fmla="*/ 0 h 2049457"/>
              <a:gd name="connsiteX1" fmla="*/ 3984773 w 3984773"/>
              <a:gd name="connsiteY1" fmla="*/ 0 h 2049457"/>
              <a:gd name="connsiteX2" fmla="*/ 3984773 w 3984773"/>
              <a:gd name="connsiteY2" fmla="*/ 2049457 h 2049457"/>
              <a:gd name="connsiteX3" fmla="*/ 0 w 3984773"/>
              <a:gd name="connsiteY3" fmla="*/ 2049457 h 204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49457">
                <a:moveTo>
                  <a:pt x="0" y="0"/>
                </a:moveTo>
                <a:lnTo>
                  <a:pt x="3984773" y="0"/>
                </a:lnTo>
                <a:lnTo>
                  <a:pt x="3984773" y="2049457"/>
                </a:lnTo>
                <a:lnTo>
                  <a:pt x="0" y="20494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01CEAE50-7B7E-C9B3-54CA-CBA439F9D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2" t="64125" r="3483" b="3375"/>
          <a:stretch>
            <a:fillRect/>
          </a:stretch>
        </p:blipFill>
        <p:spPr bwMode="auto">
          <a:xfrm>
            <a:off x="-2512335" y="-143117"/>
            <a:ext cx="3984773" cy="2061148"/>
          </a:xfrm>
          <a:custGeom>
            <a:avLst/>
            <a:gdLst>
              <a:gd name="connsiteX0" fmla="*/ 0 w 3984773"/>
              <a:gd name="connsiteY0" fmla="*/ 0 h 2061148"/>
              <a:gd name="connsiteX1" fmla="*/ 3984773 w 3984773"/>
              <a:gd name="connsiteY1" fmla="*/ 0 h 2061148"/>
              <a:gd name="connsiteX2" fmla="*/ 3984773 w 3984773"/>
              <a:gd name="connsiteY2" fmla="*/ 2061148 h 2061148"/>
              <a:gd name="connsiteX3" fmla="*/ 0 w 3984773"/>
              <a:gd name="connsiteY3" fmla="*/ 2061148 h 206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61148">
                <a:moveTo>
                  <a:pt x="0" y="0"/>
                </a:moveTo>
                <a:lnTo>
                  <a:pt x="3984773" y="0"/>
                </a:lnTo>
                <a:lnTo>
                  <a:pt x="3984773" y="2061148"/>
                </a:lnTo>
                <a:lnTo>
                  <a:pt x="0" y="20611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0489537B-45D8-3F8F-FEB9-AE97DDA52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r="52628" b="67937"/>
          <a:stretch>
            <a:fillRect/>
          </a:stretch>
        </p:blipFill>
        <p:spPr bwMode="auto">
          <a:xfrm>
            <a:off x="-2153787" y="5111923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D0F8F558-6386-EF13-6016-076914C3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t="32063" r="52628" b="35875"/>
          <a:stretch>
            <a:fillRect/>
          </a:stretch>
        </p:blipFill>
        <p:spPr bwMode="auto">
          <a:xfrm>
            <a:off x="10919450" y="778510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4A481407-01AB-339B-AABA-78D93D95C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t="64470" r="52628" b="3467"/>
          <a:stretch>
            <a:fillRect/>
          </a:stretch>
        </p:blipFill>
        <p:spPr bwMode="auto">
          <a:xfrm>
            <a:off x="11304804" y="4688054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614DE1-6763-2001-6029-F948719F2467}"/>
              </a:ext>
            </a:extLst>
          </p:cNvPr>
          <p:cNvSpPr txBox="1"/>
          <p:nvPr/>
        </p:nvSpPr>
        <p:spPr>
          <a:xfrm>
            <a:off x="2920378" y="2304117"/>
            <a:ext cx="67773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What is this festival?</a:t>
            </a:r>
            <a:endParaRPr lang="vi-VN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000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57660A98-CC1B-C488-62B4-64FA04845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2" r="3483" b="67845"/>
          <a:stretch>
            <a:fillRect/>
          </a:stretch>
        </p:blipFill>
        <p:spPr bwMode="auto">
          <a:xfrm>
            <a:off x="5712910" y="345347"/>
            <a:ext cx="3984773" cy="2039284"/>
          </a:xfrm>
          <a:custGeom>
            <a:avLst/>
            <a:gdLst>
              <a:gd name="connsiteX0" fmla="*/ 0 w 3984773"/>
              <a:gd name="connsiteY0" fmla="*/ 0 h 2039284"/>
              <a:gd name="connsiteX1" fmla="*/ 3984773 w 3984773"/>
              <a:gd name="connsiteY1" fmla="*/ 0 h 2039284"/>
              <a:gd name="connsiteX2" fmla="*/ 3984773 w 3984773"/>
              <a:gd name="connsiteY2" fmla="*/ 2039284 h 2039284"/>
              <a:gd name="connsiteX3" fmla="*/ 0 w 3984773"/>
              <a:gd name="connsiteY3" fmla="*/ 2039284 h 203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39284">
                <a:moveTo>
                  <a:pt x="0" y="0"/>
                </a:moveTo>
                <a:lnTo>
                  <a:pt x="3984773" y="0"/>
                </a:lnTo>
                <a:lnTo>
                  <a:pt x="3984773" y="2039284"/>
                </a:lnTo>
                <a:lnTo>
                  <a:pt x="0" y="20392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263099EB-67BF-0986-DA15-9FD7654C2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2" t="32155" r="3483" b="35530"/>
          <a:stretch>
            <a:fillRect/>
          </a:stretch>
        </p:blipFill>
        <p:spPr bwMode="auto">
          <a:xfrm>
            <a:off x="5712910" y="2384631"/>
            <a:ext cx="3984773" cy="2049457"/>
          </a:xfrm>
          <a:custGeom>
            <a:avLst/>
            <a:gdLst>
              <a:gd name="connsiteX0" fmla="*/ 0 w 3984773"/>
              <a:gd name="connsiteY0" fmla="*/ 0 h 2049457"/>
              <a:gd name="connsiteX1" fmla="*/ 3984773 w 3984773"/>
              <a:gd name="connsiteY1" fmla="*/ 0 h 2049457"/>
              <a:gd name="connsiteX2" fmla="*/ 3984773 w 3984773"/>
              <a:gd name="connsiteY2" fmla="*/ 2049457 h 2049457"/>
              <a:gd name="connsiteX3" fmla="*/ 0 w 3984773"/>
              <a:gd name="connsiteY3" fmla="*/ 2049457 h 204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49457">
                <a:moveTo>
                  <a:pt x="0" y="0"/>
                </a:moveTo>
                <a:lnTo>
                  <a:pt x="3984773" y="0"/>
                </a:lnTo>
                <a:lnTo>
                  <a:pt x="3984773" y="2049457"/>
                </a:lnTo>
                <a:lnTo>
                  <a:pt x="0" y="20494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0219911C-A04D-88ED-52CA-F78390721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2" t="64125" r="3483" b="3375"/>
          <a:stretch>
            <a:fillRect/>
          </a:stretch>
        </p:blipFill>
        <p:spPr bwMode="auto">
          <a:xfrm>
            <a:off x="5712910" y="4456592"/>
            <a:ext cx="3984773" cy="2061148"/>
          </a:xfrm>
          <a:custGeom>
            <a:avLst/>
            <a:gdLst>
              <a:gd name="connsiteX0" fmla="*/ 0 w 3984773"/>
              <a:gd name="connsiteY0" fmla="*/ 0 h 2061148"/>
              <a:gd name="connsiteX1" fmla="*/ 3984773 w 3984773"/>
              <a:gd name="connsiteY1" fmla="*/ 0 h 2061148"/>
              <a:gd name="connsiteX2" fmla="*/ 3984773 w 3984773"/>
              <a:gd name="connsiteY2" fmla="*/ 2061148 h 2061148"/>
              <a:gd name="connsiteX3" fmla="*/ 0 w 3984773"/>
              <a:gd name="connsiteY3" fmla="*/ 2061148 h 206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61148">
                <a:moveTo>
                  <a:pt x="0" y="0"/>
                </a:moveTo>
                <a:lnTo>
                  <a:pt x="3984773" y="0"/>
                </a:lnTo>
                <a:lnTo>
                  <a:pt x="3984773" y="2061148"/>
                </a:lnTo>
                <a:lnTo>
                  <a:pt x="0" y="20611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D66764D0-9EC5-A252-5D8F-4DBB43A0F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r="52628" b="67937"/>
          <a:stretch>
            <a:fillRect/>
          </a:stretch>
        </p:blipFill>
        <p:spPr bwMode="auto">
          <a:xfrm>
            <a:off x="1971392" y="367969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C0076780-FA9D-ECBF-665D-37224B531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t="32063" r="52628" b="35875"/>
          <a:stretch>
            <a:fillRect/>
          </a:stretch>
        </p:blipFill>
        <p:spPr bwMode="auto">
          <a:xfrm>
            <a:off x="1971392" y="2389597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Christmas Clipart. Hand Drawn Christmas Clip Art. Winter Season, Christmas  Tree Illustrations. Star, Snowflake, Gingerbread, Wreath Doodles. - Etsy">
            <a:extLst>
              <a:ext uri="{FF2B5EF4-FFF2-40B4-BE49-F238E27FC236}">
                <a16:creationId xmlns:a16="http://schemas.microsoft.com/office/drawing/2014/main" id="{C25B2265-8421-EFC6-CD60-D261C333D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t="64470" r="52628" b="3467"/>
          <a:stretch>
            <a:fillRect/>
          </a:stretch>
        </p:blipFill>
        <p:spPr bwMode="auto">
          <a:xfrm>
            <a:off x="1971392" y="4428762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074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NGUỒN GỐC VÀ Ý NGHĨA CỦA NGÀY TẾT NGUYÊN ĐÁN">
            <a:extLst>
              <a:ext uri="{FF2B5EF4-FFF2-40B4-BE49-F238E27FC236}">
                <a16:creationId xmlns:a16="http://schemas.microsoft.com/office/drawing/2014/main" id="{82415CA4-EE86-8EDE-E336-DFCBC20B2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4" r="12008" b="66960"/>
          <a:stretch>
            <a:fillRect/>
          </a:stretch>
        </p:blipFill>
        <p:spPr bwMode="auto">
          <a:xfrm>
            <a:off x="-2450078" y="374283"/>
            <a:ext cx="3984773" cy="2020344"/>
          </a:xfrm>
          <a:custGeom>
            <a:avLst/>
            <a:gdLst>
              <a:gd name="connsiteX0" fmla="*/ 0 w 3984773"/>
              <a:gd name="connsiteY0" fmla="*/ 0 h 2020344"/>
              <a:gd name="connsiteX1" fmla="*/ 3984773 w 3984773"/>
              <a:gd name="connsiteY1" fmla="*/ 0 h 2020344"/>
              <a:gd name="connsiteX2" fmla="*/ 3984773 w 3984773"/>
              <a:gd name="connsiteY2" fmla="*/ 2020344 h 2020344"/>
              <a:gd name="connsiteX3" fmla="*/ 0 w 3984773"/>
              <a:gd name="connsiteY3" fmla="*/ 2020344 h 202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20344">
                <a:moveTo>
                  <a:pt x="0" y="0"/>
                </a:moveTo>
                <a:lnTo>
                  <a:pt x="3984773" y="0"/>
                </a:lnTo>
                <a:lnTo>
                  <a:pt x="3984773" y="2020344"/>
                </a:lnTo>
                <a:lnTo>
                  <a:pt x="0" y="20203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NGUỒN GỐC VÀ Ý NGHĨA CỦA NGÀY TẾT NGUYÊN ĐÁN">
            <a:extLst>
              <a:ext uri="{FF2B5EF4-FFF2-40B4-BE49-F238E27FC236}">
                <a16:creationId xmlns:a16="http://schemas.microsoft.com/office/drawing/2014/main" id="{7E07E623-DC40-BDD1-141B-98A56E202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" r="55536" b="67056"/>
          <a:stretch>
            <a:fillRect/>
          </a:stretch>
        </p:blipFill>
        <p:spPr bwMode="auto">
          <a:xfrm>
            <a:off x="10321241" y="213174"/>
            <a:ext cx="3741518" cy="2014499"/>
          </a:xfrm>
          <a:custGeom>
            <a:avLst/>
            <a:gdLst>
              <a:gd name="connsiteX0" fmla="*/ 0 w 3741518"/>
              <a:gd name="connsiteY0" fmla="*/ 0 h 2014499"/>
              <a:gd name="connsiteX1" fmla="*/ 3741518 w 3741518"/>
              <a:gd name="connsiteY1" fmla="*/ 0 h 2014499"/>
              <a:gd name="connsiteX2" fmla="*/ 3741518 w 3741518"/>
              <a:gd name="connsiteY2" fmla="*/ 2014499 h 2014499"/>
              <a:gd name="connsiteX3" fmla="*/ 0 w 3741518"/>
              <a:gd name="connsiteY3" fmla="*/ 2014499 h 2014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14499">
                <a:moveTo>
                  <a:pt x="0" y="0"/>
                </a:moveTo>
                <a:lnTo>
                  <a:pt x="3741518" y="0"/>
                </a:lnTo>
                <a:lnTo>
                  <a:pt x="3741518" y="2014499"/>
                </a:lnTo>
                <a:lnTo>
                  <a:pt x="0" y="20144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 descr="NGUỒN GỐC VÀ Ý NGHĨA CỦA NGÀY TẾT NGUYÊN ĐÁN">
            <a:extLst>
              <a:ext uri="{FF2B5EF4-FFF2-40B4-BE49-F238E27FC236}">
                <a16:creationId xmlns:a16="http://schemas.microsoft.com/office/drawing/2014/main" id="{557EA073-9BD4-213A-6303-4B8F99062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4" t="33040" r="12008" b="33445"/>
          <a:stretch>
            <a:fillRect/>
          </a:stretch>
        </p:blipFill>
        <p:spPr bwMode="auto">
          <a:xfrm>
            <a:off x="-2090849" y="2775104"/>
            <a:ext cx="3984773" cy="2049457"/>
          </a:xfrm>
          <a:custGeom>
            <a:avLst/>
            <a:gdLst>
              <a:gd name="connsiteX0" fmla="*/ 0 w 3984773"/>
              <a:gd name="connsiteY0" fmla="*/ 0 h 2049457"/>
              <a:gd name="connsiteX1" fmla="*/ 3984773 w 3984773"/>
              <a:gd name="connsiteY1" fmla="*/ 0 h 2049457"/>
              <a:gd name="connsiteX2" fmla="*/ 3984773 w 3984773"/>
              <a:gd name="connsiteY2" fmla="*/ 2049457 h 2049457"/>
              <a:gd name="connsiteX3" fmla="*/ 0 w 3984773"/>
              <a:gd name="connsiteY3" fmla="*/ 2049457 h 204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49457">
                <a:moveTo>
                  <a:pt x="0" y="0"/>
                </a:moveTo>
                <a:lnTo>
                  <a:pt x="3984773" y="0"/>
                </a:lnTo>
                <a:lnTo>
                  <a:pt x="3984773" y="2049457"/>
                </a:lnTo>
                <a:lnTo>
                  <a:pt x="0" y="20494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NGUỒN GỐC VÀ Ý NGHĨA CỦA NGÀY TẾT NGUYÊN ĐÁN">
            <a:extLst>
              <a:ext uri="{FF2B5EF4-FFF2-40B4-BE49-F238E27FC236}">
                <a16:creationId xmlns:a16="http://schemas.microsoft.com/office/drawing/2014/main" id="{D641BF24-DE41-3457-81E6-83BB372A0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" t="32944" r="55536" b="33802"/>
          <a:stretch>
            <a:fillRect/>
          </a:stretch>
        </p:blipFill>
        <p:spPr bwMode="auto">
          <a:xfrm>
            <a:off x="10321241" y="4824561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NGUỒN GỐC VÀ Ý NGHĨA CỦA NGÀY TẾT NGUYÊN ĐÁN">
            <a:extLst>
              <a:ext uri="{FF2B5EF4-FFF2-40B4-BE49-F238E27FC236}">
                <a16:creationId xmlns:a16="http://schemas.microsoft.com/office/drawing/2014/main" id="{7133FDC4-3DE6-797E-0D86-5E530334F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4" t="66293" r="12008"/>
          <a:stretch>
            <a:fillRect/>
          </a:stretch>
        </p:blipFill>
        <p:spPr bwMode="auto">
          <a:xfrm>
            <a:off x="-1492135" y="5205038"/>
            <a:ext cx="3984773" cy="2061148"/>
          </a:xfrm>
          <a:custGeom>
            <a:avLst/>
            <a:gdLst>
              <a:gd name="connsiteX0" fmla="*/ 0 w 3984773"/>
              <a:gd name="connsiteY0" fmla="*/ 0 h 2061148"/>
              <a:gd name="connsiteX1" fmla="*/ 3984773 w 3984773"/>
              <a:gd name="connsiteY1" fmla="*/ 0 h 2061148"/>
              <a:gd name="connsiteX2" fmla="*/ 3984773 w 3984773"/>
              <a:gd name="connsiteY2" fmla="*/ 2061148 h 2061148"/>
              <a:gd name="connsiteX3" fmla="*/ 0 w 3984773"/>
              <a:gd name="connsiteY3" fmla="*/ 2061148 h 206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61148">
                <a:moveTo>
                  <a:pt x="0" y="0"/>
                </a:moveTo>
                <a:lnTo>
                  <a:pt x="3984773" y="0"/>
                </a:lnTo>
                <a:lnTo>
                  <a:pt x="3984773" y="2061148"/>
                </a:lnTo>
                <a:lnTo>
                  <a:pt x="0" y="20611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 descr="NGUỒN GỐC VÀ Ý NGHĨA CỦA NGÀY TẾT NGUYÊN ĐÁN">
            <a:extLst>
              <a:ext uri="{FF2B5EF4-FFF2-40B4-BE49-F238E27FC236}">
                <a16:creationId xmlns:a16="http://schemas.microsoft.com/office/drawing/2014/main" id="{DD44705D-8C3D-826E-601F-F657CA716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" t="66245" r="55536" b="501"/>
          <a:stretch>
            <a:fillRect/>
          </a:stretch>
        </p:blipFill>
        <p:spPr bwMode="auto">
          <a:xfrm>
            <a:off x="10321241" y="2596889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4190E0-0AB3-186B-3512-9F3D726B2B6F}"/>
              </a:ext>
            </a:extLst>
          </p:cNvPr>
          <p:cNvSpPr txBox="1"/>
          <p:nvPr/>
        </p:nvSpPr>
        <p:spPr>
          <a:xfrm>
            <a:off x="2539315" y="1886795"/>
            <a:ext cx="67773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What is this festival?</a:t>
            </a:r>
            <a:endParaRPr lang="vi-VN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76C32-11AE-0F66-72B6-E6807012C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NGUỒN GỐC VÀ Ý NGHĨA CỦA NGÀY TẾT NGUYÊN ĐÁN">
            <a:extLst>
              <a:ext uri="{FF2B5EF4-FFF2-40B4-BE49-F238E27FC236}">
                <a16:creationId xmlns:a16="http://schemas.microsoft.com/office/drawing/2014/main" id="{25426EA6-C77C-A5F4-23DA-F3F859640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4" r="12008" b="66960"/>
          <a:stretch>
            <a:fillRect/>
          </a:stretch>
        </p:blipFill>
        <p:spPr bwMode="auto">
          <a:xfrm>
            <a:off x="6096000" y="269511"/>
            <a:ext cx="3984773" cy="2020344"/>
          </a:xfrm>
          <a:custGeom>
            <a:avLst/>
            <a:gdLst>
              <a:gd name="connsiteX0" fmla="*/ 0 w 3984773"/>
              <a:gd name="connsiteY0" fmla="*/ 0 h 2020344"/>
              <a:gd name="connsiteX1" fmla="*/ 3984773 w 3984773"/>
              <a:gd name="connsiteY1" fmla="*/ 0 h 2020344"/>
              <a:gd name="connsiteX2" fmla="*/ 3984773 w 3984773"/>
              <a:gd name="connsiteY2" fmla="*/ 2020344 h 2020344"/>
              <a:gd name="connsiteX3" fmla="*/ 0 w 3984773"/>
              <a:gd name="connsiteY3" fmla="*/ 2020344 h 202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20344">
                <a:moveTo>
                  <a:pt x="0" y="0"/>
                </a:moveTo>
                <a:lnTo>
                  <a:pt x="3984773" y="0"/>
                </a:lnTo>
                <a:lnTo>
                  <a:pt x="3984773" y="2020344"/>
                </a:lnTo>
                <a:lnTo>
                  <a:pt x="0" y="20203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NGUỒN GỐC VÀ Ý NGHĨA CỦA NGÀY TẾT NGUYÊN ĐÁN">
            <a:extLst>
              <a:ext uri="{FF2B5EF4-FFF2-40B4-BE49-F238E27FC236}">
                <a16:creationId xmlns:a16="http://schemas.microsoft.com/office/drawing/2014/main" id="{6173AAE6-4BF9-7BFB-4B70-61DA43F8A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" r="55536" b="67056"/>
          <a:stretch>
            <a:fillRect/>
          </a:stretch>
        </p:blipFill>
        <p:spPr bwMode="auto">
          <a:xfrm>
            <a:off x="2354482" y="269511"/>
            <a:ext cx="3741518" cy="2014499"/>
          </a:xfrm>
          <a:custGeom>
            <a:avLst/>
            <a:gdLst>
              <a:gd name="connsiteX0" fmla="*/ 0 w 3741518"/>
              <a:gd name="connsiteY0" fmla="*/ 0 h 2014499"/>
              <a:gd name="connsiteX1" fmla="*/ 3741518 w 3741518"/>
              <a:gd name="connsiteY1" fmla="*/ 0 h 2014499"/>
              <a:gd name="connsiteX2" fmla="*/ 3741518 w 3741518"/>
              <a:gd name="connsiteY2" fmla="*/ 2014499 h 2014499"/>
              <a:gd name="connsiteX3" fmla="*/ 0 w 3741518"/>
              <a:gd name="connsiteY3" fmla="*/ 2014499 h 2014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14499">
                <a:moveTo>
                  <a:pt x="0" y="0"/>
                </a:moveTo>
                <a:lnTo>
                  <a:pt x="3741518" y="0"/>
                </a:lnTo>
                <a:lnTo>
                  <a:pt x="3741518" y="2014499"/>
                </a:lnTo>
                <a:lnTo>
                  <a:pt x="0" y="20144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 descr="NGUỒN GỐC VÀ Ý NGHĨA CỦA NGÀY TẾT NGUYÊN ĐÁN">
            <a:extLst>
              <a:ext uri="{FF2B5EF4-FFF2-40B4-BE49-F238E27FC236}">
                <a16:creationId xmlns:a16="http://schemas.microsoft.com/office/drawing/2014/main" id="{D519774E-8416-81D6-1F61-544ADABD4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4" t="33040" r="12008" b="33445"/>
          <a:stretch>
            <a:fillRect/>
          </a:stretch>
        </p:blipFill>
        <p:spPr bwMode="auto">
          <a:xfrm>
            <a:off x="6096000" y="2289856"/>
            <a:ext cx="3984773" cy="2049457"/>
          </a:xfrm>
          <a:custGeom>
            <a:avLst/>
            <a:gdLst>
              <a:gd name="connsiteX0" fmla="*/ 0 w 3984773"/>
              <a:gd name="connsiteY0" fmla="*/ 0 h 2049457"/>
              <a:gd name="connsiteX1" fmla="*/ 3984773 w 3984773"/>
              <a:gd name="connsiteY1" fmla="*/ 0 h 2049457"/>
              <a:gd name="connsiteX2" fmla="*/ 3984773 w 3984773"/>
              <a:gd name="connsiteY2" fmla="*/ 2049457 h 2049457"/>
              <a:gd name="connsiteX3" fmla="*/ 0 w 3984773"/>
              <a:gd name="connsiteY3" fmla="*/ 2049457 h 204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49457">
                <a:moveTo>
                  <a:pt x="0" y="0"/>
                </a:moveTo>
                <a:lnTo>
                  <a:pt x="3984773" y="0"/>
                </a:lnTo>
                <a:lnTo>
                  <a:pt x="3984773" y="2049457"/>
                </a:lnTo>
                <a:lnTo>
                  <a:pt x="0" y="20494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NGUỒN GỐC VÀ Ý NGHĨA CỦA NGÀY TẾT NGUYÊN ĐÁN">
            <a:extLst>
              <a:ext uri="{FF2B5EF4-FFF2-40B4-BE49-F238E27FC236}">
                <a16:creationId xmlns:a16="http://schemas.microsoft.com/office/drawing/2014/main" id="{CC8EFF4C-8F55-29C3-147F-CE64A5E72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" t="32944" r="55536" b="33802"/>
          <a:stretch>
            <a:fillRect/>
          </a:stretch>
        </p:blipFill>
        <p:spPr bwMode="auto">
          <a:xfrm>
            <a:off x="2354482" y="2284010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NGUỒN GỐC VÀ Ý NGHĨA CỦA NGÀY TẾT NGUYÊN ĐÁN">
            <a:extLst>
              <a:ext uri="{FF2B5EF4-FFF2-40B4-BE49-F238E27FC236}">
                <a16:creationId xmlns:a16="http://schemas.microsoft.com/office/drawing/2014/main" id="{2E23575C-18AC-109F-4AAD-6924ABC19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4" t="66293" r="12008"/>
          <a:stretch>
            <a:fillRect/>
          </a:stretch>
        </p:blipFill>
        <p:spPr bwMode="auto">
          <a:xfrm>
            <a:off x="6096000" y="4323294"/>
            <a:ext cx="3984773" cy="2061148"/>
          </a:xfrm>
          <a:custGeom>
            <a:avLst/>
            <a:gdLst>
              <a:gd name="connsiteX0" fmla="*/ 0 w 3984773"/>
              <a:gd name="connsiteY0" fmla="*/ 0 h 2061148"/>
              <a:gd name="connsiteX1" fmla="*/ 3984773 w 3984773"/>
              <a:gd name="connsiteY1" fmla="*/ 0 h 2061148"/>
              <a:gd name="connsiteX2" fmla="*/ 3984773 w 3984773"/>
              <a:gd name="connsiteY2" fmla="*/ 2061148 h 2061148"/>
              <a:gd name="connsiteX3" fmla="*/ 0 w 3984773"/>
              <a:gd name="connsiteY3" fmla="*/ 2061148 h 206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73" h="2061148">
                <a:moveTo>
                  <a:pt x="0" y="0"/>
                </a:moveTo>
                <a:lnTo>
                  <a:pt x="3984773" y="0"/>
                </a:lnTo>
                <a:lnTo>
                  <a:pt x="3984773" y="2061148"/>
                </a:lnTo>
                <a:lnTo>
                  <a:pt x="0" y="20611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 descr="NGUỒN GỐC VÀ Ý NGHĨA CỦA NGÀY TẾT NGUYÊN ĐÁN">
            <a:extLst>
              <a:ext uri="{FF2B5EF4-FFF2-40B4-BE49-F238E27FC236}">
                <a16:creationId xmlns:a16="http://schemas.microsoft.com/office/drawing/2014/main" id="{A0451767-D184-7B63-6C4E-A9A95A245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" t="66245" r="55536" b="501"/>
          <a:stretch>
            <a:fillRect/>
          </a:stretch>
        </p:blipFill>
        <p:spPr bwMode="auto">
          <a:xfrm>
            <a:off x="2354482" y="4320372"/>
            <a:ext cx="3741518" cy="2033439"/>
          </a:xfrm>
          <a:custGeom>
            <a:avLst/>
            <a:gdLst>
              <a:gd name="connsiteX0" fmla="*/ 0 w 3741518"/>
              <a:gd name="connsiteY0" fmla="*/ 0 h 2033439"/>
              <a:gd name="connsiteX1" fmla="*/ 3741518 w 3741518"/>
              <a:gd name="connsiteY1" fmla="*/ 0 h 2033439"/>
              <a:gd name="connsiteX2" fmla="*/ 3741518 w 3741518"/>
              <a:gd name="connsiteY2" fmla="*/ 2033439 h 2033439"/>
              <a:gd name="connsiteX3" fmla="*/ 0 w 3741518"/>
              <a:gd name="connsiteY3" fmla="*/ 2033439 h 203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518" h="2033439">
                <a:moveTo>
                  <a:pt x="0" y="0"/>
                </a:moveTo>
                <a:lnTo>
                  <a:pt x="3741518" y="0"/>
                </a:lnTo>
                <a:lnTo>
                  <a:pt x="3741518" y="2033439"/>
                </a:lnTo>
                <a:lnTo>
                  <a:pt x="0" y="20334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591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63498" y="5269729"/>
            <a:ext cx="1182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9053" y="5269729"/>
            <a:ext cx="4958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Myriad Pro" pitchFamily="34" charset="0"/>
              </a:rPr>
              <a:t>HOBBIES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69942" y="1757476"/>
            <a:ext cx="3914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LESSON 3: A CLOSER LOOK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0915" y="237708"/>
            <a:ext cx="1306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7149" y="229764"/>
            <a:ext cx="8762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ETHNIC GROUPS OF VIET NAM</a:t>
            </a:r>
          </a:p>
        </p:txBody>
      </p:sp>
      <p:sp>
        <p:nvSpPr>
          <p:cNvPr id="9" name="AutoShape 2" descr="The Rules of Connectors in Bangla | BD English Scho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-3013" y="-7620"/>
            <a:ext cx="12192000" cy="1083309"/>
            <a:chOff x="0" y="-3"/>
            <a:chExt cx="12192000" cy="1083309"/>
          </a:xfrm>
        </p:grpSpPr>
        <p:sp>
          <p:nvSpPr>
            <p:cNvPr id="23" name="Round Single Corner Rectangle 22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719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150250" y="132929"/>
            <a:ext cx="8871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Myriad Pro" pitchFamily="34" charset="0"/>
              </a:rPr>
              <a:t>OUR CUSTOMS AND TRADITIONS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199101" y="121537"/>
            <a:ext cx="712319" cy="709214"/>
            <a:chOff x="2180974" y="148629"/>
            <a:chExt cx="712319" cy="709214"/>
          </a:xfrm>
        </p:grpSpPr>
        <p:sp>
          <p:nvSpPr>
            <p:cNvPr id="33" name="Oval 32"/>
            <p:cNvSpPr/>
            <p:nvPr/>
          </p:nvSpPr>
          <p:spPr>
            <a:xfrm>
              <a:off x="2180974" y="148629"/>
              <a:ext cx="712319" cy="709214"/>
            </a:xfrm>
            <a:prstGeom prst="ellipse">
              <a:avLst/>
            </a:prstGeom>
            <a:solidFill>
              <a:srgbClr val="F7A5A5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Chord 33"/>
            <p:cNvSpPr/>
            <p:nvPr/>
          </p:nvSpPr>
          <p:spPr>
            <a:xfrm rot="4088942">
              <a:off x="2197459" y="160739"/>
              <a:ext cx="676824" cy="685834"/>
            </a:xfrm>
            <a:prstGeom prst="chord">
              <a:avLst>
                <a:gd name="adj1" fmla="val 2761841"/>
                <a:gd name="adj2" fmla="val 16200000"/>
              </a:avLst>
            </a:prstGeom>
            <a:solidFill>
              <a:srgbClr val="EF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164944" y="95694"/>
            <a:ext cx="73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8438" y="132929"/>
            <a:ext cx="1252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022836" y="1737257"/>
            <a:ext cx="4472574" cy="625641"/>
          </a:xfrm>
          <a:prstGeom prst="roundRect">
            <a:avLst>
              <a:gd name="adj" fmla="val 42661"/>
            </a:avLst>
          </a:prstGeom>
          <a:solidFill>
            <a:srgbClr val="EF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</a:rPr>
              <a:t>    </a:t>
            </a:r>
            <a:r>
              <a:rPr lang="en-US" sz="2400" b="1" dirty="0">
                <a:solidFill>
                  <a:schemeClr val="bg1"/>
                </a:solidFill>
              </a:rPr>
              <a:t>LESSON 5: SKILLS 1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42" y="1568861"/>
            <a:ext cx="964452" cy="916490"/>
          </a:xfrm>
          <a:prstGeom prst="rect">
            <a:avLst/>
          </a:prstGeom>
        </p:spPr>
      </p:pic>
      <p:sp>
        <p:nvSpPr>
          <p:cNvPr id="28" name="Rectangles 7"/>
          <p:cNvSpPr/>
          <p:nvPr/>
        </p:nvSpPr>
        <p:spPr>
          <a:xfrm>
            <a:off x="2390775" y="2477770"/>
            <a:ext cx="3427730" cy="4096385"/>
          </a:xfrm>
          <a:prstGeom prst="rect">
            <a:avLst/>
          </a:prstGeom>
          <a:ln w="31750" cmpd="sng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s 8"/>
          <p:cNvSpPr/>
          <p:nvPr/>
        </p:nvSpPr>
        <p:spPr>
          <a:xfrm>
            <a:off x="6238875" y="2488565"/>
            <a:ext cx="3427730" cy="4096385"/>
          </a:xfrm>
          <a:prstGeom prst="rect">
            <a:avLst/>
          </a:prstGeom>
          <a:ln w="31750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spain-heart-print-vector-clipart_gg716821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3690" y="2951480"/>
            <a:ext cx="2578100" cy="2463800"/>
          </a:xfrm>
          <a:prstGeom prst="rect">
            <a:avLst/>
          </a:prstGeom>
        </p:spPr>
      </p:pic>
      <p:sp>
        <p:nvSpPr>
          <p:cNvPr id="31" name="Text Box 11"/>
          <p:cNvSpPr txBox="1"/>
          <p:nvPr/>
        </p:nvSpPr>
        <p:spPr>
          <a:xfrm>
            <a:off x="2638425" y="5722620"/>
            <a:ext cx="2850515" cy="583565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/>
              <a:t>READING</a:t>
            </a:r>
          </a:p>
        </p:txBody>
      </p:sp>
      <p:sp>
        <p:nvSpPr>
          <p:cNvPr id="38" name="Text Box 18"/>
          <p:cNvSpPr txBox="1"/>
          <p:nvPr/>
        </p:nvSpPr>
        <p:spPr>
          <a:xfrm>
            <a:off x="6527800" y="5679440"/>
            <a:ext cx="2850515" cy="583565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/>
              <a:t>SPEAKING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5"/>
          <a:srcRect l="16195" t="1222" r="26575" b="2569"/>
          <a:stretch/>
        </p:blipFill>
        <p:spPr>
          <a:xfrm>
            <a:off x="2425700" y="3109595"/>
            <a:ext cx="3357880" cy="240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59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/>
          <p:nvPr/>
        </p:nvSpPr>
        <p:spPr>
          <a:xfrm>
            <a:off x="118041" y="502677"/>
            <a:ext cx="5231128" cy="1294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>
                <a:solidFill>
                  <a:srgbClr val="AD4F0F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8800" dirty="0"/>
              <a:t>release </a:t>
            </a:r>
            <a:r>
              <a:rPr lang="en-US" sz="7200" dirty="0"/>
              <a:t>(v)</a:t>
            </a:r>
            <a:endParaRPr lang="en-US" sz="8800" dirty="0"/>
          </a:p>
        </p:txBody>
      </p:sp>
      <p:sp>
        <p:nvSpPr>
          <p:cNvPr id="2" name="Rectangle 1"/>
          <p:cNvSpPr/>
          <p:nvPr/>
        </p:nvSpPr>
        <p:spPr>
          <a:xfrm>
            <a:off x="315703" y="1764735"/>
            <a:ext cx="35718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8800" b="1" dirty="0" err="1">
                <a:solidFill>
                  <a:schemeClr val="accent5">
                    <a:lumMod val="50000"/>
                  </a:schemeClr>
                </a:solidFill>
              </a:rPr>
              <a:t>rɪˈliːs</a:t>
            </a:r>
            <a:r>
              <a:rPr lang="en-US" sz="8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pic>
        <p:nvPicPr>
          <p:cNvPr id="6" name="Content Placeholder 5" descr="stick_figure_butterfly_release_800_wht"/>
          <p:cNvPicPr>
            <a:picLocks noGrp="1" noChangeAspect="1"/>
          </p:cNvPicPr>
          <p:nvPr>
            <p:ph idx="1"/>
          </p:nvPr>
        </p:nvPicPr>
        <p:blipFill>
          <a:blip r:embed="rId3"/>
          <a:srcRect l="4182" b="16543"/>
          <a:stretch/>
        </p:blipFill>
        <p:spPr>
          <a:xfrm>
            <a:off x="8948057" y="2488010"/>
            <a:ext cx="3243943" cy="4338577"/>
          </a:xfrm>
          <a:prstGeom prst="rect">
            <a:avLst/>
          </a:prstGeom>
        </p:spPr>
      </p:pic>
      <p:pic>
        <p:nvPicPr>
          <p:cNvPr id="4098" name="Picture 2" descr="Black-capped Chickadee – @chickadeefriend on Tumblr">
            <a:extLst>
              <a:ext uri="{FF2B5EF4-FFF2-40B4-BE49-F238E27FC236}">
                <a16:creationId xmlns:a16="http://schemas.microsoft.com/office/drawing/2014/main" id="{68E8236D-40C0-FE47-3453-89E63DF09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199" y="600410"/>
            <a:ext cx="3807858" cy="380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4198" y="1528802"/>
            <a:ext cx="494039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6600" b="1" dirty="0" err="1">
                <a:solidFill>
                  <a:schemeClr val="accent5">
                    <a:lumMod val="50000"/>
                  </a:schemeClr>
                </a:solidFill>
              </a:rPr>
              <a:t>kənˈtestənt</a:t>
            </a:r>
            <a:r>
              <a:rPr lang="en-US" sz="66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pic>
        <p:nvPicPr>
          <p:cNvPr id="4" name="Content Placeholder 3" descr="tải xuố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4110" y="2082800"/>
            <a:ext cx="4921885" cy="3992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20398" y="480943"/>
            <a:ext cx="612667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8000" b="1" dirty="0">
                <a:solidFill>
                  <a:srgbClr val="AD4F0F"/>
                </a:solidFill>
              </a:rPr>
              <a:t>contestant (n)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/>
          <p:nvPr/>
        </p:nvSpPr>
        <p:spPr>
          <a:xfrm>
            <a:off x="1145743" y="107287"/>
            <a:ext cx="8414835" cy="1484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>
                <a:solidFill>
                  <a:srgbClr val="AD4F0F"/>
                </a:solidFill>
              </a:defRPr>
            </a:lvl1pPr>
          </a:lstStyle>
          <a:p>
            <a:r>
              <a:rPr lang="en-US" dirty="0"/>
              <a:t>family bonding </a:t>
            </a:r>
          </a:p>
        </p:txBody>
      </p:sp>
      <p:sp>
        <p:nvSpPr>
          <p:cNvPr id="2" name="Rectangle 1"/>
          <p:cNvSpPr/>
          <p:nvPr/>
        </p:nvSpPr>
        <p:spPr>
          <a:xfrm>
            <a:off x="1238190" y="1135697"/>
            <a:ext cx="716209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b="1" dirty="0">
                <a:solidFill>
                  <a:schemeClr val="accent5">
                    <a:lumMod val="50000"/>
                  </a:schemeClr>
                </a:solidFill>
              </a:rPr>
              <a:t>/ˈ</a:t>
            </a:r>
            <a:r>
              <a:rPr lang="en-US" sz="7200" b="1" dirty="0" err="1">
                <a:solidFill>
                  <a:schemeClr val="accent5">
                    <a:lumMod val="50000"/>
                  </a:schemeClr>
                </a:solidFill>
              </a:rPr>
              <a:t>f</a:t>
            </a:r>
            <a:r>
              <a:rPr lang="en-US" sz="7200" b="1" dirty="0" err="1">
                <a:solidFill>
                  <a:srgbClr val="FF0000"/>
                </a:solidFill>
              </a:rPr>
              <a:t>æ</a:t>
            </a:r>
            <a:r>
              <a:rPr lang="en-US" sz="7200" b="1" dirty="0" err="1">
                <a:solidFill>
                  <a:schemeClr val="accent5">
                    <a:lumMod val="50000"/>
                  </a:schemeClr>
                </a:solidFill>
              </a:rPr>
              <a:t>m</a:t>
            </a:r>
            <a:r>
              <a:rPr lang="en-US" sz="7200" b="1" dirty="0" err="1">
                <a:solidFill>
                  <a:srgbClr val="FF0000"/>
                </a:solidFill>
              </a:rPr>
              <a:t>ə</a:t>
            </a:r>
            <a:r>
              <a:rPr lang="en-US" sz="7200" b="1" dirty="0" err="1">
                <a:solidFill>
                  <a:schemeClr val="accent5">
                    <a:lumMod val="50000"/>
                  </a:schemeClr>
                </a:solidFill>
              </a:rPr>
              <a:t>li</a:t>
            </a:r>
            <a:r>
              <a:rPr lang="en-US" sz="7200" b="1" dirty="0">
                <a:solidFill>
                  <a:schemeClr val="accent5">
                    <a:lumMod val="50000"/>
                  </a:schemeClr>
                </a:solidFill>
              </a:rPr>
              <a:t> ˈ</a:t>
            </a:r>
            <a:r>
              <a:rPr lang="en-US" sz="7200" b="1" dirty="0" err="1">
                <a:solidFill>
                  <a:schemeClr val="accent5">
                    <a:lumMod val="50000"/>
                  </a:schemeClr>
                </a:solidFill>
              </a:rPr>
              <a:t>bɒndɪŋ</a:t>
            </a:r>
            <a:r>
              <a:rPr lang="en-US" sz="72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pic>
        <p:nvPicPr>
          <p:cNvPr id="6146" name="Picture 2" descr="1,900+ Asian Family Bonding Time Stock Photos, Pictures &amp; Royalty-Free  Images - iStock">
            <a:extLst>
              <a:ext uri="{FF2B5EF4-FFF2-40B4-BE49-F238E27FC236}">
                <a16:creationId xmlns:a16="http://schemas.microsoft.com/office/drawing/2014/main" id="{09302A90-66D3-B937-4142-D38842EE1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79" y="2554819"/>
            <a:ext cx="5829300" cy="388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ow to Create Strong Family Bonds that Will Last for Generations -  Club31Women">
            <a:extLst>
              <a:ext uri="{FF2B5EF4-FFF2-40B4-BE49-F238E27FC236}">
                <a16:creationId xmlns:a16="http://schemas.microsoft.com/office/drawing/2014/main" id="{6E30CBF6-FFCB-7CDB-44B6-8C51E93FE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031" y="2554819"/>
            <a:ext cx="5261689" cy="37480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fereeing | UEFA.com">
            <a:extLst>
              <a:ext uri="{FF2B5EF4-FFF2-40B4-BE49-F238E27FC236}">
                <a16:creationId xmlns:a16="http://schemas.microsoft.com/office/drawing/2014/main" id="{25700A1E-FB3F-CF91-C768-E4B17E916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69" y="191717"/>
            <a:ext cx="11000361" cy="618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881DB5-1E54-9605-3C1A-3C01ADEB1165}"/>
              </a:ext>
            </a:extLst>
          </p:cNvPr>
          <p:cNvSpPr txBox="1"/>
          <p:nvPr/>
        </p:nvSpPr>
        <p:spPr>
          <a:xfrm>
            <a:off x="478969" y="1808632"/>
            <a:ext cx="443048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6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/ˌ</a:t>
            </a:r>
            <a:r>
              <a:rPr lang="vi-VN" sz="66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ref.əˈri</a:t>
            </a:r>
            <a:r>
              <a:rPr lang="vi-VN" sz="6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ː/</a:t>
            </a:r>
            <a:endParaRPr lang="vi-VN" sz="6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B357F-4E40-C52F-1A37-346E6EEE6946}"/>
              </a:ext>
            </a:extLst>
          </p:cNvPr>
          <p:cNvSpPr txBox="1"/>
          <p:nvPr/>
        </p:nvSpPr>
        <p:spPr>
          <a:xfrm>
            <a:off x="1023254" y="843562"/>
            <a:ext cx="3886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8000" b="1" dirty="0" err="1">
                <a:solidFill>
                  <a:schemeClr val="bg1"/>
                </a:solidFill>
                <a:latin typeface="Aptos" panose="020B0004020202020204" pitchFamily="34" charset="0"/>
              </a:rPr>
              <a:t>referee</a:t>
            </a:r>
            <a:endParaRPr lang="vi-VN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18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025771"/>
              </p:ext>
            </p:extLst>
          </p:nvPr>
        </p:nvGraphicFramePr>
        <p:xfrm>
          <a:off x="339213" y="231369"/>
          <a:ext cx="11513574" cy="535720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566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7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2807"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rgbClr val="0070C0"/>
                          </a:solidFill>
                        </a:rPr>
                        <a:t>New 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rgbClr val="0070C0"/>
                          </a:solidFill>
                        </a:rPr>
                        <a:t>Pronunciation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rgbClr val="0070C0"/>
                          </a:solidFill>
                        </a:rPr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56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release (v)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4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rɪˈl</a:t>
                      </a:r>
                      <a:r>
                        <a:rPr lang="en-US" sz="4000" b="0" i="0" kern="1200" dirty="0" err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4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ːs</a:t>
                      </a:r>
                      <a:r>
                        <a:rPr lang="en-US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dirty="0" err="1"/>
                        <a:t>thả</a:t>
                      </a:r>
                      <a:endParaRPr lang="en-U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7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contestant (n)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4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4000" b="0" i="0" kern="1200" dirty="0" err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ə</a:t>
                      </a:r>
                      <a:r>
                        <a:rPr lang="en-US" sz="4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nˈtestənt</a:t>
                      </a:r>
                      <a:r>
                        <a:rPr lang="en-US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dirty="0" err="1"/>
                        <a:t>thí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sinh</a:t>
                      </a:r>
                      <a:endParaRPr lang="en-U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3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family bonding (n)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Referee (n)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/ˈ</a:t>
                      </a:r>
                      <a:r>
                        <a:rPr lang="en-US" sz="4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4000" b="0" i="0" kern="1200" dirty="0" err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æ</a:t>
                      </a:r>
                      <a:r>
                        <a:rPr lang="en-US" sz="4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4000" b="0" i="0" kern="1200" dirty="0" err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ə</a:t>
                      </a:r>
                      <a:r>
                        <a:rPr lang="en-US" sz="4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</a:t>
                      </a:r>
                      <a:r>
                        <a:rPr lang="en-US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ˈ</a:t>
                      </a:r>
                      <a:r>
                        <a:rPr lang="en-US" sz="4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bɒndɪŋ</a:t>
                      </a:r>
                      <a:r>
                        <a:rPr lang="en-US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dirty="0" err="1"/>
                        <a:t>sự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gắn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kết</a:t>
                      </a:r>
                      <a:r>
                        <a:rPr lang="en-US" sz="32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dirty="0" err="1"/>
                        <a:t>tình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cảm</a:t>
                      </a:r>
                      <a:r>
                        <a:rPr lang="en-US" sz="32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dirty="0" err="1"/>
                        <a:t>gia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đình</a:t>
                      </a:r>
                      <a:endParaRPr lang="en-US" sz="3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release">
            <a:hlinkClick r:id="" action="ppaction://media"/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79296" y="2168279"/>
            <a:ext cx="619125" cy="619125"/>
          </a:xfrm>
          <a:prstGeom prst="rect">
            <a:avLst/>
          </a:prstGeom>
        </p:spPr>
      </p:pic>
      <p:pic>
        <p:nvPicPr>
          <p:cNvPr id="5" name="contestant">
            <a:hlinkClick r:id="" action="ppaction://media"/>
          </p:cNvPr>
          <p:cNvPicPr>
            <a:picLocks noGrp="1" noChangeAspect="1"/>
          </p:cNvPicPr>
          <p:nvPr>
            <p:ph sz="half" idx="2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84229" y="3390761"/>
            <a:ext cx="624058" cy="624058"/>
          </a:xfrm>
          <a:prstGeom prst="rect">
            <a:avLst/>
          </a:prstGeom>
        </p:spPr>
      </p:pic>
      <p:pic>
        <p:nvPicPr>
          <p:cNvPr id="9" name="family bonding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84228" y="4748141"/>
            <a:ext cx="624057" cy="708511"/>
          </a:xfrm>
          <a:prstGeom prst="rect">
            <a:avLst/>
          </a:prstGeom>
        </p:spPr>
      </p:pic>
      <p:pic>
        <p:nvPicPr>
          <p:cNvPr id="2" name="2 Minute Timer with Music for Kids! Countdown Videos HD!">
            <a:hlinkClick r:id="" action="ppaction://media"/>
            <a:extLst>
              <a:ext uri="{FF2B5EF4-FFF2-40B4-BE49-F238E27FC236}">
                <a16:creationId xmlns:a16="http://schemas.microsoft.com/office/drawing/2014/main" id="{6139BC05-28AF-CF74-E38E-80CBD24A0294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720942" y="5674366"/>
            <a:ext cx="1845431" cy="1038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6620" t="1222" r="5118" b="2569"/>
          <a:stretch/>
        </p:blipFill>
        <p:spPr>
          <a:xfrm>
            <a:off x="984174" y="698341"/>
            <a:ext cx="10739740" cy="49791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3FA5-5DF5-3005-9E7D-316E7EF20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DC55DA-32EF-4A42-DAC3-8D4EF6811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7870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D5A707-55F5-DE00-D5A8-4DFB4EDCCE76}"/>
              </a:ext>
            </a:extLst>
          </p:cNvPr>
          <p:cNvSpPr txBox="1"/>
          <p:nvPr/>
        </p:nvSpPr>
        <p:spPr>
          <a:xfrm>
            <a:off x="1959429" y="201496"/>
            <a:ext cx="996042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400" b="1" dirty="0">
                <a:latin typeface="Aptos" panose="020B0004020202020204" pitchFamily="34" charset="0"/>
              </a:rPr>
              <a:t>           </a:t>
            </a:r>
            <a:r>
              <a:rPr lang="vi-VN" sz="4800" b="1" dirty="0">
                <a:latin typeface="Aptos" panose="020B0004020202020204" pitchFamily="34" charset="0"/>
              </a:rPr>
              <a:t>A </a:t>
            </a:r>
            <a:r>
              <a:rPr lang="vi-VN" sz="4800" b="1" dirty="0" err="1">
                <a:latin typeface="Aptos" panose="020B0004020202020204" pitchFamily="34" charset="0"/>
              </a:rPr>
              <a:t>village</a:t>
            </a:r>
            <a:r>
              <a:rPr lang="vi-VN" sz="4800" b="1" dirty="0">
                <a:latin typeface="Aptos" panose="020B0004020202020204" pitchFamily="34" charset="0"/>
              </a:rPr>
              <a:t> </a:t>
            </a:r>
            <a:r>
              <a:rPr lang="vi-VN" sz="4800" b="1" dirty="0" err="1">
                <a:latin typeface="Aptos" panose="020B0004020202020204" pitchFamily="34" charset="0"/>
              </a:rPr>
              <a:t>festival</a:t>
            </a:r>
            <a:r>
              <a:rPr lang="vi-VN" sz="4800" b="1" dirty="0">
                <a:latin typeface="Aptos" panose="020B0004020202020204" pitchFamily="34" charset="0"/>
              </a:rPr>
              <a:t> day</a:t>
            </a:r>
          </a:p>
          <a:p>
            <a:pPr algn="just"/>
            <a:r>
              <a:rPr lang="vi-VN" sz="4800" dirty="0">
                <a:latin typeface="Aptos" panose="020B0004020202020204" pitchFamily="34" charset="0"/>
              </a:rPr>
              <a:t>I </a:t>
            </a:r>
            <a:r>
              <a:rPr lang="vi-VN" sz="4800" dirty="0" err="1">
                <a:latin typeface="Aptos" panose="020B0004020202020204" pitchFamily="34" charset="0"/>
              </a:rPr>
              <a:t>live</a:t>
            </a:r>
            <a:r>
              <a:rPr lang="vi-VN" sz="4800" dirty="0">
                <a:latin typeface="Aptos" panose="020B0004020202020204" pitchFamily="34" charset="0"/>
              </a:rPr>
              <a:t> in a </a:t>
            </a:r>
            <a:r>
              <a:rPr lang="vi-VN" sz="4800" dirty="0" err="1">
                <a:latin typeface="Aptos" panose="020B0004020202020204" pitchFamily="34" charset="0"/>
              </a:rPr>
              <a:t>small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village</a:t>
            </a:r>
            <a:r>
              <a:rPr lang="vi-VN" sz="4800" dirty="0">
                <a:latin typeface="Aptos" panose="020B0004020202020204" pitchFamily="34" charset="0"/>
              </a:rPr>
              <a:t> in </a:t>
            </a:r>
            <a:r>
              <a:rPr lang="vi-VN" sz="4800" dirty="0" err="1">
                <a:latin typeface="Aptos" panose="020B0004020202020204" pitchFamily="34" charset="0"/>
              </a:rPr>
              <a:t>northern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Viet</a:t>
            </a:r>
            <a:r>
              <a:rPr lang="vi-VN" sz="4800" dirty="0">
                <a:latin typeface="Aptos" panose="020B0004020202020204" pitchFamily="34" charset="0"/>
              </a:rPr>
              <a:t> Nam. </a:t>
            </a:r>
            <a:r>
              <a:rPr lang="vi-VN" sz="4800" dirty="0" err="1">
                <a:latin typeface="Aptos" panose="020B0004020202020204" pitchFamily="34" charset="0"/>
              </a:rPr>
              <a:t>Every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year</a:t>
            </a:r>
            <a:r>
              <a:rPr lang="vi-VN" sz="4800" dirty="0">
                <a:latin typeface="Aptos" panose="020B0004020202020204" pitchFamily="34" charset="0"/>
              </a:rPr>
              <a:t>, </a:t>
            </a:r>
            <a:r>
              <a:rPr lang="vi-VN" sz="4800" dirty="0" err="1">
                <a:latin typeface="Aptos" panose="020B0004020202020204" pitchFamily="34" charset="0"/>
              </a:rPr>
              <a:t>people</a:t>
            </a:r>
            <a:r>
              <a:rPr lang="vi-VN" sz="4800" dirty="0">
                <a:latin typeface="Aptos" panose="020B0004020202020204" pitchFamily="34" charset="0"/>
              </a:rPr>
              <a:t> in </a:t>
            </a:r>
            <a:r>
              <a:rPr lang="vi-VN" sz="4800" dirty="0" err="1">
                <a:latin typeface="Aptos" panose="020B0004020202020204" pitchFamily="34" charset="0"/>
              </a:rPr>
              <a:t>my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village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look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forward</a:t>
            </a:r>
            <a:r>
              <a:rPr lang="vi-VN" sz="4800" dirty="0">
                <a:latin typeface="Aptos" panose="020B0004020202020204" pitchFamily="34" charset="0"/>
              </a:rPr>
              <a:t> to the </a:t>
            </a:r>
            <a:r>
              <a:rPr lang="vi-VN" sz="4800" dirty="0" err="1">
                <a:latin typeface="Aptos" panose="020B0004020202020204" pitchFamily="34" charset="0"/>
              </a:rPr>
              <a:t>third</a:t>
            </a:r>
            <a:r>
              <a:rPr lang="vi-VN" sz="4800" dirty="0">
                <a:latin typeface="Aptos" panose="020B0004020202020204" pitchFamily="34" charset="0"/>
              </a:rPr>
              <a:t> day </a:t>
            </a:r>
            <a:r>
              <a:rPr lang="vi-VN" sz="4800" dirty="0" err="1">
                <a:latin typeface="Aptos" panose="020B0004020202020204" pitchFamily="34" charset="0"/>
              </a:rPr>
              <a:t>of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Tet</a:t>
            </a:r>
            <a:r>
              <a:rPr lang="vi-VN" sz="4800" dirty="0">
                <a:latin typeface="Aptos" panose="020B0004020202020204" pitchFamily="34" charset="0"/>
              </a:rPr>
              <a:t>. </a:t>
            </a:r>
          </a:p>
          <a:p>
            <a:pPr algn="just"/>
            <a:r>
              <a:rPr lang="vi-VN" sz="4800" dirty="0" err="1">
                <a:highlight>
                  <a:srgbClr val="FFFF00"/>
                </a:highlight>
                <a:latin typeface="Aptos" panose="020B0004020202020204" pitchFamily="34" charset="0"/>
              </a:rPr>
              <a:t>It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is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one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of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our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most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important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festival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days</a:t>
            </a:r>
            <a:r>
              <a:rPr lang="vi-VN" sz="4800" dirty="0">
                <a:latin typeface="Aptos" panose="020B0004020202020204" pitchFamily="34" charset="0"/>
              </a:rPr>
              <a:t>.</a:t>
            </a:r>
          </a:p>
        </p:txBody>
      </p:sp>
      <p:pic>
        <p:nvPicPr>
          <p:cNvPr id="2" name="videoplayback">
            <a:hlinkClick r:id="" action="ppaction://media"/>
            <a:extLst>
              <a:ext uri="{FF2B5EF4-FFF2-40B4-BE49-F238E27FC236}">
                <a16:creationId xmlns:a16="http://schemas.microsoft.com/office/drawing/2014/main" id="{0977133B-9806-4E10-41D4-C822533A07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47258" y="4725811"/>
            <a:ext cx="2209800" cy="12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9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167A67B-E693-64CB-E31E-DBA677E15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888686" cy="68057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DE619D-6444-F799-FDEA-A5AE918196A3}"/>
              </a:ext>
            </a:extLst>
          </p:cNvPr>
          <p:cNvSpPr txBox="1"/>
          <p:nvPr/>
        </p:nvSpPr>
        <p:spPr>
          <a:xfrm>
            <a:off x="500742" y="403040"/>
            <a:ext cx="110163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800" dirty="0">
                <a:latin typeface="Aptos" panose="020B0004020202020204" pitchFamily="34" charset="0"/>
              </a:rPr>
              <a:t>In the </a:t>
            </a:r>
            <a:r>
              <a:rPr lang="vi-VN" sz="4800" dirty="0" err="1">
                <a:latin typeface="Aptos" panose="020B0004020202020204" pitchFamily="34" charset="0"/>
              </a:rPr>
              <a:t>morning</a:t>
            </a:r>
            <a:r>
              <a:rPr lang="vi-VN" sz="4800" dirty="0">
                <a:latin typeface="Aptos" panose="020B0004020202020204" pitchFamily="34" charset="0"/>
              </a:rPr>
              <a:t>, </a:t>
            </a:r>
            <a:r>
              <a:rPr lang="vi-VN" sz="4800" dirty="0" err="1">
                <a:latin typeface="Aptos" panose="020B0004020202020204" pitchFamily="34" charset="0"/>
              </a:rPr>
              <a:t>we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gather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along</a:t>
            </a:r>
            <a:r>
              <a:rPr lang="vi-VN" sz="4800" dirty="0">
                <a:latin typeface="Aptos" panose="020B0004020202020204" pitchFamily="34" charset="0"/>
              </a:rPr>
              <a:t> the </a:t>
            </a:r>
            <a:r>
              <a:rPr lang="vi-VN" sz="4800" dirty="0" err="1">
                <a:latin typeface="Aptos" panose="020B0004020202020204" pitchFamily="34" charset="0"/>
              </a:rPr>
              <a:t>riverside</a:t>
            </a:r>
            <a:r>
              <a:rPr lang="vi-VN" sz="4800" dirty="0">
                <a:latin typeface="Aptos" panose="020B0004020202020204" pitchFamily="34" charset="0"/>
              </a:rPr>
              <a:t> to </a:t>
            </a:r>
            <a:r>
              <a:rPr lang="vi-VN" sz="4800" dirty="0" err="1">
                <a:latin typeface="Aptos" panose="020B0004020202020204" pitchFamily="34" charset="0"/>
              </a:rPr>
              <a:t>watch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some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competitions</a:t>
            </a:r>
            <a:r>
              <a:rPr lang="vi-VN" sz="4800" dirty="0">
                <a:latin typeface="Aptos" panose="020B0004020202020204" pitchFamily="34" charset="0"/>
              </a:rPr>
              <a:t>. </a:t>
            </a:r>
            <a:r>
              <a:rPr lang="vi-VN" sz="4800" dirty="0" err="1">
                <a:latin typeface="Aptos" panose="020B0004020202020204" pitchFamily="34" charset="0"/>
              </a:rPr>
              <a:t>First</a:t>
            </a:r>
            <a:r>
              <a:rPr lang="vi-VN" sz="4800" dirty="0">
                <a:latin typeface="Aptos" panose="020B0004020202020204" pitchFamily="34" charset="0"/>
              </a:rPr>
              <a:t>, </a:t>
            </a:r>
            <a:r>
              <a:rPr lang="vi-VN" sz="4800" dirty="0" err="1">
                <a:latin typeface="Aptos" panose="020B0004020202020204" pitchFamily="34" charset="0"/>
              </a:rPr>
              <a:t>there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is</a:t>
            </a:r>
            <a:r>
              <a:rPr lang="vi-VN" sz="4800" dirty="0">
                <a:latin typeface="Aptos" panose="020B0004020202020204" pitchFamily="34" charset="0"/>
              </a:rPr>
              <a:t> a </a:t>
            </a:r>
            <a:r>
              <a:rPr lang="vi-VN" sz="4800" dirty="0" err="1">
                <a:latin typeface="Aptos" panose="020B0004020202020204" pitchFamily="34" charset="0"/>
              </a:rPr>
              <a:t>special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boat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race</a:t>
            </a:r>
            <a:r>
              <a:rPr lang="vi-VN" sz="4800" dirty="0">
                <a:latin typeface="Aptos" panose="020B0004020202020204" pitchFamily="34" charset="0"/>
              </a:rPr>
              <a:t>. </a:t>
            </a:r>
            <a:r>
              <a:rPr lang="vi-VN" sz="4800" dirty="0" err="1">
                <a:latin typeface="Aptos" panose="020B0004020202020204" pitchFamily="34" charset="0"/>
              </a:rPr>
              <a:t>Some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team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members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cook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rice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on</a:t>
            </a:r>
            <a:r>
              <a:rPr lang="vi-VN" sz="4800" dirty="0">
                <a:latin typeface="Aptos" panose="020B0004020202020204" pitchFamily="34" charset="0"/>
              </a:rPr>
              <a:t> the </a:t>
            </a:r>
            <a:r>
              <a:rPr lang="vi-VN" sz="4800" dirty="0" err="1">
                <a:latin typeface="Aptos" panose="020B0004020202020204" pitchFamily="34" charset="0"/>
              </a:rPr>
              <a:t>boat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while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others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row</a:t>
            </a:r>
            <a:r>
              <a:rPr lang="vi-VN" sz="4800" dirty="0">
                <a:latin typeface="Aptos" panose="020B0004020202020204" pitchFamily="34" charset="0"/>
              </a:rPr>
              <a:t> the </a:t>
            </a:r>
            <a:r>
              <a:rPr lang="vi-VN" sz="4800" dirty="0" err="1">
                <a:latin typeface="Aptos" panose="020B0004020202020204" pitchFamily="34" charset="0"/>
              </a:rPr>
              <a:t>boat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as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fast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as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they</a:t>
            </a:r>
            <a:r>
              <a:rPr lang="vi-VN" sz="4800" dirty="0">
                <a:latin typeface="Aptos" panose="020B0004020202020204" pitchFamily="34" charset="0"/>
              </a:rPr>
              <a:t> can. The </a:t>
            </a:r>
            <a:r>
              <a:rPr lang="vi-VN" sz="4800" dirty="0" err="1">
                <a:latin typeface="Aptos" panose="020B0004020202020204" pitchFamily="34" charset="0"/>
              </a:rPr>
              <a:t>fastest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team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with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well-cooked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rice</a:t>
            </a:r>
            <a:r>
              <a:rPr lang="vi-VN" sz="4800" dirty="0">
                <a:latin typeface="Aptos" panose="020B0004020202020204" pitchFamily="34" charset="0"/>
              </a:rPr>
              <a:t> </a:t>
            </a:r>
            <a:r>
              <a:rPr lang="vi-VN" sz="4800" dirty="0" err="1">
                <a:latin typeface="Aptos" panose="020B0004020202020204" pitchFamily="34" charset="0"/>
              </a:rPr>
              <a:t>wins</a:t>
            </a:r>
            <a:r>
              <a:rPr lang="vi-VN" sz="4800" dirty="0">
                <a:latin typeface="Aptos" panose="020B0004020202020204" pitchFamily="34" charset="0"/>
              </a:rPr>
              <a:t> the </a:t>
            </a:r>
            <a:r>
              <a:rPr lang="vi-VN" sz="4800" dirty="0" err="1">
                <a:latin typeface="Aptos" panose="020B0004020202020204" pitchFamily="34" charset="0"/>
              </a:rPr>
              <a:t>race</a:t>
            </a:r>
            <a:r>
              <a:rPr lang="vi-VN" sz="48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04B4BF-9AF5-A05D-BD50-BE886F03A81B}"/>
              </a:ext>
            </a:extLst>
          </p:cNvPr>
          <p:cNvSpPr/>
          <p:nvPr/>
        </p:nvSpPr>
        <p:spPr>
          <a:xfrm>
            <a:off x="6945085" y="1915884"/>
            <a:ext cx="2645229" cy="7674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878A4F-0611-E411-EA4B-27CE2AD2DC27}"/>
              </a:ext>
            </a:extLst>
          </p:cNvPr>
          <p:cNvSpPr/>
          <p:nvPr/>
        </p:nvSpPr>
        <p:spPr>
          <a:xfrm>
            <a:off x="500742" y="1148436"/>
            <a:ext cx="2438401" cy="7674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14AA1E4-5EAA-561B-25E2-C5ABCD81FD48}"/>
              </a:ext>
            </a:extLst>
          </p:cNvPr>
          <p:cNvSpPr/>
          <p:nvPr/>
        </p:nvSpPr>
        <p:spPr>
          <a:xfrm>
            <a:off x="5018313" y="2683332"/>
            <a:ext cx="2743201" cy="6694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0B8762A-4C35-A56D-D66B-9D63336490FF}"/>
              </a:ext>
            </a:extLst>
          </p:cNvPr>
          <p:cNvSpPr/>
          <p:nvPr/>
        </p:nvSpPr>
        <p:spPr>
          <a:xfrm>
            <a:off x="3984170" y="3429000"/>
            <a:ext cx="3461659" cy="6694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7A0E020-DFC9-BA5B-D9A6-302ABC7A7A80}"/>
              </a:ext>
            </a:extLst>
          </p:cNvPr>
          <p:cNvSpPr/>
          <p:nvPr/>
        </p:nvSpPr>
        <p:spPr>
          <a:xfrm>
            <a:off x="8098971" y="4098468"/>
            <a:ext cx="3418115" cy="6694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pic>
        <p:nvPicPr>
          <p:cNvPr id="15" name="videoplayback">
            <a:hlinkClick r:id="" action="ppaction://media"/>
            <a:extLst>
              <a:ext uri="{FF2B5EF4-FFF2-40B4-BE49-F238E27FC236}">
                <a16:creationId xmlns:a16="http://schemas.microsoft.com/office/drawing/2014/main" id="{2E29F741-F8EE-E4D4-441D-0E2F222244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45085" y="5025129"/>
            <a:ext cx="1937657" cy="108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7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17073">
                <p:cTn id="3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B7C1FD8-E697-80F5-1657-9214AEA2F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270919" cy="719657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878A4F-0611-E411-EA4B-27CE2AD2DC27}"/>
              </a:ext>
            </a:extLst>
          </p:cNvPr>
          <p:cNvSpPr/>
          <p:nvPr/>
        </p:nvSpPr>
        <p:spPr>
          <a:xfrm>
            <a:off x="3516086" y="380131"/>
            <a:ext cx="2122714" cy="7674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pic>
        <p:nvPicPr>
          <p:cNvPr id="15" name="videoplayback">
            <a:hlinkClick r:id="" action="ppaction://media"/>
            <a:extLst>
              <a:ext uri="{FF2B5EF4-FFF2-40B4-BE49-F238E27FC236}">
                <a16:creationId xmlns:a16="http://schemas.microsoft.com/office/drawing/2014/main" id="{2E29F741-F8EE-E4D4-441D-0E2F222244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70371" y="5140674"/>
            <a:ext cx="1937657" cy="10899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458CC5-BE09-53B8-84A3-70A54F3A51BA}"/>
              </a:ext>
            </a:extLst>
          </p:cNvPr>
          <p:cNvSpPr txBox="1"/>
          <p:nvPr/>
        </p:nvSpPr>
        <p:spPr>
          <a:xfrm>
            <a:off x="527954" y="254951"/>
            <a:ext cx="1129393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5400" dirty="0">
                <a:latin typeface="Aptos" panose="020B0004020202020204" pitchFamily="34" charset="0"/>
              </a:rPr>
              <a:t>Then, the </a:t>
            </a:r>
            <a:r>
              <a:rPr lang="vi-VN" sz="5400" dirty="0" err="1">
                <a:latin typeface="Aptos" panose="020B0004020202020204" pitchFamily="34" charset="0"/>
              </a:rPr>
              <a:t>referee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releases</a:t>
            </a:r>
            <a:r>
              <a:rPr lang="vi-VN" sz="5400" dirty="0">
                <a:latin typeface="Aptos" panose="020B0004020202020204" pitchFamily="34" charset="0"/>
              </a:rPr>
              <a:t> a </a:t>
            </a:r>
            <a:r>
              <a:rPr lang="vi-VN" sz="5400" dirty="0" err="1">
                <a:latin typeface="Aptos" panose="020B0004020202020204" pitchFamily="34" charset="0"/>
              </a:rPr>
              <a:t>duck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into</a:t>
            </a:r>
            <a:r>
              <a:rPr lang="vi-VN" sz="5400" dirty="0">
                <a:latin typeface="Aptos" panose="020B0004020202020204" pitchFamily="34" charset="0"/>
              </a:rPr>
              <a:t> the </a:t>
            </a:r>
            <a:r>
              <a:rPr lang="vi-VN" sz="5400" dirty="0" err="1">
                <a:latin typeface="Aptos" panose="020B0004020202020204" pitchFamily="34" charset="0"/>
              </a:rPr>
              <a:t>middle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of</a:t>
            </a:r>
            <a:r>
              <a:rPr lang="vi-VN" sz="5400" dirty="0">
                <a:latin typeface="Aptos" panose="020B0004020202020204" pitchFamily="34" charset="0"/>
              </a:rPr>
              <a:t> the </a:t>
            </a:r>
            <a:r>
              <a:rPr lang="vi-VN" sz="5400" dirty="0" err="1">
                <a:latin typeface="Aptos" panose="020B0004020202020204" pitchFamily="34" charset="0"/>
              </a:rPr>
              <a:t>river</a:t>
            </a:r>
            <a:r>
              <a:rPr lang="vi-VN" sz="5400" dirty="0">
                <a:latin typeface="Aptos" panose="020B0004020202020204" pitchFamily="34" charset="0"/>
              </a:rPr>
              <a:t>. </a:t>
            </a:r>
            <a:r>
              <a:rPr lang="vi-VN" sz="5400" dirty="0" err="1">
                <a:latin typeface="Aptos" panose="020B0004020202020204" pitchFamily="34" charset="0"/>
              </a:rPr>
              <a:t>Contestants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jump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into</a:t>
            </a:r>
            <a:r>
              <a:rPr lang="vi-VN" sz="5400" dirty="0">
                <a:latin typeface="Aptos" panose="020B0004020202020204" pitchFamily="34" charset="0"/>
              </a:rPr>
              <a:t> the </a:t>
            </a:r>
            <a:r>
              <a:rPr lang="vi-VN" sz="5400" dirty="0" err="1">
                <a:latin typeface="Aptos" panose="020B0004020202020204" pitchFamily="34" charset="0"/>
              </a:rPr>
              <a:t>river</a:t>
            </a:r>
            <a:r>
              <a:rPr lang="vi-VN" sz="5400" dirty="0">
                <a:latin typeface="Aptos" panose="020B0004020202020204" pitchFamily="34" charset="0"/>
              </a:rPr>
              <a:t> to </a:t>
            </a:r>
            <a:r>
              <a:rPr lang="vi-VN" sz="5400" dirty="0" err="1">
                <a:latin typeface="Aptos" panose="020B0004020202020204" pitchFamily="34" charset="0"/>
              </a:rPr>
              <a:t>catch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it</a:t>
            </a:r>
            <a:r>
              <a:rPr lang="vi-VN" sz="5400" dirty="0">
                <a:latin typeface="Aptos" panose="020B0004020202020204" pitchFamily="34" charset="0"/>
              </a:rPr>
              <a:t>. The </a:t>
            </a:r>
            <a:r>
              <a:rPr lang="vi-VN" sz="5400" dirty="0" err="1">
                <a:latin typeface="Aptos" panose="020B0004020202020204" pitchFamily="34" charset="0"/>
              </a:rPr>
              <a:t>atmosphere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becomes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loud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with</a:t>
            </a:r>
            <a:r>
              <a:rPr lang="vi-VN" sz="5400" dirty="0">
                <a:latin typeface="Aptos" panose="020B0004020202020204" pitchFamily="34" charset="0"/>
              </a:rPr>
              <a:t> the </a:t>
            </a:r>
            <a:r>
              <a:rPr lang="vi-VN" sz="5400" dirty="0" err="1">
                <a:latin typeface="Aptos" panose="020B0004020202020204" pitchFamily="34" charset="0"/>
              </a:rPr>
              <a:t>sound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of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drums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and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cheers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of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festival</a:t>
            </a:r>
            <a:r>
              <a:rPr lang="vi-VN" sz="5400" dirty="0">
                <a:latin typeface="Aptos" panose="020B0004020202020204" pitchFamily="34" charset="0"/>
              </a:rPr>
              <a:t> </a:t>
            </a:r>
            <a:r>
              <a:rPr lang="vi-VN" sz="5400" dirty="0" err="1">
                <a:latin typeface="Aptos" panose="020B0004020202020204" pitchFamily="34" charset="0"/>
              </a:rPr>
              <a:t>goers</a:t>
            </a:r>
            <a:r>
              <a:rPr lang="vi-VN" sz="54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74653C-6D03-357F-380C-F5483BC3E2B0}"/>
              </a:ext>
            </a:extLst>
          </p:cNvPr>
          <p:cNvSpPr/>
          <p:nvPr/>
        </p:nvSpPr>
        <p:spPr>
          <a:xfrm>
            <a:off x="7282542" y="1141012"/>
            <a:ext cx="3777344" cy="7674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7147B27-C576-75F0-F286-A54418158D96}"/>
              </a:ext>
            </a:extLst>
          </p:cNvPr>
          <p:cNvSpPr/>
          <p:nvPr/>
        </p:nvSpPr>
        <p:spPr>
          <a:xfrm>
            <a:off x="6732813" y="2021210"/>
            <a:ext cx="2438401" cy="7674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09681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17073">
                <p:cTn id="2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9" grpId="0" animBg="1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9947C2F-137B-A68F-2A91-EFCCE741C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0" y="26131"/>
            <a:ext cx="12758057" cy="68057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B4319-AB2E-DED1-5C6D-0956219A5A80}"/>
              </a:ext>
            </a:extLst>
          </p:cNvPr>
          <p:cNvSpPr txBox="1"/>
          <p:nvPr/>
        </p:nvSpPr>
        <p:spPr>
          <a:xfrm>
            <a:off x="533399" y="44454"/>
            <a:ext cx="1112520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800" dirty="0" err="1"/>
              <a:t>At</a:t>
            </a:r>
            <a:r>
              <a:rPr lang="vi-VN" sz="4800" dirty="0"/>
              <a:t> </a:t>
            </a:r>
            <a:r>
              <a:rPr lang="vi-VN" sz="4800" dirty="0" err="1"/>
              <a:t>noon</a:t>
            </a:r>
            <a:r>
              <a:rPr lang="vi-VN" sz="4800" dirty="0"/>
              <a:t>, </a:t>
            </a:r>
            <a:r>
              <a:rPr lang="vi-VN" sz="4800" dirty="0" err="1"/>
              <a:t>there</a:t>
            </a:r>
            <a:r>
              <a:rPr lang="vi-VN" sz="4800" dirty="0"/>
              <a:t> </a:t>
            </a:r>
            <a:r>
              <a:rPr lang="vi-VN" sz="4800" dirty="0" err="1"/>
              <a:t>is</a:t>
            </a:r>
            <a:r>
              <a:rPr lang="vi-VN" sz="4800" dirty="0"/>
              <a:t> a </a:t>
            </a:r>
            <a:r>
              <a:rPr lang="vi-VN" sz="4800" dirty="0" err="1"/>
              <a:t>village</a:t>
            </a:r>
            <a:r>
              <a:rPr lang="vi-VN" sz="4800" dirty="0"/>
              <a:t> </a:t>
            </a:r>
            <a:r>
              <a:rPr lang="vi-VN" sz="4800" dirty="0" err="1"/>
              <a:t>party</a:t>
            </a:r>
            <a:r>
              <a:rPr lang="vi-VN" sz="4800" dirty="0"/>
              <a:t> </a:t>
            </a:r>
            <a:r>
              <a:rPr lang="vi-VN" sz="4800" dirty="0" err="1"/>
              <a:t>at</a:t>
            </a:r>
            <a:r>
              <a:rPr lang="vi-VN" sz="4800" dirty="0"/>
              <a:t> the </a:t>
            </a:r>
            <a:r>
              <a:rPr lang="vi-VN" sz="4800" dirty="0" err="1"/>
              <a:t>communal</a:t>
            </a:r>
            <a:r>
              <a:rPr lang="vi-VN" sz="4800" dirty="0"/>
              <a:t> </a:t>
            </a:r>
            <a:r>
              <a:rPr lang="vi-VN" sz="4800" dirty="0" err="1"/>
              <a:t>house</a:t>
            </a:r>
            <a:r>
              <a:rPr lang="vi-VN" sz="4800" dirty="0"/>
              <a:t> </a:t>
            </a:r>
            <a:r>
              <a:rPr lang="vi-VN" sz="4800" dirty="0" err="1"/>
              <a:t>for</a:t>
            </a:r>
            <a:r>
              <a:rPr lang="vi-VN" sz="4800" dirty="0"/>
              <a:t> the </a:t>
            </a:r>
            <a:r>
              <a:rPr lang="vi-VN" sz="4800" dirty="0" err="1"/>
              <a:t>elders</a:t>
            </a:r>
            <a:r>
              <a:rPr lang="vi-VN" sz="4800" dirty="0"/>
              <a:t>. </a:t>
            </a:r>
            <a:r>
              <a:rPr lang="vi-VN" sz="4800" dirty="0" err="1"/>
              <a:t>Each</a:t>
            </a:r>
            <a:r>
              <a:rPr lang="vi-VN" sz="4800" dirty="0"/>
              <a:t> </a:t>
            </a:r>
            <a:r>
              <a:rPr lang="vi-VN" sz="4800" dirty="0" err="1"/>
              <a:t>family</a:t>
            </a:r>
            <a:r>
              <a:rPr lang="vi-VN" sz="4800" dirty="0"/>
              <a:t> </a:t>
            </a:r>
            <a:r>
              <a:rPr lang="vi-VN" sz="4800" dirty="0" err="1"/>
              <a:t>also</a:t>
            </a:r>
            <a:r>
              <a:rPr lang="vi-VN" sz="4800" dirty="0"/>
              <a:t> </a:t>
            </a:r>
            <a:r>
              <a:rPr lang="vi-VN" sz="4800" dirty="0" err="1"/>
              <a:t>holds</a:t>
            </a:r>
            <a:r>
              <a:rPr lang="vi-VN" sz="4800" dirty="0"/>
              <a:t> a </a:t>
            </a:r>
            <a:r>
              <a:rPr lang="vi-VN" sz="4800" dirty="0" err="1"/>
              <a:t>home</a:t>
            </a:r>
            <a:r>
              <a:rPr lang="vi-VN" sz="4800" dirty="0"/>
              <a:t> </a:t>
            </a:r>
            <a:r>
              <a:rPr lang="vi-VN" sz="4800" dirty="0" err="1"/>
              <a:t>party</a:t>
            </a:r>
            <a:r>
              <a:rPr lang="vi-VN" sz="4800" dirty="0"/>
              <a:t>. </a:t>
            </a:r>
            <a:r>
              <a:rPr lang="vi-VN" sz="4800" dirty="0" err="1"/>
              <a:t>We</a:t>
            </a:r>
            <a:r>
              <a:rPr lang="vi-VN" sz="4800" dirty="0"/>
              <a:t> </a:t>
            </a:r>
            <a:r>
              <a:rPr lang="vi-VN" sz="4800" dirty="0" err="1"/>
              <a:t>cook</a:t>
            </a:r>
            <a:r>
              <a:rPr lang="vi-VN" sz="4800" dirty="0"/>
              <a:t> </a:t>
            </a:r>
            <a:r>
              <a:rPr lang="vi-VN" sz="4800" dirty="0" err="1"/>
              <a:t>traditional</a:t>
            </a:r>
            <a:r>
              <a:rPr lang="vi-VN" sz="4800" dirty="0"/>
              <a:t> </a:t>
            </a:r>
            <a:r>
              <a:rPr lang="vi-VN" sz="4800" dirty="0" err="1"/>
              <a:t>dishes</a:t>
            </a:r>
            <a:r>
              <a:rPr lang="vi-VN" sz="4800" dirty="0"/>
              <a:t> </a:t>
            </a:r>
            <a:r>
              <a:rPr lang="vi-VN" sz="4800" dirty="0" err="1"/>
              <a:t>like</a:t>
            </a:r>
            <a:r>
              <a:rPr lang="vi-VN" sz="4800" dirty="0"/>
              <a:t> </a:t>
            </a:r>
            <a:r>
              <a:rPr lang="vi-VN" sz="4800" dirty="0" err="1"/>
              <a:t>sticky</a:t>
            </a:r>
            <a:r>
              <a:rPr lang="vi-VN" sz="4800" dirty="0"/>
              <a:t> </a:t>
            </a:r>
            <a:r>
              <a:rPr lang="vi-VN" sz="4800" dirty="0" err="1"/>
              <a:t>rice</a:t>
            </a:r>
            <a:r>
              <a:rPr lang="vi-VN" sz="4800" dirty="0"/>
              <a:t> </a:t>
            </a:r>
            <a:r>
              <a:rPr lang="vi-VN" sz="4800" dirty="0" err="1"/>
              <a:t>and</a:t>
            </a:r>
            <a:r>
              <a:rPr lang="vi-VN" sz="4800" dirty="0"/>
              <a:t> </a:t>
            </a:r>
            <a:r>
              <a:rPr lang="vi-VN" sz="4800" dirty="0" err="1"/>
              <a:t>steamed</a:t>
            </a:r>
            <a:r>
              <a:rPr lang="vi-VN" sz="4800" dirty="0"/>
              <a:t> </a:t>
            </a:r>
            <a:r>
              <a:rPr lang="vi-VN" sz="4800" dirty="0" err="1"/>
              <a:t>chicken</a:t>
            </a:r>
            <a:r>
              <a:rPr lang="vi-VN" sz="4800" dirty="0"/>
              <a:t>. </a:t>
            </a:r>
            <a:r>
              <a:rPr lang="vi-VN" sz="4800" dirty="0" err="1"/>
              <a:t>Sometimes</a:t>
            </a:r>
            <a:r>
              <a:rPr lang="vi-VN" sz="4800" dirty="0"/>
              <a:t>, </a:t>
            </a:r>
            <a:r>
              <a:rPr lang="vi-VN" sz="4800" dirty="0" err="1"/>
              <a:t>we</a:t>
            </a:r>
            <a:r>
              <a:rPr lang="vi-VN" sz="4800" dirty="0"/>
              <a:t> </a:t>
            </a:r>
            <a:r>
              <a:rPr lang="vi-VN" sz="4800" dirty="0" err="1"/>
              <a:t>include</a:t>
            </a:r>
            <a:r>
              <a:rPr lang="vi-VN" sz="4800" dirty="0"/>
              <a:t> </a:t>
            </a:r>
            <a:r>
              <a:rPr lang="vi-VN" sz="4800" dirty="0" err="1"/>
              <a:t>food</a:t>
            </a:r>
            <a:r>
              <a:rPr lang="vi-VN" sz="4800" dirty="0"/>
              <a:t> </a:t>
            </a:r>
            <a:r>
              <a:rPr lang="vi-VN" sz="4800" dirty="0" err="1"/>
              <a:t>that</a:t>
            </a:r>
            <a:r>
              <a:rPr lang="vi-VN" sz="4800" dirty="0"/>
              <a:t> </a:t>
            </a:r>
            <a:r>
              <a:rPr lang="vi-VN" sz="4800" dirty="0" err="1"/>
              <a:t>children</a:t>
            </a:r>
            <a:r>
              <a:rPr lang="vi-VN" sz="4800" dirty="0"/>
              <a:t> </a:t>
            </a:r>
            <a:r>
              <a:rPr lang="vi-VN" sz="4800" dirty="0" err="1"/>
              <a:t>love</a:t>
            </a:r>
            <a:r>
              <a:rPr lang="vi-VN" sz="4800" dirty="0"/>
              <a:t>, </a:t>
            </a:r>
            <a:r>
              <a:rPr lang="vi-VN" sz="4800" dirty="0" err="1"/>
              <a:t>such</a:t>
            </a:r>
            <a:r>
              <a:rPr lang="vi-VN" sz="4800" dirty="0"/>
              <a:t> </a:t>
            </a:r>
            <a:r>
              <a:rPr lang="vi-VN" sz="4800" dirty="0" err="1"/>
              <a:t>as</a:t>
            </a:r>
            <a:r>
              <a:rPr lang="vi-VN" sz="4800" dirty="0"/>
              <a:t> </a:t>
            </a:r>
            <a:r>
              <a:rPr lang="vi-VN" sz="4800" dirty="0" err="1"/>
              <a:t>bun</a:t>
            </a:r>
            <a:r>
              <a:rPr lang="vi-VN" sz="4800" dirty="0"/>
              <a:t> cha </a:t>
            </a:r>
            <a:r>
              <a:rPr lang="vi-VN" sz="4800" dirty="0" err="1"/>
              <a:t>or</a:t>
            </a:r>
            <a:r>
              <a:rPr lang="vi-VN" sz="4800" dirty="0"/>
              <a:t> </a:t>
            </a:r>
            <a:r>
              <a:rPr lang="vi-VN" sz="4800" dirty="0" err="1"/>
              <a:t>even</a:t>
            </a:r>
            <a:r>
              <a:rPr lang="vi-VN" sz="4800" dirty="0"/>
              <a:t> </a:t>
            </a:r>
            <a:r>
              <a:rPr lang="vi-VN" sz="4800" dirty="0" err="1"/>
              <a:t>pizzas</a:t>
            </a:r>
            <a:r>
              <a:rPr lang="vi-VN" sz="4800" dirty="0"/>
              <a:t>!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D418EA-8FBA-05D8-8804-A47A0B992A7F}"/>
              </a:ext>
            </a:extLst>
          </p:cNvPr>
          <p:cNvSpPr/>
          <p:nvPr/>
        </p:nvSpPr>
        <p:spPr>
          <a:xfrm>
            <a:off x="598713" y="799632"/>
            <a:ext cx="4778830" cy="7674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4B5335-05E8-FCCC-7D9B-9B7C712BB3D8}"/>
              </a:ext>
            </a:extLst>
          </p:cNvPr>
          <p:cNvSpPr/>
          <p:nvPr/>
        </p:nvSpPr>
        <p:spPr>
          <a:xfrm>
            <a:off x="500742" y="2292219"/>
            <a:ext cx="4778830" cy="7674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68EB195-0B14-0FF2-5534-DC898DC28F99}"/>
              </a:ext>
            </a:extLst>
          </p:cNvPr>
          <p:cNvSpPr/>
          <p:nvPr/>
        </p:nvSpPr>
        <p:spPr>
          <a:xfrm>
            <a:off x="500742" y="4518831"/>
            <a:ext cx="6531428" cy="7674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pic>
        <p:nvPicPr>
          <p:cNvPr id="9" name="videoplayback">
            <a:hlinkClick r:id="" action="ppaction://media"/>
            <a:extLst>
              <a:ext uri="{FF2B5EF4-FFF2-40B4-BE49-F238E27FC236}">
                <a16:creationId xmlns:a16="http://schemas.microsoft.com/office/drawing/2014/main" id="{9EC7FB07-EE30-F072-FA65-F47541CE73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49286" y="5455937"/>
            <a:ext cx="2144486" cy="120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7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een &amp; Yellow Trip Planning  Discussion Brainstorm">
            <a:hlinkClick r:id="" action="ppaction://media"/>
            <a:extLst>
              <a:ext uri="{FF2B5EF4-FFF2-40B4-BE49-F238E27FC236}">
                <a16:creationId xmlns:a16="http://schemas.microsoft.com/office/drawing/2014/main" id="{0FE7CA14-21F0-4CBD-1DAA-C54389D39C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6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0E8F7-DA00-4A20-DB89-4AE86F631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34" y="330650"/>
            <a:ext cx="4615367" cy="63490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950AEB-3377-5C33-BD44-83DDD2F8D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992" y="831392"/>
            <a:ext cx="4892694" cy="468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7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98885" y="1100352"/>
            <a:ext cx="10815315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cs typeface="Arial" panose="020B0604020202020204" pitchFamily="34" charset="0"/>
              </a:rPr>
              <a:t>Work in pairs. Put the questions (A - E) in the correct blanks (1 - 5) to make a complete dialogue. Then role-play it.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1888" y="1202992"/>
            <a:ext cx="502606" cy="502606"/>
          </a:xfrm>
          <a:prstGeom prst="roundRect">
            <a:avLst/>
          </a:prstGeom>
          <a:solidFill>
            <a:srgbClr val="F3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4673" y="110035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0" y="-7724"/>
            <a:ext cx="12192000" cy="1083309"/>
            <a:chOff x="0" y="-3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719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3572" y="193447"/>
            <a:ext cx="30598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SPEAKING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6321" y="3331028"/>
            <a:ext cx="53198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231F20"/>
                </a:solidFill>
              </a:rPr>
              <a:t>Nick: (4) </a:t>
            </a:r>
            <a:r>
              <a:rPr lang="en-US" sz="2400">
                <a:solidFill>
                  <a:srgbClr val="939598"/>
                </a:solidFill>
              </a:rPr>
              <a:t>______</a:t>
            </a:r>
            <a:br>
              <a:rPr lang="en-US" sz="2400">
                <a:solidFill>
                  <a:srgbClr val="939598"/>
                </a:solidFill>
              </a:rPr>
            </a:br>
            <a:r>
              <a:rPr lang="en-US" sz="2400">
                <a:solidFill>
                  <a:srgbClr val="231F20"/>
                </a:solidFill>
              </a:rPr>
              <a:t>Lan: Well, the birthday person opens the gifts. and everyone has some good food.</a:t>
            </a:r>
            <a:br>
              <a:rPr lang="en-US" sz="2400">
                <a:solidFill>
                  <a:srgbClr val="231F20"/>
                </a:solidFill>
              </a:rPr>
            </a:br>
            <a:r>
              <a:rPr lang="en-US" sz="2400">
                <a:solidFill>
                  <a:srgbClr val="231F20"/>
                </a:solidFill>
              </a:rPr>
              <a:t>Nick: (5) </a:t>
            </a:r>
            <a:r>
              <a:rPr lang="en-US" sz="2400">
                <a:solidFill>
                  <a:srgbClr val="939598"/>
                </a:solidFill>
              </a:rPr>
              <a:t>______</a:t>
            </a:r>
            <a:br>
              <a:rPr lang="en-US" sz="2400">
                <a:solidFill>
                  <a:srgbClr val="939598"/>
                </a:solidFill>
              </a:rPr>
            </a:br>
            <a:r>
              <a:rPr lang="en-US" sz="2400">
                <a:solidFill>
                  <a:srgbClr val="231F20"/>
                </a:solidFill>
              </a:rPr>
              <a:t>Lan: Yes, I always look forward to them. They are a great time for family bonding.</a:t>
            </a:r>
            <a:r>
              <a:rPr lang="en-US" sz="2400"/>
              <a:t> </a:t>
            </a:r>
            <a:endParaRPr lang="en-GB" sz="24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7557" t="5883" r="18339" b="78997"/>
          <a:stretch/>
        </p:blipFill>
        <p:spPr>
          <a:xfrm>
            <a:off x="115351" y="1839821"/>
            <a:ext cx="4313214" cy="48655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/>
          <a:srcRect l="7557" t="48417" r="27494" b="39287"/>
          <a:stretch/>
        </p:blipFill>
        <p:spPr>
          <a:xfrm>
            <a:off x="115351" y="2326376"/>
            <a:ext cx="3780374" cy="39565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/>
          <a:srcRect l="7557" t="62261" r="5888" b="23530"/>
          <a:stretch/>
        </p:blipFill>
        <p:spPr>
          <a:xfrm>
            <a:off x="5310484" y="2285542"/>
            <a:ext cx="5037956" cy="45720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/>
          <a:srcRect l="7556" t="77571" r="15721" b="9049"/>
          <a:stretch/>
        </p:blipFill>
        <p:spPr>
          <a:xfrm>
            <a:off x="115351" y="2725270"/>
            <a:ext cx="4465614" cy="43051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5310484" y="1861496"/>
            <a:ext cx="6798966" cy="424046"/>
            <a:chOff x="5215234" y="3831431"/>
            <a:chExt cx="6798966" cy="424046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3"/>
            <a:srcRect l="7556" t="32388" r="53306" b="54662"/>
            <a:stretch/>
          </p:blipFill>
          <p:spPr>
            <a:xfrm>
              <a:off x="9736200" y="3831431"/>
              <a:ext cx="2278000" cy="416719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/>
            <a:srcRect l="7557" t="22188" r="5888" b="64697"/>
            <a:stretch/>
          </p:blipFill>
          <p:spPr>
            <a:xfrm>
              <a:off x="5215234" y="3833447"/>
              <a:ext cx="5037956" cy="422030"/>
            </a:xfrm>
            <a:prstGeom prst="rect">
              <a:avLst/>
            </a:prstGeom>
          </p:spPr>
        </p:pic>
      </p:grpSp>
      <p:sp>
        <p:nvSpPr>
          <p:cNvPr id="34" name="Rectangle 33"/>
          <p:cNvSpPr/>
          <p:nvPr/>
        </p:nvSpPr>
        <p:spPr>
          <a:xfrm>
            <a:off x="115351" y="3229298"/>
            <a:ext cx="658402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231F20"/>
                </a:solidFill>
              </a:rPr>
              <a:t>Nick: (1) </a:t>
            </a:r>
            <a:r>
              <a:rPr lang="en-US" sz="2400">
                <a:solidFill>
                  <a:srgbClr val="939598"/>
                </a:solidFill>
              </a:rPr>
              <a:t>______</a:t>
            </a:r>
            <a:br>
              <a:rPr lang="en-US" sz="2400">
                <a:solidFill>
                  <a:srgbClr val="939598"/>
                </a:solidFill>
              </a:rPr>
            </a:br>
            <a:r>
              <a:rPr lang="en-US" sz="2400">
                <a:solidFill>
                  <a:srgbClr val="231F20"/>
                </a:solidFill>
              </a:rPr>
              <a:t>Lan: Well, I join birthday parties of all my family members.</a:t>
            </a:r>
            <a:br>
              <a:rPr lang="en-US" sz="2400">
                <a:solidFill>
                  <a:srgbClr val="231F20"/>
                </a:solidFill>
              </a:rPr>
            </a:br>
            <a:r>
              <a:rPr lang="en-US" sz="2400">
                <a:solidFill>
                  <a:srgbClr val="231F20"/>
                </a:solidFill>
              </a:rPr>
              <a:t>Nick: (2) </a:t>
            </a:r>
            <a:r>
              <a:rPr lang="en-US" sz="2400">
                <a:solidFill>
                  <a:srgbClr val="939598"/>
                </a:solidFill>
              </a:rPr>
              <a:t>______</a:t>
            </a:r>
            <a:br>
              <a:rPr lang="en-US" sz="2400">
                <a:solidFill>
                  <a:srgbClr val="939598"/>
                </a:solidFill>
              </a:rPr>
            </a:br>
            <a:r>
              <a:rPr lang="en-US" sz="2400">
                <a:solidFill>
                  <a:srgbClr val="231F20"/>
                </a:solidFill>
              </a:rPr>
              <a:t>Lan: In a Vietnamese restaurant. But sometimes we break with tradition by going to a Western one.</a:t>
            </a:r>
            <a:br>
              <a:rPr lang="en-US" sz="2400">
                <a:solidFill>
                  <a:srgbClr val="231F20"/>
                </a:solidFill>
              </a:rPr>
            </a:br>
            <a:r>
              <a:rPr lang="en-US" sz="2400">
                <a:solidFill>
                  <a:srgbClr val="231F20"/>
                </a:solidFill>
              </a:rPr>
              <a:t>Nick: (3) </a:t>
            </a:r>
            <a:r>
              <a:rPr lang="en-US" sz="2400">
                <a:solidFill>
                  <a:srgbClr val="939598"/>
                </a:solidFill>
              </a:rPr>
              <a:t>______</a:t>
            </a:r>
            <a:br>
              <a:rPr lang="en-US" sz="2400">
                <a:solidFill>
                  <a:srgbClr val="939598"/>
                </a:solidFill>
              </a:rPr>
            </a:br>
            <a:r>
              <a:rPr lang="en-US" sz="2400">
                <a:solidFill>
                  <a:srgbClr val="231F20"/>
                </a:solidFill>
              </a:rPr>
              <a:t>Lan: Everyone in my family.</a:t>
            </a: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81481E-6 L -0.33633 0.2270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3" y="1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277 L -0.33685 0.32361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49" y="1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416 L 0.08932 0.4798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6" y="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0.6237 0.2794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85" y="1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0.62539 0.43611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63" y="2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0567" y="1602925"/>
            <a:ext cx="6283130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sz="2800" b="1">
                <a:solidFill>
                  <a:srgbClr val="F26548"/>
                </a:solidFill>
              </a:rPr>
              <a:t>1. </a:t>
            </a:r>
            <a:r>
              <a:rPr lang="en-US" sz="2800" b="1">
                <a:solidFill>
                  <a:schemeClr val="bg2">
                    <a:lumMod val="10000"/>
                  </a:schemeClr>
                </a:solidFill>
              </a:rPr>
              <a:t>What is the event?</a:t>
            </a:r>
          </a:p>
          <a:p>
            <a:pPr algn="l">
              <a:lnSpc>
                <a:spcPct val="200000"/>
              </a:lnSpc>
            </a:pPr>
            <a:r>
              <a:rPr lang="en-US" sz="2800" b="1">
                <a:solidFill>
                  <a:schemeClr val="accent2"/>
                </a:solidFill>
              </a:rPr>
              <a:t>2. </a:t>
            </a:r>
            <a:r>
              <a:rPr lang="en-US" sz="2800" b="1">
                <a:solidFill>
                  <a:schemeClr val="bg2">
                    <a:lumMod val="10000"/>
                  </a:schemeClr>
                </a:solidFill>
              </a:rPr>
              <a:t>Where and when does it happen?</a:t>
            </a:r>
          </a:p>
          <a:p>
            <a:pPr algn="l">
              <a:lnSpc>
                <a:spcPct val="200000"/>
              </a:lnSpc>
            </a:pPr>
            <a:r>
              <a:rPr lang="en-US" sz="2800" b="1">
                <a:solidFill>
                  <a:schemeClr val="accent2"/>
                </a:solidFill>
              </a:rPr>
              <a:t>3.</a:t>
            </a:r>
            <a:r>
              <a:rPr lang="en-US" sz="2800" b="1">
                <a:solidFill>
                  <a:srgbClr val="00B0F0"/>
                </a:solidFill>
              </a:rPr>
              <a:t> </a:t>
            </a:r>
            <a:r>
              <a:rPr lang="en-US" sz="2800" b="1">
                <a:solidFill>
                  <a:schemeClr val="bg2">
                    <a:lumMod val="10000"/>
                  </a:schemeClr>
                </a:solidFill>
              </a:rPr>
              <a:t>Who joins with you?</a:t>
            </a:r>
          </a:p>
          <a:p>
            <a:pPr algn="l">
              <a:lnSpc>
                <a:spcPct val="200000"/>
              </a:lnSpc>
            </a:pPr>
            <a:r>
              <a:rPr lang="en-US" sz="2800" b="1">
                <a:solidFill>
                  <a:schemeClr val="accent2"/>
                </a:solidFill>
              </a:rPr>
              <a:t>4.</a:t>
            </a:r>
            <a:r>
              <a:rPr lang="en-US" sz="2800" b="1">
                <a:solidFill>
                  <a:srgbClr val="00B0F0"/>
                </a:solidFill>
              </a:rPr>
              <a:t> </a:t>
            </a:r>
            <a:r>
              <a:rPr lang="en-US" sz="2800" b="1">
                <a:solidFill>
                  <a:schemeClr val="bg2">
                    <a:lumMod val="10000"/>
                  </a:schemeClr>
                </a:solidFill>
              </a:rPr>
              <a:t>What do you often do at that event?</a:t>
            </a:r>
          </a:p>
          <a:p>
            <a:pPr algn="l">
              <a:lnSpc>
                <a:spcPct val="200000"/>
              </a:lnSpc>
            </a:pPr>
            <a:r>
              <a:rPr lang="en-US" sz="2800" b="1">
                <a:solidFill>
                  <a:schemeClr val="accent2"/>
                </a:solidFill>
              </a:rPr>
              <a:t>5</a:t>
            </a:r>
            <a:r>
              <a:rPr lang="en-US" sz="2800" b="1">
                <a:solidFill>
                  <a:schemeClr val="bg2">
                    <a:lumMod val="10000"/>
                  </a:schemeClr>
                </a:solidFill>
              </a:rPr>
              <a:t>. Do you like it or not? Why or why not?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2942" y="1087967"/>
            <a:ext cx="10408983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cs typeface="Arial" panose="020B0604020202020204" pitchFamily="34" charset="0"/>
              </a:rPr>
              <a:t>Make notes about a normal family event that you take part in. Use </a:t>
            </a:r>
            <a:r>
              <a:rPr lang="en-US" sz="2400" b="1">
                <a:cs typeface="Arial" panose="020B0604020202020204" pitchFamily="34" charset="0"/>
              </a:rPr>
              <a:t>the questions </a:t>
            </a:r>
            <a:r>
              <a:rPr lang="en-US" sz="2400" b="1" dirty="0">
                <a:cs typeface="Arial" panose="020B0604020202020204" pitchFamily="34" charset="0"/>
              </a:rPr>
              <a:t>below as cues.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5945" y="1190607"/>
            <a:ext cx="502606" cy="502606"/>
          </a:xfrm>
          <a:prstGeom prst="roundRect">
            <a:avLst/>
          </a:prstGeom>
          <a:solidFill>
            <a:srgbClr val="F3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730" y="1087967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2" name="Rectangle 3"/>
          <p:cNvSpPr/>
          <p:nvPr/>
        </p:nvSpPr>
        <p:spPr>
          <a:xfrm>
            <a:off x="8025765" y="2221430"/>
            <a:ext cx="3988435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2800" b="1"/>
              <a:t>Now work in pairs. </a:t>
            </a:r>
            <a:br>
              <a:rPr lang="en-US" sz="2800" b="1"/>
            </a:br>
            <a:r>
              <a:rPr lang="en-US" sz="2800" b="1"/>
              <a:t>Make a dialogue asking and answering about the event. You can use your notes.</a:t>
            </a:r>
          </a:p>
        </p:txBody>
      </p:sp>
      <p:sp>
        <p:nvSpPr>
          <p:cNvPr id="3" name="Rectangle 3"/>
          <p:cNvSpPr/>
          <p:nvPr/>
        </p:nvSpPr>
        <p:spPr>
          <a:xfrm>
            <a:off x="924899" y="2308535"/>
            <a:ext cx="2896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>
                <a:solidFill>
                  <a:srgbClr val="00B2A5"/>
                </a:solidFill>
              </a:rPr>
              <a:t>Full Moon Festival</a:t>
            </a:r>
          </a:p>
        </p:txBody>
      </p:sp>
      <p:sp>
        <p:nvSpPr>
          <p:cNvPr id="5" name="Rectangle 3"/>
          <p:cNvSpPr/>
          <p:nvPr/>
        </p:nvSpPr>
        <p:spPr>
          <a:xfrm>
            <a:off x="924899" y="3196673"/>
            <a:ext cx="73018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>
                <a:solidFill>
                  <a:srgbClr val="00B2A5"/>
                </a:solidFill>
              </a:rPr>
              <a:t>On the 15th day of the 8th Lunar Month in Asia </a:t>
            </a:r>
          </a:p>
        </p:txBody>
      </p:sp>
      <p:sp>
        <p:nvSpPr>
          <p:cNvPr id="7" name="Rectangle 3"/>
          <p:cNvSpPr/>
          <p:nvPr/>
        </p:nvSpPr>
        <p:spPr>
          <a:xfrm>
            <a:off x="924899" y="4076956"/>
            <a:ext cx="3784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>
                <a:solidFill>
                  <a:srgbClr val="00B2A5"/>
                </a:solidFill>
              </a:rPr>
              <a:t>My family, my friends,…</a:t>
            </a:r>
          </a:p>
        </p:txBody>
      </p:sp>
      <p:sp>
        <p:nvSpPr>
          <p:cNvPr id="13" name="Rectangle 3"/>
          <p:cNvSpPr/>
          <p:nvPr/>
        </p:nvSpPr>
        <p:spPr>
          <a:xfrm>
            <a:off x="924899" y="4904454"/>
            <a:ext cx="4808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>
                <a:solidFill>
                  <a:srgbClr val="00B2A5"/>
                </a:solidFill>
              </a:rPr>
              <a:t>Eat moon cake, hang lantern....</a:t>
            </a:r>
          </a:p>
        </p:txBody>
      </p:sp>
      <p:sp>
        <p:nvSpPr>
          <p:cNvPr id="15" name="Rectangle 3"/>
          <p:cNvSpPr/>
          <p:nvPr/>
        </p:nvSpPr>
        <p:spPr>
          <a:xfrm>
            <a:off x="924899" y="5776542"/>
            <a:ext cx="7724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>
                <a:solidFill>
                  <a:srgbClr val="00B2A5"/>
                </a:solidFill>
              </a:rPr>
              <a:t>Yes, I do. Because I can celebrate it with my family.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0" y="-7724"/>
            <a:ext cx="12192000" cy="1083309"/>
            <a:chOff x="0" y="-3"/>
            <a:chExt cx="12192000" cy="1083309"/>
          </a:xfrm>
        </p:grpSpPr>
        <p:sp>
          <p:nvSpPr>
            <p:cNvPr id="20" name="Round Single Corner Rectangle 19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 Single Corner Rectangle 21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719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3572" y="193447"/>
            <a:ext cx="30598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SPEAKING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  <p:bldP spid="5" grpId="0"/>
      <p:bldP spid="5" grpId="1"/>
      <p:bldP spid="7" grpId="0"/>
      <p:bldP spid="7" grpId="1"/>
      <p:bldP spid="13" grpId="0"/>
      <p:bldP spid="13" grpId="1"/>
      <p:bldP spid="15" grpId="0"/>
      <p:bldP spid="1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78803" y="1331912"/>
            <a:ext cx="1816797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Wrap-up</a:t>
            </a:r>
            <a:endParaRPr lang="en-US" sz="24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F3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2" name="TextBox 11"/>
          <p:cNvSpPr txBox="1"/>
          <p:nvPr/>
        </p:nvSpPr>
        <p:spPr>
          <a:xfrm>
            <a:off x="479829" y="2474722"/>
            <a:ext cx="110454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 Reading: </a:t>
            </a:r>
            <a:endParaRPr lang="en-US" sz="3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charset="0"/>
              <a:buChar char="ü"/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Read for specific information </a:t>
            </a:r>
            <a:r>
              <a:rPr lang="en-US" sz="36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about a village </a:t>
            </a: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festival day.</a:t>
            </a:r>
          </a:p>
          <a:p>
            <a:pPr marL="107950" indent="-107950"/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Speaking:</a:t>
            </a:r>
            <a:endParaRPr lang="en-US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charset="0"/>
              <a:buChar char="ü"/>
            </a:pPr>
            <a:r>
              <a:rPr lang="en-US" sz="36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Talk about a family event.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0" y="-7724"/>
            <a:ext cx="12192000" cy="1083309"/>
            <a:chOff x="0" y="-3"/>
            <a:chExt cx="12192000" cy="1083309"/>
          </a:xfrm>
        </p:grpSpPr>
        <p:sp>
          <p:nvSpPr>
            <p:cNvPr id="13" name="Round Single Corner Rectangle 12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ound Single Corner Rectangle 13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ound Single Corner Rectangle 14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719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63572" y="193447"/>
            <a:ext cx="500746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31589" y="1331912"/>
            <a:ext cx="187900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Homework</a:t>
            </a:r>
            <a:endParaRPr lang="en-US" sz="24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F3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7880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0935" y="2102078"/>
            <a:ext cx="8872451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/>
              <a:t>Do exercises in the workbook.</a:t>
            </a:r>
            <a:endParaRPr lang="en-US" sz="36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0" y="-7724"/>
            <a:ext cx="12192000" cy="1083309"/>
            <a:chOff x="0" y="-3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ound Single Corner Rectangle 14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 Single Corner Rectangle 17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719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63572" y="193447"/>
            <a:ext cx="500746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870" y="3202258"/>
            <a:ext cx="3020335" cy="30203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0" y="592623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</a:rPr>
              <a:t>Website: </a:t>
            </a:r>
            <a:r>
              <a:rPr lang="en-GB" b="1" i="1" dirty="0" err="1">
                <a:latin typeface="Calibri" panose="020F0502020204030204" pitchFamily="34" charset="0"/>
              </a:rPr>
              <a:t>hoclieu.vn</a:t>
            </a:r>
            <a:endParaRPr lang="en-GB" dirty="0"/>
          </a:p>
          <a:p>
            <a:pPr algn="ctr"/>
            <a:r>
              <a:rPr lang="en-GB" b="1" dirty="0" err="1">
                <a:latin typeface="Calibri" panose="020F0502020204030204" pitchFamily="34" charset="0"/>
              </a:rPr>
              <a:t>Fanpage</a:t>
            </a:r>
            <a:r>
              <a:rPr lang="en-GB" b="1" dirty="0">
                <a:latin typeface="Calibri" panose="020F0502020204030204" pitchFamily="34" charset="0"/>
              </a:rPr>
              <a:t>: </a:t>
            </a:r>
            <a:r>
              <a:rPr lang="en-GB" b="1" i="1" dirty="0" err="1">
                <a:latin typeface="Calibri" panose="020F0502020204030204" pitchFamily="34" charset="0"/>
              </a:rPr>
              <a:t>facebook.com</a:t>
            </a:r>
            <a:r>
              <a:rPr lang="en-GB" b="1" i="1" dirty="0">
                <a:latin typeface="Calibri" panose="020F0502020204030204" pitchFamily="34" charset="0"/>
              </a:rPr>
              <a:t>/</a:t>
            </a:r>
            <a:r>
              <a:rPr lang="en-GB" b="1" i="1" dirty="0" err="1">
                <a:latin typeface="Calibri" panose="020F0502020204030204" pitchFamily="34" charset="0"/>
              </a:rPr>
              <a:t>www.tienganhglobalsuccess.vn</a:t>
            </a:r>
            <a:r>
              <a:rPr lang="en-GB" b="1" i="1" dirty="0">
                <a:latin typeface="Calibri" panose="020F0502020204030204" pitchFamily="34" charset="0"/>
              </a:rPr>
              <a:t>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7340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538</TotalTime>
  <Words>730</Words>
  <Application>Microsoft Office PowerPoint</Application>
  <PresentationFormat>Widescreen</PresentationFormat>
  <Paragraphs>92</Paragraphs>
  <Slides>25</Slides>
  <Notes>12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Arial</vt:lpstr>
      <vt:lpstr>Calibri</vt:lpstr>
      <vt:lpstr>Calibri Light</vt:lpstr>
      <vt:lpstr>Myriad Pro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Akidu Smith</cp:lastModifiedBy>
  <cp:revision>212</cp:revision>
  <dcterms:created xsi:type="dcterms:W3CDTF">2020-12-09T02:04:00Z</dcterms:created>
  <dcterms:modified xsi:type="dcterms:W3CDTF">2024-12-21T04:47:48Z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8257995947F44862B16598953031E195</vt:lpwstr>
  </property>
  <property fmtid="{D5CDD505-2E9C-101B-9397-08002B2CF9AE}" pid="3" name="KSOProductBuildVer">
    <vt:lpwstr>1033-11.2.0.11380</vt:lpwstr>
  </property>
</Properties>
</file>