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69" r:id="rId3"/>
    <p:sldMasterId id="2147483686" r:id="rId4"/>
  </p:sldMasterIdLst>
  <p:notesMasterIdLst>
    <p:notesMasterId r:id="rId33"/>
  </p:notesMasterIdLst>
  <p:sldIdLst>
    <p:sldId id="2998" r:id="rId5"/>
    <p:sldId id="2999" r:id="rId6"/>
    <p:sldId id="3000" r:id="rId7"/>
    <p:sldId id="3013" r:id="rId8"/>
    <p:sldId id="3001" r:id="rId9"/>
    <p:sldId id="3003" r:id="rId10"/>
    <p:sldId id="3005" r:id="rId11"/>
    <p:sldId id="3009" r:id="rId12"/>
    <p:sldId id="3007" r:id="rId13"/>
    <p:sldId id="3008" r:id="rId14"/>
    <p:sldId id="3010" r:id="rId15"/>
    <p:sldId id="2979" r:id="rId16"/>
    <p:sldId id="2976" r:id="rId17"/>
    <p:sldId id="2980" r:id="rId18"/>
    <p:sldId id="3011" r:id="rId19"/>
    <p:sldId id="2983" r:id="rId20"/>
    <p:sldId id="3012" r:id="rId21"/>
    <p:sldId id="2994" r:id="rId22"/>
    <p:sldId id="2981" r:id="rId23"/>
    <p:sldId id="2995" r:id="rId24"/>
    <p:sldId id="2996" r:id="rId25"/>
    <p:sldId id="2997" r:id="rId26"/>
    <p:sldId id="3014" r:id="rId27"/>
    <p:sldId id="3015" r:id="rId28"/>
    <p:sldId id="3016" r:id="rId29"/>
    <p:sldId id="2985" r:id="rId30"/>
    <p:sldId id="2986" r:id="rId31"/>
    <p:sldId id="28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DC3EC"/>
    <a:srgbClr val="0998D7"/>
    <a:srgbClr val="000099"/>
    <a:srgbClr val="FFFFFF"/>
    <a:srgbClr val="FF3399"/>
    <a:srgbClr val="F3E8CC"/>
    <a:srgbClr val="F03C69"/>
    <a:srgbClr val="FDF2D1"/>
    <a:srgbClr val="C7E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30/11/2024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/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014" y="0"/>
            <a:ext cx="948986" cy="8905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8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13" name="图片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14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56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40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3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97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583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50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90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723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6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25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49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676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7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916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1"/>
            <a:ext cx="8596668" cy="384571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9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73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589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6FC6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49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9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478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6497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921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576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0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459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3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532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680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952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90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061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6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1281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4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234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7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58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1"/>
            <a:ext cx="8596668" cy="384571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9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131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267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6FC6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029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9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143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0F6FC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3773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14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445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0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964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3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80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908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90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724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6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45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36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140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7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770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1"/>
            <a:ext cx="8596668" cy="384571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9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724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63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7143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9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044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1" y="79037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63119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/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5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1076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0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230BC7BB-582A-4507-AB1E-9762979282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30/11/2024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6B658C86-00EB-4BB8-8DA4-8B0BACB4158D}" type="slidenum">
              <a:rPr lang="en-US" smtClean="0">
                <a:solidFill>
                  <a:srgbClr val="90C226"/>
                </a:solidFill>
              </a:rPr>
              <a:pPr defTabSz="121917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03" r:id="rId4"/>
    <p:sldLayoutId id="2147483704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3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65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3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BC7BB-582A-4507-AB1E-97629792821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30/11/2024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658C86-00EB-4BB8-8DA4-8B0BACB4158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42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3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FB91607E-13F1-479D-94A2-AAEAAE2A90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30/11/2024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914377"/>
            <a:fld id="{7C455CEA-2B88-4FB4-8F5C-00304838C0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0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3.mp3"/><Relationship Id="rId7" Type="http://schemas.openxmlformats.org/officeDocument/2006/relationships/image" Target="../media/image18.png"/><Relationship Id="rId2" Type="http://schemas.microsoft.com/office/2007/relationships/media" Target="../media/media3.mp3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4.mp3"/><Relationship Id="rId7" Type="http://schemas.openxmlformats.org/officeDocument/2006/relationships/image" Target="../media/image17.png"/><Relationship Id="rId2" Type="http://schemas.microsoft.com/office/2007/relationships/media" Target="../media/media4.mp3"/><Relationship Id="rId1" Type="http://schemas.openxmlformats.org/officeDocument/2006/relationships/tags" Target="../tags/tag2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7.xml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audio" Target="../media/media5.mp3"/><Relationship Id="rId7" Type="http://schemas.openxmlformats.org/officeDocument/2006/relationships/image" Target="../media/image21.png"/><Relationship Id="rId2" Type="http://schemas.microsoft.com/office/2007/relationships/media" Target="../media/media5.mp3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audio" Target="../media/media6.mp3"/><Relationship Id="rId7" Type="http://schemas.openxmlformats.org/officeDocument/2006/relationships/image" Target="../media/image23.png"/><Relationship Id="rId2" Type="http://schemas.microsoft.com/office/2007/relationships/media" Target="../media/media6.mp3"/><Relationship Id="rId1" Type="http://schemas.openxmlformats.org/officeDocument/2006/relationships/tags" Target="../tags/tag5.xml"/><Relationship Id="rId6" Type="http://schemas.microsoft.com/office/2007/relationships/hdphoto" Target="../media/hdphoto8.wdp"/><Relationship Id="rId11" Type="http://schemas.openxmlformats.org/officeDocument/2006/relationships/image" Target="../media/image19.png"/><Relationship Id="rId5" Type="http://schemas.openxmlformats.org/officeDocument/2006/relationships/image" Target="../media/image22.png"/><Relationship Id="rId10" Type="http://schemas.microsoft.com/office/2007/relationships/hdphoto" Target="../media/hdphoto10.wdp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sv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15.svg"/><Relationship Id="rId10" Type="http://schemas.openxmlformats.org/officeDocument/2006/relationships/image" Target="../media/image1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11.mp3"/><Relationship Id="rId7" Type="http://schemas.openxmlformats.org/officeDocument/2006/relationships/image" Target="../media/image18.png"/><Relationship Id="rId2" Type="http://schemas.microsoft.com/office/2007/relationships/media" Target="../media/media11.mp3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12.mp3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2" Type="http://schemas.microsoft.com/office/2007/relationships/media" Target="../media/media12.mp3"/><Relationship Id="rId1" Type="http://schemas.openxmlformats.org/officeDocument/2006/relationships/tags" Target="../tags/tag7.xml"/><Relationship Id="rId6" Type="http://schemas.microsoft.com/office/2007/relationships/hdphoto" Target="../media/hdphoto4.wdp"/><Relationship Id="rId11" Type="http://schemas.openxmlformats.org/officeDocument/2006/relationships/image" Target="../media/image45.png"/><Relationship Id="rId5" Type="http://schemas.openxmlformats.org/officeDocument/2006/relationships/image" Target="../media/image13.png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23.xml"/><Relationship Id="rId9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24799" y="370639"/>
            <a:ext cx="7980711" cy="160043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all" spc="0" normalizeH="0" baseline="0" noProof="0" dirty="0" err="1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Khởi</a:t>
            </a:r>
            <a:r>
              <a:rPr kumimoji="0" lang="en-US" sz="9600" b="1" i="0" u="none" strike="noStrike" kern="1200" cap="all" spc="0" normalizeH="0" baseline="0" noProof="0" dirty="0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9600" b="1" i="0" u="none" strike="noStrike" kern="1200" cap="all" spc="0" normalizeH="0" baseline="0" noProof="0" dirty="0" err="1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động</a:t>
            </a:r>
            <a:endParaRPr kumimoji="0" lang="en-US" sz="9600" b="1" i="0" u="none" strike="noStrike" kern="1200" cap="all" spc="0" normalizeH="0" baseline="0" noProof="0" dirty="0">
              <a:ln w="9000" cmpd="sng">
                <a:solidFill>
                  <a:srgbClr val="E76618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3559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3074" name="Picture 2" descr="Happy Cute Little Kid Boy Girl Stock Vector (Royalty Free) 16853355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93" b="95876" l="0" r="98462">
                        <a14:foregroundMark x1="50000" y1="21649" x2="50000" y2="6701"/>
                        <a14:foregroundMark x1="44615" y1="18557" x2="50769" y2="24742"/>
                        <a14:foregroundMark x1="52308" y1="37113" x2="43077" y2="38144"/>
                        <a14:foregroundMark x1="60385" y1="39691" x2="61923" y2="39175"/>
                        <a14:foregroundMark x1="59231" y1="26804" x2="61923" y2="29381"/>
                        <a14:foregroundMark x1="67692" y1="34536" x2="67692" y2="34536"/>
                        <a14:foregroundMark x1="69231" y1="82990" x2="73077" y2="46907"/>
                        <a14:foregroundMark x1="75385" y1="84536" x2="73462" y2="75258"/>
                        <a14:foregroundMark x1="65769" y1="84021" x2="65769" y2="84021"/>
                        <a14:foregroundMark x1="68077" y1="54124" x2="68846" y2="58247"/>
                        <a14:foregroundMark x1="84615" y1="86598" x2="89231" y2="47938"/>
                        <a14:foregroundMark x1="82308" y1="55670" x2="85000" y2="62371"/>
                        <a14:foregroundMark x1="81923" y1="55670" x2="80385" y2="54639"/>
                        <a14:foregroundMark x1="92308" y1="58763" x2="92308" y2="58247"/>
                        <a14:foregroundMark x1="94615" y1="58763" x2="93077" y2="60825"/>
                        <a14:foregroundMark x1="92308" y1="67010" x2="93846" y2="74742"/>
                        <a14:foregroundMark x1="91538" y1="87113" x2="90769" y2="77320"/>
                        <a14:foregroundMark x1="10000" y1="87113" x2="11538" y2="47938"/>
                        <a14:foregroundMark x1="16923" y1="66495" x2="16538" y2="63402"/>
                        <a14:foregroundMark x1="8077" y1="68041" x2="6923" y2="66495"/>
                        <a14:foregroundMark x1="17308" y1="87113" x2="12692" y2="86082"/>
                        <a14:foregroundMark x1="25000" y1="84536" x2="28077" y2="46392"/>
                        <a14:foregroundMark x1="30385" y1="65464" x2="32308" y2="62887"/>
                        <a14:foregroundMark x1="25769" y1="66495" x2="22692" y2="64948"/>
                        <a14:foregroundMark x1="30385" y1="84536" x2="29231" y2="71649"/>
                        <a14:foregroundMark x1="46538" y1="85052" x2="53077" y2="85052"/>
                        <a14:foregroundMark x1="12308" y1="87629" x2="14615" y2="87629"/>
                        <a14:foregroundMark x1="26538" y1="85052" x2="26538" y2="85052"/>
                        <a14:foregroundMark x1="26538" y1="84536" x2="26538" y2="84536"/>
                        <a14:foregroundMark x1="71154" y1="84536" x2="71538" y2="84536"/>
                        <a14:foregroundMark x1="88846" y1="86082" x2="88846" y2="86082"/>
                        <a14:foregroundMark x1="86538" y1="86598" x2="86538" y2="86598"/>
                        <a14:foregroundMark x1="82692" y1="87629" x2="82692" y2="87629"/>
                        <a14:foregroundMark x1="81538" y1="48454" x2="81538" y2="48454"/>
                        <a14:foregroundMark x1="80769" y1="48969" x2="79615" y2="47938"/>
                        <a14:foregroundMark x1="21538" y1="52062" x2="20385" y2="51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805" y="2616201"/>
            <a:ext cx="5892800" cy="43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0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KARAOKE] LỚP CHÚNG TA ĐOÀN KẾT - CD CHUẨN BGD - ÂM NHẠC LỚP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6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69697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60002" y="481044"/>
            <a:ext cx="6359849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all" spc="0" normalizeH="0" baseline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Xuất</a:t>
            </a:r>
            <a:r>
              <a:rPr kumimoji="0" lang="en-US" sz="72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all" spc="0" normalizeH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phát</a:t>
            </a:r>
            <a:endParaRPr kumimoji="0" lang="en-US" sz="7200" b="1" i="0" u="none" strike="noStrike" kern="1200" cap="all" spc="0" normalizeH="0" baseline="0" noProof="0" dirty="0">
              <a:ln w="9000" cmpd="sng">
                <a:solidFill>
                  <a:srgbClr val="10CF9B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rgbClr val="A5C249">
                    <a:satMod val="175000"/>
                    <a:alpha val="40000"/>
                  </a:srgbClr>
                </a:glow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" y="2882901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76" b="100000" l="433" r="98701">
                        <a14:foregroundMark x1="47186" y1="64679" x2="47186" y2="64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1026" name="Picture 2" descr="KHỞI NGHIỆP – NGHĨ LỚN, KHỞI ĐẦU NHỎ - Khúc Thành Thắ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31" b="95010" l="10000" r="90000">
                        <a14:foregroundMark x1="44268" y1="62764" x2="72805" y2="24184"/>
                        <a14:foregroundMark x1="42073" y1="90403" x2="60976" y2="61996"/>
                        <a14:foregroundMark x1="27317" y1="63724" x2="47927" y2="37236"/>
                        <a14:foregroundMark x1="52927" y1="61996" x2="46098" y2="46449"/>
                        <a14:foregroundMark x1="64024" y1="50096" x2="54024" y2="35125"/>
                        <a14:foregroundMark x1="51585" y1="9213" x2="53293" y2="55086"/>
                        <a14:foregroundMark x1="61463" y1="29367" x2="67561" y2="39539"/>
                        <a14:foregroundMark x1="67073" y1="43570" x2="57073" y2="57390"/>
                        <a14:foregroundMark x1="48049" y1="42226" x2="50854" y2="40115"/>
                        <a14:foregroundMark x1="59512" y1="32054" x2="61341" y2="29367"/>
                        <a14:foregroundMark x1="58537" y1="30710" x2="62195" y2="27447"/>
                        <a14:foregroundMark x1="57927" y1="15739" x2="58171" y2="13436"/>
                        <a14:foregroundMark x1="54634" y1="14203" x2="54512" y2="15163"/>
                        <a14:foregroundMark x1="52439" y1="11132" x2="53902" y2="8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34" y="1828800"/>
            <a:ext cx="8175291" cy="519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90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naRo gioi thieu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0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70709" y="482600"/>
            <a:ext cx="9186091" cy="4801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1: </a:t>
            </a:r>
            <a:r>
              <a:rPr lang="vi-VN" sz="40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 gõ được tiếng Việt trên máy tính, em cần phần mềm hỗ trợ nào</a:t>
            </a:r>
            <a:r>
              <a:rPr lang="vi-VN" sz="4000" b="1" dirty="0" smtClean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vi-VN" sz="3733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Unikey</a:t>
            </a:r>
            <a:endParaRPr kumimoji="0" lang="nl-NL" sz="3733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Vietkey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en-US" sz="4000" dirty="0" err="1" smtClean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EVkey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kumimoji="0" lang="nl-NL" sz="37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 A,B và C đều đúng.</a:t>
            </a:r>
            <a:endParaRPr kumimoji="0" lang="en-US" sz="3733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Picture 2" descr="Họa Sỹ Tí Hon, Em Bé Tập Vẽ - KhoThietKe.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343" y="4482790"/>
            <a:ext cx="2201880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âu 1. Để nhập tiếng Việt trên máy tính, em cần phần mềm hỗ trợ nào_ A.Unikey. B. Vietkey. C. EVkey. D. Cả A,B và C đều đúng.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48673" y="621453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158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94" y="609600"/>
            <a:ext cx="2942685" cy="56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480" y="-41787"/>
            <a:ext cx="1184245" cy="11176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96792" y="391885"/>
            <a:ext cx="9578727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vi-VN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có từ “</a:t>
            </a:r>
            <a:r>
              <a:rPr lang="vi-VN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 thương</a:t>
            </a:r>
            <a:r>
              <a:rPr lang="vi-VN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em gõ như thế nào theo kiểu </a:t>
            </a:r>
            <a:r>
              <a:rPr lang="vi-VN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Telex</a:t>
            </a:r>
            <a:r>
              <a:rPr lang="vi-VN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Yeeu thuong</a:t>
            </a: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Yeu thuwowng</a:t>
            </a: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Yeeu </a:t>
            </a:r>
            <a:r>
              <a:rPr lang="vi-VN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thuwowng</a:t>
            </a: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Yeu thuong</a:t>
            </a:r>
            <a:endParaRPr lang="nl-NL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defTabSz="342900"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endParaRPr lang="vi-VN" sz="3500" dirty="0">
              <a:solidFill>
                <a:srgbClr val="00B05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251" y="4678709"/>
            <a:ext cx="1921549" cy="2326581"/>
          </a:xfrm>
          <a:prstGeom prst="rect">
            <a:avLst/>
          </a:prstGeom>
        </p:spPr>
      </p:pic>
      <p:pic>
        <p:nvPicPr>
          <p:cNvPr id="2" name="Câu 2. Để có từ “Yêu thương”, em gõ như thế nào theo kiểu Telex. A. Y e e u cách t h u o n g. B. Y e u cách t h u w o w n g. C. Y e e u cách t h u w o w n g. D. Y e u cách t h u o n g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41315" y="618308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902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111" b="68000" l="28938" r="37625"/>
                    </a14:imgEffect>
                  </a14:imgLayer>
                </a14:imgProps>
              </a:ext>
            </a:extLst>
          </a:blip>
          <a:srcRect l="28500" t="43555" r="62000" b="31557"/>
          <a:stretch/>
        </p:blipFill>
        <p:spPr>
          <a:xfrm flipH="1">
            <a:off x="8895565" y="3937000"/>
            <a:ext cx="2048468" cy="2844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2729" y="482601"/>
            <a:ext cx="98440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nl-NL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Để có từ </a:t>
            </a:r>
            <a:r>
              <a:rPr lang="vi-VN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 kết</a:t>
            </a:r>
            <a:r>
              <a:rPr lang="vi-VN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vi-V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gõ như thế nào theo kiểu </a:t>
            </a:r>
            <a:r>
              <a:rPr lang="vi-VN" sz="4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Vni.</a:t>
            </a:r>
            <a:endParaRPr lang="en-US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D9oan2 ke6t1</a:t>
            </a:r>
            <a:endParaRPr lang="vi-VN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DDoanf keets</a:t>
            </a:r>
            <a:endParaRPr lang="vi-VN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DDoan2 </a:t>
            </a:r>
            <a:r>
              <a:rPr 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ke6t1</a:t>
            </a:r>
          </a:p>
          <a:p>
            <a:pPr marL="742950" indent="-742950" defTabSz="342900"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Font typeface="+mj-lt"/>
              <a:buAutoNum type="alphaUcPeriod"/>
            </a:pPr>
            <a:r>
              <a:rPr 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D9oan2 </a:t>
            </a:r>
            <a:r>
              <a:rPr lang="vi-VN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keet1</a:t>
            </a:r>
            <a:endParaRPr lang="vi-VN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âu 3. Để có từ “Đoàn kết”, em gõ như thế nào theo kiểu Vni. A. D 9 o a n 2 cách k e 6 t 1. B. D D o a n f cách k e e t s. C. D D o a n 2 cách k e 6 t 1. D. D 9 o a n 2 cách k e e t 1.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82400" y="621453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905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60002" y="481044"/>
            <a:ext cx="6359849" cy="150810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Hoàn</a:t>
            </a:r>
            <a:r>
              <a:rPr kumimoji="0" lang="en-US" sz="36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all" spc="0" normalizeH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thành</a:t>
            </a:r>
            <a:r>
              <a:rPr kumimoji="0" lang="en-US" sz="36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all" spc="0" normalizeH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vòng</a:t>
            </a:r>
            <a:r>
              <a:rPr kumimoji="0" lang="en-US" sz="36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Xuất</a:t>
            </a:r>
            <a:r>
              <a:rPr kumimoji="0" lang="en-US" sz="5400" b="1" i="0" u="none" strike="noStrike" kern="1200" cap="all" spc="0" normalizeH="0" noProof="0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all" spc="0" normalizeH="0" noProof="0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phát</a:t>
            </a:r>
            <a:endParaRPr kumimoji="0" lang="en-US" sz="5400" b="1" i="0" u="none" strike="noStrike" kern="1200" cap="all" spc="0" normalizeH="0" baseline="0" noProof="0" dirty="0">
              <a:ln w="9000" cmpd="sng">
                <a:solidFill>
                  <a:srgbClr val="10CF9B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rgbClr val="A5C249">
                    <a:satMod val="175000"/>
                    <a:alpha val="40000"/>
                  </a:srgbClr>
                </a:glow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" y="2882901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76" b="100000" l="433" r="98701">
                        <a14:foregroundMark x1="47186" y1="64679" x2="47186" y2="64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170859"/>
            <a:ext cx="2942685" cy="5638800"/>
          </a:xfrm>
          <a:prstGeom prst="rect">
            <a:avLst/>
          </a:prstGeom>
        </p:spPr>
      </p:pic>
      <p:pic>
        <p:nvPicPr>
          <p:cNvPr id="1026" name="Picture 2" descr="KHỞI NGHIỆP – NGHĨ LỚN, KHỞI ĐẦU NHỎ - Khúc Thành Thắ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31" b="95010" l="10000" r="90000">
                        <a14:foregroundMark x1="44268" y1="62764" x2="72805" y2="24184"/>
                        <a14:foregroundMark x1="42073" y1="90403" x2="60976" y2="61996"/>
                        <a14:foregroundMark x1="27317" y1="63724" x2="47927" y2="37236"/>
                        <a14:foregroundMark x1="52927" y1="61996" x2="46098" y2="46449"/>
                        <a14:foregroundMark x1="64024" y1="50096" x2="54024" y2="35125"/>
                        <a14:foregroundMark x1="51585" y1="9213" x2="53293" y2="55086"/>
                        <a14:foregroundMark x1="61463" y1="29367" x2="67561" y2="39539"/>
                        <a14:foregroundMark x1="67073" y1="43570" x2="57073" y2="57390"/>
                        <a14:foregroundMark x1="48049" y1="42226" x2="50854" y2="40115"/>
                        <a14:foregroundMark x1="59512" y1="32054" x2="61341" y2="29367"/>
                        <a14:foregroundMark x1="58537" y1="30710" x2="62195" y2="27447"/>
                        <a14:foregroundMark x1="57927" y1="15739" x2="58171" y2="13436"/>
                        <a14:foregroundMark x1="54634" y1="14203" x2="54512" y2="15163"/>
                        <a14:foregroundMark x1="52439" y1="11132" x2="53902" y2="8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24" y="1687727"/>
            <a:ext cx="8619360" cy="547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54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8406" y="1170859"/>
            <a:ext cx="8710359" cy="1046440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all" spc="0" normalizeH="0" baseline="0" noProof="0" dirty="0" smtClean="0">
                <a:ln w="9000" cmpd="sng">
                  <a:solidFill>
                    <a:srgbClr val="E7661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KHÁM PHÁ BÀI HỌC</a:t>
            </a:r>
            <a:endParaRPr kumimoji="0" lang="en-US" sz="6000" b="1" i="0" u="none" strike="noStrike" kern="1200" cap="all" spc="0" normalizeH="0" baseline="0" noProof="0" dirty="0">
              <a:ln w="9000" cmpd="sng">
                <a:solidFill>
                  <a:srgbClr val="E76618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20" y="3771900"/>
            <a:ext cx="2641600" cy="308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146" y="31462"/>
            <a:ext cx="1143873" cy="107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680" y="1219200"/>
            <a:ext cx="2942685" cy="5638800"/>
          </a:xfrm>
          <a:prstGeom prst="rect">
            <a:avLst/>
          </a:prstGeom>
        </p:spPr>
      </p:pic>
      <p:pic>
        <p:nvPicPr>
          <p:cNvPr id="3074" name="Picture 2" descr="Happy Cute Little Kid Boy Girl Stock Vector (Royalty Free) 16853355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93" b="95876" l="0" r="98462">
                        <a14:foregroundMark x1="50000" y1="21649" x2="50000" y2="6701"/>
                        <a14:foregroundMark x1="44615" y1="18557" x2="50769" y2="24742"/>
                        <a14:foregroundMark x1="52308" y1="37113" x2="43077" y2="38144"/>
                        <a14:foregroundMark x1="60385" y1="39691" x2="61923" y2="39175"/>
                        <a14:foregroundMark x1="59231" y1="26804" x2="61923" y2="29381"/>
                        <a14:foregroundMark x1="67692" y1="34536" x2="67692" y2="34536"/>
                        <a14:foregroundMark x1="69231" y1="82990" x2="73077" y2="46907"/>
                        <a14:foregroundMark x1="75385" y1="84536" x2="73462" y2="75258"/>
                        <a14:foregroundMark x1="65769" y1="84021" x2="65769" y2="84021"/>
                        <a14:foregroundMark x1="68077" y1="54124" x2="68846" y2="58247"/>
                        <a14:foregroundMark x1="84615" y1="86598" x2="89231" y2="47938"/>
                        <a14:foregroundMark x1="82308" y1="55670" x2="85000" y2="62371"/>
                        <a14:foregroundMark x1="81923" y1="55670" x2="80385" y2="54639"/>
                        <a14:foregroundMark x1="92308" y1="58763" x2="92308" y2="58247"/>
                        <a14:foregroundMark x1="94615" y1="58763" x2="93077" y2="60825"/>
                        <a14:foregroundMark x1="92308" y1="67010" x2="93846" y2="74742"/>
                        <a14:foregroundMark x1="91538" y1="87113" x2="90769" y2="77320"/>
                        <a14:foregroundMark x1="10000" y1="87113" x2="11538" y2="47938"/>
                        <a14:foregroundMark x1="16923" y1="66495" x2="16538" y2="63402"/>
                        <a14:foregroundMark x1="8077" y1="68041" x2="6923" y2="66495"/>
                        <a14:foregroundMark x1="17308" y1="87113" x2="12692" y2="86082"/>
                        <a14:foregroundMark x1="25000" y1="84536" x2="28077" y2="46392"/>
                        <a14:foregroundMark x1="30385" y1="65464" x2="32308" y2="62887"/>
                        <a14:foregroundMark x1="25769" y1="66495" x2="22692" y2="64948"/>
                        <a14:foregroundMark x1="30385" y1="84536" x2="29231" y2="71649"/>
                        <a14:foregroundMark x1="46538" y1="85052" x2="53077" y2="85052"/>
                        <a14:foregroundMark x1="12308" y1="87629" x2="14615" y2="87629"/>
                        <a14:foregroundMark x1="26538" y1="85052" x2="26538" y2="85052"/>
                        <a14:foregroundMark x1="26538" y1="84536" x2="26538" y2="84536"/>
                        <a14:foregroundMark x1="71154" y1="84536" x2="71538" y2="84536"/>
                        <a14:foregroundMark x1="88846" y1="86082" x2="88846" y2="86082"/>
                        <a14:foregroundMark x1="86538" y1="86598" x2="86538" y2="86598"/>
                        <a14:foregroundMark x1="82692" y1="87629" x2="82692" y2="87629"/>
                        <a14:foregroundMark x1="81538" y1="48454" x2="81538" y2="48454"/>
                        <a14:foregroundMark x1="80769" y1="48969" x2="79615" y2="47938"/>
                        <a14:foregroundMark x1="21538" y1="52062" x2="20385" y2="51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2217299"/>
            <a:ext cx="5892800" cy="43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78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7725" y="1999182"/>
            <a:ext cx="10871200" cy="160043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342900"/>
            <a:r>
              <a:rPr kumimoji="0" lang="en-US" sz="4800" b="1" i="0" u="none" strike="noStrike" kern="1200" cap="none" spc="0" normalizeH="0" baseline="0" noProof="0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Bài</a:t>
            </a:r>
            <a:r>
              <a:rPr kumimoji="0" lang="en-US" sz="4800" b="1" i="0" u="none" strike="noStrike" kern="1200" cap="none" spc="0" normalizeH="0" baseline="0" noProof="0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smtClean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8: </a:t>
            </a:r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vi-VN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vi-VN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vi-VN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bản</a:t>
            </a:r>
            <a:endParaRPr lang="en-US" altLang="vi-VN" sz="4800" b="1" dirty="0">
              <a:ln w="17780" cmpd="sng">
                <a:solidFill>
                  <a:srgbClr val="0F6FC6">
                    <a:tint val="3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defTabSz="342900"/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vi-VN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800" b="1" dirty="0" err="1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vi-VN" sz="4800" b="1" dirty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800" b="1" dirty="0" err="1" smtClean="0">
                <a:ln w="17780" cmpd="sng">
                  <a:solidFill>
                    <a:srgbClr val="0F6FC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chiếu</a:t>
            </a:r>
            <a:endParaRPr lang="en-US" altLang="vi-VN" sz="4800" b="1" dirty="0">
              <a:ln w="17780" cmpd="sng">
                <a:solidFill>
                  <a:srgbClr val="0F6FC6">
                    <a:tint val="3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478742" y="4586110"/>
            <a:ext cx="5994400" cy="812800"/>
          </a:xfrm>
          <a:gradFill>
            <a:gsLst>
              <a:gs pos="27000">
                <a:schemeClr val="accent2">
                  <a:tint val="15000"/>
                  <a:satMod val="250000"/>
                  <a:alpha val="50000"/>
                </a:schemeClr>
              </a:gs>
              <a:gs pos="49000">
                <a:schemeClr val="accent2">
                  <a:tint val="50000"/>
                  <a:satMod val="200000"/>
                </a:schemeClr>
              </a:gs>
              <a:gs pos="76000">
                <a:schemeClr val="accent2">
                  <a:tint val="64000"/>
                  <a:satMod val="160000"/>
                </a:schemeClr>
              </a:gs>
              <a:gs pos="92000">
                <a:schemeClr val="accent2">
                  <a:tint val="50000"/>
                  <a:satMod val="200000"/>
                </a:schemeClr>
              </a:gs>
              <a:gs pos="100000">
                <a:schemeClr val="accent2">
                  <a:tint val="43000"/>
                  <a:satMod val="190000"/>
                </a:schemeClr>
              </a:gs>
            </a:gsLst>
            <a:lin ang="5400000" scaled="1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467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67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endParaRPr lang="en-US" sz="3467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52800" y="0"/>
            <a:ext cx="365760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Tin </a:t>
            </a:r>
            <a:r>
              <a:rPr kumimoji="0" lang="en-US" sz="5333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học</a:t>
            </a:r>
            <a:r>
              <a:rPr kumimoji="0" lang="en-US" sz="5333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3 </a:t>
            </a:r>
            <a:endParaRPr kumimoji="0" lang="en-US" sz="5333" b="1" i="0" u="none" strike="noStrike" kern="1200" cap="none" spc="0" normalizeH="0" baseline="0" noProof="0" dirty="0">
              <a:ln w="19050">
                <a:solidFill>
                  <a:srgbClr val="04617B">
                    <a:tint val="1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399" y="766565"/>
            <a:ext cx="9550400" cy="77976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Chủ</a:t>
            </a:r>
            <a:r>
              <a:rPr kumimoji="0" lang="en-US" sz="4267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en-US" sz="4267" b="1" i="0" u="none" strike="noStrike" kern="1200" cap="none" spc="0" normalizeH="0" baseline="0" noProof="0" dirty="0" err="1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đề</a:t>
            </a:r>
            <a:r>
              <a:rPr kumimoji="0" lang="en-US" sz="4267" b="1" i="0" u="none" strike="noStrike" kern="1200" cap="none" spc="0" normalizeH="0" baseline="0" noProof="0" dirty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en-US" sz="4267" b="1" i="0" u="none" strike="noStrike" kern="1200" cap="none" spc="0" normalizeH="0" baseline="0" noProof="0" dirty="0" smtClean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5: ỨNG</a:t>
            </a:r>
            <a:r>
              <a:rPr kumimoji="0" lang="en-US" sz="4267" b="1" i="0" u="none" strike="noStrike" kern="1200" cap="none" spc="0" normalizeH="0" noProof="0" dirty="0" smtClean="0">
                <a:ln w="19050">
                  <a:solidFill>
                    <a:srgbClr val="04617B">
                      <a:tint val="1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DỤNG TIN HỌC</a:t>
            </a:r>
            <a:endParaRPr kumimoji="0" lang="en-US" sz="4267" b="1" i="0" u="none" strike="noStrike" kern="1200" cap="none" spc="0" normalizeH="0" baseline="0" noProof="0" dirty="0">
              <a:ln w="19050">
                <a:solidFill>
                  <a:srgbClr val="04617B">
                    <a:tint val="1000"/>
                  </a:srgb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2800" y="6858001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https://www.youtube.com/watch?v=VmXcxWkpcP0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113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29082" y="361911"/>
            <a:ext cx="3269836" cy="94378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en-US" sz="5333" b="1" dirty="0" err="1">
                <a:ln w="17780" cmpd="sng">
                  <a:solidFill>
                    <a:srgbClr val="90C22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5333" b="1" dirty="0">
                <a:ln w="17780" cmpd="sng">
                  <a:solidFill>
                    <a:srgbClr val="90C22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333" b="1" dirty="0" err="1">
                <a:ln w="17780" cmpd="sng">
                  <a:solidFill>
                    <a:srgbClr val="90C22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5333" b="1" dirty="0">
                <a:ln w="17780" cmpd="sng">
                  <a:solidFill>
                    <a:srgbClr val="90C226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5333" b="1" dirty="0">
              <a:ln w="17780" cmpd="sng">
                <a:solidFill>
                  <a:srgbClr val="90C226">
                    <a:tint val="3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766803" cy="5257799"/>
          </a:xfrm>
          <a:ln w="19050">
            <a:noFill/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vi-VN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Định </a:t>
            </a:r>
            <a:r>
              <a:rPr lang="vi-VN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dạng được kiểu chữ, màu chữ, cỡ chữ cho văn bản </a:t>
            </a:r>
            <a:r>
              <a:rPr lang="vi-VN" sz="3733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trên trang </a:t>
            </a:r>
            <a:r>
              <a:rPr lang="vi-VN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chiếu.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vi-VN" sz="3733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 được tệp trình chiếu có sử dụng công cụ gạch đầu dòng.</a:t>
            </a: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600"/>
              </a:spcAft>
              <a:buFont typeface="Wingdings" panose="05000000000000000000" pitchFamily="2" charset="2"/>
              <a:buChar char="Ø"/>
            </a:pPr>
            <a:endParaRPr lang="en-US" sz="3733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9080" y1="34000" x2="29080" y2="34000"/>
                        <a14:foregroundMark x1="19585" y1="60000" x2="19585" y2="60000"/>
                        <a14:foregroundMark x1="22255" y1="62667" x2="22255" y2="62667"/>
                        <a14:foregroundMark x1="22552" y1="59333" x2="22552" y2="59333"/>
                        <a14:foregroundMark x1="23739" y1="59333" x2="23739" y2="59333"/>
                        <a14:foregroundMark x1="32641" y1="39333" x2="32641" y2="39333"/>
                        <a14:foregroundMark x1="31157" y1="35333" x2="31157" y2="35333"/>
                        <a14:foregroundMark x1="26409" y1="34000" x2="26409" y2="34000"/>
                        <a14:foregroundMark x1="26113" y1="33333" x2="26113" y2="33333"/>
                        <a14:foregroundMark x1="26113" y1="30667" x2="26113" y2="30667"/>
                        <a14:foregroundMark x1="32938" y1="70667" x2="32938" y2="70667"/>
                        <a14:foregroundMark x1="35905" y1="72000" x2="35905" y2="72000"/>
                        <a14:foregroundMark x1="36202" y1="69333" x2="36202" y2="69333"/>
                        <a14:foregroundMark x1="17507" y1="54667" x2="17507" y2="54667"/>
                        <a14:foregroundMark x1="20178" y1="54000" x2="20178" y2="54000"/>
                        <a14:foregroundMark x1="30861" y1="78000" x2="30861" y2="78000"/>
                        <a14:foregroundMark x1="28783" y1="71333" x2="28783" y2="7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59965"/>
            <a:ext cx="3359151" cy="1495171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737600" y="2921001"/>
            <a:ext cx="3369733" cy="4154439"/>
            <a:chOff x="5521036" y="1226129"/>
            <a:chExt cx="3940464" cy="41566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1036" y="1226129"/>
              <a:ext cx="2286000" cy="3887929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6477000" y="1581150"/>
              <a:ext cx="2984500" cy="3801629"/>
              <a:chOff x="6113173" y="1701222"/>
              <a:chExt cx="2984500" cy="380162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92308" l="33191" r="100000">
                            <a14:foregroundMark x1="62553" y1="41806" x2="62553" y2="41806"/>
                            <a14:foregroundMark x1="92766" y1="38127" x2="92766" y2="38127"/>
                            <a14:foregroundMark x1="95319" y1="43144" x2="95319" y2="43144"/>
                            <a14:foregroundMark x1="94894" y1="46154" x2="94468" y2="45485"/>
                            <a14:foregroundMark x1="93617" y1="40134" x2="93617" y2="39130"/>
                            <a14:foregroundMark x1="57021" y1="40134" x2="55745" y2="39465"/>
                            <a14:foregroundMark x1="53191" y1="35786" x2="53191" y2="35786"/>
                            <a14:foregroundMark x1="59149" y1="7358" x2="59149" y2="7358"/>
                            <a14:foregroundMark x1="60000" y1="11037" x2="60000" y2="11037"/>
                            <a14:foregroundMark x1="62128" y1="14716" x2="62128" y2="14716"/>
                            <a14:foregroundMark x1="95319" y1="38796" x2="96170" y2="39465"/>
                            <a14:backgroundMark x1="57872" y1="23411" x2="57872" y2="23411"/>
                            <a14:backgroundMark x1="53191" y1="15719" x2="53191" y2="15719"/>
                            <a14:backgroundMark x1="45957" y1="20067" x2="45957" y2="20067"/>
                            <a14:backgroundMark x1="37872" y1="21405" x2="37872" y2="21405"/>
                            <a14:backgroundMark x1="38298" y1="11371" x2="38298" y2="11371"/>
                            <a14:backgroundMark x1="31915" y1="11371" x2="31915" y2="11371"/>
                            <a14:backgroundMark x1="25532" y1="23077" x2="25957" y2="24080"/>
                            <a14:backgroundMark x1="26809" y1="26087" x2="30213" y2="27425"/>
                            <a14:backgroundMark x1="39574" y1="29431" x2="40851" y2="29766"/>
                            <a14:backgroundMark x1="40851" y1="29766" x2="40851" y2="29766"/>
                            <a14:backgroundMark x1="40851" y1="29766" x2="41277" y2="29766"/>
                            <a14:backgroundMark x1="57021" y1="26421" x2="57021" y2="26421"/>
                            <a14:backgroundMark x1="55319" y1="20401" x2="55319" y2="20401"/>
                            <a14:backgroundMark x1="54043" y1="15385" x2="53617" y2="14716"/>
                            <a14:backgroundMark x1="51064" y1="11037" x2="51064" y2="11037"/>
                            <a14:backgroundMark x1="51064" y1="11037" x2="51064" y2="11037"/>
                            <a14:backgroundMark x1="51064" y1="9699" x2="50213" y2="9699"/>
                            <a14:backgroundMark x1="47234" y1="10033" x2="47234" y2="10033"/>
                            <a14:backgroundMark x1="44681" y1="10368" x2="41702" y2="10702"/>
                            <a14:backgroundMark x1="37447" y1="10702" x2="35745" y2="10702"/>
                            <a14:backgroundMark x1="31489" y1="10702" x2="30213" y2="10702"/>
                            <a14:backgroundMark x1="24255" y1="14716" x2="24255" y2="14716"/>
                            <a14:backgroundMark x1="16596" y1="10033" x2="15319" y2="12040"/>
                            <a14:backgroundMark x1="15319" y1="14716" x2="17872" y2="22074"/>
                            <a14:backgroundMark x1="17872" y1="22074" x2="19574" y2="23411"/>
                            <a14:backgroundMark x1="19574" y1="23411" x2="19574" y2="23411"/>
                            <a14:backgroundMark x1="22553" y1="26087" x2="23830" y2="27425"/>
                            <a14:backgroundMark x1="51064" y1="2676" x2="51064" y2="267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3173" y="1705551"/>
                <a:ext cx="2984500" cy="3797300"/>
              </a:xfrm>
              <a:prstGeom prst="rect">
                <a:avLst/>
              </a:prstGeom>
            </p:spPr>
          </p:pic>
          <p:cxnSp>
            <p:nvCxnSpPr>
              <p:cNvPr id="8" name="Straight Connector 7"/>
              <p:cNvCxnSpPr/>
              <p:nvPr/>
            </p:nvCxnSpPr>
            <p:spPr>
              <a:xfrm flipH="1" flipV="1">
                <a:off x="6916881" y="1701222"/>
                <a:ext cx="644236" cy="1097396"/>
              </a:xfrm>
              <a:prstGeom prst="line">
                <a:avLst/>
              </a:prstGeom>
              <a:ln w="762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bc047b1ce3fc9e87c9a4a1e0887325d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66400" y="602675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01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590263" y="1107129"/>
            <a:ext cx="10962640" cy="5332860"/>
          </a:xfrm>
          <a:prstGeom prst="roundRect">
            <a:avLst>
              <a:gd name="adj" fmla="val 5722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 Avo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3539" y="1242917"/>
            <a:ext cx="105080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altLang="vi-VN" sz="2200" dirty="0">
                <a:latin typeface="UTM  Avo"/>
                <a:cs typeface="Times New Roman" panose="02020603050405020304" pitchFamily="18" charset="0"/>
              </a:rPr>
              <a:t>An và Khoa tạo trang đầu tiên của bài trình chiếu “Cảnh đẹp quê hương”.</a:t>
            </a:r>
            <a:r>
              <a:rPr lang="en-US" altLang="vi-VN" sz="2200" dirty="0">
                <a:latin typeface="UTM  Avo"/>
                <a:cs typeface="Times New Roman" panose="02020603050405020304" pitchFamily="18" charset="0"/>
              </a:rPr>
              <a:t> </a:t>
            </a:r>
            <a:r>
              <a:rPr lang="vi-VN" altLang="vi-VN" sz="2200" dirty="0">
                <a:latin typeface="UTM  Avo"/>
                <a:cs typeface="Times New Roman" panose="02020603050405020304" pitchFamily="18" charset="0"/>
              </a:rPr>
              <a:t>Em hãy quan sát và cho biết hai trang chiếu sau có gì khác nhau? Em thích</a:t>
            </a:r>
            <a:r>
              <a:rPr lang="en-US" altLang="vi-VN" sz="2200" dirty="0">
                <a:latin typeface="UTM  Avo"/>
                <a:cs typeface="Times New Roman" panose="02020603050405020304" pitchFamily="18" charset="0"/>
              </a:rPr>
              <a:t> </a:t>
            </a:r>
            <a:r>
              <a:rPr lang="vi-VN" altLang="vi-VN" sz="2200" dirty="0">
                <a:latin typeface="UTM  Avo"/>
                <a:cs typeface="Times New Roman" panose="02020603050405020304" pitchFamily="18" charset="0"/>
              </a:rPr>
              <a:t>trang chiếu nào hơn? Tại sao?</a:t>
            </a:r>
            <a:endParaRPr lang="en-US" altLang="vi-VN" sz="2200" dirty="0">
              <a:latin typeface="UTM  Avo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77819" y="-154815"/>
            <a:ext cx="10080329" cy="1431922"/>
            <a:chOff x="373747" y="1507407"/>
            <a:chExt cx="10080329" cy="1431922"/>
          </a:xfrm>
        </p:grpSpPr>
        <p:sp>
          <p:nvSpPr>
            <p:cNvPr id="13" name="Rectangle 12"/>
            <p:cNvSpPr/>
            <p:nvPr/>
          </p:nvSpPr>
          <p:spPr>
            <a:xfrm>
              <a:off x="3280922" y="1804146"/>
              <a:ext cx="7173154" cy="6718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So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sánh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hai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trang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chiếu</a:t>
              </a:r>
              <a:endParaRPr lang="en-US" altLang="vi-VN" sz="2800" b="1" dirty="0">
                <a:solidFill>
                  <a:srgbClr val="7FC354"/>
                </a:solidFill>
                <a:latin typeface="UTM  Avo"/>
                <a:cs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73747" y="1804099"/>
              <a:ext cx="2497527" cy="670476"/>
              <a:chOff x="5781767" y="1384205"/>
              <a:chExt cx="2497597" cy="412423"/>
            </a:xfrm>
          </p:grpSpPr>
          <p:sp>
            <p:nvSpPr>
              <p:cNvPr id="21" name="Rectangle: Top Corners Rounded 20"/>
              <p:cNvSpPr/>
              <p:nvPr/>
            </p:nvSpPr>
            <p:spPr>
              <a:xfrm>
                <a:off x="5981023" y="1404722"/>
                <a:ext cx="2298341" cy="391906"/>
              </a:xfrm>
              <a:prstGeom prst="round2SameRect">
                <a:avLst/>
              </a:prstGeom>
              <a:solidFill>
                <a:srgbClr val="7FC3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UTM  Avo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781767" y="1384205"/>
                <a:ext cx="2372989" cy="3369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>
                  <a:lnSpc>
                    <a:spcPct val="150000"/>
                  </a:lnSpc>
                </a:pPr>
                <a:r>
                  <a:rPr lang="en-US" sz="2200" b="1" dirty="0">
                    <a:solidFill>
                      <a:schemeClr val="bg1"/>
                    </a:solidFill>
                    <a:latin typeface="UTM  Avo"/>
                    <a:cs typeface="Times New Roman" panose="02020603050405020304" pitchFamily="18" charset="0"/>
                  </a:rPr>
                  <a:t>HOẠT ĐỘNG </a:t>
                </a:r>
                <a:endParaRPr lang="vi-VN" sz="2200" b="1" dirty="0">
                  <a:solidFill>
                    <a:schemeClr val="bg1"/>
                  </a:solidFill>
                  <a:latin typeface="UTM  Avo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 rot="20419193">
              <a:off x="2442684" y="1507407"/>
              <a:ext cx="997676" cy="1431922"/>
              <a:chOff x="8974078" y="279854"/>
              <a:chExt cx="3556699" cy="3224225"/>
            </a:xfrm>
          </p:grpSpPr>
          <p:pic>
            <p:nvPicPr>
              <p:cNvPr id="19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974078" y="279854"/>
                <a:ext cx="3397172" cy="3224225"/>
              </a:xfrm>
              <a:prstGeom prst="rect">
                <a:avLst/>
              </a:prstGeom>
            </p:spPr>
          </p:pic>
          <p:pic>
            <p:nvPicPr>
              <p:cNvPr id="20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072278" y="540744"/>
                <a:ext cx="3458499" cy="2538648"/>
              </a:xfrm>
              <a:prstGeom prst="rect">
                <a:avLst/>
              </a:prstGeom>
            </p:spPr>
          </p:pic>
        </p:grpSp>
      </p:grpSp>
      <p:sp>
        <p:nvSpPr>
          <p:cNvPr id="18" name="Rectangle 17"/>
          <p:cNvSpPr/>
          <p:nvPr/>
        </p:nvSpPr>
        <p:spPr>
          <a:xfrm>
            <a:off x="2559562" y="1378982"/>
            <a:ext cx="721360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endParaRPr lang="vi-VN" sz="2800" b="1" dirty="0">
              <a:solidFill>
                <a:schemeClr val="bg1"/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04425" y="5416590"/>
            <a:ext cx="9134317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endParaRPr lang="vi-VN" sz="2000">
              <a:latin typeface="UTM  Avo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73364" y="118343"/>
            <a:ext cx="2304072" cy="885607"/>
            <a:chOff x="301090" y="301982"/>
            <a:chExt cx="5322158" cy="250816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1090" y="301982"/>
              <a:ext cx="5322158" cy="250816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A0161F86-9EBD-6748-5AD9-100F96EA81E5}"/>
              </a:ext>
            </a:extLst>
          </p:cNvPr>
          <p:cNvSpPr/>
          <p:nvPr/>
        </p:nvSpPr>
        <p:spPr>
          <a:xfrm>
            <a:off x="1045029" y="2898769"/>
            <a:ext cx="4810832" cy="2517821"/>
          </a:xfrm>
          <a:prstGeom prst="rect">
            <a:avLst/>
          </a:prstGeom>
          <a:ln>
            <a:solidFill>
              <a:srgbClr val="0998D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Cảnh đẹp quê hương</a:t>
            </a:r>
            <a:endParaRPr lang="en-US" dirty="0">
              <a:latin typeface="UTM  Avo"/>
            </a:endParaRPr>
          </a:p>
          <a:p>
            <a:endParaRPr lang="vi-VN" dirty="0">
              <a:latin typeface="UTM  Avo"/>
            </a:endParaRP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Nguyễn Thu An</a:t>
            </a: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Lớp 4A2</a:t>
            </a:r>
            <a:endParaRPr lang="en-US" dirty="0">
              <a:latin typeface="UTM  Av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3E5294-36FE-6055-7811-D07A2D5B8C49}"/>
              </a:ext>
            </a:extLst>
          </p:cNvPr>
          <p:cNvSpPr/>
          <p:nvPr/>
        </p:nvSpPr>
        <p:spPr>
          <a:xfrm>
            <a:off x="373747" y="290870"/>
            <a:ext cx="1720904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altLang="vi-VN" sz="1600" b="1" dirty="0">
                <a:solidFill>
                  <a:srgbClr val="7FC354"/>
                </a:solidFill>
                <a:latin typeface="UTM  Avo"/>
                <a:cs typeface="Times New Roman" panose="02020603050405020304" pitchFamily="18" charset="0"/>
              </a:rPr>
              <a:t>KHỞI ĐỘNG</a:t>
            </a:r>
            <a:endParaRPr lang="en-US" altLang="vi-VN" sz="1600" b="1" dirty="0">
              <a:solidFill>
                <a:srgbClr val="7FC354"/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A3A1F2-ECF7-7DFD-65B6-683EF6D824B4}"/>
              </a:ext>
            </a:extLst>
          </p:cNvPr>
          <p:cNvSpPr txBox="1"/>
          <p:nvPr/>
        </p:nvSpPr>
        <p:spPr>
          <a:xfrm>
            <a:off x="3963713" y="584834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UTM  Avo"/>
              </a:rPr>
              <a:t>Hình</a:t>
            </a:r>
            <a:r>
              <a:rPr lang="en-US" dirty="0">
                <a:latin typeface="UTM  Avo"/>
              </a:rPr>
              <a:t> 24. </a:t>
            </a:r>
            <a:r>
              <a:rPr lang="en-US" dirty="0" err="1">
                <a:latin typeface="UTM  Avo"/>
              </a:rPr>
              <a:t>Nội</a:t>
            </a:r>
            <a:r>
              <a:rPr lang="en-US" dirty="0">
                <a:latin typeface="UTM  Avo"/>
              </a:rPr>
              <a:t> dung </a:t>
            </a:r>
            <a:r>
              <a:rPr lang="en-US" dirty="0" err="1">
                <a:latin typeface="UTM  Avo"/>
              </a:rPr>
              <a:t>trên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hai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trang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chiếu</a:t>
            </a:r>
            <a:endParaRPr lang="en-US" dirty="0">
              <a:latin typeface="UTM  Av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77530C-CD3F-F8ED-A654-DDCCE0EFD588}"/>
              </a:ext>
            </a:extLst>
          </p:cNvPr>
          <p:cNvSpPr/>
          <p:nvPr/>
        </p:nvSpPr>
        <p:spPr>
          <a:xfrm>
            <a:off x="6349816" y="2898769"/>
            <a:ext cx="4884242" cy="2540214"/>
          </a:xfrm>
          <a:prstGeom prst="rect">
            <a:avLst/>
          </a:prstGeom>
          <a:ln>
            <a:solidFill>
              <a:srgbClr val="0998D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UTM  Avo"/>
              </a:rPr>
              <a:t>  </a:t>
            </a:r>
            <a:r>
              <a:rPr lang="vi-VN" b="1" i="1" dirty="0">
                <a:solidFill>
                  <a:srgbClr val="FF0000"/>
                </a:solidFill>
                <a:latin typeface="UTM  Avo"/>
              </a:rPr>
              <a:t>Cảnh đẹp quê hương</a:t>
            </a:r>
            <a:endParaRPr lang="en-US" b="1" i="1" dirty="0">
              <a:solidFill>
                <a:srgbClr val="FF0000"/>
              </a:solidFill>
              <a:latin typeface="UTM  Avo"/>
            </a:endParaRPr>
          </a:p>
          <a:p>
            <a:endParaRPr lang="vi-VN" dirty="0">
              <a:latin typeface="UTM  Avo"/>
            </a:endParaRP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solidFill>
                  <a:schemeClr val="accent2"/>
                </a:solidFill>
                <a:latin typeface="UTM  Avo"/>
              </a:rPr>
              <a:t>Lê Đăng Khoa</a:t>
            </a: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Lớp 4A2</a:t>
            </a:r>
            <a:endParaRPr lang="en-US" dirty="0">
              <a:latin typeface="UTM  Avo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79672D-3645-5289-BC98-9B33245F5CF7}"/>
              </a:ext>
            </a:extLst>
          </p:cNvPr>
          <p:cNvSpPr txBox="1"/>
          <p:nvPr/>
        </p:nvSpPr>
        <p:spPr>
          <a:xfrm>
            <a:off x="3069771" y="5438983"/>
            <a:ext cx="667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UTM  Avo"/>
              </a:rPr>
              <a:t>a)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2743C8-6B04-69F1-703B-615B7752C973}"/>
              </a:ext>
            </a:extLst>
          </p:cNvPr>
          <p:cNvSpPr txBox="1"/>
          <p:nvPr/>
        </p:nvSpPr>
        <p:spPr>
          <a:xfrm>
            <a:off x="8642711" y="5485070"/>
            <a:ext cx="603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UTM  Avo"/>
              </a:rPr>
              <a:t>b)</a:t>
            </a:r>
          </a:p>
        </p:txBody>
      </p:sp>
      <p:pic>
        <p:nvPicPr>
          <p:cNvPr id="3" name="c2abcd2d804c13585eb28028187e931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82400" y="62176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2609" y="185075"/>
            <a:ext cx="10875909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văn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US" sz="28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chiếu</a:t>
            </a:r>
            <a:endParaRPr lang="en-US" sz="2800" b="1" dirty="0">
              <a:ln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966651" y="909179"/>
            <a:ext cx="1073766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 dirty="0">
                <a:latin typeface="UTM Avo" panose="02040603050506020204"/>
              </a:rPr>
              <a:t>Để trang chiếu dễ đọc, dễ nhớ và đẹp hơn, em có thể thay đổi phông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vi-VN" sz="3200" dirty="0">
                <a:latin typeface="UTM Avo" panose="02040603050506020204"/>
              </a:rPr>
              <a:t>chữ, kiểu chữ, màu chữ và cỡ chữ cho văn bản trên trang chiếu.</a:t>
            </a:r>
            <a:endParaRPr lang="en-US" sz="3200" dirty="0">
              <a:latin typeface="UTM Avo" panose="02040603050506020204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 dirty="0" smtClean="0">
                <a:latin typeface="UTM Avo" panose="02040603050506020204"/>
              </a:rPr>
              <a:t>Để </a:t>
            </a:r>
            <a:r>
              <a:rPr lang="vi-VN" sz="3200" dirty="0">
                <a:latin typeface="UTM Avo" panose="02040603050506020204"/>
              </a:rPr>
              <a:t>định dạng phông chữ, kiểu chữ, màu chữ, cỡ chữ cho văn bản trên trang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vi-VN" sz="3200" dirty="0">
                <a:latin typeface="UTM Avo" panose="02040603050506020204"/>
              </a:rPr>
              <a:t>chiếu, em sử dụng các nút lệnh trong nhóm lệnh </a:t>
            </a:r>
            <a:r>
              <a:rPr lang="vi-VN" sz="3200" b="1" dirty="0">
                <a:latin typeface="UTM Avo" panose="02040603050506020204"/>
              </a:rPr>
              <a:t>Font</a:t>
            </a:r>
            <a:r>
              <a:rPr lang="vi-VN" sz="3200" dirty="0">
                <a:latin typeface="UTM Avo" panose="02040603050506020204"/>
              </a:rPr>
              <a:t> của dải lệnh </a:t>
            </a:r>
            <a:r>
              <a:rPr lang="vi-VN" sz="3200" b="1" dirty="0">
                <a:latin typeface="UTM Avo" panose="02040603050506020204"/>
              </a:rPr>
              <a:t>Home</a:t>
            </a:r>
            <a:r>
              <a:rPr lang="vi-VN" sz="3200" dirty="0">
                <a:latin typeface="UTM Avo" panose="02040603050506020204"/>
              </a:rPr>
              <a:t>.</a:t>
            </a:r>
            <a:endParaRPr lang="en-US" sz="3200" dirty="0">
              <a:latin typeface="UTM Avo" panose="02040603050506020204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 dirty="0" smtClean="0">
                <a:latin typeface="UTM Avo" panose="02040603050506020204"/>
              </a:rPr>
              <a:t>Để </a:t>
            </a:r>
            <a:r>
              <a:rPr lang="vi-VN" sz="3200" dirty="0">
                <a:latin typeface="UTM Avo" panose="02040603050506020204"/>
              </a:rPr>
              <a:t>định dạng dấu đầu dòng, em sử dụng nút lệnh </a:t>
            </a:r>
            <a:r>
              <a:rPr lang="vi-VN" sz="3200" b="1" dirty="0">
                <a:latin typeface="UTM Avo" panose="02040603050506020204"/>
              </a:rPr>
              <a:t>Bullets</a:t>
            </a:r>
            <a:r>
              <a:rPr lang="vi-VN" sz="3200" dirty="0">
                <a:latin typeface="UTM Avo" panose="02040603050506020204"/>
              </a:rPr>
              <a:t> trong nhóm lệnh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vi-VN" sz="3200" b="1" dirty="0">
                <a:latin typeface="UTM Avo" panose="02040603050506020204"/>
              </a:rPr>
              <a:t>Paragraph</a:t>
            </a:r>
            <a:r>
              <a:rPr lang="vi-VN" sz="3200" dirty="0">
                <a:latin typeface="UTM Avo" panose="02040603050506020204"/>
              </a:rPr>
              <a:t> của dải lệnh </a:t>
            </a:r>
            <a:r>
              <a:rPr lang="vi-VN" sz="3200" b="1" dirty="0">
                <a:latin typeface="UTM Avo" panose="02040603050506020204"/>
              </a:rPr>
              <a:t>Home</a:t>
            </a:r>
            <a:r>
              <a:rPr lang="vi-VN" sz="3200" dirty="0">
                <a:latin typeface="UTM Avo" panose="02040603050506020204"/>
              </a:rPr>
              <a:t>.</a:t>
            </a:r>
            <a:endParaRPr lang="en-US" sz="3200" dirty="0">
              <a:latin typeface="UTM Avo" panose="02040603050506020204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 dirty="0" smtClean="0">
                <a:latin typeface="UTM Avo" panose="02040603050506020204"/>
              </a:rPr>
              <a:t>Trước </a:t>
            </a:r>
            <a:r>
              <a:rPr lang="vi-VN" sz="3200" dirty="0">
                <a:latin typeface="UTM Avo" panose="02040603050506020204"/>
              </a:rPr>
              <a:t>khi định dạng em cần chọn phần văn bản, sau đó chọn nút lệnh </a:t>
            </a:r>
            <a:r>
              <a:rPr lang="vi-VN" sz="3200" dirty="0" smtClean="0">
                <a:latin typeface="UTM Avo" panose="02040603050506020204"/>
              </a:rPr>
              <a:t>định dạng </a:t>
            </a:r>
            <a:r>
              <a:rPr lang="vi-VN" sz="3200" dirty="0">
                <a:latin typeface="UTM Avo" panose="02040603050506020204"/>
              </a:rPr>
              <a:t>văn bản.</a:t>
            </a:r>
            <a:endParaRPr lang="en-US" sz="3200" dirty="0">
              <a:latin typeface="UTM Avo" panose="0204060305050602020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09" y="1022078"/>
            <a:ext cx="611505" cy="572135"/>
          </a:xfrm>
          <a:prstGeom prst="rect">
            <a:avLst/>
          </a:prstGeom>
        </p:spPr>
      </p:pic>
      <p:pic>
        <p:nvPicPr>
          <p:cNvPr id="3" name="6f06e9039b8ec06dcd5a70c0c7a989d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26857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9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/>
          <p:cNvSpPr/>
          <p:nvPr/>
        </p:nvSpPr>
        <p:spPr>
          <a:xfrm>
            <a:off x="3335655" y="1083310"/>
            <a:ext cx="91186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altLang="vi-VN" sz="280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09F3F1-C9C5-4BE1-B266-40B047A05BE5}"/>
              </a:ext>
            </a:extLst>
          </p:cNvPr>
          <p:cNvSpPr txBox="1"/>
          <p:nvPr/>
        </p:nvSpPr>
        <p:spPr>
          <a:xfrm>
            <a:off x="2586445" y="5467983"/>
            <a:ext cx="6419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 err="1">
                <a:latin typeface="UTM Avo" panose="02040603050506020204"/>
              </a:rPr>
              <a:t>Hình</a:t>
            </a:r>
            <a:r>
              <a:rPr lang="en-US" sz="2800" b="1" i="1" dirty="0">
                <a:latin typeface="UTM Avo" panose="02040603050506020204"/>
              </a:rPr>
              <a:t> 29</a:t>
            </a:r>
            <a:r>
              <a:rPr lang="en-US" sz="2800" dirty="0">
                <a:latin typeface="UTM Avo" panose="02040603050506020204"/>
              </a:rPr>
              <a:t>. </a:t>
            </a:r>
            <a:r>
              <a:rPr lang="en-US" sz="2800" dirty="0" err="1">
                <a:latin typeface="UTM Avo" panose="02040603050506020204"/>
              </a:rPr>
              <a:t>Các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nút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lệnh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định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dạng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văn</a:t>
            </a:r>
            <a:r>
              <a:rPr lang="en-US" sz="2800" dirty="0">
                <a:latin typeface="UTM Avo" panose="02040603050506020204"/>
              </a:rPr>
              <a:t> </a:t>
            </a:r>
            <a:r>
              <a:rPr lang="en-US" sz="2800" dirty="0" err="1">
                <a:latin typeface="UTM Avo" panose="02040603050506020204"/>
              </a:rPr>
              <a:t>bản</a:t>
            </a:r>
            <a:endParaRPr lang="en-US" sz="2800" i="1" dirty="0">
              <a:latin typeface="UTM Avo" panose="02040603050506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4C3C7-57C5-BECE-D032-853A7C101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91" y="1344567"/>
            <a:ext cx="10880208" cy="3893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/>
          <p:cNvSpPr/>
          <p:nvPr/>
        </p:nvSpPr>
        <p:spPr>
          <a:xfrm>
            <a:off x="3335655" y="1083310"/>
            <a:ext cx="91186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altLang="vi-VN" sz="280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133AA2-69B5-194F-3165-934ABE08C17C}"/>
              </a:ext>
            </a:extLst>
          </p:cNvPr>
          <p:cNvSpPr txBox="1"/>
          <p:nvPr/>
        </p:nvSpPr>
        <p:spPr>
          <a:xfrm>
            <a:off x="802266" y="683200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UTM  Avo"/>
              </a:rPr>
              <a:t>Ví</a:t>
            </a:r>
            <a:r>
              <a:rPr lang="en-US" sz="2800" dirty="0">
                <a:solidFill>
                  <a:srgbClr val="FF0000"/>
                </a:solidFill>
                <a:latin typeface="UTM  Avo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 Avo"/>
              </a:rPr>
              <a:t>dụ</a:t>
            </a:r>
            <a:r>
              <a:rPr lang="en-US" sz="2800" dirty="0">
                <a:solidFill>
                  <a:srgbClr val="FF0000"/>
                </a:solidFill>
                <a:latin typeface="UTM  Avo"/>
              </a:rPr>
              <a:t> </a:t>
            </a:r>
            <a:r>
              <a:rPr lang="en-US" sz="2800" dirty="0" err="1">
                <a:latin typeface="UTM  Avo"/>
              </a:rPr>
              <a:t>về</a:t>
            </a:r>
            <a:r>
              <a:rPr lang="en-US" sz="2800" dirty="0">
                <a:latin typeface="UTM  Avo"/>
              </a:rPr>
              <a:t> </a:t>
            </a:r>
            <a:r>
              <a:rPr lang="en-US" sz="2800" dirty="0" err="1">
                <a:latin typeface="UTM  Avo"/>
              </a:rPr>
              <a:t>định</a:t>
            </a:r>
            <a:r>
              <a:rPr lang="en-US" sz="2800" dirty="0">
                <a:latin typeface="UTM  Avo"/>
              </a:rPr>
              <a:t> </a:t>
            </a:r>
            <a:r>
              <a:rPr lang="en-US" sz="2800" dirty="0" err="1">
                <a:latin typeface="UTM  Avo"/>
              </a:rPr>
              <a:t>dạng</a:t>
            </a:r>
            <a:r>
              <a:rPr lang="en-US" sz="2800" dirty="0">
                <a:latin typeface="UTM  Avo"/>
              </a:rPr>
              <a:t> </a:t>
            </a:r>
            <a:r>
              <a:rPr lang="en-US" sz="2800" dirty="0" err="1">
                <a:latin typeface="UTM  Avo"/>
              </a:rPr>
              <a:t>văn</a:t>
            </a:r>
            <a:r>
              <a:rPr lang="en-US" sz="2800" dirty="0">
                <a:latin typeface="UTM  Avo"/>
              </a:rPr>
              <a:t> </a:t>
            </a:r>
            <a:r>
              <a:rPr lang="en-US" sz="2800" dirty="0" err="1">
                <a:latin typeface="UTM  Avo"/>
              </a:rPr>
              <a:t>bản</a:t>
            </a:r>
            <a:r>
              <a:rPr lang="en-US" sz="2800" dirty="0">
                <a:latin typeface="UTM  Avo"/>
              </a:rPr>
              <a:t>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256A40-5967-88AF-BF34-6E55157DF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3" y="1451927"/>
            <a:ext cx="9874015" cy="499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7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52697" y="1541417"/>
            <a:ext cx="11495313" cy="3221245"/>
            <a:chOff x="3127168" y="631160"/>
            <a:chExt cx="8097559" cy="1231111"/>
          </a:xfrm>
        </p:grpSpPr>
        <p:grpSp>
          <p:nvGrpSpPr>
            <p:cNvPr id="14" name="Group 13"/>
            <p:cNvGrpSpPr/>
            <p:nvPr/>
          </p:nvGrpSpPr>
          <p:grpSpPr>
            <a:xfrm>
              <a:off x="3657601" y="911578"/>
              <a:ext cx="7567126" cy="950693"/>
              <a:chOff x="4131425" y="934090"/>
              <a:chExt cx="6807716" cy="1402534"/>
            </a:xfrm>
          </p:grpSpPr>
          <p:sp>
            <p:nvSpPr>
              <p:cNvPr id="16" name="Rectangle: Rounded Corners 15"/>
              <p:cNvSpPr/>
              <p:nvPr/>
            </p:nvSpPr>
            <p:spPr>
              <a:xfrm>
                <a:off x="4217929" y="1054359"/>
                <a:ext cx="6721212" cy="1282265"/>
              </a:xfrm>
              <a:prstGeom prst="roundRect">
                <a:avLst/>
              </a:prstGeom>
              <a:solidFill>
                <a:srgbClr val="C1BFC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/>
              <p:cNvSpPr/>
              <p:nvPr/>
            </p:nvSpPr>
            <p:spPr>
              <a:xfrm>
                <a:off x="4131425" y="934090"/>
                <a:ext cx="6721212" cy="1282264"/>
              </a:xfrm>
              <a:prstGeom prst="roundRect">
                <a:avLst/>
              </a:prstGeom>
              <a:solidFill>
                <a:srgbClr val="F2E9C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27168" y="631160"/>
              <a:ext cx="855765" cy="593491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1421626" y="2384791"/>
            <a:ext cx="10164285" cy="252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/>
            <a:r>
              <a:rPr lang="vi-VN" altLang="vi-VN" sz="32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rPr>
              <a:t>Em có thể thay đổi phông chữ, kiểu chữ, cỡ chữ , màu chữ và định</a:t>
            </a:r>
            <a:r>
              <a:rPr lang="en-US" altLang="vi-VN" sz="32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rPr>
              <a:t> </a:t>
            </a:r>
            <a:r>
              <a:rPr lang="vi-VN" altLang="vi-VN" sz="32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rPr>
              <a:t>dạng dấu đầu dòng cho phần văn bản đã chọn để trình bày bài</a:t>
            </a:r>
            <a:r>
              <a:rPr lang="en-US" altLang="vi-VN" sz="32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rPr>
              <a:t> </a:t>
            </a:r>
            <a:r>
              <a:rPr lang="vi-VN" altLang="vi-VN" sz="32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rPr>
              <a:t>trình chiếu rõ ràng và đẹp hơn.</a:t>
            </a:r>
            <a:endParaRPr lang="en-US" altLang="vi-VN" sz="3200" b="1" dirty="0">
              <a:solidFill>
                <a:srgbClr val="F03C69"/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19" name="Rectangle 4"/>
          <p:cNvSpPr/>
          <p:nvPr/>
        </p:nvSpPr>
        <p:spPr>
          <a:xfrm>
            <a:off x="812800" y="4563110"/>
            <a:ext cx="102419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2ea86a123d7b4dbee0fb7e17057282d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06710" y="6100354"/>
            <a:ext cx="609600" cy="867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"/>
          <p:cNvSpPr txBox="1"/>
          <p:nvPr/>
        </p:nvSpPr>
        <p:spPr>
          <a:xfrm>
            <a:off x="1306285" y="378118"/>
            <a:ext cx="10267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TM Avo" panose="02040603050506020204"/>
              </a:rPr>
              <a:t>Em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hãy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ghép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mỗi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mục</a:t>
            </a:r>
            <a:r>
              <a:rPr lang="en-US" sz="3200" dirty="0">
                <a:latin typeface="UTM Avo" panose="02040603050506020204"/>
              </a:rPr>
              <a:t> ở </a:t>
            </a:r>
            <a:r>
              <a:rPr lang="en-US" sz="3200" dirty="0" err="1">
                <a:latin typeface="UTM Avo" panose="02040603050506020204"/>
              </a:rPr>
              <a:t>cột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Nút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lệnh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với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một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mục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thích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hợp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smtClean="0">
                <a:latin typeface="UTM Avo" panose="02040603050506020204"/>
              </a:rPr>
              <a:t>ở </a:t>
            </a:r>
            <a:r>
              <a:rPr lang="en-US" sz="3200" dirty="0" err="1" smtClean="0">
                <a:latin typeface="UTM Avo" panose="02040603050506020204"/>
              </a:rPr>
              <a:t>cột</a:t>
            </a:r>
            <a:r>
              <a:rPr lang="en-US" sz="3200" dirty="0" smtClean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Chức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năng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định</a:t>
            </a:r>
            <a:r>
              <a:rPr lang="en-US" sz="3200" dirty="0">
                <a:latin typeface="UTM Avo" panose="02040603050506020204"/>
              </a:rPr>
              <a:t> </a:t>
            </a:r>
            <a:r>
              <a:rPr lang="en-US" sz="3200" dirty="0" err="1">
                <a:latin typeface="UTM Avo" panose="02040603050506020204"/>
              </a:rPr>
              <a:t>dạng</a:t>
            </a:r>
            <a:r>
              <a:rPr lang="en-US" sz="3200" dirty="0">
                <a:latin typeface="UTM Avo" panose="02040603050506020204"/>
              </a:rPr>
              <a:t>.</a:t>
            </a:r>
          </a:p>
        </p:txBody>
      </p:sp>
      <p:sp>
        <p:nvSpPr>
          <p:cNvPr id="19" name="Rectangle 4"/>
          <p:cNvSpPr/>
          <p:nvPr/>
        </p:nvSpPr>
        <p:spPr>
          <a:xfrm>
            <a:off x="812800" y="4563110"/>
            <a:ext cx="102419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58" y="378118"/>
            <a:ext cx="798284" cy="785908"/>
          </a:xfrm>
          <a:prstGeom prst="rect">
            <a:avLst/>
          </a:prstGeom>
        </p:spPr>
      </p:pic>
      <p:pic>
        <p:nvPicPr>
          <p:cNvPr id="5" name="Picture 4" descr="A picture containing plant&#10;&#10;Description automatically generated">
            <a:extLst>
              <a:ext uri="{FF2B5EF4-FFF2-40B4-BE49-F238E27FC236}">
                <a16:creationId xmlns:a16="http://schemas.microsoft.com/office/drawing/2014/main" id="{D79F0557-5E85-B327-C4B1-430067F020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3" t="7883" r="19617" b="8001"/>
          <a:stretch/>
        </p:blipFill>
        <p:spPr>
          <a:xfrm>
            <a:off x="-121935" y="2750446"/>
            <a:ext cx="2895546" cy="38404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19E89-438F-5AE3-BFE3-57F31D648F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3611" y="1680962"/>
            <a:ext cx="7759074" cy="4909963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A33154-55F9-CEC0-5EDF-A863ED3F4628}"/>
              </a:ext>
            </a:extLst>
          </p:cNvPr>
          <p:cNvCxnSpPr/>
          <p:nvPr/>
        </p:nvCxnSpPr>
        <p:spPr>
          <a:xfrm>
            <a:off x="4173218" y="2551856"/>
            <a:ext cx="1758164" cy="1407263"/>
          </a:xfrm>
          <a:prstGeom prst="straightConnector1">
            <a:avLst/>
          </a:prstGeom>
          <a:ln w="412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708FED-E8BD-BAFE-C2E2-62680C9C8E5B}"/>
              </a:ext>
            </a:extLst>
          </p:cNvPr>
          <p:cNvCxnSpPr/>
          <p:nvPr/>
        </p:nvCxnSpPr>
        <p:spPr>
          <a:xfrm flipV="1">
            <a:off x="4173218" y="2551856"/>
            <a:ext cx="1655668" cy="794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61B97C-8A1E-D56E-77C9-A7A47D3AEC31}"/>
              </a:ext>
            </a:extLst>
          </p:cNvPr>
          <p:cNvCxnSpPr>
            <a:cxnSpLocks/>
          </p:cNvCxnSpPr>
          <p:nvPr/>
        </p:nvCxnSpPr>
        <p:spPr>
          <a:xfrm>
            <a:off x="4173218" y="3959119"/>
            <a:ext cx="1655668" cy="7715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65AA6F6-D422-69DD-8556-8ADA616954D0}"/>
              </a:ext>
            </a:extLst>
          </p:cNvPr>
          <p:cNvCxnSpPr/>
          <p:nvPr/>
        </p:nvCxnSpPr>
        <p:spPr>
          <a:xfrm>
            <a:off x="4417962" y="4700174"/>
            <a:ext cx="1410923" cy="12690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9CFFAE-C176-A47A-5D4B-A96A3C8EBE00}"/>
              </a:ext>
            </a:extLst>
          </p:cNvPr>
          <p:cNvCxnSpPr/>
          <p:nvPr/>
        </p:nvCxnSpPr>
        <p:spPr>
          <a:xfrm flipV="1">
            <a:off x="4014311" y="3082447"/>
            <a:ext cx="1814574" cy="22609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7CABCC9-9AF0-1475-DCD7-05F05F720ADE}"/>
              </a:ext>
            </a:extLst>
          </p:cNvPr>
          <p:cNvCxnSpPr/>
          <p:nvPr/>
        </p:nvCxnSpPr>
        <p:spPr>
          <a:xfrm flipV="1">
            <a:off x="4318664" y="5334689"/>
            <a:ext cx="1510222" cy="9114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0691592" y="2259874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691592" y="2980690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691592" y="3738678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691592" y="4441028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710139" y="5145418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728892" y="5862838"/>
            <a:ext cx="1297858" cy="587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vi-VN" b="1" dirty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d81f154efd080f16b7057732a41c042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33403" y="63341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78010" y="230265"/>
            <a:ext cx="9428466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altLang="vi-VN" sz="2800" b="1" dirty="0">
                <a:solidFill>
                  <a:srgbClr val="FF0000"/>
                </a:solidFill>
                <a:latin typeface="UTM  Avo"/>
                <a:cs typeface="Times New Roman" panose="02020603050405020304" pitchFamily="18" charset="0"/>
              </a:rPr>
              <a:t>2. Thực hành định dạng văn bản trên trang chiếu</a:t>
            </a:r>
            <a:endParaRPr lang="en-US" altLang="vi-VN" sz="2800" b="1" dirty="0">
              <a:solidFill>
                <a:srgbClr val="FF0000"/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E9F781-F28A-1727-CF06-3429588AE40F}"/>
              </a:ext>
            </a:extLst>
          </p:cNvPr>
          <p:cNvSpPr txBox="1"/>
          <p:nvPr/>
        </p:nvSpPr>
        <p:spPr>
          <a:xfrm>
            <a:off x="605672" y="1071269"/>
            <a:ext cx="1056768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NHIỆM VỤ</a:t>
            </a:r>
            <a:r>
              <a:rPr lang="vi-VN" sz="2000" dirty="0">
                <a:latin typeface="UTM  Avo"/>
              </a:rPr>
              <a:t>: Em hãy mở tệp </a:t>
            </a:r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Canh dep que huong</a:t>
            </a:r>
            <a:r>
              <a:rPr lang="vi-VN" sz="2000" dirty="0">
                <a:latin typeface="UTM  Avo"/>
              </a:rPr>
              <a:t> đã lưu ở Bài 7 và thực hiện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các yêu cầu sau:</a:t>
            </a:r>
            <a:endParaRPr lang="en-US" sz="2000" dirty="0">
              <a:latin typeface="UTM  Avo"/>
            </a:endParaRPr>
          </a:p>
          <a:p>
            <a:endParaRPr lang="vi-VN" sz="2000" dirty="0">
              <a:latin typeface="UTM  Avo"/>
            </a:endParaRPr>
          </a:p>
          <a:p>
            <a:r>
              <a:rPr lang="vi-VN" sz="2000" dirty="0">
                <a:latin typeface="UTM  Avo"/>
              </a:rPr>
              <a:t>a) Định dạng phông chữ, kiểu chữ, cỡ chữ và màu chữ cho văn bản trêntrang chiếu theo mẫu sau: </a:t>
            </a:r>
            <a:endParaRPr lang="en-US" sz="2000" dirty="0">
              <a:latin typeface="UTM  Av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26D9DB-F6D9-A992-7822-B1711411EC2E}"/>
              </a:ext>
            </a:extLst>
          </p:cNvPr>
          <p:cNvSpPr txBox="1"/>
          <p:nvPr/>
        </p:nvSpPr>
        <p:spPr>
          <a:xfrm>
            <a:off x="605671" y="5463565"/>
            <a:ext cx="105676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latin typeface="UTM  Avo"/>
              </a:rPr>
              <a:t>b) Chọn mẫu gạch đầu dòng cho từng địa danh ở trang 2.</a:t>
            </a:r>
          </a:p>
          <a:p>
            <a:r>
              <a:rPr lang="vi-VN" sz="2000" dirty="0">
                <a:latin typeface="UTM  Avo"/>
              </a:rPr>
              <a:t>c) Lưu tệp trình chiếu vào thư mục tên của em và thoát khỏi phần mềm.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D96CD-66B2-D132-38C9-35C04BF8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65" y="2599085"/>
            <a:ext cx="8598673" cy="2753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345264-F107-803F-2E85-083F76DDF918}"/>
              </a:ext>
            </a:extLst>
          </p:cNvPr>
          <p:cNvSpPr txBox="1"/>
          <p:nvPr/>
        </p:nvSpPr>
        <p:spPr>
          <a:xfrm>
            <a:off x="477625" y="223132"/>
            <a:ext cx="111361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Hướng dẫn: 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latin typeface="UTM  Avo"/>
            </a:endParaRPr>
          </a:p>
          <a:p>
            <a:r>
              <a:rPr lang="vi-VN" sz="24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1:</a:t>
            </a:r>
            <a:r>
              <a:rPr lang="vi-VN" sz="2400" dirty="0">
                <a:latin typeface="UTM  Avo"/>
              </a:rPr>
              <a:t> Khởi động phần mềm trình chiếu.</a:t>
            </a:r>
          </a:p>
          <a:p>
            <a:r>
              <a:rPr lang="vi-VN" sz="24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2:</a:t>
            </a:r>
            <a:r>
              <a:rPr lang="vi-VN" sz="2400" dirty="0">
                <a:latin typeface="UTM  Avo"/>
              </a:rPr>
              <a:t> : Mở tệp trình chiếu Canh dep que huong đã lưu ở Bài 7.</a:t>
            </a:r>
          </a:p>
          <a:p>
            <a:r>
              <a:rPr lang="vi-VN" sz="2400" dirty="0">
                <a:latin typeface="UTM  Avo"/>
              </a:rPr>
              <a:t>Chọn lệnh </a:t>
            </a:r>
            <a:r>
              <a:rPr lang="vi-VN" sz="2400" b="1" dirty="0">
                <a:latin typeface="UTM  Avo"/>
              </a:rPr>
              <a:t>Open</a:t>
            </a:r>
            <a:r>
              <a:rPr lang="vi-VN" sz="2400" dirty="0">
                <a:latin typeface="UTM  Avo"/>
              </a:rPr>
              <a:t> trong bảng chọn </a:t>
            </a:r>
            <a:r>
              <a:rPr lang="vi-VN" sz="2400" b="1" dirty="0">
                <a:latin typeface="UTM  Avo"/>
              </a:rPr>
              <a:t>File</a:t>
            </a:r>
            <a:r>
              <a:rPr lang="vi-VN" sz="2400" dirty="0">
                <a:latin typeface="UTM  Avo"/>
              </a:rPr>
              <a:t>. Cửa sổ </a:t>
            </a:r>
            <a:r>
              <a:rPr lang="vi-VN" sz="2400" b="1" dirty="0">
                <a:latin typeface="UTM  Avo"/>
              </a:rPr>
              <a:t>Open</a:t>
            </a:r>
            <a:r>
              <a:rPr lang="vi-VN" sz="2400" dirty="0">
                <a:latin typeface="UTM  Avo"/>
              </a:rPr>
              <a:t> hiện ra tương tự như sau: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2924E-9174-78FC-C4F6-81E4036CF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88" y="1927309"/>
            <a:ext cx="8316200" cy="4369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8EB24D-F7A1-CBF7-D50E-4E07B0C701F4}"/>
              </a:ext>
            </a:extLst>
          </p:cNvPr>
          <p:cNvSpPr txBox="1"/>
          <p:nvPr/>
        </p:nvSpPr>
        <p:spPr>
          <a:xfrm>
            <a:off x="426956" y="1123225"/>
            <a:ext cx="11062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vi-VN" sz="2000" dirty="0">
                <a:latin typeface="UTM  Avo"/>
              </a:rPr>
              <a:t>Để định dạng phông chữ, kiểu chữ, cỡ chữ và màu chữ cho văn bản trên trang chiếu em thực hiện các bước sau:</a:t>
            </a:r>
            <a:endParaRPr lang="en-US" sz="2000" dirty="0">
              <a:latin typeface="UTM  Avo"/>
            </a:endParaRPr>
          </a:p>
          <a:p>
            <a:endParaRPr lang="en-US" sz="2000" dirty="0">
              <a:latin typeface="UTM  Avo"/>
            </a:endParaRPr>
          </a:p>
          <a:p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 Bước 1</a:t>
            </a:r>
            <a:r>
              <a:rPr lang="vi-VN" sz="2000" dirty="0">
                <a:latin typeface="UTM  Avo"/>
              </a:rPr>
              <a:t>: Chọn phần văn bản cần định dạng</a:t>
            </a:r>
            <a:endParaRPr lang="en-US" sz="2000" dirty="0">
              <a:latin typeface="UTM  Av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099C86-BA8B-016C-027C-EFA989055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25" y="2664498"/>
            <a:ext cx="8287872" cy="2043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F91F29-F0F3-BD7E-5508-1474EC55A715}"/>
              </a:ext>
            </a:extLst>
          </p:cNvPr>
          <p:cNvSpPr txBox="1"/>
          <p:nvPr/>
        </p:nvSpPr>
        <p:spPr>
          <a:xfrm>
            <a:off x="426956" y="5143923"/>
            <a:ext cx="114512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2</a:t>
            </a:r>
            <a:r>
              <a:rPr lang="vi-VN" sz="2000" dirty="0">
                <a:latin typeface="UTM  Avo"/>
              </a:rPr>
              <a:t>: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Định dạng văn bản: Nháy chuột vào nút lệnh hoặc nút mũi tên </a:t>
            </a:r>
            <a:r>
              <a:rPr lang="en-US" sz="2000" dirty="0">
                <a:latin typeface="UTM  Avo"/>
              </a:rPr>
              <a:t>     </a:t>
            </a:r>
            <a:r>
              <a:rPr lang="vi-VN" sz="2000" dirty="0">
                <a:latin typeface="UTM  Avo"/>
              </a:rPr>
              <a:t>bên phải nút lệnh rồi chọn định dạng thích hợp</a:t>
            </a:r>
            <a:endParaRPr lang="en-US" sz="2000" dirty="0">
              <a:latin typeface="UTM  Av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7481D-B806-7733-E811-16BAED0194F6}"/>
              </a:ext>
            </a:extLst>
          </p:cNvPr>
          <p:cNvSpPr/>
          <p:nvPr/>
        </p:nvSpPr>
        <p:spPr>
          <a:xfrm>
            <a:off x="7136090" y="5143923"/>
            <a:ext cx="150829" cy="2545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90E5274F-D1BA-CC08-6AE7-8F22D51EEF24}"/>
              </a:ext>
            </a:extLst>
          </p:cNvPr>
          <p:cNvSpPr/>
          <p:nvPr/>
        </p:nvSpPr>
        <p:spPr>
          <a:xfrm rot="10800000">
            <a:off x="7150230" y="5234321"/>
            <a:ext cx="122548" cy="9426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1ADA10-82CD-B9F5-42C8-8D7CC662F9D1}"/>
              </a:ext>
            </a:extLst>
          </p:cNvPr>
          <p:cNvSpPr txBox="1"/>
          <p:nvPr/>
        </p:nvSpPr>
        <p:spPr>
          <a:xfrm>
            <a:off x="273377" y="468686"/>
            <a:ext cx="11406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 Avo"/>
              </a:rPr>
              <a:t>Chẳng hạn, định dạng cụm từ Cảnh đẹp quê hương ở trang 1 có thể thực hiện các thao tác như sau:</a:t>
            </a:r>
            <a:endParaRPr lang="en-US" sz="2400" dirty="0">
              <a:latin typeface="UTM  Av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55A1D-2224-598C-4B24-FF165E97E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868796"/>
            <a:ext cx="7183190" cy="5409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D1C779-56C2-ACAB-27CB-AD5EAEECFCC8}"/>
              </a:ext>
            </a:extLst>
          </p:cNvPr>
          <p:cNvSpPr txBox="1"/>
          <p:nvPr/>
        </p:nvSpPr>
        <p:spPr>
          <a:xfrm>
            <a:off x="7620091" y="3723848"/>
            <a:ext cx="44620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 Avo"/>
              </a:rPr>
              <a:t>Thực hiện tương tự với phần văn bản khác trên các trang chiếu còn lại. Lưu ý: Định dạng hoặc bỏ định dạng kiểu chữ đậm, nghiêng, gạch chân bằng cách nháy chuột vào nút lệnh tương ứng</a:t>
            </a:r>
            <a:r>
              <a:rPr lang="en-US" sz="2400" dirty="0">
                <a:latin typeface="UTM  Avo"/>
              </a:rPr>
              <a:t>      ;     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408131" y="6033154"/>
            <a:ext cx="983512" cy="245098"/>
            <a:chOff x="10774838" y="6266764"/>
            <a:chExt cx="983512" cy="2450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A023A7-C15A-732F-B550-A12D434E8BCA}"/>
                </a:ext>
              </a:extLst>
            </p:cNvPr>
            <p:cNvSpPr/>
            <p:nvPr/>
          </p:nvSpPr>
          <p:spPr>
            <a:xfrm>
              <a:off x="11144054" y="6266765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latin typeface="UTM  Avo"/>
                </a:rPr>
                <a:t>I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B29804-38BA-3272-48F0-634B371FF0D8}"/>
                </a:ext>
              </a:extLst>
            </p:cNvPr>
            <p:cNvSpPr/>
            <p:nvPr/>
          </p:nvSpPr>
          <p:spPr>
            <a:xfrm>
              <a:off x="10774838" y="6266765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UTM  Avo"/>
                </a:rPr>
                <a:t>B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AE39DE-1380-CE45-FC32-B9E1979EB994}"/>
                </a:ext>
              </a:extLst>
            </p:cNvPr>
            <p:cNvSpPr/>
            <p:nvPr/>
          </p:nvSpPr>
          <p:spPr>
            <a:xfrm>
              <a:off x="11522680" y="6266764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UTM  Avo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56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B6FE83-27E2-6F4D-F5F8-155E9A9B6626}"/>
              </a:ext>
            </a:extLst>
          </p:cNvPr>
          <p:cNvSpPr txBox="1"/>
          <p:nvPr/>
        </p:nvSpPr>
        <p:spPr>
          <a:xfrm>
            <a:off x="341722" y="393270"/>
            <a:ext cx="10093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UTM  Avo"/>
              </a:rPr>
              <a:t>b) </a:t>
            </a:r>
            <a:r>
              <a:rPr lang="en-US" sz="2000" dirty="0" err="1">
                <a:latin typeface="UTM  Avo"/>
              </a:rPr>
              <a:t>Để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sử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dụng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công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cụ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gạch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đầu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dòng</a:t>
            </a:r>
            <a:r>
              <a:rPr lang="en-US" sz="2000" dirty="0">
                <a:latin typeface="UTM  Avo"/>
              </a:rPr>
              <a:t> ta </a:t>
            </a:r>
            <a:r>
              <a:rPr lang="en-US" sz="2000" dirty="0" err="1">
                <a:latin typeface="UTM  Avo"/>
              </a:rPr>
              <a:t>thực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hiện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các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thao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tác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sau</a:t>
            </a:r>
            <a:r>
              <a:rPr lang="en-US" sz="2000" dirty="0">
                <a:latin typeface="UTM  Avo"/>
              </a:rPr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74165-6C42-EEE5-4883-94BEEE139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22" y="864655"/>
            <a:ext cx="10093748" cy="3966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836B8B-8A7E-2687-21B5-190612B74092}"/>
              </a:ext>
            </a:extLst>
          </p:cNvPr>
          <p:cNvSpPr txBox="1"/>
          <p:nvPr/>
        </p:nvSpPr>
        <p:spPr>
          <a:xfrm>
            <a:off x="596246" y="5070015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dirty="0">
                <a:latin typeface="UTM  Avo"/>
              </a:rPr>
              <a:t>c) Lưu tệp trình chiếu và thoát khỏi phần mềm</a:t>
            </a:r>
            <a:endParaRPr lang="en-US" dirty="0">
              <a:latin typeface="UTM  Avo"/>
            </a:endParaRPr>
          </a:p>
          <a:p>
            <a:endParaRPr lang="en-US" dirty="0">
              <a:latin typeface="UTM  Avo"/>
            </a:endParaRPr>
          </a:p>
          <a:p>
            <a:r>
              <a:rPr lang="vi-VN" dirty="0">
                <a:latin typeface="UTM  Avo"/>
              </a:rPr>
              <a:t>Bước 1: Nháy chuột vào nút lệnh </a:t>
            </a:r>
            <a:r>
              <a:rPr lang="en-US" dirty="0">
                <a:latin typeface="UTM  Avo"/>
              </a:rPr>
              <a:t>     </a:t>
            </a:r>
            <a:r>
              <a:rPr lang="vi-VN" dirty="0">
                <a:latin typeface="UTM  Avo"/>
              </a:rPr>
              <a:t>để lưu tệp.</a:t>
            </a:r>
            <a:endParaRPr lang="en-US" dirty="0">
              <a:latin typeface="UTM  Avo"/>
            </a:endParaRPr>
          </a:p>
          <a:p>
            <a:r>
              <a:rPr lang="vi-VN" dirty="0">
                <a:latin typeface="UTM  Avo"/>
              </a:rPr>
              <a:t>Bước 2: Nháy chuột vào nút </a:t>
            </a:r>
            <a:r>
              <a:rPr lang="en-US" dirty="0">
                <a:latin typeface="UTM  Avo"/>
              </a:rPr>
              <a:t>     </a:t>
            </a:r>
            <a:r>
              <a:rPr lang="vi-VN" dirty="0">
                <a:latin typeface="UTM  Avo"/>
              </a:rPr>
              <a:t>để thoát khỏi phần mềm.</a:t>
            </a:r>
            <a:endParaRPr lang="en-US" dirty="0">
              <a:latin typeface="UTM  Av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2454D-64EB-851A-7F89-E8D816280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094" y="5601197"/>
            <a:ext cx="320068" cy="312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67F6FF-4C59-8F8D-7E24-C70F63EC1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909" y="5930141"/>
            <a:ext cx="20575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6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3999" y="-1550458"/>
            <a:ext cx="15800295" cy="98751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72859" y="453682"/>
            <a:ext cx="6359849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cap="all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Constantia" panose="02030602050306030303" pitchFamily="18" charset="0"/>
              </a:rPr>
              <a:t>Về</a:t>
            </a:r>
            <a:r>
              <a:rPr lang="en-US" sz="7200" b="1" cap="all" dirty="0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Constantia" panose="02030602050306030303" pitchFamily="18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A5C2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Constantia" panose="02030602050306030303" pitchFamily="18" charset="0"/>
              </a:rPr>
              <a:t>đích</a:t>
            </a:r>
            <a:endParaRPr kumimoji="0" lang="en-US" sz="7200" b="1" i="0" u="none" strike="noStrike" kern="1200" cap="all" spc="0" normalizeH="0" baseline="0" noProof="0" dirty="0">
              <a:ln w="9000" cmpd="sng">
                <a:solidFill>
                  <a:srgbClr val="10CF9B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rgbClr val="A5C249">
                    <a:satMod val="175000"/>
                    <a:alpha val="40000"/>
                  </a:srgbClr>
                </a:glow>
                <a:reflection blurRad="12700" stA="28000" endPos="45000" dist="1000" dir="5400000" sy="-100000" algn="bl" rotWithShape="0"/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897" y="4803169"/>
            <a:ext cx="2641600" cy="308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49" y="4097232"/>
            <a:ext cx="2942685" cy="563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76" b="100000" l="433" r="98701">
                        <a14:foregroundMark x1="47186" y1="64679" x2="47186" y2="64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893" y="91359"/>
            <a:ext cx="1143873" cy="107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349" y="5314950"/>
            <a:ext cx="2641600" cy="3086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580" y="4690066"/>
            <a:ext cx="294268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4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1279" y="1303867"/>
            <a:ext cx="2329443" cy="436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8" y="457200"/>
            <a:ext cx="1184245" cy="1117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03753" y="470647"/>
            <a:ext cx="9186091" cy="486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1: 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Để cụm từ “Trường em” có kiểu đậm và nghiêng, em sử dụng nút lệnh nào</a:t>
            </a:r>
            <a:r>
              <a:rPr lang="vi-VN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vi-VN" sz="37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3733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 </a:t>
            </a:r>
            <a:r>
              <a:rPr lang="vi-VN" sz="3733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kumimoji="0" lang="nl-NL" sz="3733" b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lvl="0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và </a:t>
            </a:r>
            <a:r>
              <a:rPr lang="vi-VN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nl-NL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nl-NL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 </a:t>
            </a:r>
            <a:r>
              <a:rPr lang="vi-VN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nl-N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Họa Sỹ Tí Hon, Em Bé Tập Vẽ - KhoThietKe.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343" y="4482790"/>
            <a:ext cx="2201880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âu 1. Để cụm từ “Trường em” có kiểu đậm và nghiêng, em sử dụng nút lệnh nào_ A. B và U. B. I và U. C. B và I. D. U và B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0953" y="641872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272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" b="99211" l="10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94" y="609600"/>
            <a:ext cx="2942685" cy="56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480" y="-41787"/>
            <a:ext cx="1184245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5392" r="99020">
                        <a14:foregroundMark x1="70098" y1="21457" x2="75000" y2="218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251" y="4678709"/>
            <a:ext cx="1921549" cy="23265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3753" y="470647"/>
            <a:ext cx="9186091" cy="5478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kumimoji="0" lang="nl-NL" sz="37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 </a:t>
            </a:r>
            <a:r>
              <a:rPr kumimoji="0" lang="vi-VN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nl-NL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Để cụm từ “Trường </a:t>
            </a:r>
            <a:r>
              <a:rPr lang="vi-VN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TH Chánh Nghĩa” 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có kiểu đậm và </a:t>
            </a:r>
            <a:r>
              <a:rPr lang="vi-VN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màu xanh dương, </a:t>
            </a:r>
            <a:r>
              <a:rPr lang="vi-VN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em sử dụng nút lệnh nào</a:t>
            </a:r>
            <a:r>
              <a:rPr lang="vi-VN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685783" marR="0" lvl="0" indent="-68578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AutoNum type="alphaUcPeriod"/>
              <a:tabLst/>
              <a:defRPr/>
            </a:pPr>
            <a:r>
              <a:rPr lang="vi-VN" sz="3733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vi-VN" sz="3733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</a:t>
            </a:r>
            <a:endParaRPr kumimoji="0" lang="nl-NL" sz="3733" b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lvl="0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và  </a:t>
            </a:r>
            <a:endParaRPr lang="nl-NL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endParaRPr lang="nl-NL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83" indent="-685783" defTabSz="1219170">
              <a:lnSpc>
                <a:spcPct val="150000"/>
              </a:lnSpc>
              <a:buClr>
                <a:srgbClr val="FFC000"/>
              </a:buClr>
              <a:buFontTx/>
              <a:buAutoNum type="alphaUcPeriod"/>
              <a:defRPr/>
            </a:pP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</a:t>
            </a:r>
            <a:endParaRPr lang="nl-N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8466" y="5042647"/>
            <a:ext cx="871370" cy="605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8425" y="3361142"/>
            <a:ext cx="837080" cy="5580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3496" y="2604708"/>
            <a:ext cx="871370" cy="6051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7786" y="4250515"/>
            <a:ext cx="837080" cy="558053"/>
          </a:xfrm>
          <a:prstGeom prst="rect">
            <a:avLst/>
          </a:prstGeom>
        </p:spPr>
      </p:pic>
      <p:pic>
        <p:nvPicPr>
          <p:cNvPr id="6" name="Câu 2. Để cụm từ “Trường Tiểu học Chánh Nghĩa” có kiểu đậm và màu xanh dương, em sử dụng nút lệnh nào_ A. U và A đỏ. B. B và a xanh. C. I và a xanh. D. B và a đỏ.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02519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20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74908" y="533592"/>
            <a:ext cx="3341853" cy="825251"/>
            <a:chOff x="776705" y="533887"/>
            <a:chExt cx="3356756" cy="82893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05" y="533887"/>
              <a:ext cx="1045646" cy="82893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LUYỆN TẬP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652195" y="1425059"/>
            <a:ext cx="975134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342900">
              <a:lnSpc>
                <a:spcPct val="150000"/>
              </a:lnSpc>
              <a:buAutoNum type="arabicPeriod"/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Để cụm từ “Trường em” có kiểu đậm và nghiêng, em sử dụng nút lệnh nào?</a:t>
            </a:r>
            <a:endParaRPr lang="en-US" sz="20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315" y="2902274"/>
            <a:ext cx="11429312" cy="327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2. Em hãy mở tệp Truong em đã tạo ở phần luyện tập của Bài 7 và định dạng văn bản theo yêu cầu sau: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Tên trường: Phông chữ Times New Roman, cỡ chữ 50, màu xanh.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Địa chỉ: Phông chữ Times New Roman, cỡ chữ 30, màu đỏ.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Chú thích cho ảnh trường: Phông chữ Times New Roman, cỡ chữ 30, màu cam.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Hoạt động văn nghệ: Phông chữ Times New Roman, cỡ chữ 30, màu sắc tuỳ chọn, định dạng gạch đầu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dòng.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Tình cảm của em với trường: Phông chữ Times New Roman, cỡ chữ 30, màu xanh</a:t>
            </a:r>
            <a:r>
              <a:rPr lang="en-US" sz="2000" dirty="0">
                <a:latin typeface="UTM  Avo"/>
                <a:cs typeface="Times New Roman" panose="02020603050405020304" pitchFamily="18" charset="0"/>
              </a:rPr>
              <a:t>.</a:t>
            </a:r>
            <a:endParaRPr lang="vi-VN" sz="2000" dirty="0">
              <a:latin typeface="UTM  Avo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C2A82-18E0-CCF0-7282-6CA9BE39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728" y="2175936"/>
            <a:ext cx="8471927" cy="70927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EDE87C8-2A69-2392-EC99-C510E5BFA564}"/>
              </a:ext>
            </a:extLst>
          </p:cNvPr>
          <p:cNvSpPr/>
          <p:nvPr/>
        </p:nvSpPr>
        <p:spPr>
          <a:xfrm>
            <a:off x="8116478" y="2516957"/>
            <a:ext cx="329938" cy="3682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4297" y="448616"/>
            <a:ext cx="3369164" cy="912067"/>
            <a:chOff x="764297" y="448616"/>
            <a:chExt cx="3369164" cy="91206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4297" y="448616"/>
              <a:ext cx="988563" cy="912067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 dirty="0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VẬN DỤNG</a:t>
              </a:r>
              <a:endParaRPr lang="vi-VN" sz="28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518083" y="1447476"/>
            <a:ext cx="97513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Mở tệp </a:t>
            </a:r>
            <a:r>
              <a:rPr lang="vi-V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 thao </a:t>
            </a:r>
            <a:r>
              <a:rPr lang="vi-VN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trong thư mục tên em đã tạo ở phần Vận dụng Bài 7, sau </a:t>
            </a:r>
            <a:r>
              <a:rPr lang="vi-VN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định </a:t>
            </a:r>
            <a:r>
              <a:rPr lang="vi-VN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dạng lại phông chữ, kiểu chữ, cỡ chữ, màu chữ và thêm gạch đầu </a:t>
            </a:r>
            <a:r>
              <a:rPr lang="vi-VN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dòng</a:t>
            </a:r>
            <a:r>
              <a:rPr lang="en-US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vi-VN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ý muốn và lưu lại.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1"/>
          <p:cNvGrpSpPr/>
          <p:nvPr/>
        </p:nvGrpSpPr>
        <p:grpSpPr>
          <a:xfrm>
            <a:off x="2980607" y="1150453"/>
            <a:ext cx="5976143" cy="4679926"/>
            <a:chOff x="2424113" y="688975"/>
            <a:chExt cx="6713537" cy="5619751"/>
          </a:xfrm>
        </p:grpSpPr>
        <p:sp>
          <p:nvSpPr>
            <p:cNvPr id="2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2427288" y="1592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335597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8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8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4254500" y="1127125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>
              <a:off x="4254500" y="2419350"/>
              <a:ext cx="801687" cy="800100"/>
            </a:xfrm>
            <a:custGeom>
              <a:avLst/>
              <a:gdLst>
                <a:gd name="T0" fmla="*/ 302 w 302"/>
                <a:gd name="T1" fmla="*/ 288 h 301"/>
                <a:gd name="T2" fmla="*/ 289 w 302"/>
                <a:gd name="T3" fmla="*/ 301 h 301"/>
                <a:gd name="T4" fmla="*/ 14 w 302"/>
                <a:gd name="T5" fmla="*/ 301 h 301"/>
                <a:gd name="T6" fmla="*/ 0 w 302"/>
                <a:gd name="T7" fmla="*/ 288 h 301"/>
                <a:gd name="T8" fmla="*/ 0 w 302"/>
                <a:gd name="T9" fmla="*/ 13 h 301"/>
                <a:gd name="T10" fmla="*/ 14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2427288" y="2847975"/>
              <a:ext cx="800100" cy="798513"/>
            </a:xfrm>
            <a:custGeom>
              <a:avLst/>
              <a:gdLst>
                <a:gd name="T0" fmla="*/ 302 w 302"/>
                <a:gd name="T1" fmla="*/ 287 h 301"/>
                <a:gd name="T2" fmla="*/ 289 w 302"/>
                <a:gd name="T3" fmla="*/ 301 h 301"/>
                <a:gd name="T4" fmla="*/ 13 w 302"/>
                <a:gd name="T5" fmla="*/ 301 h 301"/>
                <a:gd name="T6" fmla="*/ 0 w 302"/>
                <a:gd name="T7" fmla="*/ 287 h 301"/>
                <a:gd name="T8" fmla="*/ 0 w 302"/>
                <a:gd name="T9" fmla="*/ 13 h 301"/>
                <a:gd name="T10" fmla="*/ 13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2854325" y="1165225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6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4254500" y="703263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6948488" y="68897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8320088" y="1157288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78454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8320088" y="3717925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8320088" y="2425700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7418388" y="2411413"/>
              <a:ext cx="815975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534150" y="1562100"/>
              <a:ext cx="817562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3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3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8320088" y="1584325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4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4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7423150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6486525" y="548322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5554663" y="5929313"/>
              <a:ext cx="722312" cy="379413"/>
            </a:xfrm>
            <a:custGeom>
              <a:avLst/>
              <a:gdLst>
                <a:gd name="T0" fmla="*/ 272 w 272"/>
                <a:gd name="T1" fmla="*/ 137 h 143"/>
                <a:gd name="T2" fmla="*/ 260 w 272"/>
                <a:gd name="T3" fmla="*/ 143 h 143"/>
                <a:gd name="T4" fmla="*/ 12 w 272"/>
                <a:gd name="T5" fmla="*/ 143 h 143"/>
                <a:gd name="T6" fmla="*/ 0 w 272"/>
                <a:gd name="T7" fmla="*/ 137 h 143"/>
                <a:gd name="T8" fmla="*/ 0 w 272"/>
                <a:gd name="T9" fmla="*/ 7 h 143"/>
                <a:gd name="T10" fmla="*/ 12 w 272"/>
                <a:gd name="T11" fmla="*/ 0 h 143"/>
                <a:gd name="T12" fmla="*/ 260 w 272"/>
                <a:gd name="T13" fmla="*/ 0 h 143"/>
                <a:gd name="T14" fmla="*/ 272 w 272"/>
                <a:gd name="T15" fmla="*/ 7 h 143"/>
                <a:gd name="T16" fmla="*/ 272 w 272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43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6510338" y="5026025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6510338" y="1122363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5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5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7418388" y="4181475"/>
              <a:ext cx="815975" cy="377825"/>
            </a:xfrm>
            <a:custGeom>
              <a:avLst/>
              <a:gdLst>
                <a:gd name="T0" fmla="*/ 308 w 308"/>
                <a:gd name="T1" fmla="*/ 136 h 142"/>
                <a:gd name="T2" fmla="*/ 294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4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7418388" y="3733800"/>
              <a:ext cx="815975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8320088" y="3268663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6534150" y="3733800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3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3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5159375" y="5483225"/>
              <a:ext cx="379412" cy="379413"/>
            </a:xfrm>
            <a:custGeom>
              <a:avLst/>
              <a:gdLst>
                <a:gd name="T0" fmla="*/ 143 w 143"/>
                <a:gd name="T1" fmla="*/ 137 h 143"/>
                <a:gd name="T2" fmla="*/ 137 w 143"/>
                <a:gd name="T3" fmla="*/ 143 h 143"/>
                <a:gd name="T4" fmla="*/ 6 w 143"/>
                <a:gd name="T5" fmla="*/ 143 h 143"/>
                <a:gd name="T6" fmla="*/ 0 w 143"/>
                <a:gd name="T7" fmla="*/ 137 h 143"/>
                <a:gd name="T8" fmla="*/ 0 w 143"/>
                <a:gd name="T9" fmla="*/ 6 h 143"/>
                <a:gd name="T10" fmla="*/ 6 w 143"/>
                <a:gd name="T11" fmla="*/ 0 h 143"/>
                <a:gd name="T12" fmla="*/ 137 w 143"/>
                <a:gd name="T13" fmla="*/ 0 h 143"/>
                <a:gd name="T14" fmla="*/ 143 w 143"/>
                <a:gd name="T15" fmla="*/ 6 h 143"/>
                <a:gd name="T16" fmla="*/ 143 w 143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3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3838575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4284663" y="4614863"/>
              <a:ext cx="379412" cy="788988"/>
            </a:xfrm>
            <a:custGeom>
              <a:avLst/>
              <a:gdLst>
                <a:gd name="T0" fmla="*/ 143 w 143"/>
                <a:gd name="T1" fmla="*/ 284 h 297"/>
                <a:gd name="T2" fmla="*/ 137 w 143"/>
                <a:gd name="T3" fmla="*/ 297 h 297"/>
                <a:gd name="T4" fmla="*/ 6 w 143"/>
                <a:gd name="T5" fmla="*/ 297 h 297"/>
                <a:gd name="T6" fmla="*/ 0 w 143"/>
                <a:gd name="T7" fmla="*/ 284 h 297"/>
                <a:gd name="T8" fmla="*/ 0 w 143"/>
                <a:gd name="T9" fmla="*/ 13 h 297"/>
                <a:gd name="T10" fmla="*/ 6 w 143"/>
                <a:gd name="T11" fmla="*/ 0 h 297"/>
                <a:gd name="T12" fmla="*/ 137 w 143"/>
                <a:gd name="T13" fmla="*/ 0 h 297"/>
                <a:gd name="T14" fmla="*/ 143 w 143"/>
                <a:gd name="T15" fmla="*/ 13 h 297"/>
                <a:gd name="T16" fmla="*/ 143 w 143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97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942138" y="4184650"/>
              <a:ext cx="382587" cy="788988"/>
            </a:xfrm>
            <a:custGeom>
              <a:avLst/>
              <a:gdLst>
                <a:gd name="T0" fmla="*/ 144 w 144"/>
                <a:gd name="T1" fmla="*/ 284 h 297"/>
                <a:gd name="T2" fmla="*/ 137 w 144"/>
                <a:gd name="T3" fmla="*/ 297 h 297"/>
                <a:gd name="T4" fmla="*/ 6 w 144"/>
                <a:gd name="T5" fmla="*/ 297 h 297"/>
                <a:gd name="T6" fmla="*/ 0 w 144"/>
                <a:gd name="T7" fmla="*/ 284 h 297"/>
                <a:gd name="T8" fmla="*/ 0 w 144"/>
                <a:gd name="T9" fmla="*/ 13 h 297"/>
                <a:gd name="T10" fmla="*/ 6 w 144"/>
                <a:gd name="T11" fmla="*/ 0 h 297"/>
                <a:gd name="T12" fmla="*/ 137 w 144"/>
                <a:gd name="T13" fmla="*/ 0 h 297"/>
                <a:gd name="T14" fmla="*/ 144 w 144"/>
                <a:gd name="T15" fmla="*/ 13 h 297"/>
                <a:gd name="T16" fmla="*/ 144 w 144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97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2854325" y="3697288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5159375" y="4181475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74263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78454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74263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6027738" y="3268663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6035675" y="3733800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5170488" y="1562100"/>
              <a:ext cx="1230312" cy="1643063"/>
            </a:xfrm>
            <a:custGeom>
              <a:avLst/>
              <a:gdLst>
                <a:gd name="T0" fmla="*/ 464 w 464"/>
                <a:gd name="T1" fmla="*/ 592 h 619"/>
                <a:gd name="T2" fmla="*/ 443 w 464"/>
                <a:gd name="T3" fmla="*/ 619 h 619"/>
                <a:gd name="T4" fmla="*/ 21 w 464"/>
                <a:gd name="T5" fmla="*/ 619 h 619"/>
                <a:gd name="T6" fmla="*/ 0 w 464"/>
                <a:gd name="T7" fmla="*/ 592 h 619"/>
                <a:gd name="T8" fmla="*/ 0 w 464"/>
                <a:gd name="T9" fmla="*/ 28 h 619"/>
                <a:gd name="T10" fmla="*/ 21 w 464"/>
                <a:gd name="T11" fmla="*/ 0 h 619"/>
                <a:gd name="T12" fmla="*/ 443 w 464"/>
                <a:gd name="T13" fmla="*/ 0 h 619"/>
                <a:gd name="T14" fmla="*/ 464 w 464"/>
                <a:gd name="T15" fmla="*/ 28 h 619"/>
                <a:gd name="T16" fmla="*/ 464 w 464"/>
                <a:gd name="T17" fmla="*/ 5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19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4703763" y="4625975"/>
              <a:ext cx="835025" cy="777875"/>
            </a:xfrm>
            <a:custGeom>
              <a:avLst/>
              <a:gdLst>
                <a:gd name="T0" fmla="*/ 315 w 315"/>
                <a:gd name="T1" fmla="*/ 280 h 293"/>
                <a:gd name="T2" fmla="*/ 301 w 315"/>
                <a:gd name="T3" fmla="*/ 293 h 293"/>
                <a:gd name="T4" fmla="*/ 14 w 315"/>
                <a:gd name="T5" fmla="*/ 293 h 293"/>
                <a:gd name="T6" fmla="*/ 0 w 315"/>
                <a:gd name="T7" fmla="*/ 280 h 293"/>
                <a:gd name="T8" fmla="*/ 0 w 315"/>
                <a:gd name="T9" fmla="*/ 13 h 293"/>
                <a:gd name="T10" fmla="*/ 14 w 315"/>
                <a:gd name="T11" fmla="*/ 0 h 293"/>
                <a:gd name="T12" fmla="*/ 301 w 315"/>
                <a:gd name="T13" fmla="*/ 0 h 293"/>
                <a:gd name="T14" fmla="*/ 315 w 315"/>
                <a:gd name="T15" fmla="*/ 13 h 293"/>
                <a:gd name="T16" fmla="*/ 315 w 31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93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5605463" y="5068888"/>
              <a:ext cx="817562" cy="779463"/>
            </a:xfrm>
            <a:custGeom>
              <a:avLst/>
              <a:gdLst>
                <a:gd name="T0" fmla="*/ 308 w 308"/>
                <a:gd name="T1" fmla="*/ 281 h 294"/>
                <a:gd name="T2" fmla="*/ 294 w 308"/>
                <a:gd name="T3" fmla="*/ 294 h 294"/>
                <a:gd name="T4" fmla="*/ 14 w 308"/>
                <a:gd name="T5" fmla="*/ 294 h 294"/>
                <a:gd name="T6" fmla="*/ 0 w 308"/>
                <a:gd name="T7" fmla="*/ 281 h 294"/>
                <a:gd name="T8" fmla="*/ 0 w 308"/>
                <a:gd name="T9" fmla="*/ 13 h 294"/>
                <a:gd name="T10" fmla="*/ 14 w 308"/>
                <a:gd name="T11" fmla="*/ 0 h 294"/>
                <a:gd name="T12" fmla="*/ 294 w 308"/>
                <a:gd name="T13" fmla="*/ 0 h 294"/>
                <a:gd name="T14" fmla="*/ 308 w 308"/>
                <a:gd name="T15" fmla="*/ 13 h 294"/>
                <a:gd name="T16" fmla="*/ 308 w 308"/>
                <a:gd name="T17" fmla="*/ 28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4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5167313" y="3316288"/>
              <a:ext cx="809625" cy="777875"/>
            </a:xfrm>
            <a:custGeom>
              <a:avLst/>
              <a:gdLst>
                <a:gd name="T0" fmla="*/ 305 w 305"/>
                <a:gd name="T1" fmla="*/ 280 h 293"/>
                <a:gd name="T2" fmla="*/ 291 w 305"/>
                <a:gd name="T3" fmla="*/ 293 h 293"/>
                <a:gd name="T4" fmla="*/ 13 w 305"/>
                <a:gd name="T5" fmla="*/ 293 h 293"/>
                <a:gd name="T6" fmla="*/ 0 w 305"/>
                <a:gd name="T7" fmla="*/ 280 h 293"/>
                <a:gd name="T8" fmla="*/ 0 w 305"/>
                <a:gd name="T9" fmla="*/ 13 h 293"/>
                <a:gd name="T10" fmla="*/ 13 w 305"/>
                <a:gd name="T11" fmla="*/ 0 h 293"/>
                <a:gd name="T12" fmla="*/ 291 w 305"/>
                <a:gd name="T13" fmla="*/ 0 h 293"/>
                <a:gd name="T14" fmla="*/ 305 w 305"/>
                <a:gd name="T15" fmla="*/ 13 h 293"/>
                <a:gd name="T16" fmla="*/ 305 w 30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93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742632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6546850" y="2419350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605463" y="4206875"/>
              <a:ext cx="1223962" cy="766763"/>
            </a:xfrm>
            <a:custGeom>
              <a:avLst/>
              <a:gdLst>
                <a:gd name="T0" fmla="*/ 461 w 461"/>
                <a:gd name="T1" fmla="*/ 276 h 289"/>
                <a:gd name="T2" fmla="*/ 441 w 461"/>
                <a:gd name="T3" fmla="*/ 289 h 289"/>
                <a:gd name="T4" fmla="*/ 20 w 461"/>
                <a:gd name="T5" fmla="*/ 289 h 289"/>
                <a:gd name="T6" fmla="*/ 0 w 461"/>
                <a:gd name="T7" fmla="*/ 276 h 289"/>
                <a:gd name="T8" fmla="*/ 0 w 461"/>
                <a:gd name="T9" fmla="*/ 13 h 289"/>
                <a:gd name="T10" fmla="*/ 20 w 461"/>
                <a:gd name="T11" fmla="*/ 0 h 289"/>
                <a:gd name="T12" fmla="*/ 441 w 461"/>
                <a:gd name="T13" fmla="*/ 0 h 289"/>
                <a:gd name="T14" fmla="*/ 461 w 461"/>
                <a:gd name="T15" fmla="*/ 13 h 289"/>
                <a:gd name="T16" fmla="*/ 461 w 461"/>
                <a:gd name="T17" fmla="*/ 2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1" h="289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3352800" y="3322638"/>
              <a:ext cx="1716087" cy="1201738"/>
            </a:xfrm>
            <a:custGeom>
              <a:avLst/>
              <a:gdLst>
                <a:gd name="T0" fmla="*/ 647 w 647"/>
                <a:gd name="T1" fmla="*/ 433 h 453"/>
                <a:gd name="T2" fmla="*/ 618 w 647"/>
                <a:gd name="T3" fmla="*/ 453 h 453"/>
                <a:gd name="T4" fmla="*/ 29 w 647"/>
                <a:gd name="T5" fmla="*/ 453 h 453"/>
                <a:gd name="T6" fmla="*/ 0 w 647"/>
                <a:gd name="T7" fmla="*/ 433 h 453"/>
                <a:gd name="T8" fmla="*/ 0 w 647"/>
                <a:gd name="T9" fmla="*/ 20 h 453"/>
                <a:gd name="T10" fmla="*/ 29 w 647"/>
                <a:gd name="T11" fmla="*/ 0 h 453"/>
                <a:gd name="T12" fmla="*/ 618 w 647"/>
                <a:gd name="T13" fmla="*/ 0 h 453"/>
                <a:gd name="T14" fmla="*/ 647 w 647"/>
                <a:gd name="T15" fmla="*/ 20 h 453"/>
                <a:gd name="T16" fmla="*/ 647 w 647"/>
                <a:gd name="T17" fmla="*/ 43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" h="453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3355975" y="2014538"/>
              <a:ext cx="800100" cy="1209675"/>
            </a:xfrm>
            <a:custGeom>
              <a:avLst/>
              <a:gdLst>
                <a:gd name="T0" fmla="*/ 302 w 302"/>
                <a:gd name="T1" fmla="*/ 436 h 456"/>
                <a:gd name="T2" fmla="*/ 288 w 302"/>
                <a:gd name="T3" fmla="*/ 456 h 456"/>
                <a:gd name="T4" fmla="*/ 13 w 302"/>
                <a:gd name="T5" fmla="*/ 456 h 456"/>
                <a:gd name="T6" fmla="*/ 0 w 302"/>
                <a:gd name="T7" fmla="*/ 436 h 456"/>
                <a:gd name="T8" fmla="*/ 0 w 302"/>
                <a:gd name="T9" fmla="*/ 20 h 456"/>
                <a:gd name="T10" fmla="*/ 13 w 302"/>
                <a:gd name="T11" fmla="*/ 0 h 456"/>
                <a:gd name="T12" fmla="*/ 288 w 302"/>
                <a:gd name="T13" fmla="*/ 0 h 456"/>
                <a:gd name="T14" fmla="*/ 302 w 302"/>
                <a:gd name="T15" fmla="*/ 20 h 456"/>
                <a:gd name="T16" fmla="*/ 302 w 302"/>
                <a:gd name="T17" fmla="*/ 43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6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9" name="Rectangle 49"/>
            <p:cNvSpPr>
              <a:spLocks noChangeArrowheads="1"/>
            </p:cNvSpPr>
            <p:nvPr/>
          </p:nvSpPr>
          <p:spPr bwMode="auto">
            <a:xfrm>
              <a:off x="7464697" y="1984678"/>
              <a:ext cx="606005" cy="36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LOVE</a:t>
              </a: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0" name="Rectangle 50"/>
            <p:cNvSpPr>
              <a:spLocks noChangeArrowheads="1"/>
            </p:cNvSpPr>
            <p:nvPr/>
          </p:nvSpPr>
          <p:spPr bwMode="auto">
            <a:xfrm>
              <a:off x="2908300" y="1149350"/>
              <a:ext cx="138662" cy="425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2300" dirty="0">
                  <a:solidFill>
                    <a:srgbClr val="FFFFFF"/>
                  </a:solidFill>
                  <a:latin typeface="iCiel Cadena"/>
                  <a:ea typeface="Microsoft YaHei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1" name="Rectangle 51"/>
            <p:cNvSpPr>
              <a:spLocks noChangeArrowheads="1"/>
            </p:cNvSpPr>
            <p:nvPr/>
          </p:nvSpPr>
          <p:spPr bwMode="auto">
            <a:xfrm>
              <a:off x="2908300" y="3684587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2" name="Rectangle 52"/>
            <p:cNvSpPr>
              <a:spLocks noChangeArrowheads="1"/>
            </p:cNvSpPr>
            <p:nvPr/>
          </p:nvSpPr>
          <p:spPr bwMode="auto"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3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3" name="Rectangle 53"/>
            <p:cNvSpPr>
              <a:spLocks noChangeArrowheads="1"/>
            </p:cNvSpPr>
            <p:nvPr/>
          </p:nvSpPr>
          <p:spPr bwMode="auto">
            <a:xfrm>
              <a:off x="6526213" y="5449888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7436353" y="3302375"/>
              <a:ext cx="600963" cy="332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PIRCE</a:t>
              </a:r>
              <a:endParaRPr kumimoji="0" lang="zh-CN" altLang="zh-CN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5" name="Rectangle 55"/>
            <p:cNvSpPr>
              <a:spLocks noChangeArrowheads="1"/>
            </p:cNvSpPr>
            <p:nvPr/>
          </p:nvSpPr>
          <p:spPr bwMode="auto">
            <a:xfrm>
              <a:off x="6073774" y="3275013"/>
              <a:ext cx="217897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G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6" name="Rectangle 56"/>
            <p:cNvSpPr>
              <a:spLocks noChangeArrowheads="1"/>
            </p:cNvSpPr>
            <p:nvPr/>
          </p:nvSpPr>
          <p:spPr bwMode="auto">
            <a:xfrm>
              <a:off x="6073774" y="3709988"/>
              <a:ext cx="158470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S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7" name="Rectangle 57"/>
            <p:cNvSpPr>
              <a:spLocks noChangeArrowheads="1"/>
            </p:cNvSpPr>
            <p:nvPr/>
          </p:nvSpPr>
          <p:spPr bwMode="auto">
            <a:xfrm>
              <a:off x="4335463" y="4602163"/>
              <a:ext cx="16927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T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8" name="Rectangle 58"/>
            <p:cNvSpPr>
              <a:spLocks noChangeArrowheads="1"/>
            </p:cNvSpPr>
            <p:nvPr/>
          </p:nvSpPr>
          <p:spPr bwMode="auto">
            <a:xfrm>
              <a:off x="4335463" y="4948238"/>
              <a:ext cx="21609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Microsoft YaHei" panose="020B0503020204020204" pitchFamily="34" charset="-122"/>
                </a:rPr>
                <a:t>H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967602" y="3249041"/>
            <a:ext cx="841762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7" y="4174670"/>
            <a:ext cx="4084635" cy="20415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577" y="387982"/>
            <a:ext cx="2293652" cy="2160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6|2.1|2|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|3.4|3.9|7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6|2.1|2|7.2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A3B"/>
      </a:accent1>
      <a:accent2>
        <a:srgbClr val="7DC8FF"/>
      </a:accent2>
      <a:accent3>
        <a:srgbClr val="56AF35"/>
      </a:accent3>
      <a:accent4>
        <a:srgbClr val="CDD500"/>
      </a:accent4>
      <a:accent5>
        <a:srgbClr val="4472C4"/>
      </a:accent5>
      <a:accent6>
        <a:srgbClr val="F95421"/>
      </a:accent6>
      <a:hlink>
        <a:srgbClr val="0563C1"/>
      </a:hlink>
      <a:folHlink>
        <a:srgbClr val="954F72"/>
      </a:folHlink>
    </a:clrScheme>
    <a:fontScheme name="zezbname">
      <a:majorFont>
        <a:latin typeface="Segoe Print"/>
        <a:ea typeface="方正黑体_GBK"/>
        <a:cs typeface=""/>
      </a:majorFont>
      <a:minorFont>
        <a:latin typeface="Segoe Print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</TotalTime>
  <Words>1095</Words>
  <Application>Microsoft Office PowerPoint</Application>
  <PresentationFormat>Widescreen</PresentationFormat>
  <Paragraphs>173</Paragraphs>
  <Slides>28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47" baseType="lpstr">
      <vt:lpstr>Microsoft YaHei</vt:lpstr>
      <vt:lpstr>Arial</vt:lpstr>
      <vt:lpstr>Calibri</vt:lpstr>
      <vt:lpstr>Constantia</vt:lpstr>
      <vt:lpstr>等线</vt:lpstr>
      <vt:lpstr>iCiel Cadena</vt:lpstr>
      <vt:lpstr>Segoe Print</vt:lpstr>
      <vt:lpstr>SVN-SAF</vt:lpstr>
      <vt:lpstr>Times New Roman</vt:lpstr>
      <vt:lpstr>Trebuchet MS</vt:lpstr>
      <vt:lpstr>UTM  Avo</vt:lpstr>
      <vt:lpstr>UTM Avo</vt:lpstr>
      <vt:lpstr>Wingdings</vt:lpstr>
      <vt:lpstr>Wingdings 3</vt:lpstr>
      <vt:lpstr>方正黑体_GBK</vt:lpstr>
      <vt:lpstr>1_Office 主题</vt:lpstr>
      <vt:lpstr>Facet</vt:lpstr>
      <vt:lpstr>1_Facet</vt:lpstr>
      <vt:lpstr>2_Facet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Admin</cp:lastModifiedBy>
  <cp:revision>226</cp:revision>
  <dcterms:created xsi:type="dcterms:W3CDTF">2021-11-14T08:33:00Z</dcterms:created>
  <dcterms:modified xsi:type="dcterms:W3CDTF">2024-11-30T12:46:00Z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66D305AB9531430CA82F64AC33C83CE7</vt:lpwstr>
  </property>
  <property fmtid="{D5CDD505-2E9C-101B-9397-08002B2CF9AE}" pid="3" name="KSOProductBuildVer">
    <vt:lpwstr>1033-11.2.0.11486</vt:lpwstr>
  </property>
</Properties>
</file>