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  <p:sldMasterId id="2147483702" r:id="rId2"/>
    <p:sldMasterId id="2147483714" r:id="rId3"/>
    <p:sldMasterId id="2147483726" r:id="rId4"/>
    <p:sldMasterId id="2147483738" r:id="rId5"/>
    <p:sldMasterId id="2147483763" r:id="rId6"/>
    <p:sldMasterId id="2147483782" r:id="rId7"/>
  </p:sldMasterIdLst>
  <p:notesMasterIdLst>
    <p:notesMasterId r:id="rId31"/>
  </p:notesMasterIdLst>
  <p:sldIdLst>
    <p:sldId id="2007577123" r:id="rId8"/>
    <p:sldId id="278" r:id="rId9"/>
    <p:sldId id="293" r:id="rId10"/>
    <p:sldId id="2007577142" r:id="rId11"/>
    <p:sldId id="2007577140" r:id="rId12"/>
    <p:sldId id="267" r:id="rId13"/>
    <p:sldId id="4263" r:id="rId14"/>
    <p:sldId id="2007577125" r:id="rId15"/>
    <p:sldId id="2007577127" r:id="rId16"/>
    <p:sldId id="4260" r:id="rId17"/>
    <p:sldId id="4247" r:id="rId18"/>
    <p:sldId id="2007577143" r:id="rId19"/>
    <p:sldId id="2007577131" r:id="rId20"/>
    <p:sldId id="4235" r:id="rId21"/>
    <p:sldId id="4237" r:id="rId22"/>
    <p:sldId id="4238" r:id="rId23"/>
    <p:sldId id="4239" r:id="rId24"/>
    <p:sldId id="4240" r:id="rId25"/>
    <p:sldId id="4241" r:id="rId26"/>
    <p:sldId id="2007577144" r:id="rId27"/>
    <p:sldId id="4243" r:id="rId28"/>
    <p:sldId id="4244" r:id="rId29"/>
    <p:sldId id="4245" r:id="rId30"/>
  </p:sldIdLst>
  <p:sldSz cx="12192000" cy="6858000"/>
  <p:notesSz cx="6858000" cy="9144000"/>
  <p:embeddedFontLst>
    <p:embeddedFont>
      <p:font typeface="Calibri Light" panose="020F0302020204030204" pitchFamily="34" charset="0"/>
      <p:regular r:id="rId32"/>
      <p:italic r:id="rId33"/>
    </p:embeddedFont>
    <p:embeddedFont>
      <p:font typeface="Roboto Black" panose="02000000000000000000" pitchFamily="2" charset="0"/>
      <p:bold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Tahoma" panose="020B0604030504040204" pitchFamily="34" charset="0"/>
      <p:regular r:id="rId40"/>
      <p:bold r:id="rId41"/>
    </p:embeddedFont>
    <p:embeddedFont>
      <p:font typeface="VNI-Times" pitchFamily="2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E0EB"/>
    <a:srgbClr val="F5CC1A"/>
    <a:srgbClr val="71BDCB"/>
    <a:srgbClr val="F7CB9E"/>
    <a:srgbClr val="706366"/>
    <a:srgbClr val="636F6D"/>
    <a:srgbClr val="8F9216"/>
    <a:srgbClr val="C1C51D"/>
    <a:srgbClr val="DCE02D"/>
    <a:srgbClr val="F4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47" autoAdjust="0"/>
    <p:restoredTop sz="85915" autoAdjust="0"/>
  </p:normalViewPr>
  <p:slideViewPr>
    <p:cSldViewPr snapToGrid="0">
      <p:cViewPr varScale="1">
        <p:scale>
          <a:sx n="63" d="100"/>
          <a:sy n="63" d="100"/>
        </p:scale>
        <p:origin x="-522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7" d="100"/>
          <a:sy n="47" d="100"/>
        </p:scale>
        <p:origin x="278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8.fntdata"/><Relationship Id="rId21" Type="http://schemas.openxmlformats.org/officeDocument/2006/relationships/slide" Target="slides/slide14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1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3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86C9A-2569-46F8-987B-630E79973BE1}" type="datetimeFigureOut">
              <a:rPr lang="vi-VN" smtClean="0"/>
              <a:t>25/12/2024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B516E-07DC-497B-9789-361D47A843F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53063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101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B516E-07DC-497B-9789-361D47A843FC}" type="slidenum">
              <a:rPr lang="vi-VN" smtClean="0"/>
              <a:t>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2426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A1CF335-2C36-ECAD-D4FD-8D2AD65B7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9FEFEFD-4099-C27C-8D51-FD3533302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4FA45CC-36D4-C668-14B8-F78675761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A140E35-08F4-B9DF-BF71-D44F4F5CC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518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02BF4ED-E291-B067-D42E-128B9CB8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3DD113D0-9B2A-CE19-F724-355F203C3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AD9A436-A8B9-398A-D86E-59F9429E0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E1DDC85-7CD6-428B-D6AC-42BAD8EB2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389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8FE20FD-CE0F-069D-5031-635ACA955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3760873-03DE-7B15-F04F-89FF25222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336DABA-F6A5-297B-47A5-5394F7BE1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</a:t>
            </a:r>
            <a:r>
              <a:rPr lang="en-US" baseline="0"/>
              <a:t> </a:t>
            </a:r>
            <a:r>
              <a:rPr lang="vi-VN" baseline="0"/>
              <a:t>hướng dẫn HS hoàn thiện phiếu số </a:t>
            </a:r>
            <a:r>
              <a:rPr lang="en-US" baseline="0"/>
              <a:t>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9C28E05-7F77-A265-E55F-ED50AF808F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97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yêu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nhóm</a:t>
            </a:r>
            <a:r>
              <a:rPr lang="en-US" dirty="0"/>
              <a:t> HS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nguyên</a:t>
            </a:r>
            <a:r>
              <a:rPr lang="en-US" dirty="0"/>
              <a:t>,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liệu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nhóm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phiếu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tập</a:t>
            </a:r>
            <a:r>
              <a:rPr lang="en-US" dirty="0"/>
              <a:t>,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bổ</a:t>
            </a:r>
            <a:r>
              <a:rPr lang="en-US" dirty="0"/>
              <a:t> sung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phiếu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611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GV gợi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đơn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dán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các tờ giấy màu lại với nhau</a:t>
            </a:r>
            <a:endParaRPr lang="vi-V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418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GV gợi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làm: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Kẻ bảng gồm 7 hàng, 7 cột trên tờ giấy A4, viết các thứ từ thứ 2 đến chủ nhật; viết các ngày bắt đầu từ số 1, tùy chọn tháng mà ngày kết thúc có thể là 28-31</a:t>
            </a:r>
            <a:endParaRPr lang="vi-V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061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GV hướng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dẫn HS trang trí tùy thích bằng cách tô màu, vẽ hình, dán hình…</a:t>
            </a:r>
            <a:endParaRPr lang="vi-V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168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GV dán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tờ lịch vào khung</a:t>
            </a:r>
            <a:endParaRPr lang="vi-V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124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Khuyến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vi-V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055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GV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tờ</a:t>
            </a:r>
            <a:r>
              <a:rPr lang="en-US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lịch vừa tạo để trả lời các câu hỏi</a:t>
            </a:r>
            <a:endParaRPr lang="vi-V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160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cho</a:t>
            </a:r>
            <a:r>
              <a:rPr lang="en-US" dirty="0"/>
              <a:t> HS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vòng</a:t>
            </a:r>
            <a:r>
              <a:rPr lang="en-US" dirty="0"/>
              <a:t> </a:t>
            </a:r>
            <a:r>
              <a:rPr lang="en-US" dirty="0" err="1"/>
              <a:t>quanh</a:t>
            </a:r>
            <a:r>
              <a:rPr lang="en-US" dirty="0"/>
              <a:t> </a:t>
            </a:r>
            <a:r>
              <a:rPr lang="en-US" err="1"/>
              <a:t>xem</a:t>
            </a:r>
            <a:r>
              <a:rPr lang="en-US"/>
              <a:t> các sản</a:t>
            </a:r>
            <a:r>
              <a:rPr lang="en-US" baseline="0"/>
              <a:t> phẩm </a:t>
            </a:r>
            <a:r>
              <a:rPr lang="en-US"/>
              <a:t>của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HS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giá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chí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dán</a:t>
            </a:r>
            <a:r>
              <a:rPr lang="en-US" dirty="0"/>
              <a:t>.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err="1"/>
              <a:t>tặng</a:t>
            </a:r>
            <a:r>
              <a:rPr lang="en-US"/>
              <a:t> thêm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dán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sáng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, </a:t>
            </a:r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nhanh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nhiều</a:t>
            </a:r>
            <a:r>
              <a:rPr lang="en-US" dirty="0"/>
              <a:t> </a:t>
            </a:r>
            <a:r>
              <a:rPr lang="en-US" dirty="0" err="1"/>
              <a:t>hơn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453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EB516E-07DC-497B-9789-361D47A843F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644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51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35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21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87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66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48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367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36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8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52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003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50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458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94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22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629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949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578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721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400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319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398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2296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686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537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8162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0117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101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761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043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639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026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753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37B9A-E58B-4FD8-AEBD-55459CA8CA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51240"/>
      </p:ext>
    </p:extLst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BA21C-B538-4082-AA12-8207BA3048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33319"/>
      </p:ext>
    </p:extLst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8A0CE-D3E8-4554-9A49-994B6766AF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61456"/>
      </p:ext>
    </p:extLst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F5940-DE9F-471E-B625-23A3B33AF5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9728"/>
      </p:ext>
    </p:extLst>
  </p:cSld>
  <p:clrMapOvr>
    <a:masterClrMapping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AB560-C98F-40C6-AB77-52CA4877B4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66925"/>
      </p:ext>
    </p:extLst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D3BAE-50E7-4520-BE5F-FEE17021BD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68570"/>
      </p:ext>
    </p:extLst>
  </p:cSld>
  <p:clrMapOvr>
    <a:masterClrMapping/>
  </p:clrMapOvr>
  <p:transition spd="slow">
    <p:cov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FD018-1272-4660-9054-EF7776B0A2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14310"/>
      </p:ext>
    </p:extLst>
  </p:cSld>
  <p:clrMapOvr>
    <a:masterClrMapping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4EA44-21BA-4976-B72D-D328FB9DE6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46160"/>
      </p:ext>
    </p:extLst>
  </p:cSld>
  <p:clrMapOvr>
    <a:masterClrMapping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2CCAC-DF66-4574-9D69-A69FAC9D7E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45180"/>
      </p:ext>
    </p:extLst>
  </p:cSld>
  <p:clrMapOvr>
    <a:masterClrMapping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DFDA9-0667-4764-A2F6-6E0A7AF3FD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84340"/>
      </p:ext>
    </p:extLst>
  </p:cSld>
  <p:clrMapOvr>
    <a:masterClrMapping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C3ECA-CF2A-47A0-ABEE-94F183F87A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16832"/>
      </p:ext>
    </p:extLst>
  </p:cSld>
  <p:clrMapOvr>
    <a:masterClrMapping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5182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68903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8718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2923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5251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2241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9168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6466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6418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9470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8070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4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1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5D2767-D998-468D-9632-EA107E4ADF4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641093"/>
      </p:ext>
    </p:extLst>
  </p:cSld>
  <p:clrMapOvr>
    <a:masterClrMapping/>
  </p:clrMapOvr>
  <p:transition spd="med" advClick="0" advTm="10000">
    <p:blinds dir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=""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=""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=""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=""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=""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=""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=""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=""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=""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=""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=""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=""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=""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=""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=""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=""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=""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=""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=""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=""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=""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=""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=""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=""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=""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=""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=""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=""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=""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=""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=""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=""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=""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=""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=""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=""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=""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=""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=""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=""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=""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=""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=""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=""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=""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=""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=""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=""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=""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=""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=""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=""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=""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=""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=""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=""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=""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=""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=""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=""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=""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=""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=""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=""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=""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=""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=""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=""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=""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=""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=""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=""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=""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=""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=""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=""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=""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=""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=""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=""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=""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=""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=""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=""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=""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=""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=""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=""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=""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=""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=""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=""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=""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=""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=""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=""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=""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=""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=""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=""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=""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=""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=""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=""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=""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=""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=""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=""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=""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=""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=""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=""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=""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=""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=""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=""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=""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=""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=""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=""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=""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=""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=""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=""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=""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=""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=""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=""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=""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=""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=""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=""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=""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=""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=""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=""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=""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=""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=""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=""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=""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=""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=""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=""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=""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=""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=""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=""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=""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=""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=""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=""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=""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=""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=""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=""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=""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=""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=""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=""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=""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=""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=""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=""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=""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=""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=""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=""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=""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=""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=""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=""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=""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=""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=""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=""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=""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=""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=""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=""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=""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=""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=""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=""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=""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=""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=""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=""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=""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=""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=""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=""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=""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=""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=""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=""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=""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=""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=""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=""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=""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=""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=""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=""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=""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=""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=""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=""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=""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=""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=""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=""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987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=""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=""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=""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=""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=""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=""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=""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=""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=""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=""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=""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=""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=""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=""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=""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=""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=""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=""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=""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=""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=""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=""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=""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=""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=""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=""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=""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=""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=""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=""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=""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=""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=""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=""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=""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=""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=""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=""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=""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=""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=""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=""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=""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=""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=""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=""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=""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=""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=""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=""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=""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=""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=""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=""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=""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=""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=""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=""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=""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=""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=""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=""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=""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=""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=""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=""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=""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=""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=""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=""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=""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=""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=""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=""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=""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=""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=""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=""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=""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=""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=""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=""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=""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=""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=""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=""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=""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=""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=""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=""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=""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=""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=""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=""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=""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=""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=""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=""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=""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=""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=""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=""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=""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=""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=""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=""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=""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=""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=""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=""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=""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=""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=""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=""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=""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=""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=""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=""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=""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=""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=""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=""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=""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=""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=""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=""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=""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=""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=""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=""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=""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=""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=""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=""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=""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=""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=""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=""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=""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32291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=""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=""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=""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=""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=""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=""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=""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=""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=""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=""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=""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=""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=""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=""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=""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=""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=""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=""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=""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=""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=""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=""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=""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=""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=""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=""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=""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=""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=""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=""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=""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=""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=""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=""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=""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=""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=""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=""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=""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=""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=""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=""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=""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=""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=""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=""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=""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=""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=""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=""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=""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=""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=""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=""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=""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=""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=""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=""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=""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=""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=""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=""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=""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=""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=""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=""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=""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=""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69966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=""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=""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=""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=""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=""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=""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=""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=""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=""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=""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=""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=""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=""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=""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=""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=""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=""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=""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=""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=""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=""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=""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=""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=""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=""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=""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=""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=""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=""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=""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=""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=""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=""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=""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=""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=""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=""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=""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=""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=""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=""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=""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=""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=""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=""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=""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=""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=""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=""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=""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=""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=""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=""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=""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=""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=""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=""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=""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=""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=""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=""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=""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=""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=""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=""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=""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=""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=""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=""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=""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=""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=""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=""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=""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=""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=""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=""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=""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=""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=""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=""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=""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=""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=""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=""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=""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=""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=""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=""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=""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24749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584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=""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009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=""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6404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723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28705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=""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=""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=""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=""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=""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=""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=""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=""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=""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=""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=""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=""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=""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=""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=""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=""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=""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=""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=""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=""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=""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=""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=""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=""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=""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=""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=""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=""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=""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=""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=""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=""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=""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=""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=""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=""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=""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=""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=""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=""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=""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=""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=""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=""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=""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=""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=""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=""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=""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=""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=""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=""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=""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=""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=""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=""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=""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=""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=""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=""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=""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=""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=""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=""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=""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=""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=""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578;p27">
            <a:extLst>
              <a:ext uri="{FF2B5EF4-FFF2-40B4-BE49-F238E27FC236}">
                <a16:creationId xmlns=""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356;p30">
            <a:extLst>
              <a:ext uri="{FF2B5EF4-FFF2-40B4-BE49-F238E27FC236}">
                <a16:creationId xmlns=""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=""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=""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=""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=""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=""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=""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=""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=""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=""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=""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=""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=""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=""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=""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=""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=""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=""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=""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=""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=""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=""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=""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=""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=""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=""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=""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=""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=""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=""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=""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=""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=""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=""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=""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=""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=""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=""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=""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=""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=""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=""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=""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=""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=""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=""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=""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=""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=""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=""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=""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=""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=""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=""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=""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=""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=""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=""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=""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=""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=""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=""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=""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=""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=""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=""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=""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=""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=""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=""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=""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=""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=""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=""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=""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=""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=""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=""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=""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=""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=""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=""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=""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=""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=""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=""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=""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=""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=""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=""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=""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=""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=""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=""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=""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=""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=""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=""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=""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=""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=""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=""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=""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=""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=""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=""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=""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=""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=""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=""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=""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=""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=""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=""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=""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=""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=""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=""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=""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=""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=""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=""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=""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=""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=""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=""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=""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=""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=""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=""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=""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=""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=""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=""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=""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=""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=""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=""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=""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=""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=""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=""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=""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=""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302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=""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=""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=""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=""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=""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=""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=""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=""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=""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=""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=""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=""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=""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=""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=""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=""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=""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=""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=""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=""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=""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=""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=""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=""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=""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=""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=""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=""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=""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=""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=""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=""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=""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=""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=""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=""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=""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=""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=""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=""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=""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=""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=""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=""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=""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=""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=""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=""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=""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=""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=""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=""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=""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=""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=""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=""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=""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=""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=""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=""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=""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=""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=""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=""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=""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=""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=""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=""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=""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=""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=""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=""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=""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=""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=""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=""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=""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=""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=""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=""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=""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=""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=""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=""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=""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=""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=""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=""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=""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=""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=""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=""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=""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=""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=""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=""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=""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=""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=""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=""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=""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=""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=""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=""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=""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=""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=""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=""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=""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=""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=""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=""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=""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=""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=""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=""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=""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=""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=""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=""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=""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=""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=""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=""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=""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=""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=""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=""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=""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=""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=""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=""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=""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=""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=""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=""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=""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=""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=""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61207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=""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=""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=""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=""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=""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=""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=""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=""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=""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=""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=""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=""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=""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=""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=""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=""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=""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=""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=""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=""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=""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=""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=""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=""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=""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=""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=""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=""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=""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=""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=""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=""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=""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=""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=""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=""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=""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=""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=""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=""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=""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=""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=""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=""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=""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=""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=""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=""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=""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=""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=""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=""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=""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=""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=""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=""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=""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=""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=""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=""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=""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=""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=""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=""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=""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=""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=""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=""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6777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=""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=""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=""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=""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=""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=""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=""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=""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=""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=""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=""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=""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=""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=""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=""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=""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=""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=""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=""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=""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=""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=""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=""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=""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=""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=""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=""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=""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=""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=""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=""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=""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=""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=""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=""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=""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=""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=""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=""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=""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=""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=""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=""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=""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=""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=""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=""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=""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=""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=""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=""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=""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=""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=""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=""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=""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=""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=""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=""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=""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=""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=""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=""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=""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=""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=""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=""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=""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=""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=""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=""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=""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=""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=""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=""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=""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=""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=""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=""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=""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=""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=""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=""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=""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=""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=""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=""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=""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=""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=""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142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370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=""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241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=""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6075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913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72667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4559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8926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079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0030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352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804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340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1137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0979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9977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80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24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64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53BE2C-E51D-4510-9725-C2710346218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25/12/2024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CA8D5-547D-4DAF-87A9-E2331C496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91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VNI-Times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VNI-Times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85E40C-94B0-40EA-9AE4-73169B68F787}" type="slidenum">
              <a:rPr lang="en-US" smtClean="0">
                <a:latin typeface="VNI-Times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latin typeface="VNI-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24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 spd="slow"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A75276-1AEB-40DE-B709-E2412D253DE8}" type="slidenum">
              <a:rPr kumimoji="0" lang="vi-V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vi-V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87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554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6264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2.wav"/><Relationship Id="rId7" Type="http://schemas.openxmlformats.org/officeDocument/2006/relationships/image" Target="../media/image22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3600" y="1371600"/>
            <a:ext cx="8229600" cy="3124200"/>
          </a:xfrm>
          <a:prstGeom prst="rect">
            <a:avLst/>
          </a:prstGeom>
          <a:noFill/>
        </p:spPr>
        <p:txBody>
          <a:bodyPr wrap="none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CHÀO MỪNG CÁC THẦY, CÔ THAM DỰ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TIẾT HỌC </a:t>
            </a:r>
            <a:r>
              <a:rPr kumimoji="0" lang="vi-VN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MÔN  </a:t>
            </a:r>
            <a:r>
              <a:rPr kumimoji="0" lang="en-US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TOÁN</a:t>
            </a:r>
            <a:endParaRPr kumimoji="0" lang="en-US" sz="5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VNI-Times" pitchFamily="2" charset="0"/>
              <a:ea typeface="+mn-ea"/>
              <a:cs typeface="+mn-cs"/>
            </a:endParaRP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2438400" y="304800"/>
            <a:ext cx="847344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 Tiểu học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Chánh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Nghĩa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4762500" y="4059412"/>
            <a:ext cx="3429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Lớp </a:t>
            </a:r>
            <a:r>
              <a:rPr kumimoji="0" lang="vi-VN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2438400" y="4767437"/>
            <a:ext cx="792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66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Giáo viên thực hiện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Hồ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Ngọc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Quyên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7056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51" grpId="0"/>
      <p:bldP spid="2052" grpId="0"/>
      <p:bldP spid="20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Rectangle 3"/>
          <p:cNvSpPr>
            <a:spLocks noGrp="1"/>
          </p:cNvSpPr>
          <p:nvPr>
            <p:ph type="title"/>
          </p:nvPr>
        </p:nvSpPr>
        <p:spPr>
          <a:xfrm>
            <a:off x="4062413" y="1308100"/>
            <a:ext cx="3641725" cy="982663"/>
          </a:xfrm>
        </p:spPr>
        <p:txBody>
          <a:bodyPr vert="horz" wrap="square" lIns="91440" tIns="45720" rIns="91440" bIns="45720" anchor="ctr"/>
          <a:lstStyle/>
          <a:p>
            <a:endParaRPr lang="en-US" altLang="x-none" sz="5400" b="1" dirty="0">
              <a:solidFill>
                <a:srgbClr val="FF0000"/>
              </a:solidFill>
            </a:endParaRPr>
          </a:p>
        </p:txBody>
      </p:sp>
      <p:sp>
        <p:nvSpPr>
          <p:cNvPr id="20484" name="Text Box 4"/>
          <p:cNvSpPr txBox="1"/>
          <p:nvPr/>
        </p:nvSpPr>
        <p:spPr>
          <a:xfrm>
            <a:off x="1857375" y="2598738"/>
            <a:ext cx="81724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Khởi động</a:t>
            </a:r>
          </a:p>
        </p:txBody>
      </p:sp>
    </p:spTree>
  </p:cSld>
  <p:clrMapOvr>
    <a:masterClrMapping/>
  </p:clrMapOvr>
  <p:transition spd="slow">
    <p:blinds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ác Ngày Trong Tuần   Các Ngày Trong Tuần Lễ   Toán Lớp 1 Đổi Mới   Ca Nhạc Thiếu Nh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075" y="487680"/>
            <a:ext cx="9595485" cy="568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AD6ED8B-A66C-CF41-56B6-043C65569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186" y="927652"/>
            <a:ext cx="4016237" cy="5102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2FC642F-4D22-9C6B-9E2C-756BB97BF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13" y="831879"/>
            <a:ext cx="3207025" cy="51978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4852345-DCEF-8C79-C16B-715BF1897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374" y="831879"/>
            <a:ext cx="3873776" cy="519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21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0D3D58D-905F-75AB-58F9-9B5D803AF7C8}"/>
              </a:ext>
            </a:extLst>
          </p:cNvPr>
          <p:cNvSpPr txBox="1"/>
          <p:nvPr/>
        </p:nvSpPr>
        <p:spPr>
          <a:xfrm>
            <a:off x="3452116" y="647741"/>
            <a:ext cx="5390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NHIỆM VỤ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FA30AF2-5E2E-95F6-7940-5F311103D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6290" y="4138312"/>
            <a:ext cx="2089866" cy="2719688"/>
          </a:xfrm>
          <a:prstGeom prst="rect">
            <a:avLst/>
          </a:prstGeom>
        </p:spPr>
      </p:pic>
      <p:sp>
        <p:nvSpPr>
          <p:cNvPr id="12" name="Flowchart: Document 11">
            <a:extLst>
              <a:ext uri="{FF2B5EF4-FFF2-40B4-BE49-F238E27FC236}">
                <a16:creationId xmlns="" xmlns:a16="http://schemas.microsoft.com/office/drawing/2014/main" id="{C51F5FD0-3B85-7F8A-EF9E-731EBA3ADC97}"/>
              </a:ext>
            </a:extLst>
          </p:cNvPr>
          <p:cNvSpPr/>
          <p:nvPr/>
        </p:nvSpPr>
        <p:spPr>
          <a:xfrm rot="10800000">
            <a:off x="2092520" y="1457928"/>
            <a:ext cx="9413680" cy="4165059"/>
          </a:xfrm>
          <a:prstGeom prst="flowChartDocument">
            <a:avLst/>
          </a:prstGeom>
          <a:solidFill>
            <a:srgbClr val="B4E0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CCA469E-0037-2C17-72A9-544E86C67272}"/>
              </a:ext>
            </a:extLst>
          </p:cNvPr>
          <p:cNvSpPr txBox="1"/>
          <p:nvPr/>
        </p:nvSpPr>
        <p:spPr>
          <a:xfrm>
            <a:off x="2222519" y="2708112"/>
            <a:ext cx="9131281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phẩm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đảm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yêu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cầu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rõ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đúng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ngày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Trang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trí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sáng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tạo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vi-VN" sz="2800" kern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đẹp,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đảm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bảo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tính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thẩm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mĩ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sử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dụng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được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nhiều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lần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5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ECFEFC2-EC29-37BF-7313-0A971D815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243"/>
            <a:ext cx="12192000" cy="617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42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6A0834F-0B98-51D0-47ED-8E70856EC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8" y="142726"/>
            <a:ext cx="12044362" cy="627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1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5D56F37-C2A2-23D0-DBA3-B05539094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7FEE878-2713-76EB-A9F1-D665CC768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1" y="1704974"/>
            <a:ext cx="4244479" cy="47910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7169552-B4D6-65A3-CE7D-1C31EB5568BE}"/>
              </a:ext>
            </a:extLst>
          </p:cNvPr>
          <p:cNvSpPr txBox="1"/>
          <p:nvPr/>
        </p:nvSpPr>
        <p:spPr>
          <a:xfrm>
            <a:off x="3171825" y="428626"/>
            <a:ext cx="6157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t>PHIẾU BÀI TẬP SỐ 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5C6C39-5034-5F2A-3239-F92ECE70EBE9}"/>
              </a:ext>
            </a:extLst>
          </p:cNvPr>
          <p:cNvSpPr txBox="1"/>
          <p:nvPr/>
        </p:nvSpPr>
        <p:spPr>
          <a:xfrm>
            <a:off x="4724402" y="1323976"/>
            <a:ext cx="64103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- Lịch tháng 5 có bao nhiêu ngày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................................................................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- Tháng 5 có bao nhiêu ngày thứ Ba, đó là những ngày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............................................................................................................................................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- Ngày 19 tháng 5 là sinh nhật Bác Hồ. Ngày đó là thứ mấy?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...........................................................................................................................................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2412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9F397F0-6B4A-A9F9-B6A5-F6695C31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2002E87-39B2-B89C-7825-14B4813AD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57300"/>
            <a:ext cx="4724400" cy="5238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F879EB6-6100-4B20-C762-BBFAC3837FB9}"/>
              </a:ext>
            </a:extLst>
          </p:cNvPr>
          <p:cNvSpPr txBox="1"/>
          <p:nvPr/>
        </p:nvSpPr>
        <p:spPr>
          <a:xfrm>
            <a:off x="3143250" y="447676"/>
            <a:ext cx="6157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t>PHIẾU BÀI TẬP SỐ 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BD53240-F927-B6B9-E693-BA2D84D58E8B}"/>
              </a:ext>
            </a:extLst>
          </p:cNvPr>
          <p:cNvSpPr txBox="1"/>
          <p:nvPr/>
        </p:nvSpPr>
        <p:spPr>
          <a:xfrm>
            <a:off x="4724402" y="1323976"/>
            <a:ext cx="64103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- Lịch tháng 5 có bao nhiêu ngày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srgbClr val="7030A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Tháng 5 có 31 ngày.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- Tháng 5 có bao nhiêu ngày thứ Ba, đó là những ngày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Tháng 5 có 5 ngày thứ Ba, đó là các ngày 3,10,17,24,31.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- Ngày 19 tháng 5 là sinh nhật Bác Hồ. Ngày đó là thứ mấy?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Đó là ngày thứ Năm.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29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D58697-C500-C1B9-C93C-60AD73688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68DF266F-A667-CF5D-9CE0-C381DD50C11C}"/>
              </a:ext>
            </a:extLst>
          </p:cNvPr>
          <p:cNvGrpSpPr/>
          <p:nvPr/>
        </p:nvGrpSpPr>
        <p:grpSpPr>
          <a:xfrm>
            <a:off x="4890052" y="309788"/>
            <a:ext cx="6274123" cy="6132116"/>
            <a:chOff x="4890052" y="309788"/>
            <a:chExt cx="6274123" cy="6132116"/>
          </a:xfrm>
        </p:grpSpPr>
        <p:pic>
          <p:nvPicPr>
            <p:cNvPr id="2" name="Picture 2" descr="20210409041757_wm_shs-toan-2-tap-1">
              <a:extLst>
                <a:ext uri="{FF2B5EF4-FFF2-40B4-BE49-F238E27FC236}">
                  <a16:creationId xmlns="" xmlns:a16="http://schemas.microsoft.com/office/drawing/2014/main" id="{BA8B00B9-7EB2-FE0E-4950-8A496E2E6D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4" t="62127" r="42361" b="184"/>
            <a:stretch/>
          </p:blipFill>
          <p:spPr bwMode="auto">
            <a:xfrm>
              <a:off x="5102087" y="309788"/>
              <a:ext cx="5820057" cy="6132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FAF0E124-D408-4C2E-6BCE-09C95A7AC695}"/>
                </a:ext>
              </a:extLst>
            </p:cNvPr>
            <p:cNvSpPr/>
            <p:nvPr/>
          </p:nvSpPr>
          <p:spPr>
            <a:xfrm>
              <a:off x="4890052" y="309788"/>
              <a:ext cx="980661" cy="445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D6F403B5-AF4C-FCCD-E4B7-D1B1A9634249}"/>
                </a:ext>
              </a:extLst>
            </p:cNvPr>
            <p:cNvSpPr/>
            <p:nvPr/>
          </p:nvSpPr>
          <p:spPr>
            <a:xfrm>
              <a:off x="10183514" y="309788"/>
              <a:ext cx="980661" cy="3334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D7DB218E-DF9B-7E3C-BAE4-0AF635A24D5F}"/>
                </a:ext>
              </a:extLst>
            </p:cNvPr>
            <p:cNvSpPr/>
            <p:nvPr/>
          </p:nvSpPr>
          <p:spPr>
            <a:xfrm>
              <a:off x="10626267" y="5184776"/>
              <a:ext cx="537907" cy="1257128"/>
            </a:xfrm>
            <a:custGeom>
              <a:avLst/>
              <a:gdLst>
                <a:gd name="connsiteX0" fmla="*/ 0 w 505700"/>
                <a:gd name="connsiteY0" fmla="*/ 0 h 1257128"/>
                <a:gd name="connsiteX1" fmla="*/ 505700 w 505700"/>
                <a:gd name="connsiteY1" fmla="*/ 0 h 1257128"/>
                <a:gd name="connsiteX2" fmla="*/ 505700 w 505700"/>
                <a:gd name="connsiteY2" fmla="*/ 1257128 h 1257128"/>
                <a:gd name="connsiteX3" fmla="*/ 0 w 505700"/>
                <a:gd name="connsiteY3" fmla="*/ 1257128 h 1257128"/>
                <a:gd name="connsiteX4" fmla="*/ 0 w 505700"/>
                <a:gd name="connsiteY4" fmla="*/ 0 h 1257128"/>
                <a:gd name="connsiteX0" fmla="*/ 22225 w 505700"/>
                <a:gd name="connsiteY0" fmla="*/ 0 h 1257128"/>
                <a:gd name="connsiteX1" fmla="*/ 505700 w 505700"/>
                <a:gd name="connsiteY1" fmla="*/ 0 h 1257128"/>
                <a:gd name="connsiteX2" fmla="*/ 505700 w 505700"/>
                <a:gd name="connsiteY2" fmla="*/ 1257128 h 1257128"/>
                <a:gd name="connsiteX3" fmla="*/ 0 w 505700"/>
                <a:gd name="connsiteY3" fmla="*/ 1257128 h 1257128"/>
                <a:gd name="connsiteX4" fmla="*/ 22225 w 505700"/>
                <a:gd name="connsiteY4" fmla="*/ 0 h 1257128"/>
                <a:gd name="connsiteX0" fmla="*/ 22225 w 505700"/>
                <a:gd name="connsiteY0" fmla="*/ 0 h 1257128"/>
                <a:gd name="connsiteX1" fmla="*/ 505700 w 505700"/>
                <a:gd name="connsiteY1" fmla="*/ 0 h 1257128"/>
                <a:gd name="connsiteX2" fmla="*/ 505700 w 505700"/>
                <a:gd name="connsiteY2" fmla="*/ 1257128 h 1257128"/>
                <a:gd name="connsiteX3" fmla="*/ 0 w 505700"/>
                <a:gd name="connsiteY3" fmla="*/ 1257128 h 1257128"/>
                <a:gd name="connsiteX4" fmla="*/ 22225 w 505700"/>
                <a:gd name="connsiteY4" fmla="*/ 0 h 1257128"/>
                <a:gd name="connsiteX0" fmla="*/ 23031 w 506506"/>
                <a:gd name="connsiteY0" fmla="*/ 0 h 1257128"/>
                <a:gd name="connsiteX1" fmla="*/ 506506 w 506506"/>
                <a:gd name="connsiteY1" fmla="*/ 0 h 1257128"/>
                <a:gd name="connsiteX2" fmla="*/ 506506 w 506506"/>
                <a:gd name="connsiteY2" fmla="*/ 1257128 h 1257128"/>
                <a:gd name="connsiteX3" fmla="*/ 806 w 506506"/>
                <a:gd name="connsiteY3" fmla="*/ 1257128 h 1257128"/>
                <a:gd name="connsiteX4" fmla="*/ 23031 w 506506"/>
                <a:gd name="connsiteY4" fmla="*/ 0 h 1257128"/>
                <a:gd name="connsiteX0" fmla="*/ 47406 w 530881"/>
                <a:gd name="connsiteY0" fmla="*/ 0 h 1257128"/>
                <a:gd name="connsiteX1" fmla="*/ 530881 w 530881"/>
                <a:gd name="connsiteY1" fmla="*/ 0 h 1257128"/>
                <a:gd name="connsiteX2" fmla="*/ 530881 w 530881"/>
                <a:gd name="connsiteY2" fmla="*/ 1257128 h 1257128"/>
                <a:gd name="connsiteX3" fmla="*/ 25181 w 530881"/>
                <a:gd name="connsiteY3" fmla="*/ 1257128 h 1257128"/>
                <a:gd name="connsiteX4" fmla="*/ 47406 w 530881"/>
                <a:gd name="connsiteY4" fmla="*/ 0 h 1257128"/>
                <a:gd name="connsiteX0" fmla="*/ 50215 w 533690"/>
                <a:gd name="connsiteY0" fmla="*/ 0 h 1257128"/>
                <a:gd name="connsiteX1" fmla="*/ 533690 w 533690"/>
                <a:gd name="connsiteY1" fmla="*/ 0 h 1257128"/>
                <a:gd name="connsiteX2" fmla="*/ 533690 w 533690"/>
                <a:gd name="connsiteY2" fmla="*/ 1257128 h 1257128"/>
                <a:gd name="connsiteX3" fmla="*/ 27990 w 533690"/>
                <a:gd name="connsiteY3" fmla="*/ 1257128 h 1257128"/>
                <a:gd name="connsiteX4" fmla="*/ 50215 w 533690"/>
                <a:gd name="connsiteY4" fmla="*/ 0 h 1257128"/>
                <a:gd name="connsiteX0" fmla="*/ 54432 w 537907"/>
                <a:gd name="connsiteY0" fmla="*/ 0 h 1257128"/>
                <a:gd name="connsiteX1" fmla="*/ 537907 w 537907"/>
                <a:gd name="connsiteY1" fmla="*/ 0 h 1257128"/>
                <a:gd name="connsiteX2" fmla="*/ 537907 w 537907"/>
                <a:gd name="connsiteY2" fmla="*/ 1257128 h 1257128"/>
                <a:gd name="connsiteX3" fmla="*/ 32207 w 537907"/>
                <a:gd name="connsiteY3" fmla="*/ 1257128 h 1257128"/>
                <a:gd name="connsiteX4" fmla="*/ 54432 w 537907"/>
                <a:gd name="connsiteY4" fmla="*/ 0 h 125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907" h="1257128">
                  <a:moveTo>
                    <a:pt x="54432" y="0"/>
                  </a:moveTo>
                  <a:lnTo>
                    <a:pt x="537907" y="0"/>
                  </a:lnTo>
                  <a:lnTo>
                    <a:pt x="537907" y="1257128"/>
                  </a:lnTo>
                  <a:lnTo>
                    <a:pt x="32207" y="1257128"/>
                  </a:lnTo>
                  <a:cubicBezTo>
                    <a:pt x="-33410" y="949210"/>
                    <a:pt x="15274" y="422218"/>
                    <a:pt x="544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63969594-879F-89B4-DAAB-EA67C0FC1F20}"/>
                </a:ext>
              </a:extLst>
            </p:cNvPr>
            <p:cNvSpPr/>
            <p:nvPr/>
          </p:nvSpPr>
          <p:spPr>
            <a:xfrm>
              <a:off x="4890052" y="5319713"/>
              <a:ext cx="774148" cy="1122191"/>
            </a:xfrm>
            <a:custGeom>
              <a:avLst/>
              <a:gdLst>
                <a:gd name="connsiteX0" fmla="*/ 0 w 774148"/>
                <a:gd name="connsiteY0" fmla="*/ 0 h 1122191"/>
                <a:gd name="connsiteX1" fmla="*/ 774148 w 774148"/>
                <a:gd name="connsiteY1" fmla="*/ 0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83623 w 774148"/>
                <a:gd name="connsiteY1" fmla="*/ 128587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93148 w 774148"/>
                <a:gd name="connsiteY1" fmla="*/ 19049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93148 w 774148"/>
                <a:gd name="connsiteY1" fmla="*/ 19049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93148 w 774148"/>
                <a:gd name="connsiteY1" fmla="*/ 19049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93148 w 774148"/>
                <a:gd name="connsiteY1" fmla="*/ 19049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93148 w 774148"/>
                <a:gd name="connsiteY1" fmla="*/ 19049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  <a:gd name="connsiteX0" fmla="*/ 0 w 774148"/>
                <a:gd name="connsiteY0" fmla="*/ 0 h 1122191"/>
                <a:gd name="connsiteX1" fmla="*/ 393148 w 774148"/>
                <a:gd name="connsiteY1" fmla="*/ 19049 h 1122191"/>
                <a:gd name="connsiteX2" fmla="*/ 774148 w 774148"/>
                <a:gd name="connsiteY2" fmla="*/ 1122191 h 1122191"/>
                <a:gd name="connsiteX3" fmla="*/ 0 w 774148"/>
                <a:gd name="connsiteY3" fmla="*/ 1122191 h 1122191"/>
                <a:gd name="connsiteX4" fmla="*/ 0 w 774148"/>
                <a:gd name="connsiteY4" fmla="*/ 0 h 112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4148" h="1122191">
                  <a:moveTo>
                    <a:pt x="0" y="0"/>
                  </a:moveTo>
                  <a:lnTo>
                    <a:pt x="393148" y="19049"/>
                  </a:lnTo>
                  <a:cubicBezTo>
                    <a:pt x="486810" y="410576"/>
                    <a:pt x="570949" y="768765"/>
                    <a:pt x="774148" y="1122191"/>
                  </a:cubicBezTo>
                  <a:lnTo>
                    <a:pt x="0" y="1122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DF63646-06AB-581C-BD08-EA81143A6797}"/>
              </a:ext>
            </a:extLst>
          </p:cNvPr>
          <p:cNvSpPr txBox="1"/>
          <p:nvPr/>
        </p:nvSpPr>
        <p:spPr>
          <a:xfrm>
            <a:off x="789286" y="1307575"/>
            <a:ext cx="502695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6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hôm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16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6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533EC010-4BAA-1C0B-7346-37A18B056A46}"/>
              </a:ext>
            </a:extLst>
          </p:cNvPr>
          <p:cNvSpPr/>
          <p:nvPr/>
        </p:nvSpPr>
        <p:spPr>
          <a:xfrm>
            <a:off x="790747" y="550693"/>
            <a:ext cx="712694" cy="71269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223C092-6A74-8F83-077A-CCDE95F72F2C}"/>
              </a:ext>
            </a:extLst>
          </p:cNvPr>
          <p:cNvSpPr/>
          <p:nvPr/>
        </p:nvSpPr>
        <p:spPr>
          <a:xfrm>
            <a:off x="7275443" y="1577009"/>
            <a:ext cx="344557" cy="33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4DB4ACCA-A6FC-967F-44D9-E8E37FEE98A1}"/>
              </a:ext>
            </a:extLst>
          </p:cNvPr>
          <p:cNvSpPr/>
          <p:nvPr/>
        </p:nvSpPr>
        <p:spPr>
          <a:xfrm>
            <a:off x="6253093" y="2053259"/>
            <a:ext cx="344557" cy="33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4D30F36-3153-2144-34B4-01154E00EE27}"/>
              </a:ext>
            </a:extLst>
          </p:cNvPr>
          <p:cNvSpPr/>
          <p:nvPr/>
        </p:nvSpPr>
        <p:spPr>
          <a:xfrm>
            <a:off x="6754743" y="2053259"/>
            <a:ext cx="344557" cy="33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0A9D2B8-94F2-AA6D-A22D-2559E5CA8686}"/>
              </a:ext>
            </a:extLst>
          </p:cNvPr>
          <p:cNvSpPr/>
          <p:nvPr/>
        </p:nvSpPr>
        <p:spPr>
          <a:xfrm>
            <a:off x="7275443" y="2053259"/>
            <a:ext cx="344557" cy="33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673030F4-5338-FE6B-5E5C-9F8CA74B0743}"/>
              </a:ext>
            </a:extLst>
          </p:cNvPr>
          <p:cNvSpPr/>
          <p:nvPr/>
        </p:nvSpPr>
        <p:spPr>
          <a:xfrm>
            <a:off x="8728645" y="2529509"/>
            <a:ext cx="490607" cy="33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96F4AFC-7A5D-3041-8D87-9C910A64DBB3}"/>
              </a:ext>
            </a:extLst>
          </p:cNvPr>
          <p:cNvSpPr/>
          <p:nvPr/>
        </p:nvSpPr>
        <p:spPr>
          <a:xfrm>
            <a:off x="9245600" y="2986709"/>
            <a:ext cx="490607" cy="33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2B1BC868-7A6F-FF7A-288F-C7453BB5CED1}"/>
              </a:ext>
            </a:extLst>
          </p:cNvPr>
          <p:cNvSpPr/>
          <p:nvPr/>
        </p:nvSpPr>
        <p:spPr>
          <a:xfrm>
            <a:off x="7256393" y="1577009"/>
            <a:ext cx="363607" cy="33130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22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7">
            <a:extLst>
              <a:ext uri="{FF2B5EF4-FFF2-40B4-BE49-F238E27FC236}">
                <a16:creationId xmlns="" xmlns:a16="http://schemas.microsoft.com/office/drawing/2014/main" id="{EEB62C95-8A01-6CD1-A74B-6B092E95E6E9}"/>
              </a:ext>
            </a:extLst>
          </p:cNvPr>
          <p:cNvSpPr/>
          <p:nvPr/>
        </p:nvSpPr>
        <p:spPr>
          <a:xfrm flipH="1">
            <a:off x="2447923" y="1073458"/>
            <a:ext cx="9239251" cy="4711083"/>
          </a:xfrm>
          <a:prstGeom prst="wedgeRoundRectCallout">
            <a:avLst>
              <a:gd name="adj1" fmla="val 66670"/>
              <a:gd name="adj2" fmla="val 4805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vi-VN" sz="3600" dirty="0">
                <a:solidFill>
                  <a:schemeClr val="tx1"/>
                </a:solidFill>
                <a:latin typeface="+mj-lt"/>
              </a:rPr>
              <a:t>Một năm có 12 tháng </a:t>
            </a:r>
          </a:p>
          <a:p>
            <a:pPr marL="285750" indent="-285750">
              <a:buFontTx/>
              <a:buChar char="-"/>
            </a:pPr>
            <a:r>
              <a:rPr lang="vi-VN" sz="3600" dirty="0">
                <a:solidFill>
                  <a:schemeClr val="tx1"/>
                </a:solidFill>
                <a:latin typeface="+mj-lt"/>
              </a:rPr>
              <a:t>Các tháng có 31 ngày: Tháng 1, tháng 3, tháng 5, tháng 7, tháng 8, tháng 10, tháng 12</a:t>
            </a:r>
          </a:p>
          <a:p>
            <a:pPr marL="285750" indent="-285750">
              <a:buFontTx/>
              <a:buChar char="-"/>
            </a:pPr>
            <a:r>
              <a:rPr lang="vi-VN" sz="3600" dirty="0">
                <a:solidFill>
                  <a:schemeClr val="tx1"/>
                </a:solidFill>
                <a:latin typeface="+mj-lt"/>
              </a:rPr>
              <a:t>Các tháng có 30 ngày: Tháng 4, tháng 6, tháng 9, tháng 11</a:t>
            </a:r>
          </a:p>
          <a:p>
            <a:pPr marL="285750" indent="-285750">
              <a:buFontTx/>
              <a:buChar char="-"/>
            </a:pPr>
            <a:r>
              <a:rPr lang="vi-VN" sz="3600" dirty="0">
                <a:solidFill>
                  <a:schemeClr val="tx1"/>
                </a:solidFill>
                <a:latin typeface="+mj-lt"/>
              </a:rPr>
              <a:t>Tháng có 28 hoặc 29 ngày: Tháng 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FA30AF2-5E2E-95F6-7940-5F311103D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6290" y="4138312"/>
            <a:ext cx="2089866" cy="27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0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69DEA69-A7DE-2D5C-E052-F7DAF4392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4" y="174392"/>
            <a:ext cx="2334970" cy="17070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04F016-1642-C370-1C7C-DA555B0AF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694" y="354239"/>
            <a:ext cx="7858425" cy="1347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E1DE31C-E5DC-B731-4325-A8EE8BD04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69" y="2061267"/>
            <a:ext cx="11138357" cy="10486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95C577D-206C-D19E-2AE6-70D22B73B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486" y="2794023"/>
            <a:ext cx="11168840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94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83CF2EB-9735-C021-3A08-E22C9927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2C0BA46-D47B-CEEC-2450-729160FDF105}"/>
              </a:ext>
            </a:extLst>
          </p:cNvPr>
          <p:cNvSpPr txBox="1"/>
          <p:nvPr/>
        </p:nvSpPr>
        <p:spPr>
          <a:xfrm>
            <a:off x="3376987" y="708680"/>
            <a:ext cx="5819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PHIẾU HỌC TẬP SỐ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8E1E622-7A78-875D-B11C-1757B321DE29}"/>
              </a:ext>
            </a:extLst>
          </p:cNvPr>
          <p:cNvSpPr txBox="1"/>
          <p:nvPr/>
        </p:nvSpPr>
        <p:spPr>
          <a:xfrm>
            <a:off x="1704976" y="1589881"/>
            <a:ext cx="97316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1. Nhóm em dùng vật liệu gì để làm sản</a:t>
            </a:r>
            <a:r>
              <a:rPr kumimoji="0" lang="vi-VN" altLang="zh-CN" sz="2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 phẩm</a:t>
            </a: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…………………………………………………………………………………………............................……………………………………………....................................................................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2. Nhóm </a:t>
            </a:r>
            <a:r>
              <a:rPr lang="vi-VN" altLang="zh-CN" sz="2000" dirty="0">
                <a:solidFill>
                  <a:srgbClr val="002060"/>
                </a:solidFill>
                <a:latin typeface="+mj-lt"/>
                <a:ea typeface="Roboto" panose="02000000000000000000" pitchFamily="2" charset="0"/>
              </a:rPr>
              <a:t>em làm tờ lịch tháng mấy? C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ó bao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nhiêu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ngày</a:t>
            </a: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…………………………………………………………………………………………..........................……………………………………………......................................................................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3. Sản phẩm </a:t>
            </a:r>
            <a:r>
              <a:rPr lang="vi-VN" altLang="zh-CN" sz="2000" dirty="0">
                <a:solidFill>
                  <a:srgbClr val="002060"/>
                </a:solidFill>
                <a:latin typeface="+mj-lt"/>
                <a:ea typeface="Roboto" panose="02000000000000000000" pitchFamily="2" charset="0"/>
              </a:rPr>
              <a:t>nhóm em làm có ngày gì đặc biệt</a:t>
            </a: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…………………………………………………………………………………………...........................……………………………………………......................................................................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4. Sản phẩm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dùng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để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làm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gì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?</a:t>
            </a:r>
            <a:endParaRPr kumimoji="0" lang="vi-V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</a:rPr>
              <a:t>……………………………………………………………………………………………………............................…………………………………...................................................................</a:t>
            </a:r>
            <a:endParaRPr kumimoji="0" lang="vi-V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16AFFA9-D5FB-F8EB-362D-712BA4BD2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8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1077" y="644997"/>
            <a:ext cx="6250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 LỊCH ĐỂ BÀN TIỆN ÍCH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1828800" y="1944244"/>
            <a:ext cx="423175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Lựa chọn dụng cụ và vật liệu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50EEADF-F242-4F8F-96FE-76601BA8159E}"/>
              </a:ext>
            </a:extLst>
          </p:cNvPr>
          <p:cNvSpPr txBox="1"/>
          <p:nvPr/>
        </p:nvSpPr>
        <p:spPr>
          <a:xfrm>
            <a:off x="589935" y="2600123"/>
            <a:ext cx="112310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Bìa cứng, giấy A3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giấy màu, bút màu, bút chì, tẩy,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băng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dính hai mặt,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kéo, thước kẻ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1" b="13099"/>
          <a:stretch/>
        </p:blipFill>
        <p:spPr>
          <a:xfrm>
            <a:off x="4054782" y="3465364"/>
            <a:ext cx="1517344" cy="29150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7541" y="3697961"/>
            <a:ext cx="1584457" cy="24498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499" y="4108069"/>
            <a:ext cx="1253415" cy="2095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A3DEAE-0180-1643-DD84-4BE9A78A1F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0412" y="4151877"/>
            <a:ext cx="1324843" cy="1942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D85E4E8-596C-3AA9-911D-1C357DA1B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029100" flipH="1">
            <a:off x="9106362" y="4333710"/>
            <a:ext cx="1398412" cy="13984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E7ECDD6-7C87-7D17-9F3B-DDD8F889E1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517399">
            <a:off x="10446472" y="4402295"/>
            <a:ext cx="1451303" cy="14513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069E0A58-A8D5-74CC-2644-D146D483B2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-51862" y="3931324"/>
            <a:ext cx="2381250" cy="1914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602691E-3331-FA8C-A437-8B07F661AB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89203" y="4229100"/>
            <a:ext cx="981942" cy="178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0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uong cu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uong cu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2179674" y="1650056"/>
            <a:ext cx="9938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Gợi ý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2340543" y="3734923"/>
            <a:ext cx="25518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Tạo khung lịch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1384" y="793135"/>
            <a:ext cx="600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 LỊCH ĐỂ BÀN TIỆN ÍCH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6D233B94-431C-F8F6-CCE2-E290E8032016}"/>
              </a:ext>
            </a:extLst>
          </p:cNvPr>
          <p:cNvGrpSpPr/>
          <p:nvPr/>
        </p:nvGrpSpPr>
        <p:grpSpPr>
          <a:xfrm rot="157239">
            <a:off x="5847534" y="1732838"/>
            <a:ext cx="3720520" cy="4347015"/>
            <a:chOff x="1333523" y="3165658"/>
            <a:chExt cx="2634916" cy="3298721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FD2D1B78-3A81-C09B-9053-48169FD8BC63}"/>
                </a:ext>
              </a:extLst>
            </p:cNvPr>
            <p:cNvSpPr/>
            <p:nvPr/>
          </p:nvSpPr>
          <p:spPr>
            <a:xfrm rot="271670">
              <a:off x="1333523" y="3165658"/>
              <a:ext cx="2634916" cy="327296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C659A2BF-CCB1-C081-3A53-99BE5FCA7716}"/>
                </a:ext>
              </a:extLst>
            </p:cNvPr>
            <p:cNvSpPr/>
            <p:nvPr/>
          </p:nvSpPr>
          <p:spPr>
            <a:xfrm>
              <a:off x="1341523" y="3235665"/>
              <a:ext cx="2623093" cy="3228714"/>
            </a:xfrm>
            <a:prstGeom prst="rect">
              <a:avLst/>
            </a:prstGeom>
            <a:solidFill>
              <a:schemeClr val="bg1"/>
            </a:solidFill>
            <a:ln w="12700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ECF5BD5-B8F5-F376-9542-522909C9F4B2}"/>
                </a:ext>
              </a:extLst>
            </p:cNvPr>
            <p:cNvSpPr/>
            <p:nvPr/>
          </p:nvSpPr>
          <p:spPr>
            <a:xfrm>
              <a:off x="188665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36C158C-0B05-5AB4-7A04-38C82D918E11}"/>
                </a:ext>
              </a:extLst>
            </p:cNvPr>
            <p:cNvSpPr/>
            <p:nvPr/>
          </p:nvSpPr>
          <p:spPr>
            <a:xfrm>
              <a:off x="2210832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ADF423A6-B5AD-5EE3-EC2E-47263CEBA323}"/>
                </a:ext>
              </a:extLst>
            </p:cNvPr>
            <p:cNvSpPr/>
            <p:nvPr/>
          </p:nvSpPr>
          <p:spPr>
            <a:xfrm>
              <a:off x="2549840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DB6EAA61-40A3-CA8E-D1AE-5FD8B8DB3B09}"/>
                </a:ext>
              </a:extLst>
            </p:cNvPr>
            <p:cNvSpPr/>
            <p:nvPr/>
          </p:nvSpPr>
          <p:spPr>
            <a:xfrm>
              <a:off x="292037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C187B842-28C4-1103-335E-421DC67FFD1D}"/>
                </a:ext>
              </a:extLst>
            </p:cNvPr>
            <p:cNvSpPr/>
            <p:nvPr/>
          </p:nvSpPr>
          <p:spPr>
            <a:xfrm>
              <a:off x="3291363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166617" y="1741571"/>
            <a:ext cx="1271353" cy="1365783"/>
            <a:chOff x="5964581" y="1596496"/>
            <a:chExt cx="1271353" cy="1365783"/>
          </a:xfrm>
        </p:grpSpPr>
        <p:sp>
          <p:nvSpPr>
            <p:cNvPr id="20" name="Rectangle 34">
              <a:extLst>
                <a:ext uri="{FF2B5EF4-FFF2-40B4-BE49-F238E27FC236}">
                  <a16:creationId xmlns="" xmlns:a16="http://schemas.microsoft.com/office/drawing/2014/main" id="{727AB63F-DB34-3CBD-1690-0D28436EF066}"/>
                </a:ext>
              </a:extLst>
            </p:cNvPr>
            <p:cNvSpPr/>
            <p:nvPr/>
          </p:nvSpPr>
          <p:spPr>
            <a:xfrm rot="20386697">
              <a:off x="5964581" y="1596496"/>
              <a:ext cx="1271353" cy="1365783"/>
            </a:xfrm>
            <a:custGeom>
              <a:avLst/>
              <a:gdLst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0 w 1271353"/>
                <a:gd name="connsiteY3" fmla="*/ 1365548 h 1365548"/>
                <a:gd name="connsiteX4" fmla="*/ 0 w 1271353"/>
                <a:gd name="connsiteY4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783"/>
                <a:gd name="connsiteX1" fmla="*/ 1271353 w 1271353"/>
                <a:gd name="connsiteY1" fmla="*/ 0 h 1365783"/>
                <a:gd name="connsiteX2" fmla="*/ 1271353 w 1271353"/>
                <a:gd name="connsiteY2" fmla="*/ 1365548 h 1365783"/>
                <a:gd name="connsiteX3" fmla="*/ 925092 w 1271353"/>
                <a:gd name="connsiteY3" fmla="*/ 1308166 h 1365783"/>
                <a:gd name="connsiteX4" fmla="*/ 408917 w 1271353"/>
                <a:gd name="connsiteY4" fmla="*/ 1355980 h 1365783"/>
                <a:gd name="connsiteX5" fmla="*/ 0 w 1271353"/>
                <a:gd name="connsiteY5" fmla="*/ 1365548 h 1365783"/>
                <a:gd name="connsiteX6" fmla="*/ 0 w 1271353"/>
                <a:gd name="connsiteY6" fmla="*/ 0 h 136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1353" h="1365783">
                  <a:moveTo>
                    <a:pt x="0" y="0"/>
                  </a:moveTo>
                  <a:lnTo>
                    <a:pt x="1271353" y="0"/>
                  </a:lnTo>
                  <a:lnTo>
                    <a:pt x="1271353" y="1365548"/>
                  </a:lnTo>
                  <a:cubicBezTo>
                    <a:pt x="1128278" y="1370227"/>
                    <a:pt x="1068167" y="1303487"/>
                    <a:pt x="925092" y="1308166"/>
                  </a:cubicBezTo>
                  <a:lnTo>
                    <a:pt x="408917" y="1355980"/>
                  </a:lnTo>
                  <a:cubicBezTo>
                    <a:pt x="355573" y="1287750"/>
                    <a:pt x="136306" y="1362359"/>
                    <a:pt x="0" y="13655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821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155190" y="1822387"/>
              <a:ext cx="890133" cy="829031"/>
            </a:xfrm>
            <a:prstGeom prst="round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Black" panose="02000000000000000000" pitchFamily="2" charset="0"/>
                  <a:ea typeface="Roboto Black" panose="02000000000000000000" pitchFamily="2" charset="0"/>
                  <a:cs typeface="+mn-cs"/>
                </a:rPr>
                <a:t>1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831" y="2231540"/>
            <a:ext cx="3813532" cy="374543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106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2340543" y="3734923"/>
            <a:ext cx="25518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Tạo tờ lịch tháng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1384" y="793135"/>
            <a:ext cx="600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 LỊCH ĐỂ BÀN TIỆN ÍCH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6D233B94-431C-F8F6-CCE2-E290E8032016}"/>
              </a:ext>
            </a:extLst>
          </p:cNvPr>
          <p:cNvGrpSpPr/>
          <p:nvPr/>
        </p:nvGrpSpPr>
        <p:grpSpPr>
          <a:xfrm rot="157239">
            <a:off x="5379583" y="1770757"/>
            <a:ext cx="5838835" cy="4496938"/>
            <a:chOff x="1333523" y="3165658"/>
            <a:chExt cx="2634916" cy="3298721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FD2D1B78-3A81-C09B-9053-48169FD8BC63}"/>
                </a:ext>
              </a:extLst>
            </p:cNvPr>
            <p:cNvSpPr/>
            <p:nvPr/>
          </p:nvSpPr>
          <p:spPr>
            <a:xfrm rot="271670">
              <a:off x="1333523" y="3165658"/>
              <a:ext cx="2634916" cy="327296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C659A2BF-CCB1-C081-3A53-99BE5FCA7716}"/>
                </a:ext>
              </a:extLst>
            </p:cNvPr>
            <p:cNvSpPr/>
            <p:nvPr/>
          </p:nvSpPr>
          <p:spPr>
            <a:xfrm>
              <a:off x="1341523" y="3235665"/>
              <a:ext cx="2623093" cy="3228714"/>
            </a:xfrm>
            <a:prstGeom prst="rect">
              <a:avLst/>
            </a:prstGeom>
            <a:solidFill>
              <a:schemeClr val="bg1"/>
            </a:solidFill>
            <a:ln w="12700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ECF5BD5-B8F5-F376-9542-522909C9F4B2}"/>
                </a:ext>
              </a:extLst>
            </p:cNvPr>
            <p:cNvSpPr/>
            <p:nvPr/>
          </p:nvSpPr>
          <p:spPr>
            <a:xfrm>
              <a:off x="188665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36C158C-0B05-5AB4-7A04-38C82D918E11}"/>
                </a:ext>
              </a:extLst>
            </p:cNvPr>
            <p:cNvSpPr/>
            <p:nvPr/>
          </p:nvSpPr>
          <p:spPr>
            <a:xfrm>
              <a:off x="2210832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ADF423A6-B5AD-5EE3-EC2E-47263CEBA323}"/>
                </a:ext>
              </a:extLst>
            </p:cNvPr>
            <p:cNvSpPr/>
            <p:nvPr/>
          </p:nvSpPr>
          <p:spPr>
            <a:xfrm>
              <a:off x="2549840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DB6EAA61-40A3-CA8E-D1AE-5FD8B8DB3B09}"/>
                </a:ext>
              </a:extLst>
            </p:cNvPr>
            <p:cNvSpPr/>
            <p:nvPr/>
          </p:nvSpPr>
          <p:spPr>
            <a:xfrm>
              <a:off x="292037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C187B842-28C4-1103-335E-421DC67FFD1D}"/>
                </a:ext>
              </a:extLst>
            </p:cNvPr>
            <p:cNvSpPr/>
            <p:nvPr/>
          </p:nvSpPr>
          <p:spPr>
            <a:xfrm>
              <a:off x="3291363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65707" y="1756193"/>
            <a:ext cx="1271353" cy="1365783"/>
            <a:chOff x="5964581" y="1596496"/>
            <a:chExt cx="1271353" cy="1365783"/>
          </a:xfrm>
        </p:grpSpPr>
        <p:sp>
          <p:nvSpPr>
            <p:cNvPr id="20" name="Rectangle 34">
              <a:extLst>
                <a:ext uri="{FF2B5EF4-FFF2-40B4-BE49-F238E27FC236}">
                  <a16:creationId xmlns="" xmlns:a16="http://schemas.microsoft.com/office/drawing/2014/main" id="{727AB63F-DB34-3CBD-1690-0D28436EF066}"/>
                </a:ext>
              </a:extLst>
            </p:cNvPr>
            <p:cNvSpPr/>
            <p:nvPr/>
          </p:nvSpPr>
          <p:spPr>
            <a:xfrm rot="20386697">
              <a:off x="5964581" y="1596496"/>
              <a:ext cx="1271353" cy="1365783"/>
            </a:xfrm>
            <a:custGeom>
              <a:avLst/>
              <a:gdLst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0 w 1271353"/>
                <a:gd name="connsiteY3" fmla="*/ 1365548 h 1365548"/>
                <a:gd name="connsiteX4" fmla="*/ 0 w 1271353"/>
                <a:gd name="connsiteY4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783"/>
                <a:gd name="connsiteX1" fmla="*/ 1271353 w 1271353"/>
                <a:gd name="connsiteY1" fmla="*/ 0 h 1365783"/>
                <a:gd name="connsiteX2" fmla="*/ 1271353 w 1271353"/>
                <a:gd name="connsiteY2" fmla="*/ 1365548 h 1365783"/>
                <a:gd name="connsiteX3" fmla="*/ 925092 w 1271353"/>
                <a:gd name="connsiteY3" fmla="*/ 1308166 h 1365783"/>
                <a:gd name="connsiteX4" fmla="*/ 408917 w 1271353"/>
                <a:gd name="connsiteY4" fmla="*/ 1355980 h 1365783"/>
                <a:gd name="connsiteX5" fmla="*/ 0 w 1271353"/>
                <a:gd name="connsiteY5" fmla="*/ 1365548 h 1365783"/>
                <a:gd name="connsiteX6" fmla="*/ 0 w 1271353"/>
                <a:gd name="connsiteY6" fmla="*/ 0 h 136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1353" h="1365783">
                  <a:moveTo>
                    <a:pt x="0" y="0"/>
                  </a:moveTo>
                  <a:lnTo>
                    <a:pt x="1271353" y="0"/>
                  </a:lnTo>
                  <a:lnTo>
                    <a:pt x="1271353" y="1365548"/>
                  </a:lnTo>
                  <a:cubicBezTo>
                    <a:pt x="1128278" y="1370227"/>
                    <a:pt x="1068167" y="1303487"/>
                    <a:pt x="925092" y="1308166"/>
                  </a:cubicBezTo>
                  <a:lnTo>
                    <a:pt x="408917" y="1355980"/>
                  </a:lnTo>
                  <a:cubicBezTo>
                    <a:pt x="355573" y="1287750"/>
                    <a:pt x="136306" y="1362359"/>
                    <a:pt x="0" y="13655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821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155190" y="1822387"/>
              <a:ext cx="890133" cy="829031"/>
            </a:xfrm>
            <a:prstGeom prst="round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Black" panose="02000000000000000000" pitchFamily="2" charset="0"/>
                  <a:ea typeface="Roboto Black" panose="02000000000000000000" pitchFamily="2" charset="0"/>
                  <a:cs typeface="+mn-cs"/>
                </a:rPr>
                <a:t>2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056" y="2625717"/>
            <a:ext cx="5415493" cy="3147755"/>
          </a:xfrm>
          <a:prstGeom prst="rect">
            <a:avLst/>
          </a:prstGeom>
          <a:scene3d>
            <a:camera prst="obliqueBottomLeft"/>
            <a:lightRig rig="threePt" dir="t"/>
          </a:scene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725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2061" t="1519" r="61970" b="1956"/>
          <a:stretch/>
        </p:blipFill>
        <p:spPr>
          <a:xfrm rot="287153">
            <a:off x="3358019" y="3646984"/>
            <a:ext cx="1757604" cy="27749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1473798" y="3734923"/>
            <a:ext cx="34185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Trang trí tờ lịch tháng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1384" y="793135"/>
            <a:ext cx="600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 LỊCH ĐỂ BÀN TIỆN ÍCH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6D233B94-431C-F8F6-CCE2-E290E8032016}"/>
              </a:ext>
            </a:extLst>
          </p:cNvPr>
          <p:cNvGrpSpPr/>
          <p:nvPr/>
        </p:nvGrpSpPr>
        <p:grpSpPr>
          <a:xfrm rot="157239">
            <a:off x="5379583" y="1770757"/>
            <a:ext cx="5838835" cy="4496938"/>
            <a:chOff x="1333523" y="3165658"/>
            <a:chExt cx="2634916" cy="3298721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FD2D1B78-3A81-C09B-9053-48169FD8BC63}"/>
                </a:ext>
              </a:extLst>
            </p:cNvPr>
            <p:cNvSpPr/>
            <p:nvPr/>
          </p:nvSpPr>
          <p:spPr>
            <a:xfrm rot="271670">
              <a:off x="1333523" y="3165658"/>
              <a:ext cx="2634916" cy="327296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C659A2BF-CCB1-C081-3A53-99BE5FCA7716}"/>
                </a:ext>
              </a:extLst>
            </p:cNvPr>
            <p:cNvSpPr/>
            <p:nvPr/>
          </p:nvSpPr>
          <p:spPr>
            <a:xfrm>
              <a:off x="1341523" y="3235665"/>
              <a:ext cx="2623093" cy="3228714"/>
            </a:xfrm>
            <a:prstGeom prst="rect">
              <a:avLst/>
            </a:prstGeom>
            <a:solidFill>
              <a:schemeClr val="bg1"/>
            </a:solidFill>
            <a:ln w="12700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ECF5BD5-B8F5-F376-9542-522909C9F4B2}"/>
                </a:ext>
              </a:extLst>
            </p:cNvPr>
            <p:cNvSpPr/>
            <p:nvPr/>
          </p:nvSpPr>
          <p:spPr>
            <a:xfrm>
              <a:off x="188665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36C158C-0B05-5AB4-7A04-38C82D918E11}"/>
                </a:ext>
              </a:extLst>
            </p:cNvPr>
            <p:cNvSpPr/>
            <p:nvPr/>
          </p:nvSpPr>
          <p:spPr>
            <a:xfrm>
              <a:off x="2210832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ADF423A6-B5AD-5EE3-EC2E-47263CEBA323}"/>
                </a:ext>
              </a:extLst>
            </p:cNvPr>
            <p:cNvSpPr/>
            <p:nvPr/>
          </p:nvSpPr>
          <p:spPr>
            <a:xfrm>
              <a:off x="2549840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DB6EAA61-40A3-CA8E-D1AE-5FD8B8DB3B09}"/>
                </a:ext>
              </a:extLst>
            </p:cNvPr>
            <p:cNvSpPr/>
            <p:nvPr/>
          </p:nvSpPr>
          <p:spPr>
            <a:xfrm>
              <a:off x="292037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C187B842-28C4-1103-335E-421DC67FFD1D}"/>
                </a:ext>
              </a:extLst>
            </p:cNvPr>
            <p:cNvSpPr/>
            <p:nvPr/>
          </p:nvSpPr>
          <p:spPr>
            <a:xfrm>
              <a:off x="3291363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65707" y="1756193"/>
            <a:ext cx="1271353" cy="1365783"/>
            <a:chOff x="5964581" y="1596496"/>
            <a:chExt cx="1271353" cy="1365783"/>
          </a:xfrm>
        </p:grpSpPr>
        <p:sp>
          <p:nvSpPr>
            <p:cNvPr id="20" name="Rectangle 34">
              <a:extLst>
                <a:ext uri="{FF2B5EF4-FFF2-40B4-BE49-F238E27FC236}">
                  <a16:creationId xmlns="" xmlns:a16="http://schemas.microsoft.com/office/drawing/2014/main" id="{727AB63F-DB34-3CBD-1690-0D28436EF066}"/>
                </a:ext>
              </a:extLst>
            </p:cNvPr>
            <p:cNvSpPr/>
            <p:nvPr/>
          </p:nvSpPr>
          <p:spPr>
            <a:xfrm rot="20386697">
              <a:off x="5964581" y="1596496"/>
              <a:ext cx="1271353" cy="1365783"/>
            </a:xfrm>
            <a:custGeom>
              <a:avLst/>
              <a:gdLst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0 w 1271353"/>
                <a:gd name="connsiteY3" fmla="*/ 1365548 h 1365548"/>
                <a:gd name="connsiteX4" fmla="*/ 0 w 1271353"/>
                <a:gd name="connsiteY4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783"/>
                <a:gd name="connsiteX1" fmla="*/ 1271353 w 1271353"/>
                <a:gd name="connsiteY1" fmla="*/ 0 h 1365783"/>
                <a:gd name="connsiteX2" fmla="*/ 1271353 w 1271353"/>
                <a:gd name="connsiteY2" fmla="*/ 1365548 h 1365783"/>
                <a:gd name="connsiteX3" fmla="*/ 925092 w 1271353"/>
                <a:gd name="connsiteY3" fmla="*/ 1308166 h 1365783"/>
                <a:gd name="connsiteX4" fmla="*/ 408917 w 1271353"/>
                <a:gd name="connsiteY4" fmla="*/ 1355980 h 1365783"/>
                <a:gd name="connsiteX5" fmla="*/ 0 w 1271353"/>
                <a:gd name="connsiteY5" fmla="*/ 1365548 h 1365783"/>
                <a:gd name="connsiteX6" fmla="*/ 0 w 1271353"/>
                <a:gd name="connsiteY6" fmla="*/ 0 h 136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1353" h="1365783">
                  <a:moveTo>
                    <a:pt x="0" y="0"/>
                  </a:moveTo>
                  <a:lnTo>
                    <a:pt x="1271353" y="0"/>
                  </a:lnTo>
                  <a:lnTo>
                    <a:pt x="1271353" y="1365548"/>
                  </a:lnTo>
                  <a:cubicBezTo>
                    <a:pt x="1128278" y="1370227"/>
                    <a:pt x="1068167" y="1303487"/>
                    <a:pt x="925092" y="1308166"/>
                  </a:cubicBezTo>
                  <a:lnTo>
                    <a:pt x="408917" y="1355980"/>
                  </a:lnTo>
                  <a:cubicBezTo>
                    <a:pt x="355573" y="1287750"/>
                    <a:pt x="136306" y="1362359"/>
                    <a:pt x="0" y="13655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821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155190" y="1822387"/>
              <a:ext cx="890133" cy="829031"/>
            </a:xfrm>
            <a:prstGeom prst="round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Black" panose="02000000000000000000" pitchFamily="2" charset="0"/>
                  <a:ea typeface="Roboto Black" panose="02000000000000000000" pitchFamily="2" charset="0"/>
                  <a:cs typeface="+mn-cs"/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C40F603-2BB5-76A6-6411-99A1D8057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0995">
            <a:off x="6162053" y="2568259"/>
            <a:ext cx="4360280" cy="299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75642" y="528749"/>
            <a:ext cx="600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 LỊCH ĐỂ BÀN TIỆN ÍCH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6D233B94-431C-F8F6-CCE2-E290E8032016}"/>
              </a:ext>
            </a:extLst>
          </p:cNvPr>
          <p:cNvGrpSpPr/>
          <p:nvPr/>
        </p:nvGrpSpPr>
        <p:grpSpPr>
          <a:xfrm rot="157239">
            <a:off x="5379583" y="1770757"/>
            <a:ext cx="5838835" cy="4496938"/>
            <a:chOff x="1333523" y="3165658"/>
            <a:chExt cx="2634916" cy="3298721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FD2D1B78-3A81-C09B-9053-48169FD8BC63}"/>
                </a:ext>
              </a:extLst>
            </p:cNvPr>
            <p:cNvSpPr/>
            <p:nvPr/>
          </p:nvSpPr>
          <p:spPr>
            <a:xfrm rot="271670">
              <a:off x="1333523" y="3165658"/>
              <a:ext cx="2634916" cy="327296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C659A2BF-CCB1-C081-3A53-99BE5FCA7716}"/>
                </a:ext>
              </a:extLst>
            </p:cNvPr>
            <p:cNvSpPr/>
            <p:nvPr/>
          </p:nvSpPr>
          <p:spPr>
            <a:xfrm>
              <a:off x="1341523" y="3235665"/>
              <a:ext cx="2623093" cy="3228714"/>
            </a:xfrm>
            <a:prstGeom prst="rect">
              <a:avLst/>
            </a:prstGeom>
            <a:solidFill>
              <a:schemeClr val="bg1"/>
            </a:solidFill>
            <a:ln w="12700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ECF5BD5-B8F5-F376-9542-522909C9F4B2}"/>
                </a:ext>
              </a:extLst>
            </p:cNvPr>
            <p:cNvSpPr/>
            <p:nvPr/>
          </p:nvSpPr>
          <p:spPr>
            <a:xfrm>
              <a:off x="188665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36C158C-0B05-5AB4-7A04-38C82D918E11}"/>
                </a:ext>
              </a:extLst>
            </p:cNvPr>
            <p:cNvSpPr/>
            <p:nvPr/>
          </p:nvSpPr>
          <p:spPr>
            <a:xfrm>
              <a:off x="2210832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ADF423A6-B5AD-5EE3-EC2E-47263CEBA323}"/>
                </a:ext>
              </a:extLst>
            </p:cNvPr>
            <p:cNvSpPr/>
            <p:nvPr/>
          </p:nvSpPr>
          <p:spPr>
            <a:xfrm>
              <a:off x="2549840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DB6EAA61-40A3-CA8E-D1AE-5FD8B8DB3B09}"/>
                </a:ext>
              </a:extLst>
            </p:cNvPr>
            <p:cNvSpPr/>
            <p:nvPr/>
          </p:nvSpPr>
          <p:spPr>
            <a:xfrm>
              <a:off x="292037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C187B842-28C4-1103-335E-421DC67FFD1D}"/>
                </a:ext>
              </a:extLst>
            </p:cNvPr>
            <p:cNvSpPr/>
            <p:nvPr/>
          </p:nvSpPr>
          <p:spPr>
            <a:xfrm>
              <a:off x="3291363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96348"/>
            <a:ext cx="4220457" cy="37206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1050065" y="3876845"/>
            <a:ext cx="34831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Hoàn thiện lịch tháng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365707" y="1756193"/>
            <a:ext cx="1271353" cy="1365783"/>
            <a:chOff x="5964581" y="1596496"/>
            <a:chExt cx="1271353" cy="1365783"/>
          </a:xfrm>
        </p:grpSpPr>
        <p:sp>
          <p:nvSpPr>
            <p:cNvPr id="20" name="Rectangle 34">
              <a:extLst>
                <a:ext uri="{FF2B5EF4-FFF2-40B4-BE49-F238E27FC236}">
                  <a16:creationId xmlns="" xmlns:a16="http://schemas.microsoft.com/office/drawing/2014/main" id="{727AB63F-DB34-3CBD-1690-0D28436EF066}"/>
                </a:ext>
              </a:extLst>
            </p:cNvPr>
            <p:cNvSpPr/>
            <p:nvPr/>
          </p:nvSpPr>
          <p:spPr>
            <a:xfrm rot="20386697">
              <a:off x="5964581" y="1596496"/>
              <a:ext cx="1271353" cy="1365783"/>
            </a:xfrm>
            <a:custGeom>
              <a:avLst/>
              <a:gdLst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0 w 1271353"/>
                <a:gd name="connsiteY3" fmla="*/ 1365548 h 1365548"/>
                <a:gd name="connsiteX4" fmla="*/ 0 w 1271353"/>
                <a:gd name="connsiteY4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548"/>
                <a:gd name="connsiteX1" fmla="*/ 1271353 w 1271353"/>
                <a:gd name="connsiteY1" fmla="*/ 0 h 1365548"/>
                <a:gd name="connsiteX2" fmla="*/ 1271353 w 1271353"/>
                <a:gd name="connsiteY2" fmla="*/ 1365548 h 1365548"/>
                <a:gd name="connsiteX3" fmla="*/ 408917 w 1271353"/>
                <a:gd name="connsiteY3" fmla="*/ 1355980 h 1365548"/>
                <a:gd name="connsiteX4" fmla="*/ 0 w 1271353"/>
                <a:gd name="connsiteY4" fmla="*/ 1365548 h 1365548"/>
                <a:gd name="connsiteX5" fmla="*/ 0 w 1271353"/>
                <a:gd name="connsiteY5" fmla="*/ 0 h 1365548"/>
                <a:gd name="connsiteX0" fmla="*/ 0 w 1271353"/>
                <a:gd name="connsiteY0" fmla="*/ 0 h 1365783"/>
                <a:gd name="connsiteX1" fmla="*/ 1271353 w 1271353"/>
                <a:gd name="connsiteY1" fmla="*/ 0 h 1365783"/>
                <a:gd name="connsiteX2" fmla="*/ 1271353 w 1271353"/>
                <a:gd name="connsiteY2" fmla="*/ 1365548 h 1365783"/>
                <a:gd name="connsiteX3" fmla="*/ 925092 w 1271353"/>
                <a:gd name="connsiteY3" fmla="*/ 1308166 h 1365783"/>
                <a:gd name="connsiteX4" fmla="*/ 408917 w 1271353"/>
                <a:gd name="connsiteY4" fmla="*/ 1355980 h 1365783"/>
                <a:gd name="connsiteX5" fmla="*/ 0 w 1271353"/>
                <a:gd name="connsiteY5" fmla="*/ 1365548 h 1365783"/>
                <a:gd name="connsiteX6" fmla="*/ 0 w 1271353"/>
                <a:gd name="connsiteY6" fmla="*/ 0 h 136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1353" h="1365783">
                  <a:moveTo>
                    <a:pt x="0" y="0"/>
                  </a:moveTo>
                  <a:lnTo>
                    <a:pt x="1271353" y="0"/>
                  </a:lnTo>
                  <a:lnTo>
                    <a:pt x="1271353" y="1365548"/>
                  </a:lnTo>
                  <a:cubicBezTo>
                    <a:pt x="1128278" y="1370227"/>
                    <a:pt x="1068167" y="1303487"/>
                    <a:pt x="925092" y="1308166"/>
                  </a:cubicBezTo>
                  <a:lnTo>
                    <a:pt x="408917" y="1355980"/>
                  </a:lnTo>
                  <a:cubicBezTo>
                    <a:pt x="355573" y="1287750"/>
                    <a:pt x="136306" y="1362359"/>
                    <a:pt x="0" y="13655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821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155190" y="1822387"/>
              <a:ext cx="890133" cy="829031"/>
            </a:xfrm>
            <a:prstGeom prst="round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Black" panose="02000000000000000000" pitchFamily="2" charset="0"/>
                  <a:ea typeface="Roboto Black" panose="02000000000000000000" pitchFamily="2" charset="0"/>
                  <a:cs typeface="+mn-cs"/>
                </a:rPr>
                <a:t>4</a:t>
              </a: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5476158-A239-5CE8-EB66-E048F7AEE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19929">
            <a:off x="611917" y="4386233"/>
            <a:ext cx="3113855" cy="213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7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2467947" y="1484822"/>
            <a:ext cx="72246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Kiểm tra và điều chỉnh sản phẩm theo các tiêu chí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1517" y="629234"/>
            <a:ext cx="5990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 LỊCH ĐỂ BÀN TIỆN ÍCH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639" y="2190658"/>
            <a:ext cx="4191678" cy="354324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6D233B94-431C-F8F6-CCE2-E290E8032016}"/>
              </a:ext>
            </a:extLst>
          </p:cNvPr>
          <p:cNvGrpSpPr/>
          <p:nvPr/>
        </p:nvGrpSpPr>
        <p:grpSpPr>
          <a:xfrm rot="157239">
            <a:off x="697282" y="2308036"/>
            <a:ext cx="6346866" cy="3070037"/>
            <a:chOff x="1333523" y="3165658"/>
            <a:chExt cx="2634916" cy="3272962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FD2D1B78-3A81-C09B-9053-48169FD8BC63}"/>
                </a:ext>
              </a:extLst>
            </p:cNvPr>
            <p:cNvSpPr/>
            <p:nvPr/>
          </p:nvSpPr>
          <p:spPr>
            <a:xfrm rot="271670">
              <a:off x="1333523" y="3165658"/>
              <a:ext cx="2634916" cy="3272962"/>
            </a:xfrm>
            <a:prstGeom prst="rect">
              <a:avLst/>
            </a:prstGeom>
            <a:solidFill>
              <a:srgbClr val="F5CC1A"/>
            </a:solidFill>
            <a:ln w="127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C659A2BF-CCB1-C081-3A53-99BE5FCA7716}"/>
                </a:ext>
              </a:extLst>
            </p:cNvPr>
            <p:cNvSpPr/>
            <p:nvPr/>
          </p:nvSpPr>
          <p:spPr>
            <a:xfrm>
              <a:off x="1339444" y="3188072"/>
              <a:ext cx="2623093" cy="3228714"/>
            </a:xfrm>
            <a:prstGeom prst="rect">
              <a:avLst/>
            </a:prstGeom>
            <a:solidFill>
              <a:schemeClr val="bg1"/>
            </a:solidFill>
            <a:ln w="12700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2ECF5BD5-B8F5-F376-9542-522909C9F4B2}"/>
                </a:ext>
              </a:extLst>
            </p:cNvPr>
            <p:cNvSpPr/>
            <p:nvPr/>
          </p:nvSpPr>
          <p:spPr>
            <a:xfrm>
              <a:off x="188665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E36C158C-0B05-5AB4-7A04-38C82D918E11}"/>
                </a:ext>
              </a:extLst>
            </p:cNvPr>
            <p:cNvSpPr/>
            <p:nvPr/>
          </p:nvSpPr>
          <p:spPr>
            <a:xfrm>
              <a:off x="2210832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ADF423A6-B5AD-5EE3-EC2E-47263CEBA323}"/>
                </a:ext>
              </a:extLst>
            </p:cNvPr>
            <p:cNvSpPr/>
            <p:nvPr/>
          </p:nvSpPr>
          <p:spPr>
            <a:xfrm>
              <a:off x="2549840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DB6EAA61-40A3-CA8E-D1AE-5FD8B8DB3B09}"/>
                </a:ext>
              </a:extLst>
            </p:cNvPr>
            <p:cNvSpPr/>
            <p:nvPr/>
          </p:nvSpPr>
          <p:spPr>
            <a:xfrm>
              <a:off x="2920371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C187B842-28C4-1103-335E-421DC67FFD1D}"/>
                </a:ext>
              </a:extLst>
            </p:cNvPr>
            <p:cNvSpPr/>
            <p:nvPr/>
          </p:nvSpPr>
          <p:spPr>
            <a:xfrm>
              <a:off x="3291363" y="3320472"/>
              <a:ext cx="161693" cy="161693"/>
            </a:xfrm>
            <a:prstGeom prst="ellipse">
              <a:avLst/>
            </a:prstGeom>
            <a:gradFill flip="none" rotWithShape="1">
              <a:gsLst>
                <a:gs pos="100000">
                  <a:schemeClr val="bg2">
                    <a:lumMod val="25000"/>
                  </a:schemeClr>
                </a:gs>
                <a:gs pos="37000">
                  <a:schemeClr val="bg2">
                    <a:lumMod val="75000"/>
                  </a:schemeClr>
                </a:gs>
                <a:gs pos="17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918419" y="2800411"/>
            <a:ext cx="5282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Ghi rõ tên tháng và thể hiện đúng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số ngày trong tháng.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420" y="4144827"/>
            <a:ext cx="4948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Trang trí sáng tạo, đảm bảo tính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thẩm mĩ, sử dụng được nhiều lần.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92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2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EA983DA-A360-B35C-E3E7-D42169B23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254" y="513169"/>
            <a:ext cx="598679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3299EE-E1D8-A08E-6CF3-9422414A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169"/>
            <a:ext cx="10515600" cy="1325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592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/>
          <a:srcRect l="37695" t="9265" b="29166"/>
          <a:stretch/>
        </p:blipFill>
        <p:spPr>
          <a:xfrm>
            <a:off x="3272236" y="2874806"/>
            <a:ext cx="5355628" cy="32299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2154" y="687860"/>
            <a:ext cx="8415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SỬ DỤNG LỊCH ĐỂ BÀN TIỆN ÍCH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2877290" y="1491323"/>
            <a:ext cx="6145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Xem tờ lịch em vừa làm, trả lời các câu hỏi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573043" y="2094262"/>
            <a:ext cx="40742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?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bao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nhiêu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404190" y="4359589"/>
            <a:ext cx="267592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nhật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?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8095314" y="2079343"/>
            <a:ext cx="33989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đầu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?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8740838" y="4585499"/>
            <a:ext cx="283421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đầu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bao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nhiêu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12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6" grpId="0"/>
      <p:bldP spid="50" grpId="0"/>
      <p:bldP spid="51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44929" y="624225"/>
            <a:ext cx="4656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ĐÁNH GIÁ SẢN PHẨM</a:t>
            </a:r>
            <a:endParaRPr kumimoji="0" lang="vi-VN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602" y="1704386"/>
            <a:ext cx="8372475" cy="4343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47EDC76-93E4-69B2-B3EB-FFBB9F9285CB}"/>
              </a:ext>
            </a:extLst>
          </p:cNvPr>
          <p:cNvSpPr txBox="1"/>
          <p:nvPr/>
        </p:nvSpPr>
        <p:spPr>
          <a:xfrm>
            <a:off x="6666532" y="1704386"/>
            <a:ext cx="254572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Thực hiện đánh giá bằng hình dán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l="6827" t="7035" r="5654" b="3542"/>
          <a:stretch/>
        </p:blipFill>
        <p:spPr>
          <a:xfrm>
            <a:off x="6096376" y="3714608"/>
            <a:ext cx="868595" cy="868595"/>
          </a:xfrm>
          <a:prstGeom prst="ellipse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9571" t="6413" r="10420" b="6660"/>
          <a:stretch/>
        </p:blipFill>
        <p:spPr>
          <a:xfrm>
            <a:off x="7452586" y="4761448"/>
            <a:ext cx="848933" cy="848933"/>
          </a:xfrm>
          <a:prstGeom prst="ellipse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22116" y="3875317"/>
            <a:ext cx="3530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Ghi rõ tên tháng và thể hiện đúng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số ngày trong tháng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57715" y="4761448"/>
            <a:ext cx="3272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Trang trí sáng tạo, đảm bảo tính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vi-V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thẩm mĩ, sử dụng được nhiều lần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295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826" y="3629026"/>
            <a:ext cx="2145174" cy="3010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28" y="-45481"/>
            <a:ext cx="2336328" cy="1708727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A82427-798A-7226-3412-E7DDAE3ADBB5}"/>
              </a:ext>
            </a:extLst>
          </p:cNvPr>
          <p:cNvSpPr txBox="1"/>
          <p:nvPr/>
        </p:nvSpPr>
        <p:spPr>
          <a:xfrm>
            <a:off x="237424" y="1460734"/>
            <a:ext cx="116690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>
              <a:defRPr sz="2400" b="1">
                <a:solidFill>
                  <a:srgbClr val="00A77D"/>
                </a:solidFill>
                <a:latin typeface="Muli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</a:rPr>
              <a:t>TẠM</a:t>
            </a:r>
            <a:r>
              <a:rPr kumimoji="0" lang="vi-VN" sz="4800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</a:rPr>
              <a:t> BIỆT 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Roboto Black" panose="02000000000000000000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rgbClr val="00B050"/>
                </a:solidFill>
                <a:latin typeface="+mj-lt"/>
                <a:ea typeface="Roboto Black" panose="02000000000000000000" pitchFamily="2" charset="0"/>
              </a:rPr>
              <a:t>Chúc các thầy cô giáo nhiều sức khỏe, thành công.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rgbClr val="00B050"/>
                </a:solidFill>
                <a:latin typeface="+mj-lt"/>
                <a:ea typeface="Roboto Black" panose="02000000000000000000" pitchFamily="2" charset="0"/>
              </a:rPr>
              <a:t>	Chúc các em ngày nghỉ cuối tuần vui vẻ.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vi-VN" sz="4800" dirty="0">
              <a:solidFill>
                <a:srgbClr val="00B050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26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3567</TotalTime>
  <Words>882</Words>
  <Application>Microsoft Office PowerPoint</Application>
  <PresentationFormat>Custom</PresentationFormat>
  <Paragraphs>106</Paragraphs>
  <Slides>23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Arial</vt:lpstr>
      <vt:lpstr>Calibri Light</vt:lpstr>
      <vt:lpstr>Roboto Black</vt:lpstr>
      <vt:lpstr>UTM Cookies</vt:lpstr>
      <vt:lpstr>黑体</vt:lpstr>
      <vt:lpstr>Times New Roman</vt:lpstr>
      <vt:lpstr>Roboto</vt:lpstr>
      <vt:lpstr>Tahoma</vt:lpstr>
      <vt:lpstr>VNI-Times</vt:lpstr>
      <vt:lpstr>Calibri</vt:lpstr>
      <vt:lpstr>1_Office Theme</vt:lpstr>
      <vt:lpstr>3_Office Theme</vt:lpstr>
      <vt:lpstr>4_Office Theme</vt:lpstr>
      <vt:lpstr>5_Office Theme</vt:lpstr>
      <vt:lpstr>1_Default Design</vt:lpstr>
      <vt:lpstr>Office Theme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238</cp:revision>
  <dcterms:created xsi:type="dcterms:W3CDTF">2023-04-01T23:44:56Z</dcterms:created>
  <dcterms:modified xsi:type="dcterms:W3CDTF">2024-12-25T08:13:01Z</dcterms:modified>
</cp:coreProperties>
</file>