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gif" ContentType="image/gif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848F24B-0E14-46F3-AD69-CB55947AC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56B7D7-24F9-4490-B2DA-DD66701C2C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D71773-5A0B-472D-BACC-ADA20FE383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microsoft.com/office/2007/relationships/hdphoto" Target="../media/image14.wdp"/><Relationship Id="rId7" Type="http://schemas.openxmlformats.org/officeDocument/2006/relationships/image" Target="../media/image13.png"/><Relationship Id="rId6" Type="http://schemas.microsoft.com/office/2007/relationships/hdphoto" Target="../media/image12.wdp"/><Relationship Id="rId5" Type="http://schemas.openxmlformats.org/officeDocument/2006/relationships/image" Target="../media/image11.png"/><Relationship Id="rId4" Type="http://schemas.microsoft.com/office/2007/relationships/hdphoto" Target="../media/image10.wdp"/><Relationship Id="rId3" Type="http://schemas.openxmlformats.org/officeDocument/2006/relationships/image" Target="../media/image9.png"/><Relationship Id="rId20" Type="http://schemas.openxmlformats.org/officeDocument/2006/relationships/slideLayout" Target="../slideLayouts/slideLayout2.xml"/><Relationship Id="rId2" Type="http://schemas.microsoft.com/office/2007/relationships/hdphoto" Target="../media/image8.wdp"/><Relationship Id="rId19" Type="http://schemas.openxmlformats.org/officeDocument/2006/relationships/slide" Target="slide4.xml"/><Relationship Id="rId18" Type="http://schemas.openxmlformats.org/officeDocument/2006/relationships/slide" Target="slide3.xml"/><Relationship Id="rId17" Type="http://schemas.openxmlformats.org/officeDocument/2006/relationships/image" Target="../media/image4.png"/><Relationship Id="rId16" Type="http://schemas.microsoft.com/office/2007/relationships/media" Target="../media/media2.mp3"/><Relationship Id="rId15" Type="http://schemas.openxmlformats.org/officeDocument/2006/relationships/audio" Target="../media/media2.mp3"/><Relationship Id="rId14" Type="http://schemas.microsoft.com/office/2007/relationships/hdphoto" Target="../media/image20.wdp"/><Relationship Id="rId13" Type="http://schemas.openxmlformats.org/officeDocument/2006/relationships/image" Target="../media/image19.png"/><Relationship Id="rId12" Type="http://schemas.microsoft.com/office/2007/relationships/hdphoto" Target="../media/image18.wdp"/><Relationship Id="rId11" Type="http://schemas.openxmlformats.org/officeDocument/2006/relationships/image" Target="../media/image17.png"/><Relationship Id="rId10" Type="http://schemas.microsoft.com/office/2007/relationships/hdphoto" Target="../media/image16.wdp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audio" Target="../media/audio3.wav"/><Relationship Id="rId7" Type="http://schemas.openxmlformats.org/officeDocument/2006/relationships/audio" Target="../media/audio2.wav"/><Relationship Id="rId6" Type="http://schemas.openxmlformats.org/officeDocument/2006/relationships/audio" Target="../media/audio1.wav"/><Relationship Id="rId5" Type="http://schemas.openxmlformats.org/officeDocument/2006/relationships/slide" Target="slide2.xml"/><Relationship Id="rId4" Type="http://schemas.microsoft.com/office/2007/relationships/hdphoto" Target="../media/image24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microsoft.com/office/2007/relationships/hdphoto" Target="../media/image14.wdp"/><Relationship Id="rId7" Type="http://schemas.openxmlformats.org/officeDocument/2006/relationships/image" Target="../media/image13.png"/><Relationship Id="rId6" Type="http://schemas.microsoft.com/office/2007/relationships/hdphoto" Target="../media/image28.wdp"/><Relationship Id="rId5" Type="http://schemas.openxmlformats.org/officeDocument/2006/relationships/image" Target="../media/image27.png"/><Relationship Id="rId4" Type="http://schemas.microsoft.com/office/2007/relationships/hdphoto" Target="../media/image26.wdp"/><Relationship Id="rId3" Type="http://schemas.openxmlformats.org/officeDocument/2006/relationships/image" Target="../media/image25.png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2.xml"/><Relationship Id="rId21" Type="http://schemas.openxmlformats.org/officeDocument/2006/relationships/slide" Target="slide6.xml"/><Relationship Id="rId20" Type="http://schemas.openxmlformats.org/officeDocument/2006/relationships/slide" Target="slide5.xml"/><Relationship Id="rId2" Type="http://schemas.microsoft.com/office/2007/relationships/hdphoto" Target="../media/image12.wdp"/><Relationship Id="rId19" Type="http://schemas.openxmlformats.org/officeDocument/2006/relationships/image" Target="../media/image4.png"/><Relationship Id="rId18" Type="http://schemas.microsoft.com/office/2007/relationships/media" Target="../media/media3.mp3"/><Relationship Id="rId17" Type="http://schemas.openxmlformats.org/officeDocument/2006/relationships/audio" Target="../media/media3.mp3"/><Relationship Id="rId16" Type="http://schemas.microsoft.com/office/2007/relationships/hdphoto" Target="../media/image18.wdp"/><Relationship Id="rId15" Type="http://schemas.openxmlformats.org/officeDocument/2006/relationships/image" Target="../media/image17.png"/><Relationship Id="rId14" Type="http://schemas.microsoft.com/office/2007/relationships/hdphoto" Target="../media/image34.wdp"/><Relationship Id="rId13" Type="http://schemas.openxmlformats.org/officeDocument/2006/relationships/image" Target="../media/image33.png"/><Relationship Id="rId12" Type="http://schemas.microsoft.com/office/2007/relationships/hdphoto" Target="../media/image32.wdp"/><Relationship Id="rId11" Type="http://schemas.openxmlformats.org/officeDocument/2006/relationships/image" Target="../media/image31.png"/><Relationship Id="rId10" Type="http://schemas.microsoft.com/office/2007/relationships/hdphoto" Target="../media/image30.wdp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audio" Target="../media/audio3.wav"/><Relationship Id="rId7" Type="http://schemas.openxmlformats.org/officeDocument/2006/relationships/audio" Target="../media/audio2.wav"/><Relationship Id="rId6" Type="http://schemas.openxmlformats.org/officeDocument/2006/relationships/audio" Target="../media/audio1.wav"/><Relationship Id="rId5" Type="http://schemas.openxmlformats.org/officeDocument/2006/relationships/slide" Target="slide4.xml"/><Relationship Id="rId4" Type="http://schemas.microsoft.com/office/2007/relationships/hdphoto" Target="../media/image24.wdp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microsoft.com/office/2007/relationships/hdphoto" Target="../media/image36.wdp"/><Relationship Id="rId7" Type="http://schemas.openxmlformats.org/officeDocument/2006/relationships/image" Target="../media/image35.png"/><Relationship Id="rId6" Type="http://schemas.microsoft.com/office/2007/relationships/hdphoto" Target="../media/image8.wdp"/><Relationship Id="rId5" Type="http://schemas.openxmlformats.org/officeDocument/2006/relationships/image" Target="../media/image7.png"/><Relationship Id="rId4" Type="http://schemas.microsoft.com/office/2007/relationships/hdphoto" Target="../media/image12.wdp"/><Relationship Id="rId3" Type="http://schemas.openxmlformats.org/officeDocument/2006/relationships/image" Target="../media/image11.png"/><Relationship Id="rId23" Type="http://schemas.openxmlformats.org/officeDocument/2006/relationships/notesSlide" Target="../notesSlides/notesSlide3.xml"/><Relationship Id="rId22" Type="http://schemas.openxmlformats.org/officeDocument/2006/relationships/slideLayout" Target="../slideLayouts/slideLayout2.xml"/><Relationship Id="rId21" Type="http://schemas.openxmlformats.org/officeDocument/2006/relationships/slide" Target="slide7.xml"/><Relationship Id="rId20" Type="http://schemas.openxmlformats.org/officeDocument/2006/relationships/slide" Target="slide8.xml"/><Relationship Id="rId2" Type="http://schemas.microsoft.com/office/2007/relationships/hdphoto" Target="../media/image18.wdp"/><Relationship Id="rId19" Type="http://schemas.openxmlformats.org/officeDocument/2006/relationships/image" Target="../media/image4.png"/><Relationship Id="rId18" Type="http://schemas.microsoft.com/office/2007/relationships/media" Target="../media/media3.mp3"/><Relationship Id="rId17" Type="http://schemas.openxmlformats.org/officeDocument/2006/relationships/audio" Target="../media/media3.mp3"/><Relationship Id="rId16" Type="http://schemas.microsoft.com/office/2007/relationships/hdphoto" Target="../media/image42.wdp"/><Relationship Id="rId15" Type="http://schemas.openxmlformats.org/officeDocument/2006/relationships/image" Target="../media/image41.png"/><Relationship Id="rId14" Type="http://schemas.microsoft.com/office/2007/relationships/hdphoto" Target="../media/image40.wdp"/><Relationship Id="rId13" Type="http://schemas.openxmlformats.org/officeDocument/2006/relationships/image" Target="../media/image39.png"/><Relationship Id="rId12" Type="http://schemas.microsoft.com/office/2007/relationships/hdphoto" Target="../media/image38.wdp"/><Relationship Id="rId11" Type="http://schemas.openxmlformats.org/officeDocument/2006/relationships/image" Target="../media/image37.png"/><Relationship Id="rId10" Type="http://schemas.microsoft.com/office/2007/relationships/hdphoto" Target="../media/image14.wdp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microsoft.com/office/2007/relationships/hdphoto" Target="../media/image24.wdp"/><Relationship Id="rId3" Type="http://schemas.openxmlformats.org/officeDocument/2006/relationships/image" Target="../media/image23.png"/><Relationship Id="rId2" Type="http://schemas.microsoft.com/office/2007/relationships/hdphoto" Target="../media/image40.wdp"/><Relationship Id="rId1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image45.wdp"/><Relationship Id="rId7" Type="http://schemas.openxmlformats.org/officeDocument/2006/relationships/image" Target="../media/image44.png"/><Relationship Id="rId6" Type="http://schemas.microsoft.com/office/2007/relationships/hdphoto" Target="../media/image24.wdp"/><Relationship Id="rId5" Type="http://schemas.openxmlformats.org/officeDocument/2006/relationships/image" Target="../media/image23.png"/><Relationship Id="rId4" Type="http://schemas.openxmlformats.org/officeDocument/2006/relationships/image" Target="../media/image43.GIF"/><Relationship Id="rId3" Type="http://schemas.openxmlformats.org/officeDocument/2006/relationships/image" Target="../media/image4.png"/><Relationship Id="rId2" Type="http://schemas.microsoft.com/office/2007/relationships/media" Target="../media/media4.mp3"/><Relationship Id="rId10" Type="http://schemas.openxmlformats.org/officeDocument/2006/relationships/notesSlide" Target="../notesSlides/notesSlide4.xml"/><Relationship Id="rId1" Type="http://schemas.openxmlformats.org/officeDocument/2006/relationships/audio" Target="../media/media4.mp3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4.png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3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5.png"/><Relationship Id="rId1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5.png"/><Relationship Id="rId1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microsoft.com/office/2007/relationships/hdphoto" Target="../media/image67.wdp"/><Relationship Id="rId1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1620" y="1257300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 mừng thầy cô và các em </a:t>
            </a:r>
            <a:endParaRPr lang="en-US" sz="6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 với môn Tiếng Việt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472" l="0" r="100000">
                        <a14:foregroundMark x1="22813" y1="9763" x2="22813" y2="9763"/>
                        <a14:foregroundMark x1="27813" y1="14248" x2="27813" y2="14248"/>
                        <a14:foregroundMark x1="19844" y1="10818" x2="19844" y2="10818"/>
                        <a14:foregroundMark x1="18281" y1="12929" x2="18281" y2="12929"/>
                        <a14:foregroundMark x1="20313" y1="14776" x2="20313" y2="14776"/>
                        <a14:foregroundMark x1="18438" y1="8179" x2="18438" y2="8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14601"/>
            <a:ext cx="6096000" cy="3609975"/>
          </a:xfrm>
          <a:prstGeom prst="rect">
            <a:avLst/>
          </a:prstGeom>
        </p:spPr>
      </p:pic>
      <p:pic>
        <p:nvPicPr>
          <p:cNvPr id="4" name="TaydukyNhacchuong-Dangcapnhat_48bf (mp3cut.net) (5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77800" y="533400"/>
            <a:ext cx="609600" cy="609600"/>
          </a:xfrm>
          <a:prstGeom prst="rect">
            <a:avLst/>
          </a:prstGeom>
        </p:spPr>
      </p:pic>
      <p:sp>
        <p:nvSpPr>
          <p:cNvPr id="2" name="Oval Callout 1"/>
          <p:cNvSpPr/>
          <p:nvPr/>
        </p:nvSpPr>
        <p:spPr>
          <a:xfrm>
            <a:off x="1905000" y="0"/>
            <a:ext cx="7315200" cy="2514601"/>
          </a:xfrm>
          <a:prstGeom prst="wedgeEllipseCallout">
            <a:avLst>
              <a:gd name="adj1" fmla="val -55681"/>
              <a:gd name="adj2" fmla="val 7407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kumimoji="0" lang="en-US" sz="3800" b="1" i="0" u="none" strike="noStrike" kern="120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Ôn và khởi động: </a:t>
            </a:r>
            <a:endParaRPr kumimoji="0" lang="en-US" sz="3800" b="1" i="0" u="none" strike="noStrike" kern="1200" cap="none" spc="0" normalizeH="0" baseline="0" noProof="0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Lớp mình ơi chúng ta hãy giúp thầy trò đường tăng trả lời tốt các câu hỏi vượt qua các thử thách để đến Tây Trúc thỉnh kinh nhé.</a:t>
            </a:r>
            <a:endParaRPr kumimoji="0" lang="en-US" sz="2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92" b="96000" l="9963" r="89851">
                        <a14:foregroundMark x1="35196" y1="28154" x2="39385" y2="29231"/>
                        <a14:foregroundMark x1="55121" y1="30615" x2="58845" y2="32692"/>
                        <a14:foregroundMark x1="69088" y1="20077" x2="69088" y2="23923"/>
                        <a14:foregroundMark x1="35196" y1="13462" x2="35196" y2="17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2590800"/>
            <a:ext cx="2357489" cy="241935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57020" y="6408420"/>
            <a:ext cx="9077325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-Rounded" panose="020B0500000000000000"/>
                <a:cs typeface="+mn-cs"/>
              </a:rPr>
              <a:t>Bản quyền thuộc về: FB Hương Thảo - https://www.facebook.com/huongthaoGADT/</a:t>
            </a:r>
            <a:endParaRPr kumimoji="0" lang="en-US" sz="1800" b="0" i="0" u="none" strike="noStrike" kern="1200" cap="none" spc="0" normalizeH="0" baseline="0" noProof="0"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3856729"/>
            <a:ext cx="1647457" cy="1771650"/>
          </a:xfrm>
          <a:prstGeom prst="rect">
            <a:avLst/>
          </a:prstGeom>
        </p:spPr>
      </p:pic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4163548"/>
            <a:ext cx="1503759" cy="18288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16" y="1752600"/>
            <a:ext cx="3030415" cy="2138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5597845" y="4140004"/>
            <a:ext cx="1442090" cy="2362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63" b="100000" l="0" r="901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554" y="3997590"/>
            <a:ext cx="1421847" cy="2322350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006" y="32826"/>
            <a:ext cx="3124200" cy="2616517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64" b="96433" l="1077" r="98077">
                        <a14:foregroundMark x1="81769" y1="39911" x2="82615" y2="416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5828610"/>
            <a:ext cx="1374683" cy="948531"/>
          </a:xfrm>
          <a:prstGeom prst="rect">
            <a:avLst/>
          </a:prstGeom>
        </p:spPr>
      </p:pic>
      <p:pic>
        <p:nvPicPr>
          <p:cNvPr id="15" name="TaydukyNhacchuong-Dangcapnhat_48bf (mp3cut.net) (2).mp3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676400" y="1711283"/>
            <a:ext cx="609600" cy="609600"/>
          </a:xfrm>
          <a:prstGeom prst="rect">
            <a:avLst/>
          </a:prstGeom>
        </p:spPr>
      </p:pic>
      <p:sp>
        <p:nvSpPr>
          <p:cNvPr id="13" name="Flowchart: Connector 12">
            <a:hlinkClick r:id="rId18" action="ppaction://hlinksldjump"/>
          </p:cNvPr>
          <p:cNvSpPr/>
          <p:nvPr/>
        </p:nvSpPr>
        <p:spPr>
          <a:xfrm>
            <a:off x="5597845" y="6319940"/>
            <a:ext cx="533400" cy="457200"/>
          </a:xfrm>
          <a:prstGeom prst="flowChartConnector">
            <a:avLst/>
          </a:prstGeom>
          <a:solidFill>
            <a:srgbClr val="D60093"/>
          </a:solidFill>
          <a:ln>
            <a:solidFill>
              <a:srgbClr val="E20C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Pentagon 3">
            <a:hlinkClick r:id="rId19" action="ppaction://hlinksldjump"/>
          </p:cNvPr>
          <p:cNvSpPr/>
          <p:nvPr/>
        </p:nvSpPr>
        <p:spPr>
          <a:xfrm>
            <a:off x="11353800" y="6319940"/>
            <a:ext cx="838200" cy="457200"/>
          </a:xfrm>
          <a:prstGeom prst="homePlat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939E-6 L 0.00069 -0.35338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76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25 L -3.33333E-6 2.53469E-6 " pathEditMode="relative" rAng="0" ptsTypes="AA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35985E-6 L 0.43316 -0.00786 " pathEditMode="relative" rAng="0" ptsTypes="AA">
                                      <p:cBhvr>
                                        <p:cTn id="3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-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904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77453" y="787364"/>
            <a:ext cx="49359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/>
                <a:cs typeface="Times New Roman" panose="02020603050405020304" pitchFamily="18" charset="0"/>
              </a:rPr>
              <a:t>…..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1602562"/>
            <a:ext cx="4928323" cy="9706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Mẹ</a:t>
            </a: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16912" y="1579116"/>
            <a:ext cx="5622688" cy="9940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cửa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nhớ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</a:t>
            </a: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2787340"/>
            <a:ext cx="4905576" cy="8702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chóng</a:t>
            </a: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65932" y="2755684"/>
            <a:ext cx="5573667" cy="90191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thương</a:t>
            </a: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588" y="1577027"/>
            <a:ext cx="650425" cy="571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670" y="2768391"/>
            <a:ext cx="649634" cy="5708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038" y="1577027"/>
            <a:ext cx="649634" cy="5197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75" y="2734903"/>
            <a:ext cx="649634" cy="57089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800" y="220626"/>
            <a:ext cx="10744200" cy="10747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trước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871777"/>
            <a:ext cx="7543800" cy="2986224"/>
          </a:xfrm>
        </p:spPr>
      </p:pic>
      <p:sp>
        <p:nvSpPr>
          <p:cNvPr id="21" name="Arrow: Right 13">
            <a:hlinkClick r:id="rId5" action="ppaction://hlinksldjump"/>
          </p:cNvPr>
          <p:cNvSpPr/>
          <p:nvPr/>
        </p:nvSpPr>
        <p:spPr>
          <a:xfrm rot="10605222" flipH="1">
            <a:off x="11121344" y="6018139"/>
            <a:ext cx="997641" cy="601127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72096"/>
            <a:ext cx="2209800" cy="282406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2072846" y="4185691"/>
            <a:ext cx="1426310" cy="183986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654" y="4110575"/>
            <a:ext cx="1346950" cy="1971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4495800" y="3915448"/>
            <a:ext cx="1213490" cy="2496493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52" b="92777" l="5077" r="91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670970"/>
            <a:ext cx="2859760" cy="274097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1625" y1="34625" x2="41125" y2="38750"/>
                        <a14:foregroundMark x1="38250" y1="36125" x2="38750" y2="39750"/>
                        <a14:foregroundMark x1="52250" y1="28500" x2="53500" y2="32375"/>
                        <a14:foregroundMark x1="50250" y1="47750" x2="67875" y2="46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22" y="4892626"/>
            <a:ext cx="2005818" cy="2005818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852" b="92777" l="5077" r="91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686" y="627243"/>
            <a:ext cx="2091584" cy="2004703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1495752" y="920683"/>
            <a:ext cx="1426310" cy="1839860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-1" b="3673"/>
          <a:stretch>
            <a:fillRect/>
          </a:stretch>
        </p:blipFill>
        <p:spPr>
          <a:xfrm>
            <a:off x="4495801" y="-53218"/>
            <a:ext cx="2023171" cy="1834662"/>
          </a:xfrm>
          <a:prstGeom prst="rect">
            <a:avLst/>
          </a:prstGeom>
        </p:spPr>
      </p:pic>
      <p:pic>
        <p:nvPicPr>
          <p:cNvPr id="14" name="TaydukyNhacchuong-Dangcapnhat_48bf (mp3cut.net) (3).mp3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54000" y="559313"/>
            <a:ext cx="609600" cy="609600"/>
          </a:xfrm>
          <a:prstGeom prst="rect">
            <a:avLst/>
          </a:prstGeom>
        </p:spPr>
      </p:pic>
      <p:sp>
        <p:nvSpPr>
          <p:cNvPr id="15" name="Flowchart: Connector 14">
            <a:hlinkClick r:id="rId20" action="ppaction://hlinksldjump"/>
          </p:cNvPr>
          <p:cNvSpPr/>
          <p:nvPr/>
        </p:nvSpPr>
        <p:spPr>
          <a:xfrm>
            <a:off x="2713291" y="6048646"/>
            <a:ext cx="410909" cy="363295"/>
          </a:xfrm>
          <a:prstGeom prst="flowChartConnector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16" name="Right Arrow 2">
            <a:hlinkClick r:id="rId21" action="ppaction://hlinksldjump"/>
          </p:cNvPr>
          <p:cNvSpPr/>
          <p:nvPr/>
        </p:nvSpPr>
        <p:spPr>
          <a:xfrm>
            <a:off x="11049000" y="6082121"/>
            <a:ext cx="992860" cy="623480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47895 L 0.125 0.21601 L -0.125 0.21601 L 3.33333E-6 -0.47895 Z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21832E-6 L 0.33698 -0.510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-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0611E-6 L -0.00799 -0.5189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259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96022E-7 L 0.31892 0.4620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23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34783E-6 L 0.55764 0.00716 " pathEditMode="relative" rAng="0" ptsTypes="AA">
                                      <p:cBhvr>
                                        <p:cTn id="6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774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1" y="1371599"/>
            <a:ext cx="4244316" cy="103242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4601" y="1371599"/>
            <a:ext cx="5105399" cy="103242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24601" y="3010757"/>
            <a:ext cx="5105399" cy="10027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2982338"/>
            <a:ext cx="4259315" cy="109475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0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23" y="1633211"/>
            <a:ext cx="604292" cy="708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98" y="3335937"/>
            <a:ext cx="603402" cy="6436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325" y="2982339"/>
            <a:ext cx="603557" cy="7071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518" y="1357743"/>
            <a:ext cx="549444" cy="6437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08564" y="1371600"/>
            <a:ext cx="640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/>
                <a:cs typeface="Times New Roman" panose="02020603050405020304" pitchFamily="18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/>
              <a:cs typeface="Times New Roman" panose="02020603050405020304" pitchFamily="18" charset="0"/>
            </a:endParaRPr>
          </a:p>
        </p:txBody>
      </p:sp>
      <p:pic>
        <p:nvPicPr>
          <p:cNvPr id="1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38" y="4077092"/>
            <a:ext cx="7404662" cy="2964259"/>
          </a:xfrm>
        </p:spPr>
      </p:pic>
      <p:sp>
        <p:nvSpPr>
          <p:cNvPr id="16" name="Rounded Rectangle 15"/>
          <p:cNvSpPr/>
          <p:nvPr/>
        </p:nvSpPr>
        <p:spPr>
          <a:xfrm>
            <a:off x="2272738" y="167614"/>
            <a:ext cx="7637950" cy="10462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cửa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Arrow: Right 16">
            <a:hlinkClick r:id="rId5" action="ppaction://hlinksldjump"/>
          </p:cNvPr>
          <p:cNvSpPr/>
          <p:nvPr/>
        </p:nvSpPr>
        <p:spPr>
          <a:xfrm rot="10605222" flipH="1">
            <a:off x="11196358" y="6018902"/>
            <a:ext cx="976301" cy="710754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478" b="100000" l="7083" r="90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-1" b="3673"/>
          <a:stretch>
            <a:fillRect/>
          </a:stretch>
        </p:blipFill>
        <p:spPr>
          <a:xfrm>
            <a:off x="7467601" y="-381000"/>
            <a:ext cx="2023171" cy="183466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6457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32" y="3598703"/>
            <a:ext cx="2080769" cy="2591409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57" l="154" r="99692">
                        <a14:foregroundMark x1="60154" y1="42489" x2="72923" y2="49070"/>
                        <a14:foregroundMark x1="55692" y1="58941" x2="55385" y2="69099"/>
                        <a14:foregroundMark x1="60154" y1="75107" x2="76769" y2="73820"/>
                        <a14:foregroundMark x1="66308" y1="78398" x2="64000" y2="77110"/>
                        <a14:foregroundMark x1="47077" y1="95994" x2="47077" y2="95994"/>
                        <a14:foregroundMark x1="47077" y1="96567" x2="47077" y2="96567"/>
                        <a14:foregroundMark x1="71692" y1="94134" x2="74923" y2="94421"/>
                        <a14:foregroundMark x1="55692" y1="67668" x2="48923" y2="75393"/>
                        <a14:foregroundMark x1="59231" y1="76824" x2="54000" y2="73534"/>
                        <a14:foregroundMark x1="72000" y1="77110" x2="74923" y2="77396"/>
                        <a14:foregroundMark x1="42154" y1="92990" x2="46769" y2="94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652">
            <a:off x="1495821" y="5086350"/>
            <a:ext cx="1647457" cy="177165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1" b="100000" l="0" r="100000">
                        <a14:foregroundMark x1="22803" y1="66602" x2="31829" y2="61914"/>
                        <a14:foregroundMark x1="23990" y1="70313" x2="32304" y2="65039"/>
                        <a14:foregroundMark x1="30641" y1="57031" x2="31591" y2="59375"/>
                        <a14:foregroundMark x1="37055" y1="57227" x2="39430" y2="56250"/>
                        <a14:foregroundMark x1="39430" y1="56250" x2="39430" y2="56250"/>
                        <a14:foregroundMark x1="37055" y1="63477" x2="43230" y2="6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21" y="3962401"/>
            <a:ext cx="1503759" cy="22010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32" b="95548" l="9961" r="90625">
                        <a14:foregroundMark x1="61914" y1="20205" x2="61914" y2="20205"/>
                        <a14:foregroundMark x1="61914" y1="25685" x2="61914" y2="25685"/>
                        <a14:foregroundMark x1="62305" y1="34247" x2="62305" y2="34247"/>
                        <a14:foregroundMark x1="65430" y1="66438" x2="65430" y2="66438"/>
                        <a14:foregroundMark x1="66211" y1="81507" x2="66211" y2="81507"/>
                        <a14:foregroundMark x1="66406" y1="53425" x2="66406" y2="53425"/>
                        <a14:foregroundMark x1="76172" y1="32534" x2="76172" y2="32534"/>
                        <a14:foregroundMark x1="72266" y1="26712" x2="72266" y2="26712"/>
                        <a14:foregroundMark x1="77344" y1="34247" x2="77344" y2="34247"/>
                        <a14:foregroundMark x1="72266" y1="26712" x2="72266" y2="2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7" r="30366"/>
          <a:stretch>
            <a:fillRect/>
          </a:stretch>
        </p:blipFill>
        <p:spPr>
          <a:xfrm>
            <a:off x="3962400" y="4114801"/>
            <a:ext cx="995814" cy="20486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4250" b="98000" l="3750" r="99250">
                        <a14:foregroundMark x1="58500" y1="47417" x2="58500" y2="47417"/>
                        <a14:foregroundMark x1="60833" y1="50167" x2="60833" y2="50167"/>
                        <a14:foregroundMark x1="36167" y1="45833" x2="38083" y2="4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" t="29803" r="11761" b="26010"/>
          <a:stretch>
            <a:fillRect/>
          </a:stretch>
        </p:blipFill>
        <p:spPr>
          <a:xfrm>
            <a:off x="5175891" y="4894406"/>
            <a:ext cx="1639415" cy="826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470" b="91288" l="2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3324078"/>
            <a:ext cx="4242955" cy="1866900"/>
          </a:xfrm>
          <a:prstGeom prst="rect">
            <a:avLst/>
          </a:prstGeom>
        </p:spPr>
      </p:pic>
      <p:pic>
        <p:nvPicPr>
          <p:cNvPr id="13" name="Picture 2" descr="https://pic.pikbest.com/01/09/84/24j888piCdgZ.jpg!bw800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0374" b="83707" l="25500" r="42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86" t="53044" r="57649" b="13746"/>
          <a:stretch>
            <a:fillRect/>
          </a:stretch>
        </p:blipFill>
        <p:spPr bwMode="auto">
          <a:xfrm>
            <a:off x="9220200" y="2372815"/>
            <a:ext cx="916438" cy="196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aydukyNhacchuong-Dangcapnhat_48bf (mp3cut.net) (3).mp3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71600" y="838200"/>
            <a:ext cx="609600" cy="609600"/>
          </a:xfrm>
          <a:prstGeom prst="rect">
            <a:avLst/>
          </a:prstGeom>
        </p:spPr>
      </p:pic>
      <p:sp>
        <p:nvSpPr>
          <p:cNvPr id="14" name="Right Arrow 1">
            <a:hlinkClick r:id="rId20" action="ppaction://hlinksldjump"/>
          </p:cNvPr>
          <p:cNvSpPr/>
          <p:nvPr/>
        </p:nvSpPr>
        <p:spPr>
          <a:xfrm>
            <a:off x="11353800" y="6156545"/>
            <a:ext cx="764038" cy="591689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  <p:sp>
        <p:nvSpPr>
          <p:cNvPr id="15" name="Oval 14">
            <a:hlinkClick r:id="rId21" action="ppaction://hlinksldjump"/>
          </p:cNvPr>
          <p:cNvSpPr/>
          <p:nvPr/>
        </p:nvSpPr>
        <p:spPr>
          <a:xfrm>
            <a:off x="2144039" y="2781300"/>
            <a:ext cx="618394" cy="685800"/>
          </a:xfrm>
          <a:prstGeom prst="ellips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/>
                <a:ea typeface="Arial-Rounded" panose="020B0500000000000000"/>
                <a:cs typeface="+mn-cs"/>
              </a:rPr>
              <a:t>3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/>
              <a:ea typeface="Arial-Rounded" panose="020B050000000000000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9991E-6 L -0.31667 -0.31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-155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77521E-6 L 0.33889 -0.546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-273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555 L 0.35868 -0.538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27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34 -0.29996 L -0.35 0.1995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-0.07216 L 0.19218 0.05111 C 0.22552 0.0777 0.27517 0.09435 0.32708 0.09435 C 0.38628 0.09435 0.4335 0.0777 0.46684 0.05111 L 0.62569 -0.07216 " pathEditMode="relative" rAng="0" ptsTypes="FffFF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1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7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81200" y="1924981"/>
            <a:ext cx="9372600" cy="21136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Hạt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đào</a:t>
            </a:r>
            <a:endParaRPr kumimoji="0" lang="vi-VN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70" b="91288" l="2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99" y="5256928"/>
            <a:ext cx="5682871" cy="1866900"/>
          </a:xfrm>
          <a:prstGeom prst="rect">
            <a:avLst/>
          </a:prstGeom>
        </p:spPr>
      </p:pic>
      <p:pic>
        <p:nvPicPr>
          <p:cNvPr id="16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486" y="4267200"/>
            <a:ext cx="4175012" cy="2228874"/>
          </a:xfrm>
        </p:spPr>
      </p:pic>
      <p:sp>
        <p:nvSpPr>
          <p:cNvPr id="18" name="Rounded Rectangle 17"/>
          <p:cNvSpPr/>
          <p:nvPr/>
        </p:nvSpPr>
        <p:spPr>
          <a:xfrm>
            <a:off x="2385808" y="76200"/>
            <a:ext cx="8510792" cy="13577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truyện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cháu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cô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Tiên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hạt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Arrow: Right 23">
            <a:hlinkClick r:id="rId5" action="ppaction://hlinksldjump"/>
          </p:cNvPr>
          <p:cNvSpPr/>
          <p:nvPr/>
        </p:nvSpPr>
        <p:spPr>
          <a:xfrm rot="10605222" flipH="1">
            <a:off x="11211620" y="6046642"/>
            <a:ext cx="964616" cy="584113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ydukyNhacchuong-Dangcapnhat_48bf (mp3cut.net) (4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447800" y="1458503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52400"/>
            <a:ext cx="5410200" cy="34944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1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74" y="3810000"/>
            <a:ext cx="6553199" cy="279546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8208818" y="152400"/>
            <a:ext cx="3962400" cy="3494497"/>
          </a:xfrm>
          <a:prstGeom prst="wedgeEllipseCallout">
            <a:avLst>
              <a:gd name="adj1" fmla="val -71532"/>
              <a:gd name="adj2" fmla="val 2681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CHÚC MỪNG THẦY TRÒ ĐƯỜNG TĂNG ĐÃ VƯỢT QUA THỬ THÁCH LẤY CHÂN KINH</a:t>
            </a:r>
            <a:endParaRPr kumimoji="0" lang="en-US" sz="2800" b="1" i="0" u="none" strike="noStrike" kern="1200" cap="none" spc="0" normalizeH="0" baseline="0" noProof="0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2" b="98182" l="0" r="100000">
                        <a14:foregroundMark x1="40385" y1="17045" x2="43462" y2="88864"/>
                        <a14:foregroundMark x1="35385" y1="24318" x2="30000" y2="46591"/>
                        <a14:foregroundMark x1="72308" y1="18409" x2="61154" y2="81136"/>
                        <a14:foregroundMark x1="67308" y1="69318" x2="82308" y2="81136"/>
                        <a14:foregroundMark x1="72308" y1="74318" x2="70000" y2="87273"/>
                        <a14:foregroundMark x1="18846" y1="75682" x2="52308" y2="90909"/>
                        <a14:foregroundMark x1="16538" y1="82273" x2="26538" y2="82500"/>
                        <a14:foregroundMark x1="45000" y1="73864" x2="61923" y2="73864"/>
                        <a14:foregroundMark x1="31923" y1="52045" x2="25769" y2="58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282535"/>
            <a:ext cx="24765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4458" y="2599256"/>
            <a:ext cx="42230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00B050"/>
                </a:solidFill>
              </a:rPr>
              <a:t>Tiết</a:t>
            </a:r>
            <a:r>
              <a:rPr lang="en-US" sz="7200" b="1" dirty="0">
                <a:solidFill>
                  <a:srgbClr val="00B050"/>
                </a:solidFill>
              </a:rPr>
              <a:t>  1 + 2</a:t>
            </a:r>
            <a:endParaRPr lang="en-US" sz="7200" b="1" dirty="0">
              <a:solidFill>
                <a:srgbClr val="00B050"/>
              </a:solidFill>
            </a:endParaRPr>
          </a:p>
          <a:p>
            <a:pPr algn="ctr"/>
            <a:r>
              <a:rPr lang="en-US" sz="7200" b="1" dirty="0" err="1">
                <a:solidFill>
                  <a:srgbClr val="00B050"/>
                </a:solidFill>
              </a:rPr>
              <a:t>Đọc</a:t>
            </a:r>
            <a:endParaRPr lang="en-US" sz="7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239349" y="13235"/>
            <a:ext cx="7575296" cy="6453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4556" y="1567152"/>
            <a:ext cx="40275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tiêu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lang="en-US" altLang="zh-CN" sz="36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52385" r="7734" b="5896"/>
          <a:stretch>
            <a:fillRect/>
          </a:stretch>
        </p:blipFill>
        <p:spPr>
          <a:xfrm>
            <a:off x="6672064" y="3762717"/>
            <a:ext cx="5315712" cy="2861056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t="41480" r="29200" b="9927"/>
          <a:stretch>
            <a:fillRect/>
          </a:stretch>
        </p:blipFill>
        <p:spPr>
          <a:xfrm>
            <a:off x="7043904" y="2978368"/>
            <a:ext cx="2665984" cy="3332480"/>
          </a:xfrm>
          <a:prstGeom prst="rect">
            <a:avLst/>
          </a:prstGeom>
        </p:spPr>
      </p:pic>
      <p:pic>
        <p:nvPicPr>
          <p:cNvPr id="8" name="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0532" r="10666" b="10638"/>
          <a:stretch>
            <a:fillRect/>
          </a:stretch>
        </p:blipFill>
        <p:spPr>
          <a:xfrm>
            <a:off x="9282112" y="2978368"/>
            <a:ext cx="2357120" cy="33487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69507" y="2593720"/>
            <a:ext cx="577439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vi-VN" altLang="zh-CN" sz="28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đúng các tiếng trong bài, ngắt nghỉ đúng nhịp thơ trong bài.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2565" y="3690501"/>
            <a:ext cx="57743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vi-VN" altLang="zh-CN"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 lời được các câu hỏi của bài.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9615" y="4305572"/>
            <a:ext cx="577439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9200">
              <a:buFont typeface="Arial" panose="020B0604020202020204" pitchFamily="34" charset="0"/>
              <a:buChar char="•"/>
            </a:pPr>
            <a:r>
              <a:rPr lang="vi-VN" altLang="zh-CN"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Hiểu nội dung bài: Biết được tình yêu thương gần gũi, gắn bó của ông và cháu</a:t>
            </a:r>
            <a:endParaRPr lang="en-US" altLang="zh-CN" sz="28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khiến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36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endParaRPr lang="en-US" sz="36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3355" y="156845"/>
            <a:ext cx="1478280" cy="899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823" y="1678035"/>
            <a:ext cx="3072572" cy="4015293"/>
          </a:xfrm>
          <a:prstGeom prst="rect">
            <a:avLst/>
          </a:prstGeom>
        </p:spPr>
      </p:pic>
      <p:pic>
        <p:nvPicPr>
          <p:cNvPr id="7" name="Picture 2" descr="Pin by Alecsa on Good vs bad in 2021 | Polite kids, Kids vector, Mom hel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10553" r="11051" b="15720"/>
          <a:stretch>
            <a:fillRect/>
          </a:stretch>
        </p:blipFill>
        <p:spPr bwMode="auto">
          <a:xfrm>
            <a:off x="3083037" y="1678035"/>
            <a:ext cx="2634182" cy="36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mẫu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Luyện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từ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272241" y="2910759"/>
            <a:ext cx="156298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72010" y="2910759"/>
            <a:ext cx="136101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89232" y="2481101"/>
            <a:ext cx="15864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75661" y="2040427"/>
            <a:ext cx="16844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"/>
          <p:cNvCxnSpPr/>
          <p:nvPr/>
        </p:nvCxnSpPr>
        <p:spPr>
          <a:xfrm>
            <a:off x="0" y="0"/>
            <a:ext cx="1552575" cy="1508581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9"/>
          <p:cNvSpPr/>
          <p:nvPr/>
        </p:nvSpPr>
        <p:spPr>
          <a:xfrm>
            <a:off x="1552575" y="1508581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" name="10"/>
          <p:cNvCxnSpPr/>
          <p:nvPr/>
        </p:nvCxnSpPr>
        <p:spPr>
          <a:xfrm>
            <a:off x="1685925" y="1628775"/>
            <a:ext cx="1438275" cy="1378862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12"/>
          <p:cNvCxnSpPr/>
          <p:nvPr/>
        </p:nvCxnSpPr>
        <p:spPr>
          <a:xfrm flipH="1">
            <a:off x="1576983" y="3170658"/>
            <a:ext cx="1485900" cy="1362075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14"/>
          <p:cNvCxnSpPr/>
          <p:nvPr/>
        </p:nvCxnSpPr>
        <p:spPr>
          <a:xfrm>
            <a:off x="1588443" y="4695754"/>
            <a:ext cx="2904006" cy="2162246"/>
          </a:xfrm>
          <a:prstGeom prst="line">
            <a:avLst/>
          </a:prstGeom>
          <a:ln>
            <a:solidFill>
              <a:srgbClr val="33918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16"/>
          <p:cNvSpPr/>
          <p:nvPr/>
        </p:nvSpPr>
        <p:spPr>
          <a:xfrm>
            <a:off x="1443633" y="4566035"/>
            <a:ext cx="133350" cy="120194"/>
          </a:xfrm>
          <a:prstGeom prst="ellipse">
            <a:avLst/>
          </a:prstGeom>
          <a:solidFill>
            <a:srgbClr val="339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26"/>
          <p:cNvSpPr/>
          <p:nvPr/>
        </p:nvSpPr>
        <p:spPr>
          <a:xfrm>
            <a:off x="-265521" y="-76199"/>
            <a:ext cx="1124" cy="1013"/>
          </a:xfrm>
          <a:custGeom>
            <a:avLst/>
            <a:gdLst>
              <a:gd name="connsiteX0" fmla="*/ 10 w 1124"/>
              <a:gd name="connsiteY0" fmla="*/ 0 h 1013"/>
              <a:gd name="connsiteX1" fmla="*/ 1124 w 1124"/>
              <a:gd name="connsiteY1" fmla="*/ 1013 h 1013"/>
              <a:gd name="connsiteX2" fmla="*/ 0 w 1124"/>
              <a:gd name="connsiteY2" fmla="*/ 1013 h 1013"/>
              <a:gd name="connsiteX3" fmla="*/ 10 w 1124"/>
              <a:gd name="connsiteY3" fmla="*/ 0 h 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4" h="1013">
                <a:moveTo>
                  <a:pt x="10" y="0"/>
                </a:moveTo>
                <a:lnTo>
                  <a:pt x="1124" y="1013"/>
                </a:lnTo>
                <a:lnTo>
                  <a:pt x="0" y="1013"/>
                </a:lnTo>
                <a:lnTo>
                  <a:pt x="10" y="0"/>
                </a:lnTo>
                <a:close/>
              </a:path>
            </a:pathLst>
          </a:custGeom>
          <a:blipFill>
            <a:blip r:embed="rId1"/>
            <a:srcRect/>
            <a:stretch>
              <a:fillRect l="-475" t="621" r="475" b="-6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29"/>
          <p:cNvSpPr/>
          <p:nvPr/>
        </p:nvSpPr>
        <p:spPr>
          <a:xfrm>
            <a:off x="0" y="166605"/>
            <a:ext cx="4351063" cy="6691395"/>
          </a:xfrm>
          <a:custGeom>
            <a:avLst/>
            <a:gdLst>
              <a:gd name="connsiteX0" fmla="*/ 0 w 4351063"/>
              <a:gd name="connsiteY0" fmla="*/ 0 h 6746318"/>
              <a:gd name="connsiteX1" fmla="*/ 3027088 w 4351063"/>
              <a:gd name="connsiteY1" fmla="*/ 2926793 h 6746318"/>
              <a:gd name="connsiteX2" fmla="*/ 1407838 w 4351063"/>
              <a:gd name="connsiteY2" fmla="*/ 4431743 h 6746318"/>
              <a:gd name="connsiteX3" fmla="*/ 1331638 w 4351063"/>
              <a:gd name="connsiteY3" fmla="*/ 4507943 h 6746318"/>
              <a:gd name="connsiteX4" fmla="*/ 4351063 w 4351063"/>
              <a:gd name="connsiteY4" fmla="*/ 6746318 h 6746318"/>
              <a:gd name="connsiteX5" fmla="*/ 0 w 4351063"/>
              <a:gd name="connsiteY5" fmla="*/ 6728914 h 6746318"/>
              <a:gd name="connsiteX6" fmla="*/ 0 w 4351063"/>
              <a:gd name="connsiteY6" fmla="*/ 0 h 674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1063" h="6746318">
                <a:moveTo>
                  <a:pt x="0" y="0"/>
                </a:moveTo>
                <a:lnTo>
                  <a:pt x="3027088" y="2926793"/>
                </a:lnTo>
                <a:lnTo>
                  <a:pt x="1407838" y="4431743"/>
                </a:lnTo>
                <a:lnTo>
                  <a:pt x="1331638" y="4507943"/>
                </a:lnTo>
                <a:lnTo>
                  <a:pt x="4351063" y="6746318"/>
                </a:lnTo>
                <a:lnTo>
                  <a:pt x="0" y="6728914"/>
                </a:lnTo>
                <a:lnTo>
                  <a:pt x="0" y="0"/>
                </a:lnTo>
                <a:close/>
              </a:path>
            </a:pathLst>
          </a:custGeom>
          <a:solidFill>
            <a:srgbClr val="F7A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2" name="6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814195" flipV="1">
            <a:off x="-603250" y="396875"/>
            <a:ext cx="1523365" cy="1489075"/>
          </a:xfrm>
          <a:prstGeom prst="rect">
            <a:avLst/>
          </a:prstGeom>
        </p:spPr>
      </p:pic>
      <p:pic>
        <p:nvPicPr>
          <p:cNvPr id="63" name="62" descr="E:\素材\春\7ff96c0408d5f1ad90e6490e1fb39ea4.png7ff96c0408d5f1ad90e6490e1fb39ea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11111076" flipH="1">
            <a:off x="-189865" y="-125095"/>
            <a:ext cx="1796415" cy="1758315"/>
          </a:xfrm>
          <a:prstGeom prst="rect">
            <a:avLst/>
          </a:prstGeom>
        </p:spPr>
      </p:pic>
      <p:pic>
        <p:nvPicPr>
          <p:cNvPr id="2" name="1" descr="E:\素材\春\7ff96c0408d5f1ad90e6490e1fb39ea4.png7ff96c0408d5f1ad90e6490e1fb39ea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21000000">
            <a:off x="10031048" y="4756299"/>
            <a:ext cx="2396490" cy="23444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6834" y="1993081"/>
            <a:ext cx="2109019" cy="2109019"/>
            <a:chOff x="156834" y="1993081"/>
            <a:chExt cx="2109019" cy="2109019"/>
          </a:xfrm>
        </p:grpSpPr>
        <p:sp>
          <p:nvSpPr>
            <p:cNvPr id="3" name="Oval 2"/>
            <p:cNvSpPr/>
            <p:nvPr/>
          </p:nvSpPr>
          <p:spPr>
            <a:xfrm>
              <a:off x="156834" y="1993081"/>
              <a:ext cx="2109019" cy="2109019"/>
            </a:xfrm>
            <a:prstGeom prst="ellipse">
              <a:avLst/>
            </a:prstGeom>
            <a:solidFill>
              <a:srgbClr val="ED2F6A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-Rounded" panose="020B0500000000000000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15731" y="2243748"/>
              <a:ext cx="17119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GIẢI NGHĨA TỪ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sp>
        <p:nvSpPr>
          <p:cNvPr id="28" name="2"/>
          <p:cNvSpPr/>
          <p:nvPr/>
        </p:nvSpPr>
        <p:spPr>
          <a:xfrm>
            <a:off x="3425187" y="716098"/>
            <a:ext cx="8019905" cy="5347817"/>
          </a:xfrm>
          <a:prstGeom prst="roundRect">
            <a:avLst>
              <a:gd name="adj" fmla="val 31710"/>
            </a:avLst>
          </a:prstGeom>
          <a:solidFill>
            <a:srgbClr val="FEF4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-Rounded" panose="020B0500000000000000"/>
              <a:sym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760470" y="1045210"/>
            <a:ext cx="6916420" cy="1470182"/>
            <a:chOff x="172324" y="1157225"/>
            <a:chExt cx="2109019" cy="1406784"/>
          </a:xfrm>
        </p:grpSpPr>
        <p:sp>
          <p:nvSpPr>
            <p:cNvPr id="43" name="Hexagon 42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8974" y="1369884"/>
              <a:ext cx="1808630" cy="1029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Tấy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Sưng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to,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làm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đau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nhức</a:t>
              </a:r>
              <a:endPara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5220" y="95250"/>
            <a:ext cx="906780" cy="8483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699510" y="2700020"/>
            <a:ext cx="6916420" cy="1832610"/>
            <a:chOff x="172324" y="1157225"/>
            <a:chExt cx="2109019" cy="1753583"/>
          </a:xfrm>
        </p:grpSpPr>
        <p:sp>
          <p:nvSpPr>
            <p:cNvPr id="8" name="Hexagon 7"/>
            <p:cNvSpPr/>
            <p:nvPr/>
          </p:nvSpPr>
          <p:spPr>
            <a:xfrm>
              <a:off x="172324" y="1157225"/>
              <a:ext cx="2109019" cy="1753583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288974" y="1369884"/>
              <a:ext cx="1808630" cy="1030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Khập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khiễng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khập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khà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Dáng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bên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cao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bên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thấp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không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đều</a:t>
              </a:r>
              <a:endPara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82390" y="4657090"/>
            <a:ext cx="6916420" cy="1537308"/>
            <a:chOff x="172324" y="1157225"/>
            <a:chExt cx="2109019" cy="1471015"/>
          </a:xfrm>
        </p:grpSpPr>
        <p:sp>
          <p:nvSpPr>
            <p:cNvPr id="16" name="Hexagon 15"/>
            <p:cNvSpPr/>
            <p:nvPr/>
          </p:nvSpPr>
          <p:spPr>
            <a:xfrm>
              <a:off x="172324" y="1157225"/>
              <a:ext cx="2109019" cy="1406784"/>
            </a:xfrm>
            <a:prstGeom prst="hexagon">
              <a:avLst/>
            </a:prstGeom>
            <a:solidFill>
              <a:srgbClr val="F7ACB9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315308" y="1185168"/>
              <a:ext cx="1808630" cy="144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Lon ton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  <a:p>
              <a:pPr marL="0" marR="0" lvl="0" indent="0" algn="ctr" defTabSz="9131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Dáng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hoặc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chạy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(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thường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của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trẻ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em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)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với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những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bước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ngắn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, </a:t>
              </a:r>
              <a:r>
                <a:rPr kumimoji="0" lang="en-US" altLang="vi-V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nhanh</a:t>
              </a:r>
              <a:r>
                <a:rPr kumimoji="0" lang="en-US" alt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6" t="43141" r="16000" b="18696"/>
          <a:stretch>
            <a:fillRect/>
          </a:stretch>
        </p:blipFill>
        <p:spPr>
          <a:xfrm>
            <a:off x="8936140" y="3332989"/>
            <a:ext cx="1934005" cy="2289520"/>
          </a:xfrm>
          <a:prstGeom prst="rect">
            <a:avLst/>
          </a:prstGeom>
        </p:spPr>
      </p:pic>
      <p:pic>
        <p:nvPicPr>
          <p:cNvPr id="7" name="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0" t="72533" r="8533"/>
          <a:stretch>
            <a:fillRect/>
          </a:stretch>
        </p:blipFill>
        <p:spPr>
          <a:xfrm>
            <a:off x="7056107" y="4974336"/>
            <a:ext cx="4470400" cy="1883664"/>
          </a:xfrm>
          <a:prstGeom prst="rect">
            <a:avLst/>
          </a:prstGeom>
        </p:spPr>
      </p:pic>
      <p:pic>
        <p:nvPicPr>
          <p:cNvPr id="4" name="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728949" y="0"/>
            <a:ext cx="7575296" cy="6453632"/>
          </a:xfrm>
          <a:prstGeom prst="rect">
            <a:avLst/>
          </a:prstGeom>
        </p:spPr>
      </p:pic>
      <p:pic>
        <p:nvPicPr>
          <p:cNvPr id="9" name="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7" t="20385" r="6933" b="5896"/>
          <a:stretch>
            <a:fillRect/>
          </a:stretch>
        </p:blipFill>
        <p:spPr>
          <a:xfrm>
            <a:off x="10599915" y="1529125"/>
            <a:ext cx="1853184" cy="5055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9305" y="1529080"/>
            <a:ext cx="4373880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200"/>
            <a:r>
              <a:rPr lang="en-US" altLang="zh-CN" sz="40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Ngắt</a:t>
            </a:r>
            <a:r>
              <a:rPr lang="en-US" altLang="zh-CN" sz="40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nghỉ</a:t>
            </a:r>
            <a:r>
              <a:rPr lang="en-US" altLang="zh-CN" sz="40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câu</a:t>
            </a:r>
            <a:endParaRPr lang="zh-CN" altLang="en-US" sz="4000" b="1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1" t="24563" r="40933" b="26282"/>
          <a:stretch>
            <a:fillRect/>
          </a:stretch>
        </p:blipFill>
        <p:spPr>
          <a:xfrm flipH="1">
            <a:off x="239349" y="3082597"/>
            <a:ext cx="2497563" cy="3371035"/>
          </a:xfrm>
          <a:prstGeom prst="rect">
            <a:avLst/>
          </a:prstGeom>
        </p:spPr>
      </p:pic>
      <p:pic>
        <p:nvPicPr>
          <p:cNvPr id="10" name="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3" t="18963" r="21600" b="52948"/>
          <a:stretch>
            <a:fillRect/>
          </a:stretch>
        </p:blipFill>
        <p:spPr>
          <a:xfrm>
            <a:off x="8312832" y="1443781"/>
            <a:ext cx="1983232" cy="1926336"/>
          </a:xfrm>
          <a:prstGeom prst="rect">
            <a:avLst/>
          </a:prstGeom>
        </p:spPr>
      </p:pic>
      <p:pic>
        <p:nvPicPr>
          <p:cNvPr id="11" name="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7" t="4030" r="30313" b="70607"/>
          <a:stretch>
            <a:fillRect/>
          </a:stretch>
        </p:blipFill>
        <p:spPr>
          <a:xfrm>
            <a:off x="7007297" y="659429"/>
            <a:ext cx="1928843" cy="17393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02255" y="2478405"/>
            <a:ext cx="5445125" cy="34150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Ông bị đau chân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Nó sưng nó tấy,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Đi phải chống gậy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Khập khiễng, khập khà,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Bước lên thềm nhà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defTabSz="1219200"/>
            <a:r>
              <a:rPr lang="vi-VN" altLang="zh-CN" sz="36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Nhấc chân quá khó.</a:t>
            </a:r>
            <a:endParaRPr lang="vi-VN" altLang="zh-CN" sz="36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6096000" y="2610035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461987" y="3224350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986702" y="3166267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378739" y="3766136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330465" y="4273562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460030" y="4273839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665558" y="4811294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841946" y="5335860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884294" y="5336171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774710" y="5328874"/>
            <a:ext cx="109491" cy="408373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63320" y="1145540"/>
            <a:ext cx="541655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  <a:r>
              <a: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3439" y="4813378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" y="393700"/>
            <a:ext cx="527050" cy="334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58" y="166214"/>
            <a:ext cx="527050" cy="441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loud 11"/>
          <p:cNvSpPr/>
          <p:nvPr/>
        </p:nvSpPr>
        <p:spPr>
          <a:xfrm>
            <a:off x="4784119" y="4826106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3200" noProof="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noProof="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3065780"/>
            <a:ext cx="527050" cy="334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0" grpId="2" bldLvl="0" animBg="1"/>
      <p:bldP spid="12" grpId="0" bldLvl="0" animBg="1"/>
      <p:bldP spid="12" grpId="1" animBg="1"/>
      <p:bldP spid="12" grpId="2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153462" y="1145656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Nhấc chân quá khó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663439" y="4813378"/>
            <a:ext cx="4084183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theo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/>
                <a:cs typeface="Arial-Rounded" panose="020B0500000000000000" pitchFamily="34" charset="0"/>
              </a:rPr>
              <a:t>nhóm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/>
              <a:cs typeface="Arial-Rounded" panose="020B0500000000000000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37" y="-402309"/>
            <a:ext cx="527050" cy="681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58" y="166214"/>
            <a:ext cx="527050" cy="441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494134" y="1156575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toàn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bài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7707" y="1459703"/>
            <a:ext cx="569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1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Trả lời câu hỏi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charset="0"/>
              <a:ea typeface="Arial-Rounded" panose="020B0500000000000000"/>
              <a:cs typeface="Verdan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7478" y="1130277"/>
            <a:ext cx="6232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dirty="0">
                <a:solidFill>
                  <a:schemeClr val="accent2"/>
                </a:solidFill>
              </a:rPr>
              <a:t>TRẢ LỜI CÂU HỎI</a:t>
            </a:r>
            <a:endParaRPr lang="en-US" sz="4800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4625" y="1822653"/>
            <a:ext cx="8438439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vi-VN" sz="2800" dirty="0"/>
              <a:t>?</a:t>
            </a:r>
            <a:endParaRPr lang="vi-VN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0360" y="2308860"/>
            <a:ext cx="115804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của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bị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đau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chân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bước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lên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thềm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nhà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rất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khó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khăn</a:t>
            </a:r>
            <a:r>
              <a:rPr lang="vi-VN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995" y="3001010"/>
            <a:ext cx="1049401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2800" dirty="0"/>
              <a:t>Khi </a:t>
            </a:r>
            <a:r>
              <a:rPr lang="en-US" sz="2800" dirty="0" err="1"/>
              <a:t>thấy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đau</a:t>
            </a:r>
            <a:r>
              <a:rPr lang="en-US" sz="2800" dirty="0"/>
              <a:t>,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đã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giúp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vi-VN" sz="2800" dirty="0"/>
              <a:t>?</a:t>
            </a:r>
            <a:endParaRPr lang="en-US" sz="2800" dirty="0"/>
          </a:p>
          <a:p>
            <a:pPr algn="just"/>
            <a:r>
              <a:rPr lang="en-US" sz="2800" dirty="0"/>
              <a:t>a. </a:t>
            </a:r>
            <a:r>
              <a:rPr lang="en-US" sz="2800" dirty="0" err="1"/>
              <a:t>Mang</a:t>
            </a:r>
            <a:r>
              <a:rPr lang="en-US" sz="2800" dirty="0"/>
              <a:t> </a:t>
            </a:r>
            <a:r>
              <a:rPr lang="en-US" sz="2800" dirty="0" err="1"/>
              <a:t>gậy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.</a:t>
            </a:r>
            <a:endParaRPr lang="en-US" sz="2800" dirty="0"/>
          </a:p>
          <a:p>
            <a:pPr algn="just"/>
            <a:r>
              <a:rPr lang="en-US" sz="2800" dirty="0"/>
              <a:t>b.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vịn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vai</a:t>
            </a:r>
            <a:r>
              <a:rPr lang="en-US" sz="2800" dirty="0"/>
              <a:t> </a:t>
            </a:r>
            <a:r>
              <a:rPr lang="en-US" sz="2800" dirty="0" err="1"/>
              <a:t>mình</a:t>
            </a:r>
            <a:r>
              <a:rPr lang="en-US" sz="2800" dirty="0"/>
              <a:t> </a:t>
            </a:r>
            <a:r>
              <a:rPr lang="en-US" sz="2800" dirty="0" err="1"/>
              <a:t>rồi</a:t>
            </a:r>
            <a:r>
              <a:rPr lang="en-US" sz="2800" dirty="0"/>
              <a:t> </a:t>
            </a:r>
            <a:r>
              <a:rPr lang="en-US" sz="2800" dirty="0" err="1"/>
              <a:t>đỡ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.</a:t>
            </a:r>
            <a:endParaRPr lang="en-US" sz="2800" dirty="0"/>
          </a:p>
          <a:p>
            <a:pPr algn="just"/>
            <a:r>
              <a:rPr lang="en-US" sz="2800" dirty="0"/>
              <a:t>c.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gần</a:t>
            </a:r>
            <a:r>
              <a:rPr lang="en-US" sz="2800" dirty="0"/>
              <a:t>, </a:t>
            </a:r>
            <a:r>
              <a:rPr lang="en-US" sz="2800" dirty="0" err="1"/>
              <a:t>hỏi</a:t>
            </a:r>
            <a:r>
              <a:rPr lang="en-US" sz="2800" dirty="0"/>
              <a:t> </a:t>
            </a:r>
            <a:r>
              <a:rPr lang="en-US" sz="2800" dirty="0" err="1"/>
              <a:t>thăm</a:t>
            </a:r>
            <a:r>
              <a:rPr lang="en-US" sz="2800" dirty="0"/>
              <a:t> </a:t>
            </a:r>
            <a:r>
              <a:rPr lang="en-US" sz="2800" dirty="0" err="1"/>
              <a:t>sức</a:t>
            </a:r>
            <a:r>
              <a:rPr lang="en-US" sz="2800" dirty="0"/>
              <a:t> </a:t>
            </a:r>
            <a:r>
              <a:rPr lang="en-US" sz="2800" dirty="0" err="1"/>
              <a:t>khỏe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.</a:t>
            </a:r>
            <a:endParaRPr lang="vi-V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b="27070"/>
          <a:stretch>
            <a:fillRect/>
          </a:stretch>
        </p:blipFill>
        <p:spPr>
          <a:xfrm>
            <a:off x="477756" y="332535"/>
            <a:ext cx="2435565" cy="1942188"/>
          </a:xfrm>
          <a:prstGeom prst="flowChartConnector">
            <a:avLst/>
          </a:prstGeom>
        </p:spPr>
      </p:pic>
      <p:sp>
        <p:nvSpPr>
          <p:cNvPr id="7" name="Oval 6"/>
          <p:cNvSpPr/>
          <p:nvPr/>
        </p:nvSpPr>
        <p:spPr>
          <a:xfrm>
            <a:off x="340395" y="3925752"/>
            <a:ext cx="454488" cy="486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600"/>
          </a:p>
        </p:txBody>
      </p:sp>
      <p:sp>
        <p:nvSpPr>
          <p:cNvPr id="8" name="TextBox 7"/>
          <p:cNvSpPr txBox="1"/>
          <p:nvPr/>
        </p:nvSpPr>
        <p:spPr>
          <a:xfrm>
            <a:off x="2076723" y="4575935"/>
            <a:ext cx="8038553" cy="81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2800" dirty="0"/>
              <a:t>Theo </a:t>
            </a:r>
            <a:r>
              <a:rPr lang="en-US" sz="2800" dirty="0" err="1"/>
              <a:t>ông</a:t>
            </a:r>
            <a:r>
              <a:rPr lang="en-US" sz="2800" dirty="0"/>
              <a:t>,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en-US" sz="2800" dirty="0"/>
              <a:t>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tuy</a:t>
            </a:r>
            <a:r>
              <a:rPr lang="en-US" sz="2800" dirty="0"/>
              <a:t> </a:t>
            </a:r>
            <a:r>
              <a:rPr lang="en-US" sz="2800" dirty="0" err="1"/>
              <a:t>bé</a:t>
            </a:r>
            <a:r>
              <a:rPr lang="en-US" sz="2800" dirty="0"/>
              <a:t> </a:t>
            </a:r>
            <a:r>
              <a:rPr lang="en-US" sz="2800" dirty="0" err="1"/>
              <a:t>mà</a:t>
            </a:r>
            <a:r>
              <a:rPr lang="en-US" sz="2800" dirty="0"/>
              <a:t> </a:t>
            </a:r>
            <a:r>
              <a:rPr lang="en-US" sz="2800" dirty="0" err="1"/>
              <a:t>khỏe</a:t>
            </a:r>
            <a:r>
              <a:rPr lang="en-US" sz="2800" dirty="0"/>
              <a:t>?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87585" y="5258502"/>
            <a:ext cx="8438439" cy="65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Theo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tuy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bé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khỏe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Việt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thương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ông</a:t>
            </a:r>
            <a:r>
              <a:rPr lang="vi-VN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bldLvl="0" animBg="1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39807" y="195580"/>
            <a:ext cx="109728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lang="en-US" dirty="0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ông</a:t>
            </a:r>
            <a:endParaRPr lang="en-US" dirty="0">
              <a:solidFill>
                <a:srgbClr val="FF0000"/>
              </a:solidFill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8747623" y="2187842"/>
            <a:ext cx="2838450" cy="4076700"/>
          </a:xfrm>
        </p:spPr>
      </p:pic>
      <p:sp>
        <p:nvSpPr>
          <p:cNvPr id="5" name="Text Box 4"/>
          <p:cNvSpPr txBox="1"/>
          <p:nvPr/>
        </p:nvSpPr>
        <p:spPr>
          <a:xfrm>
            <a:off x="1494134" y="1156575"/>
            <a:ext cx="5426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bị đau 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Nó sưng nó tấy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Đi phải chống gậy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Khập khiễng, khập khà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Bước lên thềm nhà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Nhấc chân quá khó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Thấy ông nhăn nhó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Việt chơi ngoài sân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Lon ton lại gần,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Âu yếm, nhanh nhảu: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vịn vai cháu,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Cháu đỡ ông lên.”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094064" y="1145656"/>
            <a:ext cx="4747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Ông bước lên thềm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 lòng sung sướng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Quẳng gậy, cúi xuống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Quên cả đớn đau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Ôm cháu xoa đầu: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-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Hoan hô thằng bé!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Bé thế mà khoẻ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Vì nó thương ông.”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5289232" y="4813378"/>
            <a:ext cx="3104426" cy="119007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dirty="0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+mn-ea"/>
              <a:cs typeface="Arial-Rounded" panose="020B0500000000000000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26647" y="735723"/>
            <a:ext cx="3655695" cy="737235"/>
            <a:chOff x="811432" y="460493"/>
            <a:chExt cx="2352896" cy="7372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1000"/>
                      </a14:imgEffect>
                      <a14:imgEffect>
                        <a14:sharpenSoften amoun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1432" y="523482"/>
              <a:ext cx="549038" cy="59953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218090" y="460493"/>
              <a:ext cx="1946238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800" b="1" dirty="0">
                  <a:solidFill>
                    <a:srgbClr val="17479D"/>
                  </a:solidFill>
                  <a:latin typeface="+mj-lt"/>
                </a:rPr>
                <a:t> LUYỆN TẬP</a:t>
              </a:r>
              <a:endParaRPr lang="en-US" sz="2800" b="1" dirty="0">
                <a:solidFill>
                  <a:srgbClr val="17479D"/>
                </a:solidFill>
                <a:latin typeface="+mj-lt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548637" y="1076237"/>
            <a:ext cx="9831787" cy="1673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en-US" sz="2800" dirty="0" err="1">
                <a:latin typeface="+mj-lt"/>
              </a:rPr>
              <a:t>Từ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ngữ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nào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dưới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đây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thể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hiện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dáng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vẻ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Việt</a:t>
            </a:r>
            <a:r>
              <a:rPr lang="vi-VN" sz="2800" dirty="0">
                <a:latin typeface="+mj-lt"/>
              </a:rPr>
              <a:t>?</a:t>
            </a:r>
            <a:endParaRPr lang="en-US" sz="2800" dirty="0"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latin typeface="+mj-lt"/>
              </a:rPr>
              <a:t>	</a:t>
            </a:r>
            <a:endParaRPr lang="vi-VN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150" y="3326130"/>
            <a:ext cx="110280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vi-VN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en-US" sz="2800" dirty="0" err="1">
                <a:latin typeface="+mj-lt"/>
              </a:rPr>
              <a:t>Đọc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những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câu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thơ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thể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hiện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lời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khen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của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ông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dành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cho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Việt</a:t>
            </a:r>
            <a:r>
              <a:rPr lang="en-US" sz="2800" dirty="0">
                <a:latin typeface="+mj-lt"/>
              </a:rPr>
              <a:t>.</a:t>
            </a:r>
            <a:endParaRPr lang="vi-VN" sz="2800" dirty="0">
              <a:latin typeface="+mj-lt"/>
            </a:endParaRPr>
          </a:p>
        </p:txBody>
      </p:sp>
      <p:sp>
        <p:nvSpPr>
          <p:cNvPr id="7" name="Rounded Rectangle 21"/>
          <p:cNvSpPr/>
          <p:nvPr/>
        </p:nvSpPr>
        <p:spPr>
          <a:xfrm>
            <a:off x="1738551" y="2119705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lon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ton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Rounded Rectangle 21"/>
          <p:cNvSpPr/>
          <p:nvPr/>
        </p:nvSpPr>
        <p:spPr>
          <a:xfrm>
            <a:off x="4741928" y="2121011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nhăn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nhó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Rounded Rectangle 21"/>
          <p:cNvSpPr/>
          <p:nvPr/>
        </p:nvSpPr>
        <p:spPr>
          <a:xfrm>
            <a:off x="7540607" y="2114133"/>
            <a:ext cx="208227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âu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yếm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Rounded Rectangle 21"/>
          <p:cNvSpPr/>
          <p:nvPr/>
        </p:nvSpPr>
        <p:spPr>
          <a:xfrm>
            <a:off x="1808754" y="2729677"/>
            <a:ext cx="2505967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nhanh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nhảu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Rounded Rectangle 21"/>
          <p:cNvSpPr/>
          <p:nvPr/>
        </p:nvSpPr>
        <p:spPr>
          <a:xfrm>
            <a:off x="5272631" y="2752260"/>
            <a:ext cx="4557544" cy="37760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khập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khiễng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khập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khà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0795" y="3833486"/>
            <a:ext cx="3983672" cy="2535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Hoan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hô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thằng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bé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Bé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thế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mà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khỏe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Vì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nó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thương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ông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ldLvl="0" animBg="1"/>
      <p:bldP spid="7" grpId="1" bldLvl="0" animBg="1"/>
      <p:bldP spid="8" grpId="0" bldLvl="0" animBg="1"/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3916</Words>
  <Application>WPS Presentation</Application>
  <PresentationFormat>Widescreen</PresentationFormat>
  <Paragraphs>273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Arial-Rounded</vt:lpstr>
      <vt:lpstr>Calibri</vt:lpstr>
      <vt:lpstr>Arial-Rounded</vt:lpstr>
      <vt:lpstr>Times New Roman</vt:lpstr>
      <vt:lpstr>等线</vt:lpstr>
      <vt:lpstr>Verdana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Kể những việc em làm khiến người thân vui</vt:lpstr>
      <vt:lpstr>Thương ông</vt:lpstr>
      <vt:lpstr>Thương ông</vt:lpstr>
      <vt:lpstr>PowerPoint 演示文稿</vt:lpstr>
      <vt:lpstr>PowerPoint 演示文稿</vt:lpstr>
      <vt:lpstr>Thương ông</vt:lpstr>
      <vt:lpstr>Thương ông</vt:lpstr>
      <vt:lpstr>Thương ông</vt:lpstr>
      <vt:lpstr>PowerPoint 演示文稿</vt:lpstr>
      <vt:lpstr>PowerPoint 演示文稿</vt:lpstr>
      <vt:lpstr>Thương ông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ASUS</cp:lastModifiedBy>
  <cp:revision>1</cp:revision>
  <dcterms:created xsi:type="dcterms:W3CDTF">2024-12-24T04:55:35Z</dcterms:created>
  <dcterms:modified xsi:type="dcterms:W3CDTF">2024-12-24T04:55:35Z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09C3315121E04822880CB64C7450EB7B_11</vt:lpwstr>
  </property>
  <property fmtid="{D5CDD505-2E9C-101B-9397-08002B2CF9AE}" pid="3" name="KSOProductBuildVer">
    <vt:lpwstr>1033-12.2.0.19307</vt:lpwstr>
  </property>
</Properties>
</file>