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00BEF-78E8-4AE6-9ACD-3709000DE0B5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D277A-A054-488C-B594-E07FA4CA9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3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9497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2789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5022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7665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6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32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1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79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78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8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59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0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2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22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bg>
      <p:bgPr>
        <a:solidFill>
          <a:schemeClr val="accent2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67" name="Google Shape;267;p1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9" name="Google Shape;269;p15"/>
          <p:cNvSpPr txBox="1">
            <a:spLocks noGrp="1"/>
          </p:cNvSpPr>
          <p:nvPr>
            <p:ph type="title"/>
          </p:nvPr>
        </p:nvSpPr>
        <p:spPr>
          <a:xfrm>
            <a:off x="2083067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0" name="Google Shape;270;p15"/>
          <p:cNvSpPr txBox="1">
            <a:spLocks noGrp="1"/>
          </p:cNvSpPr>
          <p:nvPr>
            <p:ph type="subTitle" idx="1"/>
          </p:nvPr>
        </p:nvSpPr>
        <p:spPr>
          <a:xfrm>
            <a:off x="2083067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5"/>
          <p:cNvSpPr txBox="1">
            <a:spLocks noGrp="1"/>
          </p:cNvSpPr>
          <p:nvPr>
            <p:ph type="title" idx="2"/>
          </p:nvPr>
        </p:nvSpPr>
        <p:spPr>
          <a:xfrm>
            <a:off x="6993733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2" name="Google Shape;272;p15"/>
          <p:cNvSpPr txBox="1">
            <a:spLocks noGrp="1"/>
          </p:cNvSpPr>
          <p:nvPr>
            <p:ph type="subTitle" idx="3"/>
          </p:nvPr>
        </p:nvSpPr>
        <p:spPr>
          <a:xfrm>
            <a:off x="6993733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5"/>
          <p:cNvSpPr txBox="1">
            <a:spLocks noGrp="1"/>
          </p:cNvSpPr>
          <p:nvPr>
            <p:ph type="title" idx="4" hasCustomPrompt="1"/>
          </p:nvPr>
        </p:nvSpPr>
        <p:spPr>
          <a:xfrm>
            <a:off x="7338933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75" name="Google Shape;275;p15"/>
          <p:cNvSpPr txBox="1">
            <a:spLocks noGrp="1"/>
          </p:cNvSpPr>
          <p:nvPr>
            <p:ph type="title" idx="5" hasCustomPrompt="1"/>
          </p:nvPr>
        </p:nvSpPr>
        <p:spPr>
          <a:xfrm>
            <a:off x="2428267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22114474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8245B-6CA4-49E8-970C-54D5AF42C318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80A7-540D-44A7-A5AF-6C7B45EFB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3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1E657-1DCC-4C29-B295-5150A19CA0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3" t="-4930" r="-1813" b="4930"/>
          <a:stretch/>
        </p:blipFill>
        <p:spPr>
          <a:xfrm>
            <a:off x="0" y="-355600"/>
            <a:ext cx="12484100" cy="7213600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EEB678B1-4113-423B-80B2-C6ACFE20F17F}"/>
              </a:ext>
            </a:extLst>
          </p:cNvPr>
          <p:cNvSpPr/>
          <p:nvPr/>
        </p:nvSpPr>
        <p:spPr>
          <a:xfrm>
            <a:off x="244475" y="1405165"/>
            <a:ext cx="4455885" cy="445588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51号-联盟综艺体" panose="00000500000000000000" pitchFamily="2" charset="-122"/>
              <a:ea typeface="字魂151号-联盟综艺体" panose="00000500000000000000" pitchFamily="2" charset="-122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899B9657-6833-4E5B-8345-49EDA3C2BD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4200" l="10000" r="97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286" y="1631256"/>
            <a:ext cx="3782830" cy="3782830"/>
          </a:xfrm>
          <a:prstGeom prst="rect">
            <a:avLst/>
          </a:prstGeom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78092E03-EBE1-4057-A034-8CBBFFFF05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953" y="4049348"/>
            <a:ext cx="3202047" cy="29352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1EA61D-1BBF-2DA4-6FB5-12F67711FE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788" y="-237348"/>
            <a:ext cx="4877223" cy="3078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1250DB-6821-177B-2093-3FAD96966B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016" y="1765074"/>
            <a:ext cx="7608467" cy="22801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1D66C6-9086-E524-4039-056CD10AD3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8378" y="3704044"/>
            <a:ext cx="203014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6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13D8B83-94D1-4DC1-81CE-23936818E4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4311" y="-444486"/>
            <a:ext cx="8070739" cy="61676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D74B89D-CAD9-4DC2-BFE4-8B97EBCFF6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88123" y="1900663"/>
            <a:ext cx="5084337" cy="50843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759" y="2005158"/>
            <a:ext cx="5393841" cy="126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1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A1E1B61-FA4F-4DDD-A51F-693309C94D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9175" y="563525"/>
            <a:ext cx="9640254" cy="681717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2223A81-2AB9-41F8-B8B4-01B160ABF3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7399" y="507999"/>
            <a:ext cx="4233334" cy="6350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08EEF7-A85B-1A31-4BBF-0A1F54F07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5895" y="1974978"/>
            <a:ext cx="4377307" cy="290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9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8223B7B-C2FF-474D-8CC6-9FAEC5F24C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16513"/>
            <a:ext cx="3958758" cy="395875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926834" y="2090147"/>
            <a:ext cx="9622464" cy="1834153"/>
            <a:chOff x="6985854" y="2283437"/>
            <a:chExt cx="4638339" cy="371067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99E0C2F-F0D1-4F5C-8298-618916534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85854" y="2283437"/>
              <a:ext cx="4638339" cy="3710671"/>
            </a:xfrm>
            <a:prstGeom prst="rect">
              <a:avLst/>
            </a:prstGeom>
          </p:spPr>
        </p:pic>
        <p:sp>
          <p:nvSpPr>
            <p:cNvPr id="9" name="文本框 1">
              <a:extLst>
                <a:ext uri="{FF2B5EF4-FFF2-40B4-BE49-F238E27FC236}">
                  <a16:creationId xmlns:a16="http://schemas.microsoft.com/office/drawing/2014/main" id="{39C2E7B1-25AC-4E89-96F6-84514AD32E9F}"/>
                </a:ext>
              </a:extLst>
            </p:cNvPr>
            <p:cNvSpPr txBox="1"/>
            <p:nvPr/>
          </p:nvSpPr>
          <p:spPr>
            <a:xfrm>
              <a:off x="7795640" y="2983921"/>
              <a:ext cx="3023890" cy="7694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Đáp</a:t>
              </a:r>
              <a:r>
                <a:rPr lang="en-US" altLang="zh-CN" sz="4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altLang="zh-CN" sz="4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án</a:t>
              </a:r>
              <a:r>
                <a:rPr lang="en-US" altLang="zh-CN" sz="4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: 12 000</a:t>
              </a:r>
              <a:endParaRPr kumimoji="0" lang="vi-VN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016760" y="705342"/>
            <a:ext cx="8158480" cy="646331"/>
          </a:xfrm>
          <a:prstGeom prst="rect">
            <a:avLst/>
          </a:prstGeom>
          <a:solidFill>
            <a:srgbClr val="0BA29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nhẩm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7 000 + 5 000 = ?</a:t>
            </a:r>
          </a:p>
        </p:txBody>
      </p:sp>
      <p:pic>
        <p:nvPicPr>
          <p:cNvPr id="5" name="30 Seconds Timer and Alarm - Big Text - Countdown Timers - 30 Second Timer with Alarm -Infinity Fre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24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63124" y="5015775"/>
            <a:ext cx="2973412" cy="167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0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8223B7B-C2FF-474D-8CC6-9FAEC5F24C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16513"/>
            <a:ext cx="3958758" cy="39587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54713" y="620282"/>
            <a:ext cx="8158480" cy="646331"/>
          </a:xfrm>
          <a:prstGeom prst="rect">
            <a:avLst/>
          </a:prstGeom>
          <a:solidFill>
            <a:srgbClr val="0BA29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Tính nhẩm: 130 000 – 70 000 = ?</a:t>
            </a:r>
          </a:p>
        </p:txBody>
      </p:sp>
      <p:pic>
        <p:nvPicPr>
          <p:cNvPr id="5" name="30 Seconds Timer and Alarm - Big Text - Countdown Timers - 30 Second Timer with Alarm -Infinity Fre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24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90791" y="4280578"/>
            <a:ext cx="2973412" cy="167132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2145E2A-F814-8F75-5E8A-53E54C997E24}"/>
              </a:ext>
            </a:extLst>
          </p:cNvPr>
          <p:cNvGrpSpPr/>
          <p:nvPr/>
        </p:nvGrpSpPr>
        <p:grpSpPr>
          <a:xfrm>
            <a:off x="2926834" y="2090147"/>
            <a:ext cx="9622464" cy="1834153"/>
            <a:chOff x="6985854" y="2283437"/>
            <a:chExt cx="4638339" cy="3710671"/>
          </a:xfrm>
        </p:grpSpPr>
        <p:pic>
          <p:nvPicPr>
            <p:cNvPr id="6" name="图片 10">
              <a:extLst>
                <a:ext uri="{FF2B5EF4-FFF2-40B4-BE49-F238E27FC236}">
                  <a16:creationId xmlns:a16="http://schemas.microsoft.com/office/drawing/2014/main" id="{D7767504-7938-11D6-5749-03B3AA3B7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85854" y="2283437"/>
              <a:ext cx="4638339" cy="3710671"/>
            </a:xfrm>
            <a:prstGeom prst="rect">
              <a:avLst/>
            </a:prstGeom>
          </p:spPr>
        </p:pic>
        <p:sp>
          <p:nvSpPr>
            <p:cNvPr id="7" name="文本框 1">
              <a:extLst>
                <a:ext uri="{FF2B5EF4-FFF2-40B4-BE49-F238E27FC236}">
                  <a16:creationId xmlns:a16="http://schemas.microsoft.com/office/drawing/2014/main" id="{E644A4B0-7D0E-5C56-0FFA-56121F5BFADB}"/>
                </a:ext>
              </a:extLst>
            </p:cNvPr>
            <p:cNvSpPr txBox="1"/>
            <p:nvPr/>
          </p:nvSpPr>
          <p:spPr>
            <a:xfrm>
              <a:off x="7795640" y="2983920"/>
              <a:ext cx="3023890" cy="15566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Đáp</a:t>
              </a:r>
              <a:r>
                <a:rPr lang="en-US" altLang="zh-CN" sz="4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altLang="zh-CN" sz="4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án</a:t>
              </a:r>
              <a:r>
                <a:rPr lang="en-US" altLang="zh-CN" sz="4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: 60 000</a:t>
              </a:r>
              <a:endParaRPr kumimoji="0" lang="vi-VN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533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8223B7B-C2FF-474D-8CC6-9FAEC5F24C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16513"/>
            <a:ext cx="3958758" cy="395875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612634" y="1613898"/>
            <a:ext cx="6493391" cy="2377078"/>
            <a:chOff x="6985854" y="2283437"/>
            <a:chExt cx="4638339" cy="371067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99E0C2F-F0D1-4F5C-8298-618916534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85854" y="2283437"/>
              <a:ext cx="4638339" cy="3710671"/>
            </a:xfrm>
            <a:prstGeom prst="rect">
              <a:avLst/>
            </a:prstGeom>
          </p:spPr>
        </p:pic>
        <p:sp>
          <p:nvSpPr>
            <p:cNvPr id="9" name="文本框 1">
              <a:extLst>
                <a:ext uri="{FF2B5EF4-FFF2-40B4-BE49-F238E27FC236}">
                  <a16:creationId xmlns:a16="http://schemas.microsoft.com/office/drawing/2014/main" id="{39C2E7B1-25AC-4E89-96F6-84514AD32E9F}"/>
                </a:ext>
              </a:extLst>
            </p:cNvPr>
            <p:cNvSpPr txBox="1"/>
            <p:nvPr/>
          </p:nvSpPr>
          <p:spPr>
            <a:xfrm>
              <a:off x="7785389" y="3302898"/>
              <a:ext cx="3023890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14 600</a:t>
              </a:r>
              <a:endParaRPr kumimoji="0" lang="vi-VN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963597" y="322570"/>
            <a:ext cx="8180527" cy="646331"/>
          </a:xfrm>
          <a:prstGeom prst="rect">
            <a:avLst/>
          </a:prstGeom>
          <a:solidFill>
            <a:srgbClr val="0BA29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1 770 + 6 245 + 2 830 + 3 755 =</a:t>
            </a:r>
          </a:p>
        </p:txBody>
      </p:sp>
      <p:pic>
        <p:nvPicPr>
          <p:cNvPr id="5" name="30 Seconds Timer and Alarm - Big Text - Countdown Timers - 30 Second Timer with Alarm -Infinity Fre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24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63124" y="5015775"/>
            <a:ext cx="2973412" cy="167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1E657-1DCC-4C29-B295-5150A19CA0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FFD83C9-4C61-4B1F-8B57-BF8AC95B6C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859" b="89904" l="9828" r="69891">
                        <a14:foregroundMark x1="19501" y1="62019" x2="19501" y2="83654"/>
                        <a14:foregroundMark x1="19657" y1="88462" x2="44774" y2="87981"/>
                        <a14:foregroundMark x1="48518" y1="62340" x2="48986" y2="79808"/>
                        <a14:foregroundMark x1="44930" y1="88942" x2="48986" y2="87500"/>
                        <a14:foregroundMark x1="43994" y1="58654" x2="49298" y2="57853"/>
                        <a14:foregroundMark x1="53978" y1="45673" x2="67239" y2="21795"/>
                        <a14:foregroundMark x1="53354" y1="45833" x2="55226" y2="42788"/>
                        <a14:foregroundMark x1="51950" y1="47115" x2="52886" y2="46955"/>
                        <a14:foregroundMark x1="51638" y1="47436" x2="51794" y2="47436"/>
                        <a14:foregroundMark x1="54290" y1="46314" x2="58034" y2="39423"/>
                        <a14:foregroundMark x1="58190" y1="38782" x2="65055" y2="26923"/>
                        <a14:foregroundMark x1="54134" y1="48878" x2="54290" y2="49359"/>
                        <a14:foregroundMark x1="54758" y1="48237" x2="54602" y2="48878"/>
                        <a14:foregroundMark x1="53666" y1="50160" x2="54602" y2="49519"/>
                        <a14:backgroundMark x1="59438" y1="46955" x2="62715" y2="47596"/>
                        <a14:backgroundMark x1="47114" y1="47756" x2="47114" y2="47756"/>
                        <a14:backgroundMark x1="47738" y1="48878" x2="47738" y2="48878"/>
                        <a14:backgroundMark x1="59438" y1="18750" x2="55382" y2="28045"/>
                        <a14:backgroundMark x1="57410" y1="46474" x2="57566" y2="47436"/>
                        <a14:backgroundMark x1="53978" y1="31731" x2="56318" y2="29808"/>
                        <a14:backgroundMark x1="63651" y1="48718" x2="65367" y2="45833"/>
                        <a14:backgroundMark x1="66147" y1="51122" x2="66303" y2="46154"/>
                        <a14:backgroundMark x1="58814" y1="50321" x2="62715" y2="48718"/>
                        <a14:backgroundMark x1="66771" y1="30449" x2="66771" y2="32853"/>
                        <a14:backgroundMark x1="48050" y1="47436" x2="49298" y2="46795"/>
                        <a14:backgroundMark x1="46022" y1="47115" x2="46022" y2="47115"/>
                        <a14:backgroundMark x1="56318" y1="46795" x2="56474" y2="47917"/>
                        <a14:backgroundMark x1="55382" y1="46795" x2="55538" y2="47756"/>
                        <a14:backgroundMark x1="57098" y1="49679" x2="56006" y2="50481"/>
                        <a14:backgroundMark x1="56006" y1="49840" x2="54602" y2="50641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090" t="10090" r="28920" b="8413"/>
          <a:stretch/>
        </p:blipFill>
        <p:spPr>
          <a:xfrm>
            <a:off x="104172" y="1940647"/>
            <a:ext cx="3669175" cy="50772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479" y="1940647"/>
            <a:ext cx="8974266" cy="184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2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10463" y="574681"/>
            <a:ext cx="4595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Đặt tính rồi tính: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2FF3A-E82C-D906-B990-479645162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53" y="292063"/>
            <a:ext cx="1000125" cy="10001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B8DFBCA-186B-EA73-2C38-F13898BF0EE3}"/>
              </a:ext>
            </a:extLst>
          </p:cNvPr>
          <p:cNvSpPr/>
          <p:nvPr/>
        </p:nvSpPr>
        <p:spPr>
          <a:xfrm>
            <a:off x="742951" y="1733550"/>
            <a:ext cx="3962400" cy="933450"/>
          </a:xfrm>
          <a:prstGeom prst="roundRect">
            <a:avLst>
              <a:gd name="adj" fmla="val 25851"/>
            </a:avLst>
          </a:prstGeom>
          <a:solidFill>
            <a:srgbClr val="FDE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245 489 + 32 601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D26B7DC-14CC-D1D6-86CA-B4D3C27B9E2F}"/>
              </a:ext>
            </a:extLst>
          </p:cNvPr>
          <p:cNvSpPr/>
          <p:nvPr/>
        </p:nvSpPr>
        <p:spPr>
          <a:xfrm>
            <a:off x="752476" y="2981325"/>
            <a:ext cx="3962400" cy="933450"/>
          </a:xfrm>
          <a:prstGeom prst="roundRect">
            <a:avLst>
              <a:gd name="adj" fmla="val 25851"/>
            </a:avLst>
          </a:prstGeom>
          <a:solidFill>
            <a:srgbClr val="FDE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566 345 – 7 123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97D9E75-A106-6B14-5D20-23AFDA3578C3}"/>
              </a:ext>
            </a:extLst>
          </p:cNvPr>
          <p:cNvSpPr/>
          <p:nvPr/>
        </p:nvSpPr>
        <p:spPr>
          <a:xfrm>
            <a:off x="6505576" y="1743075"/>
            <a:ext cx="4219574" cy="933450"/>
          </a:xfrm>
          <a:prstGeom prst="roundRect">
            <a:avLst>
              <a:gd name="adj" fmla="val 25851"/>
            </a:avLst>
          </a:prstGeom>
          <a:solidFill>
            <a:srgbClr val="FDE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760 802 + 239 059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00CA548-1983-EF88-0D40-48294C1C670A}"/>
              </a:ext>
            </a:extLst>
          </p:cNvPr>
          <p:cNvSpPr/>
          <p:nvPr/>
        </p:nvSpPr>
        <p:spPr>
          <a:xfrm>
            <a:off x="6515101" y="2990850"/>
            <a:ext cx="4181474" cy="933450"/>
          </a:xfrm>
          <a:prstGeom prst="roundRect">
            <a:avLst>
              <a:gd name="adj" fmla="val 25851"/>
            </a:avLst>
          </a:prstGeom>
          <a:solidFill>
            <a:srgbClr val="FDE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800 693 – 750 148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49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245 489 + 32 601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3228975" y="1369297"/>
            <a:ext cx="5962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245 489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3990975" y="2634474"/>
            <a:ext cx="4801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32 601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2834842" y="299429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>
            <a:off x="3352801" y="4081779"/>
            <a:ext cx="5010150" cy="4571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54854" y="3880783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16141" y="385389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13459" y="386738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00600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6200000">
            <a:off x="2825317" y="300382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9C86DD-E617-5163-B927-B03E77ECB26F}"/>
              </a:ext>
            </a:extLst>
          </p:cNvPr>
          <p:cNvSpPr txBox="1"/>
          <p:nvPr/>
        </p:nvSpPr>
        <p:spPr>
          <a:xfrm>
            <a:off x="4048125" y="3888923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1E7C9C-E51F-D51D-2A22-F664103FF766}"/>
              </a:ext>
            </a:extLst>
          </p:cNvPr>
          <p:cNvSpPr txBox="1"/>
          <p:nvPr/>
        </p:nvSpPr>
        <p:spPr>
          <a:xfrm>
            <a:off x="3362325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3327534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566 345 – 7 123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3228975" y="1369297"/>
            <a:ext cx="5962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566 345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4848225" y="2634474"/>
            <a:ext cx="39438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7 123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2758642" y="308002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>
            <a:off x="3352801" y="4081779"/>
            <a:ext cx="5010150" cy="4571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45329" y="3880783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16141" y="385389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13459" y="386738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00600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9C86DD-E617-5163-B927-B03E77ECB26F}"/>
              </a:ext>
            </a:extLst>
          </p:cNvPr>
          <p:cNvSpPr txBox="1"/>
          <p:nvPr/>
        </p:nvSpPr>
        <p:spPr>
          <a:xfrm>
            <a:off x="4048125" y="3888923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1E7C9C-E51F-D51D-2A22-F664103FF766}"/>
              </a:ext>
            </a:extLst>
          </p:cNvPr>
          <p:cNvSpPr txBox="1"/>
          <p:nvPr/>
        </p:nvSpPr>
        <p:spPr>
          <a:xfrm>
            <a:off x="3362325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6784501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343151" y="161925"/>
            <a:ext cx="77057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760 802 + 239 059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3228975" y="1369297"/>
            <a:ext cx="5962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760 802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3276600" y="2634474"/>
            <a:ext cx="55155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239 059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2834842" y="299429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>
            <a:off x="3352801" y="4081779"/>
            <a:ext cx="5010150" cy="4571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45329" y="3880783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16141" y="385389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13459" y="386738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00600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6200000">
            <a:off x="2825317" y="300382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9C86DD-E617-5163-B927-B03E77ECB26F}"/>
              </a:ext>
            </a:extLst>
          </p:cNvPr>
          <p:cNvSpPr txBox="1"/>
          <p:nvPr/>
        </p:nvSpPr>
        <p:spPr>
          <a:xfrm>
            <a:off x="4048125" y="3888923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1E7C9C-E51F-D51D-2A22-F664103FF766}"/>
              </a:ext>
            </a:extLst>
          </p:cNvPr>
          <p:cNvSpPr txBox="1"/>
          <p:nvPr/>
        </p:nvSpPr>
        <p:spPr>
          <a:xfrm>
            <a:off x="3362325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3527248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343151" y="161925"/>
            <a:ext cx="77057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800 693 – 750 148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3228975" y="1369297"/>
            <a:ext cx="5962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800 693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3276600" y="2634474"/>
            <a:ext cx="55155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750 148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2787217" y="278474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>
            <a:off x="3352801" y="4081779"/>
            <a:ext cx="5010150" cy="4571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45329" y="3880783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16141" y="385389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13459" y="386738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00600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9C86DD-E617-5163-B927-B03E77ECB26F}"/>
              </a:ext>
            </a:extLst>
          </p:cNvPr>
          <p:cNvSpPr txBox="1"/>
          <p:nvPr/>
        </p:nvSpPr>
        <p:spPr>
          <a:xfrm>
            <a:off x="4048125" y="3888923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8131878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7398" y="355606"/>
            <a:ext cx="10823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Đ, S?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E97CB1-E276-FD56-C7D4-91828F383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68" y="258725"/>
            <a:ext cx="790132" cy="79013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CA01A35-5B2D-3DF2-DC0C-65E95615586C}"/>
              </a:ext>
            </a:extLst>
          </p:cNvPr>
          <p:cNvGrpSpPr/>
          <p:nvPr/>
        </p:nvGrpSpPr>
        <p:grpSpPr>
          <a:xfrm>
            <a:off x="571500" y="1943100"/>
            <a:ext cx="11239500" cy="3244350"/>
            <a:chOff x="523875" y="1562100"/>
            <a:chExt cx="11239500" cy="324435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CB73433-707E-8C0E-F01B-F97737CA0EB4}"/>
                </a:ext>
              </a:extLst>
            </p:cNvPr>
            <p:cNvSpPr txBox="1"/>
            <p:nvPr/>
          </p:nvSpPr>
          <p:spPr>
            <a:xfrm>
              <a:off x="523875" y="1562100"/>
              <a:ext cx="11239500" cy="3244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pt-BR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a) 80 000 + 40 000 = 100 000</a:t>
              </a:r>
            </a:p>
            <a:p>
              <a:pPr algn="just">
                <a:lnSpc>
                  <a:spcPct val="200000"/>
                </a:lnSpc>
              </a:pPr>
              <a:r>
                <a:rPr lang="pt-BR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b) 175 000 – 25 000 = 50 000</a:t>
              </a:r>
            </a:p>
            <a:p>
              <a:pPr algn="just">
                <a:lnSpc>
                  <a:spcPct val="200000"/>
                </a:lnSpc>
              </a:pPr>
              <a:r>
                <a:rPr lang="pt-BR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c) 9 000 000 + 3 000 000 – 2 000 000 = 10 000 000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01B8DE8-2B64-3693-A40D-94376D67BBB7}"/>
                </a:ext>
              </a:extLst>
            </p:cNvPr>
            <p:cNvSpPr/>
            <p:nvPr/>
          </p:nvSpPr>
          <p:spPr>
            <a:xfrm>
              <a:off x="6438900" y="1971675"/>
              <a:ext cx="600075" cy="504825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7101197-28FF-B1C5-EE2B-F931CB9CDB79}"/>
                </a:ext>
              </a:extLst>
            </p:cNvPr>
            <p:cNvSpPr/>
            <p:nvPr/>
          </p:nvSpPr>
          <p:spPr>
            <a:xfrm>
              <a:off x="6429375" y="3133725"/>
              <a:ext cx="600075" cy="504825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018B092-E6B2-65D1-01ED-B702EAF7B066}"/>
                </a:ext>
              </a:extLst>
            </p:cNvPr>
            <p:cNvSpPr/>
            <p:nvPr/>
          </p:nvSpPr>
          <p:spPr>
            <a:xfrm>
              <a:off x="10610850" y="4200525"/>
              <a:ext cx="590550" cy="504825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sp>
        <p:nvSpPr>
          <p:cNvPr id="14" name="Right Brace 13">
            <a:extLst>
              <a:ext uri="{FF2B5EF4-FFF2-40B4-BE49-F238E27FC236}">
                <a16:creationId xmlns:a16="http://schemas.microsoft.com/office/drawing/2014/main" id="{1A411350-4719-1F86-B6D2-BF2BAAEF1F5B}"/>
              </a:ext>
            </a:extLst>
          </p:cNvPr>
          <p:cNvSpPr/>
          <p:nvPr/>
        </p:nvSpPr>
        <p:spPr>
          <a:xfrm rot="16200000">
            <a:off x="2476504" y="885825"/>
            <a:ext cx="442912" cy="2586038"/>
          </a:xfrm>
          <a:prstGeom prst="rightBrace">
            <a:avLst>
              <a:gd name="adj1" fmla="val 2927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B9A00B-70CD-18F1-7089-5775219BAB74}"/>
              </a:ext>
            </a:extLst>
          </p:cNvPr>
          <p:cNvSpPr txBox="1"/>
          <p:nvPr/>
        </p:nvSpPr>
        <p:spPr>
          <a:xfrm>
            <a:off x="1866900" y="1343025"/>
            <a:ext cx="2343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120 000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8FC7188-F95E-670D-8E54-761DFBD8973D}"/>
              </a:ext>
            </a:extLst>
          </p:cNvPr>
          <p:cNvSpPr/>
          <p:nvPr/>
        </p:nvSpPr>
        <p:spPr>
          <a:xfrm>
            <a:off x="6486525" y="2352675"/>
            <a:ext cx="638175" cy="51435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E86AD550-9B95-52D2-C95D-FA2DE9B11922}"/>
              </a:ext>
            </a:extLst>
          </p:cNvPr>
          <p:cNvSpPr/>
          <p:nvPr/>
        </p:nvSpPr>
        <p:spPr>
          <a:xfrm rot="16200000">
            <a:off x="2600329" y="2190750"/>
            <a:ext cx="328612" cy="2586038"/>
          </a:xfrm>
          <a:prstGeom prst="rightBrace">
            <a:avLst>
              <a:gd name="adj1" fmla="val 2927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FF1658-7052-9D21-4995-EDFF5C4B31F4}"/>
              </a:ext>
            </a:extLst>
          </p:cNvPr>
          <p:cNvSpPr txBox="1"/>
          <p:nvPr/>
        </p:nvSpPr>
        <p:spPr>
          <a:xfrm>
            <a:off x="1895475" y="2809875"/>
            <a:ext cx="2343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150 000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A05790D-70BE-4C07-D067-60F72F7E44E9}"/>
              </a:ext>
            </a:extLst>
          </p:cNvPr>
          <p:cNvSpPr/>
          <p:nvPr/>
        </p:nvSpPr>
        <p:spPr>
          <a:xfrm>
            <a:off x="6486525" y="3514725"/>
            <a:ext cx="638175" cy="51435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2436B696-B9B2-45ED-B316-572220943A25}"/>
              </a:ext>
            </a:extLst>
          </p:cNvPr>
          <p:cNvSpPr/>
          <p:nvPr/>
        </p:nvSpPr>
        <p:spPr>
          <a:xfrm rot="5400000">
            <a:off x="4233864" y="2290766"/>
            <a:ext cx="414337" cy="5919784"/>
          </a:xfrm>
          <a:prstGeom prst="rightBrace">
            <a:avLst>
              <a:gd name="adj1" fmla="val 2927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439AE6-F065-A70D-8A5B-A6678CB427CA}"/>
              </a:ext>
            </a:extLst>
          </p:cNvPr>
          <p:cNvSpPr txBox="1"/>
          <p:nvPr/>
        </p:nvSpPr>
        <p:spPr>
          <a:xfrm>
            <a:off x="3657600" y="5524500"/>
            <a:ext cx="2800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10 000 000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6E108F4-376B-8A58-12E1-1D2BA6E6159C}"/>
              </a:ext>
            </a:extLst>
          </p:cNvPr>
          <p:cNvSpPr/>
          <p:nvPr/>
        </p:nvSpPr>
        <p:spPr>
          <a:xfrm>
            <a:off x="10658475" y="4581525"/>
            <a:ext cx="638175" cy="51435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</a:t>
            </a:r>
          </a:p>
        </p:txBody>
      </p:sp>
    </p:spTree>
    <p:extLst>
      <p:ext uri="{BB962C8B-B14F-4D97-AF65-F5344CB8AC3E}">
        <p14:creationId xmlns:p14="http://schemas.microsoft.com/office/powerpoint/2010/main" val="419318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/>
      <p:bldP spid="18" grpId="0" animBg="1"/>
      <p:bldP spid="19" grpId="0" animBg="1"/>
      <p:bldP spid="20" grpId="0"/>
      <p:bldP spid="22" grpId="0" animBg="1"/>
      <p:bldP spid="23" grpId="0" animBg="1"/>
      <p:bldP spid="24" grpId="0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05B2255-3733-2AAD-80F2-126DDDA15C99}"/>
              </a:ext>
            </a:extLst>
          </p:cNvPr>
          <p:cNvSpPr/>
          <p:nvPr/>
        </p:nvSpPr>
        <p:spPr>
          <a:xfrm>
            <a:off x="817417" y="525541"/>
            <a:ext cx="831272" cy="83127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C2A743-F7D8-1F8F-4394-D7B03FD31034}"/>
              </a:ext>
            </a:extLst>
          </p:cNvPr>
          <p:cNvSpPr txBox="1"/>
          <p:nvPr/>
        </p:nvSpPr>
        <p:spPr>
          <a:xfrm>
            <a:off x="1571624" y="233730"/>
            <a:ext cx="10191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Tuyến đường sắt Hà Nội - Đà Nẵng (qua Đồng Hới) dài 791 km. Tuyến đường sắt Hà Nội - Đồng Hới dài hơn tuyến đường sắt Đồng Hới - Đà Nẵng 253 km. Tính độ dài tuyến đường sắt Hà Nội - Đồng Hới và Đồng Hới - Đà Nẵng.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006043-3F90-482D-0ED0-8CA6E279F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937" y="2200275"/>
            <a:ext cx="4333875" cy="2400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E09487-0A1A-A721-2636-843E0F1E0F71}"/>
              </a:ext>
            </a:extLst>
          </p:cNvPr>
          <p:cNvSpPr txBox="1"/>
          <p:nvPr/>
        </p:nvSpPr>
        <p:spPr>
          <a:xfrm>
            <a:off x="2667000" y="1924050"/>
            <a:ext cx="231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Tóm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tắt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A731D84-4DCC-544A-1A4C-451BF86C7948}"/>
              </a:ext>
            </a:extLst>
          </p:cNvPr>
          <p:cNvCxnSpPr/>
          <p:nvPr/>
        </p:nvCxnSpPr>
        <p:spPr>
          <a:xfrm>
            <a:off x="1104900" y="3152775"/>
            <a:ext cx="550545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F616CF7-A3AA-324D-8942-DF49AE52D21F}"/>
              </a:ext>
            </a:extLst>
          </p:cNvPr>
          <p:cNvCxnSpPr>
            <a:cxnSpLocks/>
          </p:cNvCxnSpPr>
          <p:nvPr/>
        </p:nvCxnSpPr>
        <p:spPr>
          <a:xfrm flipV="1">
            <a:off x="1104900" y="3009900"/>
            <a:ext cx="0" cy="2190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36D89E-511C-FEDD-E0A0-E6761DCC50EA}"/>
              </a:ext>
            </a:extLst>
          </p:cNvPr>
          <p:cNvCxnSpPr>
            <a:cxnSpLocks/>
          </p:cNvCxnSpPr>
          <p:nvPr/>
        </p:nvCxnSpPr>
        <p:spPr>
          <a:xfrm flipV="1">
            <a:off x="6591300" y="3038475"/>
            <a:ext cx="0" cy="2190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93D6003-5CE8-8B62-591E-3854F8C8296A}"/>
              </a:ext>
            </a:extLst>
          </p:cNvPr>
          <p:cNvCxnSpPr>
            <a:cxnSpLocks/>
          </p:cNvCxnSpPr>
          <p:nvPr/>
        </p:nvCxnSpPr>
        <p:spPr>
          <a:xfrm flipV="1">
            <a:off x="4600575" y="3028950"/>
            <a:ext cx="0" cy="2190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FF4ACE1-B305-2CFD-5470-020FACC4D94D}"/>
              </a:ext>
            </a:extLst>
          </p:cNvPr>
          <p:cNvSpPr txBox="1"/>
          <p:nvPr/>
        </p:nvSpPr>
        <p:spPr>
          <a:xfrm>
            <a:off x="581025" y="2524125"/>
            <a:ext cx="1514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Hà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Nội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9EA562-57BB-7C7A-4C1A-CCF3F6EB0DC9}"/>
              </a:ext>
            </a:extLst>
          </p:cNvPr>
          <p:cNvSpPr txBox="1"/>
          <p:nvPr/>
        </p:nvSpPr>
        <p:spPr>
          <a:xfrm>
            <a:off x="3781425" y="2543175"/>
            <a:ext cx="18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Hới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8D5D7B-5C60-AEFD-ECF8-AB986D87B1CB}"/>
              </a:ext>
            </a:extLst>
          </p:cNvPr>
          <p:cNvSpPr txBox="1"/>
          <p:nvPr/>
        </p:nvSpPr>
        <p:spPr>
          <a:xfrm>
            <a:off x="5819775" y="2524125"/>
            <a:ext cx="18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Đà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Nẵng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BAB32BEE-420E-611A-4363-059944A4738B}"/>
              </a:ext>
            </a:extLst>
          </p:cNvPr>
          <p:cNvSpPr/>
          <p:nvPr/>
        </p:nvSpPr>
        <p:spPr>
          <a:xfrm rot="5400000">
            <a:off x="3662365" y="614369"/>
            <a:ext cx="338136" cy="5462584"/>
          </a:xfrm>
          <a:prstGeom prst="rightBrace">
            <a:avLst>
              <a:gd name="adj1" fmla="val 2927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4A5360-4CDB-896E-2760-5E60CED24EB0}"/>
              </a:ext>
            </a:extLst>
          </p:cNvPr>
          <p:cNvSpPr txBox="1"/>
          <p:nvPr/>
        </p:nvSpPr>
        <p:spPr>
          <a:xfrm>
            <a:off x="3048000" y="3448051"/>
            <a:ext cx="280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791 km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06F7B8E-C2AF-2FFE-37B7-F0C99C0B18AE}"/>
              </a:ext>
            </a:extLst>
          </p:cNvPr>
          <p:cNvSpPr txBox="1"/>
          <p:nvPr/>
        </p:nvSpPr>
        <p:spPr>
          <a:xfrm>
            <a:off x="3409950" y="6029326"/>
            <a:ext cx="280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253 km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F312AB-EFED-0C2C-6C8B-A95F8EB90F86}"/>
              </a:ext>
            </a:extLst>
          </p:cNvPr>
          <p:cNvSpPr txBox="1"/>
          <p:nvPr/>
        </p:nvSpPr>
        <p:spPr>
          <a:xfrm>
            <a:off x="1657350" y="5991226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km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121FAF6-0F03-2CEC-EB17-8DD9420489AC}"/>
              </a:ext>
            </a:extLst>
          </p:cNvPr>
          <p:cNvSpPr txBox="1"/>
          <p:nvPr/>
        </p:nvSpPr>
        <p:spPr>
          <a:xfrm>
            <a:off x="5334000" y="5038726"/>
            <a:ext cx="280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791 km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1B21393-D5A6-608A-4BDA-3AE0E84BCD9E}"/>
              </a:ext>
            </a:extLst>
          </p:cNvPr>
          <p:cNvGrpSpPr/>
          <p:nvPr/>
        </p:nvGrpSpPr>
        <p:grpSpPr>
          <a:xfrm>
            <a:off x="628650" y="3962400"/>
            <a:ext cx="5238750" cy="933450"/>
            <a:chOff x="381000" y="2686050"/>
            <a:chExt cx="5238750" cy="93345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9C53998-C7C3-AD77-D225-E0BE4408EED1}"/>
                </a:ext>
              </a:extLst>
            </p:cNvPr>
            <p:cNvCxnSpPr>
              <a:cxnSpLocks/>
            </p:cNvCxnSpPr>
            <p:nvPr/>
          </p:nvCxnSpPr>
          <p:spPr>
            <a:xfrm>
              <a:off x="990600" y="3524250"/>
              <a:ext cx="3476625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5277503-3CF1-3CC0-F130-A5CFDBEC32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600" y="3381375"/>
              <a:ext cx="0" cy="21907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1F238B6-E06A-A672-34E9-FD99F34DF1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86275" y="3400425"/>
              <a:ext cx="0" cy="21907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E47BAE7-FA36-0051-0DC0-9AB1C7D83AD6}"/>
                </a:ext>
              </a:extLst>
            </p:cNvPr>
            <p:cNvSpPr txBox="1"/>
            <p:nvPr/>
          </p:nvSpPr>
          <p:spPr>
            <a:xfrm>
              <a:off x="381000" y="2686050"/>
              <a:ext cx="15144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mbria" panose="02040503050406030204" pitchFamily="18" charset="0"/>
                  <a:ea typeface="Cambria" panose="02040503050406030204" pitchFamily="18" charset="0"/>
                </a:rPr>
                <a:t>Hà </a:t>
              </a:r>
              <a:r>
                <a:rPr lang="en-US" sz="24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Nội</a:t>
              </a:r>
              <a:endParaRPr lang="en-US" sz="24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61A88C-955F-901E-C3A7-E9ED35473A18}"/>
                </a:ext>
              </a:extLst>
            </p:cNvPr>
            <p:cNvSpPr txBox="1"/>
            <p:nvPr/>
          </p:nvSpPr>
          <p:spPr>
            <a:xfrm>
              <a:off x="3733800" y="2705100"/>
              <a:ext cx="18859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Đồng</a:t>
              </a:r>
              <a:r>
                <a:rPr lang="en-US" sz="2400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Hới</a:t>
              </a:r>
              <a:endParaRPr lang="en-US" sz="24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25D0073-9605-2B21-1E5E-06E571F90B39}"/>
              </a:ext>
            </a:extLst>
          </p:cNvPr>
          <p:cNvGrpSpPr/>
          <p:nvPr/>
        </p:nvGrpSpPr>
        <p:grpSpPr>
          <a:xfrm>
            <a:off x="438150" y="5105400"/>
            <a:ext cx="4248150" cy="704850"/>
            <a:chOff x="171450" y="2933700"/>
            <a:chExt cx="4248150" cy="70485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C3DC32C-958F-8AC8-66BA-FD368A09ED8B}"/>
                </a:ext>
              </a:extLst>
            </p:cNvPr>
            <p:cNvCxnSpPr>
              <a:cxnSpLocks/>
            </p:cNvCxnSpPr>
            <p:nvPr/>
          </p:nvCxnSpPr>
          <p:spPr>
            <a:xfrm>
              <a:off x="990600" y="3524250"/>
              <a:ext cx="203835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95B0024-34D3-ADC4-CF06-8E5699AA4B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600" y="3381375"/>
              <a:ext cx="0" cy="21907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0419443-1A4C-FE4A-64B9-D8C6981FB6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48000" y="3419475"/>
              <a:ext cx="0" cy="21907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736B778-27E6-2BC1-7B73-90EBB5F160C4}"/>
                </a:ext>
              </a:extLst>
            </p:cNvPr>
            <p:cNvSpPr txBox="1"/>
            <p:nvPr/>
          </p:nvSpPr>
          <p:spPr>
            <a:xfrm>
              <a:off x="171450" y="2933700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Đồng</a:t>
              </a:r>
              <a:r>
                <a:rPr lang="en-US" sz="2400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Hới</a:t>
              </a:r>
              <a:endParaRPr lang="en-US" sz="24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E9228E6-7836-856A-83CC-3776DBBC37F2}"/>
                </a:ext>
              </a:extLst>
            </p:cNvPr>
            <p:cNvSpPr txBox="1"/>
            <p:nvPr/>
          </p:nvSpPr>
          <p:spPr>
            <a:xfrm>
              <a:off x="2533650" y="2971800"/>
              <a:ext cx="18859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Đà</a:t>
              </a:r>
              <a:r>
                <a:rPr lang="en-US" sz="2400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Nẵng</a:t>
              </a:r>
              <a:endParaRPr lang="en-US" sz="24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49" name="Left Bracket 48">
            <a:extLst>
              <a:ext uri="{FF2B5EF4-FFF2-40B4-BE49-F238E27FC236}">
                <a16:creationId xmlns:a16="http://schemas.microsoft.com/office/drawing/2014/main" id="{FAFDEE1C-9111-095F-75E6-68F77E5C03EC}"/>
              </a:ext>
            </a:extLst>
          </p:cNvPr>
          <p:cNvSpPr/>
          <p:nvPr/>
        </p:nvSpPr>
        <p:spPr>
          <a:xfrm rot="5400000">
            <a:off x="2809876" y="2895601"/>
            <a:ext cx="357185" cy="3452812"/>
          </a:xfrm>
          <a:prstGeom prst="leftBracket">
            <a:avLst>
              <a:gd name="adj" fmla="val 87071"/>
            </a:avLst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9466863-71AC-211A-DF4C-C17046F02AEC}"/>
              </a:ext>
            </a:extLst>
          </p:cNvPr>
          <p:cNvSpPr txBox="1"/>
          <p:nvPr/>
        </p:nvSpPr>
        <p:spPr>
          <a:xfrm>
            <a:off x="2543175" y="3895725"/>
            <a:ext cx="1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? km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BC55B9C-592A-035E-19E0-73FF33D42231}"/>
              </a:ext>
            </a:extLst>
          </p:cNvPr>
          <p:cNvCxnSpPr>
            <a:cxnSpLocks/>
          </p:cNvCxnSpPr>
          <p:nvPr/>
        </p:nvCxnSpPr>
        <p:spPr>
          <a:xfrm>
            <a:off x="3314700" y="4781550"/>
            <a:ext cx="0" cy="819150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82F9BE4-7E0E-3865-EB50-2BC6F0370221}"/>
              </a:ext>
            </a:extLst>
          </p:cNvPr>
          <p:cNvCxnSpPr>
            <a:cxnSpLocks/>
          </p:cNvCxnSpPr>
          <p:nvPr/>
        </p:nvCxnSpPr>
        <p:spPr>
          <a:xfrm>
            <a:off x="4714875" y="4876800"/>
            <a:ext cx="0" cy="819150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6F3D9F6-F9AC-AF0B-9545-E8FECBCA4D42}"/>
              </a:ext>
            </a:extLst>
          </p:cNvPr>
          <p:cNvCxnSpPr>
            <a:cxnSpLocks/>
          </p:cNvCxnSpPr>
          <p:nvPr/>
        </p:nvCxnSpPr>
        <p:spPr>
          <a:xfrm flipH="1">
            <a:off x="3305175" y="5695950"/>
            <a:ext cx="1409700" cy="0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5124AFE-5294-330D-685F-1DFACFFB5071}"/>
              </a:ext>
            </a:extLst>
          </p:cNvPr>
          <p:cNvCxnSpPr>
            <a:cxnSpLocks/>
          </p:cNvCxnSpPr>
          <p:nvPr/>
        </p:nvCxnSpPr>
        <p:spPr>
          <a:xfrm>
            <a:off x="1247775" y="4905375"/>
            <a:ext cx="0" cy="628650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ight Brace 61">
            <a:extLst>
              <a:ext uri="{FF2B5EF4-FFF2-40B4-BE49-F238E27FC236}">
                <a16:creationId xmlns:a16="http://schemas.microsoft.com/office/drawing/2014/main" id="{11642B29-1B0A-DF31-C9C6-48CB9BD3DB84}"/>
              </a:ext>
            </a:extLst>
          </p:cNvPr>
          <p:cNvSpPr/>
          <p:nvPr/>
        </p:nvSpPr>
        <p:spPr>
          <a:xfrm rot="5400000">
            <a:off x="3910017" y="5224467"/>
            <a:ext cx="214307" cy="1338259"/>
          </a:xfrm>
          <a:prstGeom prst="rightBrace">
            <a:avLst>
              <a:gd name="adj1" fmla="val 2927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64" name="Left Bracket 63">
            <a:extLst>
              <a:ext uri="{FF2B5EF4-FFF2-40B4-BE49-F238E27FC236}">
                <a16:creationId xmlns:a16="http://schemas.microsoft.com/office/drawing/2014/main" id="{81432664-44E1-636D-36BE-D3C0DF9512E9}"/>
              </a:ext>
            </a:extLst>
          </p:cNvPr>
          <p:cNvSpPr/>
          <p:nvPr/>
        </p:nvSpPr>
        <p:spPr>
          <a:xfrm rot="16200000">
            <a:off x="2162179" y="4810126"/>
            <a:ext cx="242884" cy="2043114"/>
          </a:xfrm>
          <a:prstGeom prst="leftBracket">
            <a:avLst>
              <a:gd name="adj" fmla="val 87071"/>
            </a:avLst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Brace 65">
            <a:extLst>
              <a:ext uri="{FF2B5EF4-FFF2-40B4-BE49-F238E27FC236}">
                <a16:creationId xmlns:a16="http://schemas.microsoft.com/office/drawing/2014/main" id="{043E2C23-A4C5-B580-B774-7906CFE06AB1}"/>
              </a:ext>
            </a:extLst>
          </p:cNvPr>
          <p:cNvSpPr/>
          <p:nvPr/>
        </p:nvSpPr>
        <p:spPr>
          <a:xfrm>
            <a:off x="4838699" y="4572000"/>
            <a:ext cx="371475" cy="1419225"/>
          </a:xfrm>
          <a:prstGeom prst="rightBrace">
            <a:avLst>
              <a:gd name="adj1" fmla="val 45370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0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3" grpId="0"/>
      <p:bldP spid="22" grpId="0"/>
      <p:bldP spid="23" grpId="0"/>
      <p:bldP spid="24" grpId="0"/>
      <p:bldP spid="25" grpId="0" animBg="1"/>
      <p:bldP spid="26" grpId="0"/>
      <p:bldP spid="63" grpId="0"/>
      <p:bldP spid="65" grpId="0"/>
      <p:bldP spid="67" grpId="0"/>
      <p:bldP spid="49" grpId="0" animBg="1"/>
      <p:bldP spid="50" grpId="0"/>
      <p:bldP spid="62" grpId="0" animBg="1"/>
      <p:bldP spid="64" grpId="0" animBg="1"/>
      <p:bldP spid="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2BB032-2436-3AC5-920D-EAA0F785268F}"/>
              </a:ext>
            </a:extLst>
          </p:cNvPr>
          <p:cNvSpPr txBox="1"/>
          <p:nvPr/>
        </p:nvSpPr>
        <p:spPr>
          <a:xfrm>
            <a:off x="838200" y="1104900"/>
            <a:ext cx="10306050" cy="536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u="sng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3200" b="1" u="sng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u="sng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lang="en-US" sz="3200" b="1" u="sng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0"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Hai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lần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dài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tuyến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đường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sắt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Hà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Nội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Đống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Hới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0"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791 + 253 = 1 044 (km)</a:t>
            </a:r>
          </a:p>
          <a:p>
            <a:pPr marL="0"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dài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tuyến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đường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sắt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Hà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Nội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Hới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0"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1044 : 2 = 522 (km)</a:t>
            </a:r>
          </a:p>
          <a:p>
            <a:pPr marL="0"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dài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tuyến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đường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sắt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Hới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Đà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Nẵng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0"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522 - 253 = 269 (km)</a:t>
            </a:r>
          </a:p>
          <a:p>
            <a:pPr algn="r"/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Hà </a:t>
            </a:r>
            <a:r>
              <a:rPr lang="en-US" sz="320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Nội</a:t>
            </a:r>
            <a:r>
              <a:rPr lang="en-US" sz="320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– </a:t>
            </a:r>
            <a:r>
              <a:rPr lang="en-US" sz="320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20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Hới</a:t>
            </a:r>
            <a:r>
              <a:rPr lang="en-US" sz="320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522km;</a:t>
            </a:r>
          </a:p>
          <a:p>
            <a:pPr algn="r"/>
            <a:r>
              <a:rPr lang="en-US" sz="320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lang="en-US" sz="320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Hới</a:t>
            </a:r>
            <a:r>
              <a:rPr lang="en-US" sz="320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– </a:t>
            </a:r>
            <a:r>
              <a:rPr lang="en-US" sz="320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Đà</a:t>
            </a:r>
            <a:r>
              <a:rPr lang="en-US" sz="320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Nẵng</a:t>
            </a:r>
            <a:r>
              <a:rPr lang="en-US" sz="320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269km</a:t>
            </a:r>
          </a:p>
          <a:p>
            <a:pPr algn="ctr"/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31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6B1607-D98C-5019-DF3A-AA497958F6BF}"/>
              </a:ext>
            </a:extLst>
          </p:cNvPr>
          <p:cNvGrpSpPr/>
          <p:nvPr/>
        </p:nvGrpSpPr>
        <p:grpSpPr>
          <a:xfrm>
            <a:off x="464992" y="373141"/>
            <a:ext cx="3106883" cy="831272"/>
            <a:chOff x="464992" y="373141"/>
            <a:chExt cx="3106883" cy="83127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905B2255-3733-2AAD-80F2-126DDDA15C99}"/>
                </a:ext>
              </a:extLst>
            </p:cNvPr>
            <p:cNvSpPr/>
            <p:nvPr/>
          </p:nvSpPr>
          <p:spPr>
            <a:xfrm>
              <a:off x="464992" y="373141"/>
              <a:ext cx="831272" cy="83127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4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9C2A743-F7D8-1F8F-4394-D7B03FD31034}"/>
                </a:ext>
              </a:extLst>
            </p:cNvPr>
            <p:cNvSpPr txBox="1"/>
            <p:nvPr/>
          </p:nvSpPr>
          <p:spPr>
            <a:xfrm>
              <a:off x="1285874" y="443280"/>
              <a:ext cx="2286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r>
                <a:rPr lang="vi-VN" sz="40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&gt;, &lt;, =</a:t>
              </a:r>
              <a:r>
                <a:rPr lang="en-US" sz="40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?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6942EB-7DAB-DA94-8ABC-7FAB49610EF5}"/>
              </a:ext>
            </a:extLst>
          </p:cNvPr>
          <p:cNvGrpSpPr/>
          <p:nvPr/>
        </p:nvGrpSpPr>
        <p:grpSpPr>
          <a:xfrm>
            <a:off x="638175" y="723900"/>
            <a:ext cx="10648950" cy="4031873"/>
            <a:chOff x="638175" y="723900"/>
            <a:chExt cx="10648950" cy="403187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A48801-8832-51A7-7CB3-DC19D9FCA1D8}"/>
                </a:ext>
              </a:extLst>
            </p:cNvPr>
            <p:cNvSpPr txBox="1"/>
            <p:nvPr/>
          </p:nvSpPr>
          <p:spPr>
            <a:xfrm>
              <a:off x="638175" y="723900"/>
              <a:ext cx="10648950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400000"/>
                </a:lnSpc>
              </a:pPr>
              <a:r>
                <a:rPr lang="pt-BR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a) 135 900 – (200 900 – </a:t>
              </a:r>
              <a:r>
                <a:rPr lang="pt-BR" sz="3200" b="0" i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80 </a:t>
              </a:r>
              <a:r>
                <a:rPr lang="pt-BR" sz="3200" smtClean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05</a:t>
              </a:r>
              <a:r>
                <a:rPr lang="pt-BR" sz="3200" b="0" i="0" smtClean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0</a:t>
              </a:r>
              <a:r>
                <a:rPr lang="pt-BR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)         6 000 – 4 500 + 14 000</a:t>
              </a:r>
            </a:p>
            <a:p>
              <a:pPr algn="just">
                <a:lnSpc>
                  <a:spcPct val="400000"/>
                </a:lnSpc>
              </a:pPr>
              <a:r>
                <a:rPr lang="pt-BR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b) 34 785 + 20 300 – 2 785          20 350 + 18 127 + 8 450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FE47A6C-A92E-27E4-0960-AD8C480149AC}"/>
                </a:ext>
              </a:extLst>
            </p:cNvPr>
            <p:cNvSpPr/>
            <p:nvPr/>
          </p:nvSpPr>
          <p:spPr>
            <a:xfrm>
              <a:off x="6381750" y="1819274"/>
              <a:ext cx="638175" cy="542925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A0678A5-60EC-472E-2378-929106B51A1C}"/>
                </a:ext>
              </a:extLst>
            </p:cNvPr>
            <p:cNvSpPr/>
            <p:nvPr/>
          </p:nvSpPr>
          <p:spPr>
            <a:xfrm>
              <a:off x="5562600" y="3781424"/>
              <a:ext cx="638175" cy="542925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sp>
        <p:nvSpPr>
          <p:cNvPr id="19" name="Right Brace 18">
            <a:extLst>
              <a:ext uri="{FF2B5EF4-FFF2-40B4-BE49-F238E27FC236}">
                <a16:creationId xmlns:a16="http://schemas.microsoft.com/office/drawing/2014/main" id="{6C0704C6-A250-3136-17B5-604C317FD139}"/>
              </a:ext>
            </a:extLst>
          </p:cNvPr>
          <p:cNvSpPr/>
          <p:nvPr/>
        </p:nvSpPr>
        <p:spPr>
          <a:xfrm rot="5400000">
            <a:off x="3586167" y="-52383"/>
            <a:ext cx="261932" cy="4967284"/>
          </a:xfrm>
          <a:prstGeom prst="rightBrace">
            <a:avLst>
              <a:gd name="adj1" fmla="val 2927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74A864-A863-3538-E3D6-4FD49EA61430}"/>
              </a:ext>
            </a:extLst>
          </p:cNvPr>
          <p:cNvSpPr txBox="1"/>
          <p:nvPr/>
        </p:nvSpPr>
        <p:spPr>
          <a:xfrm>
            <a:off x="2724150" y="2609851"/>
            <a:ext cx="2800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15 050</a:t>
            </a:r>
          </a:p>
        </p:txBody>
      </p:sp>
      <p:sp>
        <p:nvSpPr>
          <p:cNvPr id="31" name="Right Brace 30">
            <a:extLst>
              <a:ext uri="{FF2B5EF4-FFF2-40B4-BE49-F238E27FC236}">
                <a16:creationId xmlns:a16="http://schemas.microsoft.com/office/drawing/2014/main" id="{28FDB455-BC7C-A90C-53B6-FCD06D111F38}"/>
              </a:ext>
            </a:extLst>
          </p:cNvPr>
          <p:cNvSpPr/>
          <p:nvPr/>
        </p:nvSpPr>
        <p:spPr>
          <a:xfrm rot="5400000">
            <a:off x="8934454" y="600080"/>
            <a:ext cx="290507" cy="3690934"/>
          </a:xfrm>
          <a:prstGeom prst="rightBrace">
            <a:avLst>
              <a:gd name="adj1" fmla="val 2927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2A2551-6834-A0EC-CB65-B1A25F0116C9}"/>
              </a:ext>
            </a:extLst>
          </p:cNvPr>
          <p:cNvSpPr txBox="1"/>
          <p:nvPr/>
        </p:nvSpPr>
        <p:spPr>
          <a:xfrm>
            <a:off x="8715375" y="2657476"/>
            <a:ext cx="2800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15 500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EBC8DA0-6069-CCC8-7A89-ACFC4D978613}"/>
              </a:ext>
            </a:extLst>
          </p:cNvPr>
          <p:cNvSpPr/>
          <p:nvPr/>
        </p:nvSpPr>
        <p:spPr>
          <a:xfrm>
            <a:off x="6353175" y="1800224"/>
            <a:ext cx="676275" cy="63817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&lt;</a:t>
            </a:r>
          </a:p>
        </p:txBody>
      </p:sp>
      <p:sp>
        <p:nvSpPr>
          <p:cNvPr id="46" name="Right Brace 45">
            <a:extLst>
              <a:ext uri="{FF2B5EF4-FFF2-40B4-BE49-F238E27FC236}">
                <a16:creationId xmlns:a16="http://schemas.microsoft.com/office/drawing/2014/main" id="{2B603B1F-2701-9956-32DD-1B87F0527EAA}"/>
              </a:ext>
            </a:extLst>
          </p:cNvPr>
          <p:cNvSpPr/>
          <p:nvPr/>
        </p:nvSpPr>
        <p:spPr>
          <a:xfrm rot="5400000">
            <a:off x="3138492" y="2309817"/>
            <a:ext cx="261932" cy="4033834"/>
          </a:xfrm>
          <a:prstGeom prst="rightBrace">
            <a:avLst>
              <a:gd name="adj1" fmla="val 2927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0D75313-C642-2EB2-CAD7-325CF1E0DEDA}"/>
              </a:ext>
            </a:extLst>
          </p:cNvPr>
          <p:cNvSpPr txBox="1"/>
          <p:nvPr/>
        </p:nvSpPr>
        <p:spPr>
          <a:xfrm>
            <a:off x="2543175" y="4476751"/>
            <a:ext cx="2800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52 300</a:t>
            </a:r>
          </a:p>
        </p:txBody>
      </p:sp>
      <p:sp>
        <p:nvSpPr>
          <p:cNvPr id="48" name="Right Brace 47">
            <a:extLst>
              <a:ext uri="{FF2B5EF4-FFF2-40B4-BE49-F238E27FC236}">
                <a16:creationId xmlns:a16="http://schemas.microsoft.com/office/drawing/2014/main" id="{B614C03F-EA65-3E37-6ED2-9A32421D8908}"/>
              </a:ext>
            </a:extLst>
          </p:cNvPr>
          <p:cNvSpPr/>
          <p:nvPr/>
        </p:nvSpPr>
        <p:spPr>
          <a:xfrm rot="5400000">
            <a:off x="8272467" y="2395542"/>
            <a:ext cx="261932" cy="4033834"/>
          </a:xfrm>
          <a:prstGeom prst="rightBrace">
            <a:avLst>
              <a:gd name="adj1" fmla="val 2927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C2E9BF-2C6E-DCDF-8560-8F75D173FBDD}"/>
              </a:ext>
            </a:extLst>
          </p:cNvPr>
          <p:cNvSpPr txBox="1"/>
          <p:nvPr/>
        </p:nvSpPr>
        <p:spPr>
          <a:xfrm>
            <a:off x="7677150" y="4562476"/>
            <a:ext cx="2800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46 927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E409510F-15DC-EF66-8123-6E1611FE023E}"/>
              </a:ext>
            </a:extLst>
          </p:cNvPr>
          <p:cNvSpPr/>
          <p:nvPr/>
        </p:nvSpPr>
        <p:spPr>
          <a:xfrm>
            <a:off x="5543550" y="3714749"/>
            <a:ext cx="676275" cy="63817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1093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7" grpId="0"/>
      <p:bldP spid="31" grpId="0" animBg="1"/>
      <p:bldP spid="35" grpId="0"/>
      <p:bldP spid="39" grpId="0" animBg="1"/>
      <p:bldP spid="46" grpId="0" animBg="1"/>
      <p:bldP spid="47" grpId="0"/>
      <p:bldP spid="48" grpId="0" animBg="1"/>
      <p:bldP spid="51" grpId="0"/>
      <p:bldP spid="5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13D8B83-94D1-4DC1-81CE-23936818E4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8969" y="-424166"/>
            <a:ext cx="8930936" cy="6824966"/>
          </a:xfrm>
          <a:prstGeom prst="rect">
            <a:avLst/>
          </a:prstGeom>
        </p:spPr>
      </p:pic>
      <p:pic>
        <p:nvPicPr>
          <p:cNvPr id="7" name="图片 7">
            <a:extLst>
              <a:ext uri="{FF2B5EF4-FFF2-40B4-BE49-F238E27FC236}">
                <a16:creationId xmlns:a16="http://schemas.microsoft.com/office/drawing/2014/main" id="{FBE7E8E2-F5BE-404A-8B3E-6B613EEF27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903273" y="2658362"/>
            <a:ext cx="5425252" cy="39456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79" y="2230828"/>
            <a:ext cx="6687195" cy="155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4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palm trees and rocks&#10;&#10;Description automatically generated with low confidence">
            <a:extLst>
              <a:ext uri="{FF2B5EF4-FFF2-40B4-BE49-F238E27FC236}">
                <a16:creationId xmlns:a16="http://schemas.microsoft.com/office/drawing/2014/main" id="{C307B223-13C6-DBF5-CF4F-F2F2D2DA66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" b="41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96F7AD-2567-496A-0182-FF7AC85FF3CD}"/>
              </a:ext>
            </a:extLst>
          </p:cNvPr>
          <p:cNvSpPr/>
          <p:nvPr/>
        </p:nvSpPr>
        <p:spPr>
          <a:xfrm>
            <a:off x="469323" y="384465"/>
            <a:ext cx="11253354" cy="6172200"/>
          </a:xfrm>
          <a:prstGeom prst="roundRect">
            <a:avLst>
              <a:gd name="adj" fmla="val 14201"/>
            </a:avLst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272D25-7EF7-8E4A-159C-87858366F6CF}"/>
              </a:ext>
            </a:extLst>
          </p:cNvPr>
          <p:cNvSpPr txBox="1"/>
          <p:nvPr/>
        </p:nvSpPr>
        <p:spPr>
          <a:xfrm>
            <a:off x="588255" y="1067945"/>
            <a:ext cx="3782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 w="28575">
                  <a:noFill/>
                </a:ln>
                <a:solidFill>
                  <a:srgbClr val="FF0066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Tính</a:t>
            </a:r>
            <a:r>
              <a:rPr kumimoji="0" lang="en-US" sz="4000" b="1" i="0" u="none" strike="noStrike" kern="1200" cap="none" spc="0" normalizeH="0" baseline="0" noProof="0" dirty="0">
                <a:ln w="28575">
                  <a:noFill/>
                </a:ln>
                <a:solidFill>
                  <a:srgbClr val="FF0066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 w="28575">
                  <a:noFill/>
                </a:ln>
                <a:solidFill>
                  <a:srgbClr val="FF0066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bằng</a:t>
            </a:r>
            <a:r>
              <a:rPr kumimoji="0" lang="en-US" sz="4000" b="1" i="0" u="none" strike="noStrike" kern="1200" cap="none" spc="0" normalizeH="0" noProof="0" dirty="0">
                <a:ln w="28575">
                  <a:noFill/>
                </a:ln>
                <a:solidFill>
                  <a:srgbClr val="FF0066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 w="28575">
                  <a:noFill/>
                </a:ln>
                <a:solidFill>
                  <a:srgbClr val="FF0066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cách</a:t>
            </a:r>
            <a:r>
              <a:rPr kumimoji="0" lang="en-US" sz="4000" b="1" i="0" u="none" strike="noStrike" kern="1200" cap="none" spc="0" normalizeH="0" noProof="0" dirty="0">
                <a:ln w="28575">
                  <a:noFill/>
                </a:ln>
                <a:solidFill>
                  <a:srgbClr val="FF0066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 w="28575">
                  <a:noFill/>
                </a:ln>
                <a:solidFill>
                  <a:srgbClr val="FF0066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thuận</a:t>
            </a:r>
            <a:r>
              <a:rPr kumimoji="0" lang="en-US" sz="4000" b="1" i="0" u="none" strike="noStrike" kern="1200" cap="none" spc="0" normalizeH="0" baseline="0" noProof="0" dirty="0">
                <a:ln w="28575">
                  <a:noFill/>
                </a:ln>
                <a:solidFill>
                  <a:srgbClr val="FF0066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 w="28575">
                  <a:noFill/>
                </a:ln>
                <a:solidFill>
                  <a:srgbClr val="FF0066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tiện</a:t>
            </a:r>
            <a:endParaRPr kumimoji="0" lang="en-US" sz="4000" b="1" i="0" u="none" strike="noStrike" kern="1200" cap="none" spc="0" normalizeH="0" baseline="0" noProof="0" dirty="0">
              <a:ln w="28575">
                <a:noFill/>
              </a:ln>
              <a:solidFill>
                <a:srgbClr val="FF0066"/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5" name="Picture 4" descr="A cartoon of a child with a megaphone&#10;&#10;Description automatically generated with medium confidence">
            <a:extLst>
              <a:ext uri="{FF2B5EF4-FFF2-40B4-BE49-F238E27FC236}">
                <a16:creationId xmlns:a16="http://schemas.microsoft.com/office/drawing/2014/main" id="{F39E27E1-99DC-5B3A-93C7-83E9633442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74" y="2434398"/>
            <a:ext cx="3574265" cy="378229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DB5CDB2-237C-640A-EECD-29BBCBD4287A}"/>
              </a:ext>
            </a:extLst>
          </p:cNvPr>
          <p:cNvGrpSpPr/>
          <p:nvPr/>
        </p:nvGrpSpPr>
        <p:grpSpPr>
          <a:xfrm>
            <a:off x="4742021" y="560756"/>
            <a:ext cx="6478430" cy="4138674"/>
            <a:chOff x="4922996" y="2256206"/>
            <a:chExt cx="6190926" cy="4138674"/>
          </a:xfrm>
        </p:grpSpPr>
        <p:pic>
          <p:nvPicPr>
            <p:cNvPr id="9" name="Picture 8" descr="A blackboard with a wooden frame&#10;&#10;Description automatically generated with low confidence">
              <a:extLst>
                <a:ext uri="{FF2B5EF4-FFF2-40B4-BE49-F238E27FC236}">
                  <a16:creationId xmlns:a16="http://schemas.microsoft.com/office/drawing/2014/main" id="{7F784E85-2B11-B1BC-CB2F-86DEB440E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243" b="15000"/>
            <a:stretch/>
          </p:blipFill>
          <p:spPr>
            <a:xfrm>
              <a:off x="4922996" y="2256206"/>
              <a:ext cx="6190926" cy="413867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6508B5-6CDC-B946-4D3A-21CBDC498285}"/>
                </a:ext>
              </a:extLst>
            </p:cNvPr>
            <p:cNvSpPr txBox="1"/>
            <p:nvPr/>
          </p:nvSpPr>
          <p:spPr>
            <a:xfrm>
              <a:off x="5695151" y="2830548"/>
              <a:ext cx="512722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2 345 + 4 257 – 345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A9F88EB-BFF4-0D6C-F893-BBA4A3CCFC34}"/>
              </a:ext>
            </a:extLst>
          </p:cNvPr>
          <p:cNvSpPr txBox="1"/>
          <p:nvPr/>
        </p:nvSpPr>
        <p:spPr>
          <a:xfrm>
            <a:off x="5219700" y="1839948"/>
            <a:ext cx="56289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(2 345 – 345) + 4 257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71F402-7C4E-ABCD-2142-5BCFA5C95461}"/>
              </a:ext>
            </a:extLst>
          </p:cNvPr>
          <p:cNvSpPr txBox="1"/>
          <p:nvPr/>
        </p:nvSpPr>
        <p:spPr>
          <a:xfrm>
            <a:off x="5295900" y="2630523"/>
            <a:ext cx="56289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2 000 + 4 257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053EE5-23BD-F676-F1DF-D82CC9530440}"/>
              </a:ext>
            </a:extLst>
          </p:cNvPr>
          <p:cNvSpPr txBox="1"/>
          <p:nvPr/>
        </p:nvSpPr>
        <p:spPr>
          <a:xfrm>
            <a:off x="5324475" y="3344898"/>
            <a:ext cx="56289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6 257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83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1E657-1DCC-4C29-B295-5150A19CA0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3" t="-4930" r="-1813" b="4930"/>
          <a:stretch/>
        </p:blipFill>
        <p:spPr>
          <a:xfrm>
            <a:off x="0" y="-355600"/>
            <a:ext cx="12484100" cy="72136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99B9657-6833-4E5B-8345-49EDA3C2BD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4200" l="10000" r="97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941" y="2035293"/>
            <a:ext cx="3782830" cy="3782830"/>
          </a:xfrm>
          <a:prstGeom prst="rect">
            <a:avLst/>
          </a:prstGeom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78092E03-EBE1-4057-A034-8CBBFFFF05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953" y="4049348"/>
            <a:ext cx="3202047" cy="29352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D73E50-0462-F66D-85AA-29903ADD6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8141" y="1602547"/>
            <a:ext cx="8614395" cy="30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5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Microsoft Office PowerPoint</Application>
  <PresentationFormat>Widescreen</PresentationFormat>
  <Paragraphs>100</Paragraphs>
  <Slides>19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微软雅黑</vt:lpstr>
      <vt:lpstr>Arial</vt:lpstr>
      <vt:lpstr>Calibri</vt:lpstr>
      <vt:lpstr>Calibri Light</vt:lpstr>
      <vt:lpstr>Cambria</vt:lpstr>
      <vt:lpstr>等线</vt:lpstr>
      <vt:lpstr>字魂151号-联盟综艺体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2025-01-02T23:55:37Z</dcterms:created>
  <dcterms:modified xsi:type="dcterms:W3CDTF">2025-01-02T23:56:07Z</dcterms:modified>
</cp:coreProperties>
</file>