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32EE8-74CA-436D-8483-09172E9D168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4DC88-E0EB-4FF4-B003-6F77B08CB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251E0-DCBE-4426-89C2-2763CEBB13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15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dâu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1 -&gt; 5.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27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251E0-DCBE-4426-89C2-2763CEBB13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38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C1E0E-7A6E-4FE7-9D97-77C6176297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65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251E0-DCBE-4426-89C2-2763CEBB13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62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57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4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4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5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9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6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0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5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5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7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39F22D8-0D2D-051E-26C6-7F4A2A53E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3" name="圆角矩形 52"/>
          <p:cNvSpPr/>
          <p:nvPr userDrawn="1"/>
        </p:nvSpPr>
        <p:spPr>
          <a:xfrm>
            <a:off x="800100" y="777240"/>
            <a:ext cx="10591800" cy="5257800"/>
          </a:xfrm>
          <a:prstGeom prst="roundRect">
            <a:avLst>
              <a:gd name="adj" fmla="val 4202"/>
            </a:avLst>
          </a:prstGeom>
          <a:solidFill>
            <a:schemeClr val="accent1">
              <a:alpha val="48000"/>
            </a:schemeClr>
          </a:solidFill>
          <a:ln>
            <a:noFill/>
          </a:ln>
          <a:effectLst>
            <a:glow rad="101600">
              <a:srgbClr val="8ECCAB">
                <a:alpha val="40000"/>
              </a:srgbClr>
            </a:glow>
            <a:outerShdw blurRad="165100" dist="127000" sx="105000" sy="105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 userDrawn="1"/>
        </p:nvSpPr>
        <p:spPr>
          <a:xfrm>
            <a:off x="964565" y="950595"/>
            <a:ext cx="10262870" cy="4956175"/>
          </a:xfrm>
          <a:prstGeom prst="roundRect">
            <a:avLst>
              <a:gd name="adj" fmla="val 42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5ECD8B-DBBB-4CD5-28BF-8C8B878FB4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97962"/>
            <a:ext cx="4079631" cy="166003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7B2827-DE17-F0E9-C5E4-B39CD6072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1559" y="5519195"/>
            <a:ext cx="3090441" cy="133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954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92921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3DDBC-DC2F-4402-9690-845D06CF3EEE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57549-C27D-4854-AFD9-DD0550E9B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4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microsoft.com/office/2007/relationships/hdphoto" Target="../media/hdphoto1.wdp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microsoft.com/office/2007/relationships/hdphoto" Target="../media/hdphoto1.wdp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5.jp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.png"/><Relationship Id="rId7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1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631596" y="641023"/>
            <a:ext cx="10925666" cy="4722829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</a:p>
          <a:p>
            <a:pPr algn="ctr">
              <a:defRPr/>
            </a:pPr>
            <a:r>
              <a:rPr lang="en-US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 H</a:t>
            </a:r>
            <a:r>
              <a:rPr lang="vi-VN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ỌC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vi-VN" sz="3600" b="1" kern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ĐẶC ĐIỂM CHUNG CỦA NẤM?</a:t>
            </a:r>
            <a:r>
              <a:rPr lang="en-US" sz="3600" b="1" kern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kern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6403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ame screen with mushrooms and trees&#10;&#10;Description automatically generated">
            <a:extLst>
              <a:ext uri="{FF2B5EF4-FFF2-40B4-BE49-F238E27FC236}">
                <a16:creationId xmlns:a16="http://schemas.microsoft.com/office/drawing/2014/main" id="{A3FED02A-5B05-0BC1-8FD0-75064ED15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779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930EF3-D728-5C2A-7242-44C9A7D6FFD2}"/>
              </a:ext>
            </a:extLst>
          </p:cNvPr>
          <p:cNvSpPr/>
          <p:nvPr/>
        </p:nvSpPr>
        <p:spPr>
          <a:xfrm>
            <a:off x="1581040" y="1012370"/>
            <a:ext cx="8878824" cy="4569280"/>
          </a:xfrm>
          <a:prstGeom prst="roundRect">
            <a:avLst>
              <a:gd name="adj" fmla="val 11731"/>
            </a:avLst>
          </a:prstGeom>
          <a:solidFill>
            <a:schemeClr val="bg1">
              <a:alpha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文本框 21">
            <a:extLst>
              <a:ext uri="{FF2B5EF4-FFF2-40B4-BE49-F238E27FC236}">
                <a16:creationId xmlns:a16="http://schemas.microsoft.com/office/drawing/2014/main" id="{FBD03C73-7C70-BA4B-1272-BDF3EBAF2047}"/>
              </a:ext>
            </a:extLst>
          </p:cNvPr>
          <p:cNvSpPr txBox="1"/>
          <p:nvPr/>
        </p:nvSpPr>
        <p:spPr>
          <a:xfrm>
            <a:off x="2420144" y="1085850"/>
            <a:ext cx="6799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err="1">
                <a:ln w="12700">
                  <a:noFill/>
                </a:ln>
                <a:ea typeface="微软雅黑" panose="020B0503020204020204" pitchFamily="34" charset="-122"/>
              </a:rPr>
              <a:t>Thứ</a:t>
            </a:r>
            <a:r>
              <a:rPr lang="en-US" altLang="zh-CN" sz="4000" b="1" dirty="0">
                <a:ln w="12700">
                  <a:noFill/>
                </a:ln>
                <a:ea typeface="微软雅黑" panose="020B0503020204020204" pitchFamily="34" charset="-122"/>
              </a:rPr>
              <a:t> … </a:t>
            </a:r>
            <a:r>
              <a:rPr lang="en-US" altLang="zh-CN" sz="4000" b="1" dirty="0" err="1">
                <a:ln w="12700">
                  <a:noFill/>
                </a:ln>
                <a:ea typeface="微软雅黑" panose="020B0503020204020204" pitchFamily="34" charset="-122"/>
              </a:rPr>
              <a:t>ngày</a:t>
            </a:r>
            <a:r>
              <a:rPr lang="en-US" altLang="zh-CN" sz="4000" b="1" dirty="0">
                <a:ln w="12700">
                  <a:noFill/>
                </a:ln>
                <a:ea typeface="微软雅黑" panose="020B0503020204020204" pitchFamily="34" charset="-122"/>
              </a:rPr>
              <a:t> … </a:t>
            </a:r>
            <a:r>
              <a:rPr lang="en-US" altLang="zh-CN" sz="4000" b="1" dirty="0" err="1">
                <a:ln w="12700">
                  <a:noFill/>
                </a:ln>
                <a:ea typeface="微软雅黑" panose="020B0503020204020204" pitchFamily="34" charset="-122"/>
              </a:rPr>
              <a:t>tháng</a:t>
            </a:r>
            <a:r>
              <a:rPr lang="en-US" altLang="zh-CN" sz="4000" b="1" dirty="0">
                <a:ln w="12700">
                  <a:noFill/>
                </a:ln>
                <a:ea typeface="微软雅黑" panose="020B0503020204020204" pitchFamily="34" charset="-122"/>
              </a:rPr>
              <a:t> … </a:t>
            </a:r>
            <a:r>
              <a:rPr lang="en-US" altLang="zh-CN" sz="4000" b="1" dirty="0" err="1">
                <a:ln w="12700">
                  <a:noFill/>
                </a:ln>
                <a:ea typeface="微软雅黑" panose="020B0503020204020204" pitchFamily="34" charset="-122"/>
              </a:rPr>
              <a:t>năm</a:t>
            </a:r>
            <a:r>
              <a:rPr lang="en-US" altLang="zh-CN" sz="4000" b="1" dirty="0">
                <a:ln w="12700">
                  <a:noFill/>
                </a:ln>
                <a:ea typeface="微软雅黑" panose="020B0503020204020204" pitchFamily="34" charset="-122"/>
              </a:rPr>
              <a:t> …</a:t>
            </a:r>
            <a:endParaRPr lang="zh-CN" altLang="en-US" sz="4000" b="1" dirty="0">
              <a:ln w="12700">
                <a:noFill/>
              </a:ln>
              <a:ea typeface="微软雅黑" panose="020B0503020204020204" pitchFamily="34" charset="-12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A3054D-88A5-5C33-BE46-B8C653ABF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419" y="1533525"/>
            <a:ext cx="3889585" cy="12863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A43982-9453-CE71-A86D-94961D025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663" y="2509592"/>
            <a:ext cx="2279262" cy="10593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4C4682-35D7-7143-43C6-9993F9900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531" y="3321471"/>
            <a:ext cx="8888738" cy="20057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51A518-586A-A122-6C3F-7C40066FFD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285" y="4586421"/>
            <a:ext cx="2670279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7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43BE031-FB3F-7A65-2D11-BFDF4A0239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3E606D-F455-5FC2-89A2-764DA22501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525"/>
            <a:ext cx="12192000" cy="58057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87F93-B4C9-A0A5-D2CB-A7BCF558A9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99322"/>
            <a:ext cx="4757195" cy="21586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970856F-D43A-B85C-DE91-4A21D5004C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7" y="537761"/>
            <a:ext cx="1508567" cy="188570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2F6C48A-CFE0-641F-17A1-C0392A9A35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712" y="1581267"/>
            <a:ext cx="782730" cy="78273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518580-FEB3-D31E-00E4-8D093D8ED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577" y="2158678"/>
            <a:ext cx="10827434" cy="373107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C4780AC-62A9-11BA-2CFD-0780275010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770" y="3306944"/>
            <a:ext cx="4236835" cy="423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4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026A2B2-70BF-44D9-A14F-1DBC2C935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73"/>
            <a:ext cx="12191999" cy="68546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7867AE7-10A0-4CE9-B4E6-E9FFF2A85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175" y="1285240"/>
            <a:ext cx="4729603" cy="361042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412E1C8-7715-4764-AD27-9EF2E0C7D737}"/>
              </a:ext>
            </a:extLst>
          </p:cNvPr>
          <p:cNvSpPr/>
          <p:nvPr/>
        </p:nvSpPr>
        <p:spPr>
          <a:xfrm>
            <a:off x="2403247" y="2246526"/>
            <a:ext cx="3159268" cy="1830210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Tớ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cây</a:t>
            </a:r>
            <a:r>
              <a:rPr kumimoji="0" lang="en-US" sz="2599" b="1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nấm</a:t>
            </a:r>
            <a:r>
              <a:rPr kumimoji="0" lang="en-US" sz="2599" b="1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kumimoji="0" lang="en-US" sz="2599" b="1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nấu</a:t>
            </a:r>
            <a:r>
              <a:rPr kumimoji="0" lang="en-US" sz="2599" b="1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ăn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tớ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5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kumimoji="0" lang="en-US" sz="25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33842F-ABE4-43DC-951C-9D58E1E35D9B}"/>
              </a:ext>
            </a:extLst>
          </p:cNvPr>
          <p:cNvSpPr/>
          <p:nvPr/>
        </p:nvSpPr>
        <p:spPr>
          <a:xfrm>
            <a:off x="2416684" y="2423010"/>
            <a:ext cx="3313078" cy="754468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Xin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chào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5216C6-5E75-4E2B-BD4B-EC74F15275F1}"/>
              </a:ext>
            </a:extLst>
          </p:cNvPr>
          <p:cNvGrpSpPr/>
          <p:nvPr/>
        </p:nvGrpSpPr>
        <p:grpSpPr>
          <a:xfrm>
            <a:off x="1233677" y="1253727"/>
            <a:ext cx="5675661" cy="3762656"/>
            <a:chOff x="1323833" y="429251"/>
            <a:chExt cx="7352881" cy="417469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5E424A3-3C01-4DCF-A13F-71D64A22D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833" y="429251"/>
              <a:ext cx="7352881" cy="4174699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8CEC96F-3DA1-4D61-BD0E-FB198484FF8A}"/>
                </a:ext>
              </a:extLst>
            </p:cNvPr>
            <p:cNvSpPr/>
            <p:nvPr/>
          </p:nvSpPr>
          <p:spPr>
            <a:xfrm>
              <a:off x="2710390" y="1866644"/>
              <a:ext cx="4729446" cy="1023929"/>
            </a:xfrm>
            <a:prstGeom prst="rect">
              <a:avLst/>
            </a:prstGeom>
            <a:noFill/>
          </p:spPr>
          <p:txBody>
            <a:bodyPr wrap="none" lIns="91407" tIns="45703" rIns="91407" bIns="45703">
              <a:spAutoFit/>
            </a:bodyPr>
            <a:lstStyle/>
            <a:p>
              <a:pPr marL="0" marR="0" lvl="0" indent="0" algn="ctr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398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KHỞI ĐỘNG</a:t>
              </a:r>
            </a:p>
          </p:txBody>
        </p:sp>
      </p:grpSp>
      <p:pic>
        <p:nvPicPr>
          <p:cNvPr id="34" name="亲亲宝贝.mp3">
            <a:hlinkClick r:id="" action="ppaction://media"/>
            <a:extLst>
              <a:ext uri="{FF2B5EF4-FFF2-40B4-BE49-F238E27FC236}">
                <a16:creationId xmlns:a16="http://schemas.microsoft.com/office/drawing/2014/main" id="{CCE9EEC6-58B4-4DCA-892A-AD9684735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647" y="270485"/>
            <a:ext cx="609600" cy="609600"/>
          </a:xfrm>
          <a:prstGeom prst="rect">
            <a:avLst/>
          </a:prstGeom>
        </p:spPr>
      </p:pic>
      <p:pic>
        <p:nvPicPr>
          <p:cNvPr id="3" name="Picture 2" descr="A cartoon of a child holding mushrooms and a basket&#10;&#10;Description automatically generated">
            <a:extLst>
              <a:ext uri="{FF2B5EF4-FFF2-40B4-BE49-F238E27FC236}">
                <a16:creationId xmlns:a16="http://schemas.microsoft.com/office/drawing/2014/main" id="{15221FDB-4A37-9FD8-E37A-9868DA968E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162" y="2274849"/>
            <a:ext cx="4772721" cy="477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0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8" grpId="0"/>
      <p:bldP spid="29" grpId="0"/>
      <p:bldP spid="2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BAF5DF-4E31-4334-86BF-AB57B5474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17" y="2346120"/>
            <a:ext cx="3901759" cy="46803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A3856D-9682-482F-84BB-7BD1F0C757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7007">
            <a:off x="6685359" y="3930988"/>
            <a:ext cx="1510658" cy="15106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D447B-8CBB-4514-8FEC-4773079460B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30" y="860988"/>
            <a:ext cx="4083874" cy="29716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2A095B-7F65-49E6-BE13-845073091172}"/>
              </a:ext>
            </a:extLst>
          </p:cNvPr>
          <p:cNvSpPr/>
          <p:nvPr/>
        </p:nvSpPr>
        <p:spPr>
          <a:xfrm>
            <a:off x="7440687" y="1258981"/>
            <a:ext cx="3603498" cy="1569093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Hoan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hô</a:t>
            </a:r>
            <a:endParaRPr kumimoji="0" lang="en-US" sz="3199" b="1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  <a:latin typeface="iCiel Cadena" panose="02000503000000020004" pitchFamily="2" charset="0"/>
              <a:ea typeface="+mn-ea"/>
              <a:cs typeface="+mn-cs"/>
            </a:endParaRPr>
          </a:p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Các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bạn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thật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giỏi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26A2B2-70BF-44D9-A14F-1DBC2C9355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07" y="41694"/>
            <a:ext cx="12192000" cy="6774611"/>
          </a:xfrm>
          <a:prstGeom prst="rect">
            <a:avLst/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5095058F-2806-4087-B08E-7D01932517C7}"/>
              </a:ext>
            </a:extLst>
          </p:cNvPr>
          <p:cNvSpPr/>
          <p:nvPr/>
        </p:nvSpPr>
        <p:spPr>
          <a:xfrm>
            <a:off x="2029523" y="1517718"/>
            <a:ext cx="8608740" cy="132335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Nấm có  hình dạng như thế nào?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ounded Rectangle 30">
            <a:extLst>
              <a:ext uri="{FF2B5EF4-FFF2-40B4-BE49-F238E27FC236}">
                <a16:creationId xmlns:a16="http://schemas.microsoft.com/office/drawing/2014/main" id="{E60ED71E-2C0E-4513-BBE6-7E7CC7F6EC81}"/>
              </a:ext>
            </a:extLst>
          </p:cNvPr>
          <p:cNvSpPr/>
          <p:nvPr/>
        </p:nvSpPr>
        <p:spPr>
          <a:xfrm>
            <a:off x="2631688" y="3916248"/>
            <a:ext cx="7109430" cy="1882386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Nấm</a:t>
            </a:r>
            <a:r>
              <a:rPr kumimoji="0" lang="en-US" sz="6000" b="1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kumimoji="0" lang="en-US" sz="6000" b="1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kumimoji="0" lang="en-US" sz="6000" b="1" i="0" u="none" strike="noStrike" kern="0" cap="none" spc="0" normalizeH="0" baseline="0" noProof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ình</a:t>
            </a:r>
            <a:r>
              <a:rPr kumimoji="0" lang="en-US" sz="6000" b="1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dạng</a:t>
            </a:r>
            <a:r>
              <a:rPr kumimoji="0" lang="en-US" sz="6000" b="1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kumimoji="0" lang="en-US" sz="6000" b="1" i="0" u="none" strike="noStrike" kern="0" cap="none" spc="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endParaRPr kumimoji="0" lang="en-US" sz="6000" b="1" i="0" u="none" strike="noStrike" kern="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5" descr="A picture containing basket, container, dark&#10;&#10;Description automatically generated">
            <a:extLst>
              <a:ext uri="{FF2B5EF4-FFF2-40B4-BE49-F238E27FC236}">
                <a16:creationId xmlns:a16="http://schemas.microsoft.com/office/drawing/2014/main" id="{49A47442-0216-4247-8E6E-9EAB5E0AB89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044" y="3977089"/>
            <a:ext cx="3453788" cy="345378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CCEEAB9-1D4C-473D-B011-6B005D052BC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0672" y="4770316"/>
            <a:ext cx="1871328" cy="187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3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.nhacchuongvui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94 -0.05416 L -0.08894 -0.05393 C -0.09987 -0.08888 -0.09063 -0.06388 -0.11341 -0.09814 C -0.12487 -0.1155 -0.13581 -0.13726 -0.14779 -0.15254 C -0.1724 -0.18333 -0.19219 -0.18958 -0.21862 -0.20138 C -0.27578 -0.22638 -0.25847 -0.21875 -0.32396 -0.22662 L -0.7263 -0.2243 C -0.73542 -0.22361 -0.76263 -0.19074 -0.77383 -0.17291 C -0.77787 -0.16666 -0.78164 -0.16018 -0.78516 -0.15254 C -0.80508 -0.10671 -0.78242 -0.14305 -0.80742 -0.10833 C -0.80899 -0.10324 -0.81055 -0.09791 -0.81198 -0.09305 C -0.81407 -0.0868 -0.81693 -0.0824 -0.81862 -0.07523 C -0.82005 -0.06851 -0.82123 -0.04097 -0.82136 -0.03379 C -0.82175 -0.0199 -0.82214 0.00764 -0.82214 0.00834 " pathEditMode="relative" rAng="0" ptsTypes="AAAAAAAAAAAA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67" y="-55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17" y="2346120"/>
            <a:ext cx="3901759" cy="46803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7007">
            <a:off x="6685359" y="3930988"/>
            <a:ext cx="1510658" cy="15106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30" y="860988"/>
            <a:ext cx="4083874" cy="29716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440687" y="1258981"/>
            <a:ext cx="3603498" cy="1569093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Hoan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hô</a:t>
            </a:r>
            <a:endParaRPr kumimoji="0" lang="en-US" sz="3199" b="1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  <a:latin typeface="iCiel Cadena" panose="02000503000000020004" pitchFamily="2" charset="0"/>
              <a:ea typeface="+mn-ea"/>
              <a:cs typeface="+mn-cs"/>
            </a:endParaRPr>
          </a:p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Các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bạn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thật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giỏi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10B20-E757-4FE0-9E43-D556B2E82F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94"/>
            <a:ext cx="12192000" cy="6774611"/>
          </a:xfrm>
          <a:prstGeom prst="rect">
            <a:avLst/>
          </a:prstGeom>
        </p:spPr>
      </p:pic>
      <p:pic>
        <p:nvPicPr>
          <p:cNvPr id="30" name="Picture 29" descr="A picture containing basket, container, dark&#10;&#10;Description automatically generated">
            <a:extLst>
              <a:ext uri="{FF2B5EF4-FFF2-40B4-BE49-F238E27FC236}">
                <a16:creationId xmlns:a16="http://schemas.microsoft.com/office/drawing/2014/main" id="{5D47A3C2-8176-4D41-860B-6B411A6C5C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6196" y="3966072"/>
            <a:ext cx="3453788" cy="3453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BC9E2-634E-B791-6C8E-3F3A371E5C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10572"/>
            <a:ext cx="851210" cy="851210"/>
          </a:xfrm>
          <a:prstGeom prst="rect">
            <a:avLst/>
          </a:prstGeom>
        </p:spPr>
      </p:pic>
      <p:sp>
        <p:nvSpPr>
          <p:cNvPr id="5" name="Rounded Rectangle 26">
            <a:extLst>
              <a:ext uri="{FF2B5EF4-FFF2-40B4-BE49-F238E27FC236}">
                <a16:creationId xmlns:a16="http://schemas.microsoft.com/office/drawing/2014/main" id="{FA6CF560-D19A-3A8D-7FE2-29EA663C50AA}"/>
              </a:ext>
            </a:extLst>
          </p:cNvPr>
          <p:cNvSpPr/>
          <p:nvPr/>
        </p:nvSpPr>
        <p:spPr>
          <a:xfrm>
            <a:off x="1895708" y="870947"/>
            <a:ext cx="8608740" cy="132335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126">
              <a:defRPr/>
            </a:pPr>
            <a:r>
              <a:rPr lang="nl-NL" sz="5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Nêu màu sắc của nấm?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ounded Rectangle 30">
            <a:extLst>
              <a:ext uri="{FF2B5EF4-FFF2-40B4-BE49-F238E27FC236}">
                <a16:creationId xmlns:a16="http://schemas.microsoft.com/office/drawing/2014/main" id="{B1EA5397-6F10-22C4-E5E7-CFB686807931}"/>
              </a:ext>
            </a:extLst>
          </p:cNvPr>
          <p:cNvSpPr/>
          <p:nvPr/>
        </p:nvSpPr>
        <p:spPr>
          <a:xfrm>
            <a:off x="2497873" y="3269477"/>
            <a:ext cx="7109430" cy="1882386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126">
              <a:defRPr/>
            </a:pP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Màu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sắc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</a:p>
          <a:p>
            <a:pPr lvl="0" algn="ctr" defTabSz="914126">
              <a:defRPr/>
            </a:pP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trắng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vàng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đỏ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,...</a:t>
            </a:r>
            <a:endParaRPr kumimoji="0" lang="en-US" sz="6000" b="1" i="0" u="none" strike="noStrike" kern="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4C6C0A4-AC60-FD21-FC94-DE56ACBB6F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5978" y="4891978"/>
            <a:ext cx="1966022" cy="196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.nhacchuongvui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9907 L -0.00208 -0.09907 C -0.00456 -0.10069 -0.00703 -0.10254 -0.0095 -0.10393 C -0.10521 -0.15602 -0.09661 -0.1537 -0.22252 -0.18194 C -0.25885 -0.19004 -0.29479 -0.20324 -0.33138 -0.20625 C -0.39232 -0.21134 -0.35755 -0.20787 -0.43568 -0.21759 L -0.49779 -0.21597 C -0.52409 -0.21296 -0.55026 -0.20648 -0.57643 -0.20139 C -0.58932 -0.19907 -0.60208 -0.19699 -0.61484 -0.19328 C -0.63672 -0.18703 -0.66536 -0.175 -0.68711 -0.16412 C -0.7418 -0.1368 -0.73372 -0.14143 -0.76393 -0.12338 C -0.78372 -0.09259 -0.76289 -0.12801 -0.77396 -0.10231 C -0.77578 -0.09815 -0.78034 -0.09097 -0.78034 -0.09097 C -0.78125 -0.08727 -0.78229 -0.08356 -0.78307 -0.07963 C -0.78359 -0.07754 -0.78333 -0.075 -0.78398 -0.07315 C -0.78463 -0.07152 -0.78568 -0.07037 -0.78685 -0.0699 C -0.79648 -0.06435 -0.80625 -0.06018 -0.81601 -0.05532 C -0.81758 -0.0537 -0.81927 -0.05231 -0.82057 -0.05046 C -0.82148 -0.04907 -0.82174 -0.04699 -0.82239 -0.0456 C -0.82305 -0.04421 -0.8237 -0.04328 -0.82422 -0.04213 " pathEditMode="relative" ptsTypes="AAAAAAAAAAAAAAAAAAAA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17" y="2346120"/>
            <a:ext cx="3901759" cy="46803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7007">
            <a:off x="6685359" y="3930988"/>
            <a:ext cx="1510658" cy="15106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30" y="860988"/>
            <a:ext cx="4083874" cy="29716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440687" y="1258981"/>
            <a:ext cx="3603498" cy="1569093"/>
          </a:xfrm>
          <a:prstGeom prst="rect">
            <a:avLst/>
          </a:prstGeom>
          <a:noFill/>
        </p:spPr>
        <p:txBody>
          <a:bodyPr wrap="square" lIns="91407" tIns="45703" rIns="91407" bIns="45703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Hoan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hô</a:t>
            </a:r>
            <a:endParaRPr kumimoji="0" lang="en-US" sz="3199" b="1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rgbClr val="FF6600"/>
              </a:solidFill>
              <a:effectLst/>
              <a:uLnTx/>
              <a:uFillTx/>
              <a:latin typeface="iCiel Cadena" panose="02000503000000020004" pitchFamily="2" charset="0"/>
              <a:ea typeface="+mn-ea"/>
              <a:cs typeface="+mn-cs"/>
            </a:endParaRPr>
          </a:p>
          <a:p>
            <a:pPr marL="0" marR="0" lvl="0" indent="0" algn="ctr" defTabSz="91412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Các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bạn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thật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 </a:t>
            </a:r>
            <a:r>
              <a:rPr kumimoji="0" lang="en-US" sz="3199" b="1" i="0" u="none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giỏi</a:t>
            </a:r>
            <a:r>
              <a:rPr kumimoji="0" lang="en-US" sz="3199" b="1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iCiel Cadena" panose="02000503000000020004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10B20-E757-4FE0-9E43-D556B2E82F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94"/>
            <a:ext cx="12192000" cy="6774611"/>
          </a:xfrm>
          <a:prstGeom prst="rect">
            <a:avLst/>
          </a:prstGeom>
        </p:spPr>
      </p:pic>
      <p:pic>
        <p:nvPicPr>
          <p:cNvPr id="28" name="Picture 27" descr="A picture containing basket, container, dark&#10;&#10;Description automatically generated">
            <a:extLst>
              <a:ext uri="{FF2B5EF4-FFF2-40B4-BE49-F238E27FC236}">
                <a16:creationId xmlns:a16="http://schemas.microsoft.com/office/drawing/2014/main" id="{CE392635-267F-4485-837D-33874966D1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6196" y="3966072"/>
            <a:ext cx="3453788" cy="34537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3F1857-CAD1-89A0-7EC6-435322F9D2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10572"/>
            <a:ext cx="851210" cy="8512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F76C69-6D53-79ED-85F5-BE1ADDFF19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014" y="5154816"/>
            <a:ext cx="851210" cy="851210"/>
          </a:xfrm>
          <a:prstGeom prst="rect">
            <a:avLst/>
          </a:prstGeom>
        </p:spPr>
      </p:pic>
      <p:sp>
        <p:nvSpPr>
          <p:cNvPr id="4" name="Rounded Rectangle 26">
            <a:extLst>
              <a:ext uri="{FF2B5EF4-FFF2-40B4-BE49-F238E27FC236}">
                <a16:creationId xmlns:a16="http://schemas.microsoft.com/office/drawing/2014/main" id="{75D56A38-46A2-2F81-C2F8-94604B92DDAE}"/>
              </a:ext>
            </a:extLst>
          </p:cNvPr>
          <p:cNvSpPr/>
          <p:nvPr/>
        </p:nvSpPr>
        <p:spPr>
          <a:xfrm>
            <a:off x="1895708" y="635621"/>
            <a:ext cx="8608740" cy="155868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126">
              <a:defRPr/>
            </a:pPr>
            <a:r>
              <a:rPr lang="en-US" sz="5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 </a:t>
            </a:r>
            <a:r>
              <a:rPr lang="vi-VN" sz="5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Kích thước của nấm như thế nào?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30">
            <a:extLst>
              <a:ext uri="{FF2B5EF4-FFF2-40B4-BE49-F238E27FC236}">
                <a16:creationId xmlns:a16="http://schemas.microsoft.com/office/drawing/2014/main" id="{4019901C-042A-0483-9A5F-7C9460377C0A}"/>
              </a:ext>
            </a:extLst>
          </p:cNvPr>
          <p:cNvSpPr/>
          <p:nvPr/>
        </p:nvSpPr>
        <p:spPr>
          <a:xfrm>
            <a:off x="2497873" y="3269477"/>
            <a:ext cx="7109430" cy="1882386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126">
              <a:defRPr/>
            </a:pP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Kích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thước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to, nhỏ </a:t>
            </a: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6000" b="1" kern="0" dirty="0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kern="0" dirty="0" err="1">
                <a:ln w="190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endParaRPr kumimoji="0" lang="en-US" sz="6000" b="1" i="0" u="none" strike="noStrike" kern="0" cap="none" spc="0" normalizeH="0" baseline="0" noProof="0" dirty="0">
              <a:ln w="19050">
                <a:solidFill>
                  <a:sysClr val="windowText" lastClr="00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E06A2A3-D9C6-06D6-CE2B-64DF0B4BC6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4037" y="4891978"/>
            <a:ext cx="1966022" cy="196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4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.nhacchuongvui.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9907 L -0.00208 -0.09884 C -0.00456 -0.10069 -0.00703 -0.10254 -0.0095 -0.10393 C -0.10521 -0.15602 -0.09661 -0.1537 -0.22252 -0.18194 C -0.25885 -0.19004 -0.29479 -0.20324 -0.33138 -0.20625 C -0.39232 -0.21134 -0.35755 -0.20787 -0.43568 -0.21759 L -0.49779 -0.21597 C -0.52409 -0.21296 -0.55026 -0.20648 -0.57643 -0.20139 C -0.58932 -0.19907 -0.60208 -0.19699 -0.61484 -0.19328 C -0.63672 -0.18703 -0.66536 -0.175 -0.68711 -0.16412 C -0.7418 -0.1368 -0.73372 -0.14143 -0.76393 -0.12338 C -0.78372 -0.09259 -0.76289 -0.12801 -0.77396 -0.10231 C -0.77578 -0.09815 -0.78034 -0.09097 -0.78034 -0.09074 C -0.78125 -0.08727 -0.78229 -0.08356 -0.78307 -0.07963 C -0.78359 -0.07754 -0.78333 -0.075 -0.78398 -0.07315 C -0.78463 -0.07152 -0.78568 -0.07037 -0.78685 -0.0699 C -0.79648 -0.06435 -0.80625 -0.06018 -0.81601 -0.05532 C -0.81758 -0.0537 -0.81927 -0.05231 -0.82057 -0.05046 C -0.82148 -0.04907 -0.82174 -0.04699 -0.82239 -0.0456 C -0.82305 -0.04421 -0.8237 -0.04328 -0.82422 -0.04213 " pathEditMode="relative" rAng="0" ptsTypes="AAAAAAAAAAAAAAAAAA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07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541C9C-FCD8-4777-B1DC-5698BB069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E58ED3E-0F5A-4306-A3E5-5850FC57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75" y="1578837"/>
            <a:ext cx="3842697" cy="5120640"/>
          </a:xfrm>
          <a:prstGeom prst="rect">
            <a:avLst/>
          </a:prstGeom>
        </p:spPr>
      </p:pic>
      <p:sp>
        <p:nvSpPr>
          <p:cNvPr id="13" name="TextBox 12">
            <a:hlinkClick r:id="rId7" action="ppaction://hlinksldjump"/>
            <a:extLst>
              <a:ext uri="{FF2B5EF4-FFF2-40B4-BE49-F238E27FC236}">
                <a16:creationId xmlns:a16="http://schemas.microsoft.com/office/drawing/2014/main" id="{A8E7DF57-A297-4C22-8D79-11070EA0155A}"/>
              </a:ext>
            </a:extLst>
          </p:cNvPr>
          <p:cNvSpPr txBox="1"/>
          <p:nvPr/>
        </p:nvSpPr>
        <p:spPr>
          <a:xfrm>
            <a:off x="1213399" y="4541252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VN-Cookies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984C29-1641-8FB2-20F5-DC7829970C75}"/>
              </a:ext>
            </a:extLst>
          </p:cNvPr>
          <p:cNvGrpSpPr/>
          <p:nvPr/>
        </p:nvGrpSpPr>
        <p:grpSpPr>
          <a:xfrm>
            <a:off x="1193180" y="272420"/>
            <a:ext cx="5760763" cy="3762656"/>
            <a:chOff x="1213581" y="429251"/>
            <a:chExt cx="7463133" cy="41746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076DD6-EF46-FBAF-9F05-74E8CD811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833" y="429251"/>
              <a:ext cx="7352881" cy="417469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F26B01-E026-7EB7-9109-F3A9D0E92789}"/>
                </a:ext>
              </a:extLst>
            </p:cNvPr>
            <p:cNvSpPr/>
            <p:nvPr/>
          </p:nvSpPr>
          <p:spPr>
            <a:xfrm>
              <a:off x="1213581" y="1532590"/>
              <a:ext cx="7141338" cy="1945691"/>
            </a:xfrm>
            <a:prstGeom prst="rect">
              <a:avLst/>
            </a:prstGeom>
            <a:noFill/>
          </p:spPr>
          <p:txBody>
            <a:bodyPr wrap="square" lIns="91407" tIns="45703" rIns="91407" bIns="45703">
              <a:spAutoFit/>
            </a:bodyPr>
            <a:lstStyle/>
            <a:p>
              <a:pPr marL="0" marR="0" lvl="0" indent="0" algn="ctr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398" b="1" dirty="0" err="1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Cảm</a:t>
              </a:r>
              <a:r>
                <a:rPr lang="en-US" sz="5398" b="1" dirty="0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98" b="1" dirty="0" err="1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ơn</a:t>
              </a:r>
              <a:r>
                <a:rPr lang="en-US" sz="5398" b="1" dirty="0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98" b="1" dirty="0" err="1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lang="en-US" sz="5398" b="1" dirty="0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98" b="1" dirty="0" err="1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lang="en-US" sz="5398" b="1" dirty="0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98" b="1" dirty="0" err="1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rất</a:t>
              </a:r>
              <a:r>
                <a:rPr lang="en-US" sz="5398" b="1" dirty="0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5398" b="1" dirty="0" err="1">
                  <a:ln w="0">
                    <a:solidFill>
                      <a:prstClr val="black"/>
                    </a:solidFill>
                  </a:ln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nhiều</a:t>
              </a:r>
              <a:endParaRPr kumimoji="0" lang="en-US" sz="5398" b="1" i="0" u="none" strike="noStrike" kern="1200" cap="none" spc="0" normalizeH="0" baseline="0" noProof="0" dirty="0">
                <a:ln w="0">
                  <a:solidFill>
                    <a:prstClr val="black"/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0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ến thắng trò chơ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43BE031-FB3F-7A65-2D11-BFDF4A023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3E606D-F455-5FC2-89A2-764DA22501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525"/>
            <a:ext cx="12192000" cy="58057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87F93-B4C9-A0A5-D2CB-A7BCF558A9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99322"/>
            <a:ext cx="4757195" cy="21586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970856F-D43A-B85C-DE91-4A21D5004C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7" y="537761"/>
            <a:ext cx="1508567" cy="188570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2F6C48A-CFE0-641F-17A1-C0392A9A35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469" y="1871594"/>
            <a:ext cx="782730" cy="78273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C4780AC-62A9-11BA-2CFD-0780275010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770" y="3306944"/>
            <a:ext cx="4236835" cy="42368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57EA0A-5D22-56CA-3A43-B51CB8D74BD1}"/>
              </a:ext>
            </a:extLst>
          </p:cNvPr>
          <p:cNvSpPr txBox="1"/>
          <p:nvPr/>
        </p:nvSpPr>
        <p:spPr>
          <a:xfrm>
            <a:off x="2419815" y="2464420"/>
            <a:ext cx="77612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rgbClr val="FF0000"/>
                </a:solidFill>
                <a:latin typeface="iCiel Cadena" panose="02000503000000020004" pitchFamily="50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6762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 descr="A red and white mushrooms with white dots&#10;&#10;Description automatically generated">
            <a:extLst>
              <a:ext uri="{FF2B5EF4-FFF2-40B4-BE49-F238E27FC236}">
                <a16:creationId xmlns:a16="http://schemas.microsoft.com/office/drawing/2014/main" id="{F27DF3CB-D14C-EC6E-9795-8AFDA1070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61" y="3047999"/>
            <a:ext cx="3747656" cy="3810001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46D7BB80-3E4D-6605-0089-5755E10ED329}"/>
              </a:ext>
            </a:extLst>
          </p:cNvPr>
          <p:cNvSpPr txBox="1"/>
          <p:nvPr/>
        </p:nvSpPr>
        <p:spPr>
          <a:xfrm>
            <a:off x="2921620" y="1728439"/>
            <a:ext cx="79731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Hoạt động 2: </a:t>
            </a:r>
          </a:p>
          <a:p>
            <a:pPr algn="ctr"/>
            <a:r>
              <a:rPr lang="nl-NL" sz="8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Nơi sống của nấm</a:t>
            </a:r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9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E724C-34F3-57AC-28B5-4B192589E086}"/>
              </a:ext>
            </a:extLst>
          </p:cNvPr>
          <p:cNvSpPr txBox="1"/>
          <p:nvPr/>
        </p:nvSpPr>
        <p:spPr>
          <a:xfrm>
            <a:off x="747131" y="200722"/>
            <a:ext cx="10582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36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</a:t>
            </a:r>
            <a:r>
              <a:rPr lang="nl-NL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uan sát hình 9, đọc thông tin và cho biết nấm thường sống ở đâu.</a:t>
            </a:r>
            <a:endParaRPr lang="en-US" sz="3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C7A805F-43DB-D312-003F-89013EB41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038" y="1534221"/>
            <a:ext cx="6124575" cy="51054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1FFFC23-C611-D2C1-0D86-7B27B20BD190}"/>
              </a:ext>
            </a:extLst>
          </p:cNvPr>
          <p:cNvSpPr/>
          <p:nvPr/>
        </p:nvSpPr>
        <p:spPr>
          <a:xfrm>
            <a:off x="111512" y="1800464"/>
            <a:ext cx="3546087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914309" fontAlgn="base"/>
            <a:r>
              <a:rPr lang="vi-VN" sz="3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Nấm tai mèo (mộc nhĩ) mọc trên gỗ mục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0694A-7C73-B1D7-271F-036C9409A987}"/>
              </a:ext>
            </a:extLst>
          </p:cNvPr>
          <p:cNvSpPr/>
          <p:nvPr/>
        </p:nvSpPr>
        <p:spPr>
          <a:xfrm>
            <a:off x="8675650" y="1733557"/>
            <a:ext cx="3401122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914309" fontAlgn="base"/>
            <a:r>
              <a:rPr lang="vi-VN" sz="3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Nấm mốc mọc trên bánh mì để lâu ngày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42EDC8-AB32-E8E1-5E50-CDED632E81F7}"/>
              </a:ext>
            </a:extLst>
          </p:cNvPr>
          <p:cNvSpPr/>
          <p:nvPr/>
        </p:nvSpPr>
        <p:spPr>
          <a:xfrm>
            <a:off x="0" y="4911654"/>
            <a:ext cx="3546087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914309" fontAlgn="base"/>
            <a:r>
              <a:rPr lang="vi-VN" sz="3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Nấm rơm mọc trên rơm, rạ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242D3F-7732-C988-D47A-6077435C9B46}"/>
              </a:ext>
            </a:extLst>
          </p:cNvPr>
          <p:cNvSpPr/>
          <p:nvPr/>
        </p:nvSpPr>
        <p:spPr>
          <a:xfrm>
            <a:off x="8787160" y="4844747"/>
            <a:ext cx="3055435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914309" fontAlgn="base"/>
            <a:r>
              <a:rPr lang="vi-VN" sz="3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Nấm mốc ở góc tường nhà </a:t>
            </a:r>
          </a:p>
        </p:txBody>
      </p:sp>
    </p:spTree>
    <p:extLst>
      <p:ext uri="{BB962C8B-B14F-4D97-AF65-F5344CB8AC3E}">
        <p14:creationId xmlns:p14="http://schemas.microsoft.com/office/powerpoint/2010/main" val="11970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0" grpId="0" animBg="1"/>
      <p:bldP spid="22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DB0981-242A-AF63-9897-0E6760CA5678}"/>
              </a:ext>
            </a:extLst>
          </p:cNvPr>
          <p:cNvGrpSpPr/>
          <p:nvPr/>
        </p:nvGrpSpPr>
        <p:grpSpPr>
          <a:xfrm>
            <a:off x="915194" y="990600"/>
            <a:ext cx="10117222" cy="1600199"/>
            <a:chOff x="986208" y="1329418"/>
            <a:chExt cx="10219585" cy="419916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53BAA24-9651-5F72-FD56-7C928FAC9CBC}"/>
                </a:ext>
              </a:extLst>
            </p:cNvPr>
            <p:cNvGrpSpPr/>
            <p:nvPr/>
          </p:nvGrpSpPr>
          <p:grpSpPr>
            <a:xfrm>
              <a:off x="986208" y="1329418"/>
              <a:ext cx="10219585" cy="4199164"/>
              <a:chOff x="986208" y="774700"/>
              <a:chExt cx="10219585" cy="530860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91B0F092-29B9-559A-C043-C55EDED99638}"/>
                  </a:ext>
                </a:extLst>
              </p:cNvPr>
              <p:cNvSpPr/>
              <p:nvPr/>
            </p:nvSpPr>
            <p:spPr>
              <a:xfrm>
                <a:off x="986208" y="774700"/>
                <a:ext cx="10219585" cy="5308600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4C97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FA0E78C-4162-806D-6549-32FD2692039B}"/>
                  </a:ext>
                </a:extLst>
              </p:cNvPr>
              <p:cNvSpPr/>
              <p:nvPr/>
            </p:nvSpPr>
            <p:spPr>
              <a:xfrm>
                <a:off x="1161143" y="957491"/>
                <a:ext cx="9869714" cy="493957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4C976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CD16B157-9F32-925C-6F32-ABF53501E166}"/>
                </a:ext>
              </a:extLst>
            </p:cNvPr>
            <p:cNvSpPr txBox="1">
              <a:spLocks/>
            </p:cNvSpPr>
            <p:nvPr/>
          </p:nvSpPr>
          <p:spPr>
            <a:xfrm>
              <a:off x="2011237" y="4401979"/>
              <a:ext cx="8773888" cy="59012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indent="-1905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tabLst>
                  <a:tab pos="255270" algn="l"/>
                </a:tabLst>
              </a:pP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Em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đã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từng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thấy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nấm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mọc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ở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nơi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khác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ngoài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thông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tin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sách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giáo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khoa?</a:t>
              </a:r>
            </a:p>
          </p:txBody>
        </p:sp>
      </p:grpSp>
      <p:pic>
        <p:nvPicPr>
          <p:cNvPr id="7" name="图片 14">
            <a:extLst>
              <a:ext uri="{FF2B5EF4-FFF2-40B4-BE49-F238E27FC236}">
                <a16:creationId xmlns:a16="http://schemas.microsoft.com/office/drawing/2014/main" id="{CC57D00D-4114-09E4-6C7B-0CF5045376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81" y="2888166"/>
            <a:ext cx="3773536" cy="3773536"/>
          </a:xfrm>
          <a:prstGeom prst="rect">
            <a:avLst/>
          </a:prstGeom>
        </p:spPr>
      </p:pic>
      <p:pic>
        <p:nvPicPr>
          <p:cNvPr id="8" name="Picture 2" descr="Dấu chấm hỏi png | PNGEgg">
            <a:extLst>
              <a:ext uri="{FF2B5EF4-FFF2-40B4-BE49-F238E27FC236}">
                <a16:creationId xmlns:a16="http://schemas.microsoft.com/office/drawing/2014/main" id="{FDC948A8-C03F-BFE1-62A8-D82CF6F2E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4" b="96542" l="9483" r="89943">
                        <a14:foregroundMark x1="36207" y1="8934" x2="65230" y2="6916"/>
                        <a14:foregroundMark x1="65230" y1="6916" x2="67241" y2="8357"/>
                        <a14:foregroundMark x1="44828" y1="85014" x2="53448" y2="88473"/>
                        <a14:foregroundMark x1="46552" y1="2594" x2="59195" y2="2594"/>
                        <a14:foregroundMark x1="47126" y1="96542" x2="52299" y2="95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94" y="1143000"/>
            <a:ext cx="1143000" cy="106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E8B415-2BAF-2A7B-21B9-4BD606E9643C}"/>
              </a:ext>
            </a:extLst>
          </p:cNvPr>
          <p:cNvSpPr/>
          <p:nvPr/>
        </p:nvSpPr>
        <p:spPr>
          <a:xfrm>
            <a:off x="3523785" y="3276600"/>
            <a:ext cx="7373609" cy="2862322"/>
          </a:xfrm>
          <a:prstGeom prst="rect">
            <a:avLst/>
          </a:prstGeom>
          <a:ln w="7620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vi-VN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Nấm có thể sống ở nhiều nơi khác nhau bao gồm:</a:t>
            </a:r>
          </a:p>
          <a:p>
            <a:pPr lvl="0" algn="just"/>
            <a:r>
              <a:rPr lang="vi-VN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Gỗ, rơm, rạ, lá cây mục.</a:t>
            </a:r>
          </a:p>
          <a:p>
            <a:pPr lvl="0" algn="just"/>
            <a:r>
              <a:rPr lang="vi-VN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Đất ẩm, </a:t>
            </a:r>
            <a:r>
              <a:rPr lang="en-US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vi-VN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át động </a:t>
            </a:r>
            <a:r>
              <a:rPr lang="en-US" sz="3600" b="1" dirty="0" err="1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endParaRPr lang="en-US" sz="3600" b="1" dirty="0">
              <a:solidFill>
                <a:srgbClr val="0033CC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vi-VN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Chân tường ẩm, quần áo </a:t>
            </a:r>
            <a:r>
              <a:rPr lang="en-US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ẩ</a:t>
            </a:r>
            <a:r>
              <a:rPr lang="vi-VN" sz="3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171528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143500" y="6286500"/>
          <a:ext cx="7048500" cy="6667500"/>
          <a:chOff x="5143500" y="6286500"/>
          <a:chExt cx="7048500" cy="666750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E71971-1D88-0C0A-490A-DDF9F155D60A}"/>
              </a:ext>
            </a:extLst>
          </p:cNvPr>
          <p:cNvSpPr/>
          <p:nvPr/>
        </p:nvSpPr>
        <p:spPr>
          <a:xfrm>
            <a:off x="534124" y="305207"/>
            <a:ext cx="11277036" cy="6397247"/>
          </a:xfrm>
          <a:prstGeom prst="roundRect">
            <a:avLst>
              <a:gd name="adj" fmla="val 11731"/>
            </a:avLst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DB4410-BB32-64B6-9978-7D4564CAE802}"/>
              </a:ext>
            </a:extLst>
          </p:cNvPr>
          <p:cNvSpPr/>
          <p:nvPr/>
        </p:nvSpPr>
        <p:spPr>
          <a:xfrm>
            <a:off x="752665" y="1670672"/>
            <a:ext cx="6552347" cy="4401205"/>
          </a:xfrm>
          <a:prstGeom prst="rect">
            <a:avLst/>
          </a:prstGeom>
          <a:solidFill>
            <a:srgbClr val="FFFF00">
              <a:alpha val="76000"/>
            </a:srgbClr>
          </a:solidFill>
          <a:ln w="47625">
            <a:solidFill>
              <a:srgbClr val="00B0F0"/>
            </a:solidFill>
            <a:prstDash val="dashDot"/>
          </a:ln>
        </p:spPr>
        <p:txBody>
          <a:bodyPr wrap="square">
            <a:spAutoFit/>
          </a:bodyPr>
          <a:lstStyle/>
          <a:p>
            <a:pPr lvl="0" algn="just" defTabSz="914309" fontAlgn="base"/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Nơi sống của nấm rất đa dạng, nấm có thể sống ở rất nhiều nơi trên trái đất, thường ở nơi ẩm ướt như: Đất ẩm, rơm rạ mục, thức ăn để lâu, hoa quả thối rữa, xác động vật…..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5BA681-38AB-7D4D-8B01-84E2A5ACD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662" y="185865"/>
            <a:ext cx="3993226" cy="1457070"/>
          </a:xfrm>
          <a:prstGeom prst="rect">
            <a:avLst/>
          </a:prstGeom>
        </p:spPr>
      </p:pic>
      <p:pic>
        <p:nvPicPr>
          <p:cNvPr id="1026" name="Picture 2" descr="Nguy cơ ngộ độc từ các loại nấm rừng">
            <a:extLst>
              <a:ext uri="{FF2B5EF4-FFF2-40B4-BE49-F238E27FC236}">
                <a16:creationId xmlns:a16="http://schemas.microsoft.com/office/drawing/2014/main" id="{8EDA0912-E3D8-1FD1-60BA-05021C012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826" y="4190999"/>
            <a:ext cx="3526512" cy="2314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Top 12 các loại Nấm Độc thường gặp ở Việt Nam &amp; Thế giới">
            <a:extLst>
              <a:ext uri="{FF2B5EF4-FFF2-40B4-BE49-F238E27FC236}">
                <a16:creationId xmlns:a16="http://schemas.microsoft.com/office/drawing/2014/main" id="{4F6B01D4-5DA7-66D1-7B23-73F5E64AE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2337">
            <a:off x="7705725" y="1458192"/>
            <a:ext cx="3605213" cy="2232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842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 descr="A red and white mushrooms with white dots&#10;&#10;Description automatically generated">
            <a:extLst>
              <a:ext uri="{FF2B5EF4-FFF2-40B4-BE49-F238E27FC236}">
                <a16:creationId xmlns:a16="http://schemas.microsoft.com/office/drawing/2014/main" id="{F27DF3CB-D14C-EC6E-9795-8AFDA1070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61" y="3047999"/>
            <a:ext cx="3747656" cy="3810001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46D7BB80-3E4D-6605-0089-5755E10ED329}"/>
              </a:ext>
            </a:extLst>
          </p:cNvPr>
          <p:cNvSpPr txBox="1"/>
          <p:nvPr/>
        </p:nvSpPr>
        <p:spPr>
          <a:xfrm>
            <a:off x="2921620" y="1728439"/>
            <a:ext cx="79731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l-NL" sz="7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Hoạt động 3: Một số bộ phận của nấm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87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44C9FF-BE6A-746E-5C7A-83043E7EB07B}"/>
              </a:ext>
            </a:extLst>
          </p:cNvPr>
          <p:cNvSpPr txBox="1"/>
          <p:nvPr/>
        </p:nvSpPr>
        <p:spPr>
          <a:xfrm>
            <a:off x="1115121" y="278780"/>
            <a:ext cx="1058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36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</a:t>
            </a:r>
            <a:r>
              <a:rPr lang="nl-NL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uan sát hình 10 và chỉ một số bộ phận của nấm.</a:t>
            </a:r>
            <a:endParaRPr lang="en-US" sz="3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8D5519-6420-71FA-276A-B7AE7652D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464" y="1220941"/>
            <a:ext cx="6075338" cy="497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8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44C9FF-BE6A-746E-5C7A-83043E7EB07B}"/>
              </a:ext>
            </a:extLst>
          </p:cNvPr>
          <p:cNvSpPr txBox="1"/>
          <p:nvPr/>
        </p:nvSpPr>
        <p:spPr>
          <a:xfrm>
            <a:off x="1115121" y="278780"/>
            <a:ext cx="10582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Lựa chọn một loại nấm khác thường gặp, vẽ và ghi chú các bộ phận của chúng.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18D608-6AC1-CC2B-2947-A91D967CA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184" y="1776644"/>
            <a:ext cx="5958817" cy="4686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845798-BDDF-F318-AF8F-A0CC6B611151}"/>
              </a:ext>
            </a:extLst>
          </p:cNvPr>
          <p:cNvSpPr txBox="1"/>
          <p:nvPr/>
        </p:nvSpPr>
        <p:spPr>
          <a:xfrm>
            <a:off x="490654" y="1839951"/>
            <a:ext cx="4795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</a:t>
            </a:r>
            <a:r>
              <a:rPr lang="en-US" sz="4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</a:t>
            </a:r>
            <a:r>
              <a:rPr lang="en-US" sz="4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Nấm</a:t>
            </a:r>
            <a:r>
              <a:rPr lang="en-US" sz="4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hương</a:t>
            </a:r>
            <a:endParaRPr lang="en-US" sz="40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44C9FF-BE6A-746E-5C7A-83043E7EB07B}"/>
              </a:ext>
            </a:extLst>
          </p:cNvPr>
          <p:cNvSpPr txBox="1"/>
          <p:nvPr/>
        </p:nvSpPr>
        <p:spPr>
          <a:xfrm>
            <a:off x="814039" y="278780"/>
            <a:ext cx="10883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</a:t>
            </a:r>
            <a:r>
              <a:rPr lang="vi-VN" sz="36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Sưu tầm một số nấm khác và chia sẻ với bạn về hình dạng, màu sắc, các bộ phận và nơi sống của chúng.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43E85B-46CF-B657-B09D-9B34983F6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15" y="2431780"/>
            <a:ext cx="6055390" cy="34226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9F5BDD-0164-86B0-16B3-D91D333DE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427" y="2074127"/>
            <a:ext cx="4434140" cy="388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696B35E-BDE4-E2CC-7E16-AA62FBADD689}"/>
              </a:ext>
            </a:extLst>
          </p:cNvPr>
          <p:cNvGrpSpPr/>
          <p:nvPr/>
        </p:nvGrpSpPr>
        <p:grpSpPr>
          <a:xfrm>
            <a:off x="915194" y="990601"/>
            <a:ext cx="6600728" cy="1518424"/>
            <a:chOff x="986208" y="1329418"/>
            <a:chExt cx="10260743" cy="419916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CB925E-40FE-421F-9AF3-25CCD61CAE95}"/>
                </a:ext>
              </a:extLst>
            </p:cNvPr>
            <p:cNvGrpSpPr/>
            <p:nvPr/>
          </p:nvGrpSpPr>
          <p:grpSpPr>
            <a:xfrm>
              <a:off x="986208" y="1329418"/>
              <a:ext cx="10219585" cy="4199164"/>
              <a:chOff x="986208" y="774700"/>
              <a:chExt cx="10219585" cy="530860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5E77E281-9EB6-5436-5B22-7433FD54B4DC}"/>
                  </a:ext>
                </a:extLst>
              </p:cNvPr>
              <p:cNvSpPr/>
              <p:nvPr/>
            </p:nvSpPr>
            <p:spPr>
              <a:xfrm>
                <a:off x="986208" y="774700"/>
                <a:ext cx="10219585" cy="5308600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4C97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9135BAA-92BC-5920-C658-FACA9342A34B}"/>
                  </a:ext>
                </a:extLst>
              </p:cNvPr>
              <p:cNvSpPr/>
              <p:nvPr/>
            </p:nvSpPr>
            <p:spPr>
              <a:xfrm>
                <a:off x="1161143" y="957491"/>
                <a:ext cx="9869714" cy="493957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4C976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42409161-8AA2-A1DC-CEBD-C8C6391BF594}"/>
                </a:ext>
              </a:extLst>
            </p:cNvPr>
            <p:cNvSpPr txBox="1">
              <a:spLocks/>
            </p:cNvSpPr>
            <p:nvPr/>
          </p:nvSpPr>
          <p:spPr>
            <a:xfrm>
              <a:off x="2473063" y="3611892"/>
              <a:ext cx="8773888" cy="59012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-1905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55270" algn="l"/>
                </a:tabLst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Nấm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có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lợi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ích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gì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j-cs"/>
                </a:rPr>
                <a:t>?</a:t>
              </a:r>
            </a:p>
          </p:txBody>
        </p:sp>
      </p:grpSp>
      <p:pic>
        <p:nvPicPr>
          <p:cNvPr id="7" name="图片 14">
            <a:extLst>
              <a:ext uri="{FF2B5EF4-FFF2-40B4-BE49-F238E27FC236}">
                <a16:creationId xmlns:a16="http://schemas.microsoft.com/office/drawing/2014/main" id="{D9A1EBE1-2F08-FA77-5AC5-31BFD7DBE4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81" y="2888166"/>
            <a:ext cx="3773536" cy="3773536"/>
          </a:xfrm>
          <a:prstGeom prst="rect">
            <a:avLst/>
          </a:prstGeom>
        </p:spPr>
      </p:pic>
      <p:pic>
        <p:nvPicPr>
          <p:cNvPr id="8" name="Picture 2" descr="Dấu chấm hỏi png | PNGEgg">
            <a:extLst>
              <a:ext uri="{FF2B5EF4-FFF2-40B4-BE49-F238E27FC236}">
                <a16:creationId xmlns:a16="http://schemas.microsoft.com/office/drawing/2014/main" id="{8BB386AA-C2E6-4FFA-A0D7-BF0FFBD04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4" b="96542" l="9483" r="89943">
                        <a14:foregroundMark x1="36207" y1="8934" x2="65230" y2="6916"/>
                        <a14:foregroundMark x1="65230" y1="6916" x2="67241" y2="8357"/>
                        <a14:foregroundMark x1="44828" y1="85014" x2="53448" y2="88473"/>
                        <a14:foregroundMark x1="46552" y1="2594" x2="59195" y2="2594"/>
                        <a14:foregroundMark x1="47126" y1="96542" x2="52299" y2="95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94" y="1143000"/>
            <a:ext cx="1143000" cy="106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C8D83B-E464-1E7E-A7D6-487069E50007}"/>
              </a:ext>
            </a:extLst>
          </p:cNvPr>
          <p:cNvSpPr/>
          <p:nvPr/>
        </p:nvSpPr>
        <p:spPr>
          <a:xfrm>
            <a:off x="3735658" y="3354659"/>
            <a:ext cx="7373609" cy="830997"/>
          </a:xfrm>
          <a:prstGeom prst="rect">
            <a:avLst/>
          </a:prstGeom>
          <a:ln w="7620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vi-VN" sz="48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 thức ăn, làm thuốc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9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143500" y="6286500"/>
          <a:ext cx="7048500" cy="6667500"/>
          <a:chOff x="5143500" y="6286500"/>
          <a:chExt cx="7048500" cy="666750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E71971-1D88-0C0A-490A-DDF9F155D60A}"/>
              </a:ext>
            </a:extLst>
          </p:cNvPr>
          <p:cNvSpPr/>
          <p:nvPr/>
        </p:nvSpPr>
        <p:spPr>
          <a:xfrm>
            <a:off x="534124" y="305207"/>
            <a:ext cx="11277036" cy="6397247"/>
          </a:xfrm>
          <a:prstGeom prst="roundRect">
            <a:avLst>
              <a:gd name="adj" fmla="val 11731"/>
            </a:avLst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AF2C30-8051-EC3B-731B-23C902F7CFFA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2133958" y="1800438"/>
            <a:ext cx="3581091" cy="7904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F72B2CC-9061-0DFD-0B7B-E9BC21EF8BD5}"/>
              </a:ext>
            </a:extLst>
          </p:cNvPr>
          <p:cNvSpPr/>
          <p:nvPr/>
        </p:nvSpPr>
        <p:spPr>
          <a:xfrm>
            <a:off x="610315" y="2590911"/>
            <a:ext cx="3047286" cy="30190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09"/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hường có 3 bộ phận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Mũ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nấm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thân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nấm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chân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nấm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vi-VN" sz="36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681CBC8-F2BF-C98B-1B5A-2D3A3ECBADE2}"/>
              </a:ext>
            </a:extLst>
          </p:cNvPr>
          <p:cNvSpPr/>
          <p:nvPr/>
        </p:nvSpPr>
        <p:spPr>
          <a:xfrm>
            <a:off x="4267438" y="2638531"/>
            <a:ext cx="3733315" cy="39904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09"/>
            <a:r>
              <a:rPr lang="en-US" sz="3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3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óng vai trò quan trọng trong việc phân hủy biến xác động vật, thực vật sau khi chúng chết thành chất khoáng trong đất</a:t>
            </a:r>
            <a:r>
              <a:rPr lang="en-US" sz="3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vi-VN" sz="30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2EBA07-315F-F506-4A0F-7F015596AB0B}"/>
              </a:ext>
            </a:extLst>
          </p:cNvPr>
          <p:cNvCxnSpPr>
            <a:cxnSpLocks/>
          </p:cNvCxnSpPr>
          <p:nvPr/>
        </p:nvCxnSpPr>
        <p:spPr>
          <a:xfrm>
            <a:off x="6034095" y="1809962"/>
            <a:ext cx="0" cy="83809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EDC3B7-3F8C-773A-6B1A-88CD291B2746}"/>
              </a:ext>
            </a:extLst>
          </p:cNvPr>
          <p:cNvCxnSpPr>
            <a:cxnSpLocks/>
          </p:cNvCxnSpPr>
          <p:nvPr/>
        </p:nvCxnSpPr>
        <p:spPr>
          <a:xfrm>
            <a:off x="6429331" y="1829009"/>
            <a:ext cx="4199978" cy="78094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680700-5CAB-833E-CE2B-2AAA5D06C2B1}"/>
              </a:ext>
            </a:extLst>
          </p:cNvPr>
          <p:cNvSpPr/>
          <p:nvPr/>
        </p:nvSpPr>
        <p:spPr>
          <a:xfrm>
            <a:off x="8638843" y="2629006"/>
            <a:ext cx="2714273" cy="30095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09"/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 làm thức ăn cho người.</a:t>
            </a:r>
            <a:endParaRPr lang="en-US" sz="36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42C320E-EFBE-04A2-109D-D4D751CB9E11}"/>
              </a:ext>
            </a:extLst>
          </p:cNvPr>
          <p:cNvSpPr/>
          <p:nvPr/>
        </p:nvSpPr>
        <p:spPr>
          <a:xfrm>
            <a:off x="4343629" y="762348"/>
            <a:ext cx="3333315" cy="1133329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09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Nấm</a:t>
            </a:r>
            <a:endParaRPr lang="en-US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4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143500" y="6286500"/>
          <a:ext cx="7048500" cy="6667500"/>
          <a:chOff x="5143500" y="6286500"/>
          <a:chExt cx="7048500" cy="666750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E71971-1D88-0C0A-490A-DDF9F155D60A}"/>
              </a:ext>
            </a:extLst>
          </p:cNvPr>
          <p:cNvSpPr/>
          <p:nvPr/>
        </p:nvSpPr>
        <p:spPr>
          <a:xfrm>
            <a:off x="534124" y="305207"/>
            <a:ext cx="11277036" cy="6397247"/>
          </a:xfrm>
          <a:prstGeom prst="roundRect">
            <a:avLst>
              <a:gd name="adj" fmla="val 11731"/>
            </a:avLst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42C320E-EFBE-04A2-109D-D4D751CB9E11}"/>
              </a:ext>
            </a:extLst>
          </p:cNvPr>
          <p:cNvSpPr/>
          <p:nvPr/>
        </p:nvSpPr>
        <p:spPr>
          <a:xfrm>
            <a:off x="407249" y="171334"/>
            <a:ext cx="3729854" cy="1133329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biết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AB737-CAF8-D8C2-798F-BED8787ECF81}"/>
              </a:ext>
            </a:extLst>
          </p:cNvPr>
          <p:cNvSpPr txBox="1"/>
          <p:nvPr/>
        </p:nvSpPr>
        <p:spPr>
          <a:xfrm>
            <a:off x="814039" y="1828800"/>
            <a:ext cx="10470995" cy="3111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3200" b="1" i="0" u="none" strike="noStrike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Khi động vật, thực vật chết, xác của chúng bị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3200" b="1" i="0" u="none" strike="noStrike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phân huỷ một phần nhờ hoạt động của nấm. Sự phân huỷ này đóng vai trò rất quan trọng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3200" b="1" i="0" u="none" strike="noStrike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đối với các sinh vật sống và môi trường.</a:t>
            </a:r>
            <a:endParaRPr lang="vi-VN" sz="32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 rtl="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vi-VN" sz="3200" b="1" i="0" u="none" strike="noStrike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Nơi sống của nấm rất đa dạng, chúng hầu như có được rất nhiều trên Trái Đất.</a:t>
            </a:r>
            <a:endParaRPr lang="vi-VN" sz="32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81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53E606D-F455-5FC2-89A2-764DA22501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525"/>
            <a:ext cx="12192000" cy="58057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87F93-B4C9-A0A5-D2CB-A7BCF558A9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99322"/>
            <a:ext cx="4757195" cy="21586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970856F-D43A-B85C-DE91-4A21D5004C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7" y="537761"/>
            <a:ext cx="1508567" cy="188570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2F6C48A-CFE0-641F-17A1-C0392A9A35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872" y="2158678"/>
            <a:ext cx="782730" cy="78273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B199D5-08AD-0E51-22B3-A3059122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991" y="2117895"/>
            <a:ext cx="9980017" cy="37249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C4780AC-62A9-11BA-2CFD-078027501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770" y="3306944"/>
            <a:ext cx="4236835" cy="423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143500" y="6286500"/>
          <a:ext cx="7048500" cy="6667500"/>
          <a:chOff x="5143500" y="6286500"/>
          <a:chExt cx="7048500" cy="666750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E71971-1D88-0C0A-490A-DDF9F155D60A}"/>
              </a:ext>
            </a:extLst>
          </p:cNvPr>
          <p:cNvSpPr/>
          <p:nvPr/>
        </p:nvSpPr>
        <p:spPr>
          <a:xfrm>
            <a:off x="334537" y="305207"/>
            <a:ext cx="11476623" cy="6397247"/>
          </a:xfrm>
          <a:prstGeom prst="roundRect">
            <a:avLst>
              <a:gd name="adj" fmla="val 11731"/>
            </a:avLst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34C5C38B-4103-6DD9-15FD-B9563DB73372}"/>
              </a:ext>
            </a:extLst>
          </p:cNvPr>
          <p:cNvSpPr/>
          <p:nvPr/>
        </p:nvSpPr>
        <p:spPr>
          <a:xfrm>
            <a:off x="1874933" y="693681"/>
            <a:ext cx="8397528" cy="1361898"/>
          </a:xfrm>
          <a:prstGeom prst="rect">
            <a:avLst/>
          </a:prstGeom>
          <a:solidFill>
            <a:srgbClr val="699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vi-VN" altLang="zh-CN" sz="3600" b="1" dirty="0">
                <a:solidFill>
                  <a:srgbClr val="FFFFFF"/>
                </a:solidFill>
                <a:latin typeface="Cambria" panose="02040503050406030204" pitchFamily="18" charset="0"/>
              </a:rPr>
              <a:t>Câu 1: Nấm ít được tìm thấy nhất ở nơi nào sau đây: </a:t>
            </a:r>
            <a:endParaRPr lang="zh-CN" altLang="en-US" sz="3600" b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圆角矩形 7">
            <a:extLst>
              <a:ext uri="{FF2B5EF4-FFF2-40B4-BE49-F238E27FC236}">
                <a16:creationId xmlns:a16="http://schemas.microsoft.com/office/drawing/2014/main" id="{01165C1C-F4A9-E12B-CE04-8785C8A64FEB}"/>
              </a:ext>
            </a:extLst>
          </p:cNvPr>
          <p:cNvSpPr/>
          <p:nvPr/>
        </p:nvSpPr>
        <p:spPr>
          <a:xfrm>
            <a:off x="916727" y="2526217"/>
            <a:ext cx="4884305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217"/>
            <a:r>
              <a:rPr lang="en-US" altLang="zh-CN" sz="40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         </a:t>
            </a:r>
            <a:r>
              <a:rPr lang="en-US" altLang="zh-CN" sz="40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Gỗ</a:t>
            </a:r>
            <a:r>
              <a:rPr lang="en-US" altLang="zh-CN" sz="40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0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mục</a:t>
            </a:r>
            <a:endParaRPr lang="zh-CN" altLang="en-US" sz="40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椭圆 5">
            <a:extLst>
              <a:ext uri="{FF2B5EF4-FFF2-40B4-BE49-F238E27FC236}">
                <a16:creationId xmlns:a16="http://schemas.microsoft.com/office/drawing/2014/main" id="{B660363C-8D03-1986-BF43-8928B8335B26}"/>
              </a:ext>
            </a:extLst>
          </p:cNvPr>
          <p:cNvSpPr/>
          <p:nvPr/>
        </p:nvSpPr>
        <p:spPr>
          <a:xfrm>
            <a:off x="1000861" y="2795192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8" name="圆角矩形 12">
            <a:extLst>
              <a:ext uri="{FF2B5EF4-FFF2-40B4-BE49-F238E27FC236}">
                <a16:creationId xmlns:a16="http://schemas.microsoft.com/office/drawing/2014/main" id="{7AE645FC-E43A-4FC8-29D9-10C8A38B30A0}"/>
              </a:ext>
            </a:extLst>
          </p:cNvPr>
          <p:cNvSpPr/>
          <p:nvPr/>
        </p:nvSpPr>
        <p:spPr>
          <a:xfrm>
            <a:off x="6479459" y="2523039"/>
            <a:ext cx="4957296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217"/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        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Lá</a:t>
            </a:r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cây</a:t>
            </a:r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xanh</a:t>
            </a:r>
            <a:endParaRPr lang="zh-CN" altLang="en-US" sz="48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椭圆 11">
            <a:extLst>
              <a:ext uri="{FF2B5EF4-FFF2-40B4-BE49-F238E27FC236}">
                <a16:creationId xmlns:a16="http://schemas.microsoft.com/office/drawing/2014/main" id="{7F140526-81AF-57A3-95FB-A56FBAAC4C2D}"/>
              </a:ext>
            </a:extLst>
          </p:cNvPr>
          <p:cNvSpPr/>
          <p:nvPr/>
        </p:nvSpPr>
        <p:spPr>
          <a:xfrm>
            <a:off x="6608039" y="2698259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19">
            <a:extLst>
              <a:ext uri="{FF2B5EF4-FFF2-40B4-BE49-F238E27FC236}">
                <a16:creationId xmlns:a16="http://schemas.microsoft.com/office/drawing/2014/main" id="{2570CDBB-FAEE-6AE6-9FD3-F4A4E0B9CDB3}"/>
              </a:ext>
            </a:extLst>
          </p:cNvPr>
          <p:cNvSpPr/>
          <p:nvPr/>
        </p:nvSpPr>
        <p:spPr>
          <a:xfrm>
            <a:off x="900523" y="4709689"/>
            <a:ext cx="4668361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217"/>
            <a:r>
              <a:rPr lang="en-US" altLang="zh-CN" sz="40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           </a:t>
            </a:r>
            <a:r>
              <a:rPr lang="en-US" altLang="zh-CN" sz="40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Lá</a:t>
            </a:r>
            <a:r>
              <a:rPr lang="en-US" altLang="zh-CN" sz="40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0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cây</a:t>
            </a:r>
            <a:r>
              <a:rPr lang="en-US" altLang="zh-CN" sz="40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0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mục</a:t>
            </a:r>
            <a:endParaRPr lang="zh-CN" altLang="en-US" sz="40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1" name="椭圆 18">
            <a:extLst>
              <a:ext uri="{FF2B5EF4-FFF2-40B4-BE49-F238E27FC236}">
                <a16:creationId xmlns:a16="http://schemas.microsoft.com/office/drawing/2014/main" id="{E11658ED-C149-32CF-3FB0-7C8BA3D103FD}"/>
              </a:ext>
            </a:extLst>
          </p:cNvPr>
          <p:cNvSpPr/>
          <p:nvPr/>
        </p:nvSpPr>
        <p:spPr>
          <a:xfrm>
            <a:off x="984659" y="4978665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24">
            <a:extLst>
              <a:ext uri="{FF2B5EF4-FFF2-40B4-BE49-F238E27FC236}">
                <a16:creationId xmlns:a16="http://schemas.microsoft.com/office/drawing/2014/main" id="{ACB43597-9B65-2130-18A0-2B1DE74AC75D}"/>
              </a:ext>
            </a:extLst>
          </p:cNvPr>
          <p:cNvSpPr/>
          <p:nvPr/>
        </p:nvSpPr>
        <p:spPr>
          <a:xfrm>
            <a:off x="6479460" y="4709689"/>
            <a:ext cx="4955158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217"/>
            <a:r>
              <a:rPr lang="en-US" altLang="zh-CN" sz="32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Thức</a:t>
            </a:r>
            <a:r>
              <a:rPr lang="en-US" altLang="zh-CN" sz="32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ăn</a:t>
            </a:r>
            <a:r>
              <a:rPr lang="en-US" altLang="zh-CN" sz="32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để</a:t>
            </a:r>
            <a:r>
              <a:rPr lang="en-US" altLang="zh-CN" sz="32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lâu</a:t>
            </a:r>
            <a:r>
              <a:rPr lang="en-US" altLang="zh-CN" sz="32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ngày</a:t>
            </a:r>
            <a:endParaRPr lang="zh-CN" altLang="en-US" sz="32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3" name="椭圆 23">
            <a:extLst>
              <a:ext uri="{FF2B5EF4-FFF2-40B4-BE49-F238E27FC236}">
                <a16:creationId xmlns:a16="http://schemas.microsoft.com/office/drawing/2014/main" id="{5C15DB03-3CFF-F62E-A2E7-025031B0E1DB}"/>
              </a:ext>
            </a:extLst>
          </p:cNvPr>
          <p:cNvSpPr/>
          <p:nvPr/>
        </p:nvSpPr>
        <p:spPr>
          <a:xfrm>
            <a:off x="6608039" y="4972823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D.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041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>
            <a:extLst>
              <a:ext uri="{FF2B5EF4-FFF2-40B4-BE49-F238E27FC236}">
                <a16:creationId xmlns:a16="http://schemas.microsoft.com/office/drawing/2014/main" id="{2E03ED85-D571-16FA-C006-9B19D914A39E}"/>
              </a:ext>
            </a:extLst>
          </p:cNvPr>
          <p:cNvSpPr/>
          <p:nvPr/>
        </p:nvSpPr>
        <p:spPr>
          <a:xfrm>
            <a:off x="1964144" y="559866"/>
            <a:ext cx="8397528" cy="1361898"/>
          </a:xfrm>
          <a:prstGeom prst="rect">
            <a:avLst/>
          </a:prstGeom>
          <a:solidFill>
            <a:srgbClr val="699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3200" b="1">
                <a:solidFill>
                  <a:srgbClr val="FFFFFF"/>
                </a:solidFill>
                <a:latin typeface="Cambria" panose="02040503050406030204" pitchFamily="18" charset="0"/>
              </a:rPr>
              <a:t>Câu 2: Thành phần nào sau đây không phải là bộ phận cấu tạo của nấm mũ?</a:t>
            </a:r>
            <a:endParaRPr lang="zh-CN" altLang="en-US" sz="3200" b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圆角矩形 7">
            <a:extLst>
              <a:ext uri="{FF2B5EF4-FFF2-40B4-BE49-F238E27FC236}">
                <a16:creationId xmlns:a16="http://schemas.microsoft.com/office/drawing/2014/main" id="{0BB9798F-C724-3459-3E4E-B8F37CE7E9CB}"/>
              </a:ext>
            </a:extLst>
          </p:cNvPr>
          <p:cNvSpPr/>
          <p:nvPr/>
        </p:nvSpPr>
        <p:spPr>
          <a:xfrm>
            <a:off x="916727" y="2526217"/>
            <a:ext cx="4884305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217"/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        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Mũ</a:t>
            </a:r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nấm</a:t>
            </a:r>
            <a:endParaRPr lang="zh-CN" altLang="en-US" sz="48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椭圆 5">
            <a:extLst>
              <a:ext uri="{FF2B5EF4-FFF2-40B4-BE49-F238E27FC236}">
                <a16:creationId xmlns:a16="http://schemas.microsoft.com/office/drawing/2014/main" id="{1EBCFFE3-85A2-A5A3-512B-FC137C2690A9}"/>
              </a:ext>
            </a:extLst>
          </p:cNvPr>
          <p:cNvSpPr/>
          <p:nvPr/>
        </p:nvSpPr>
        <p:spPr>
          <a:xfrm>
            <a:off x="1000861" y="2795192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8" name="圆角矩形 12">
            <a:extLst>
              <a:ext uri="{FF2B5EF4-FFF2-40B4-BE49-F238E27FC236}">
                <a16:creationId xmlns:a16="http://schemas.microsoft.com/office/drawing/2014/main" id="{24807D7D-45F2-1C28-817D-6277FA373B79}"/>
              </a:ext>
            </a:extLst>
          </p:cNvPr>
          <p:cNvSpPr/>
          <p:nvPr/>
        </p:nvSpPr>
        <p:spPr>
          <a:xfrm>
            <a:off x="6312190" y="4630620"/>
            <a:ext cx="4957296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217"/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        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Vảy</a:t>
            </a:r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nấm</a:t>
            </a:r>
            <a:endParaRPr lang="zh-CN" altLang="en-US" sz="48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椭圆 11">
            <a:extLst>
              <a:ext uri="{FF2B5EF4-FFF2-40B4-BE49-F238E27FC236}">
                <a16:creationId xmlns:a16="http://schemas.microsoft.com/office/drawing/2014/main" id="{543C0DE8-F674-7646-5A75-AEF5BC860DC6}"/>
              </a:ext>
            </a:extLst>
          </p:cNvPr>
          <p:cNvSpPr/>
          <p:nvPr/>
        </p:nvSpPr>
        <p:spPr>
          <a:xfrm>
            <a:off x="6418468" y="4839964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D.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19">
            <a:extLst>
              <a:ext uri="{FF2B5EF4-FFF2-40B4-BE49-F238E27FC236}">
                <a16:creationId xmlns:a16="http://schemas.microsoft.com/office/drawing/2014/main" id="{365F3A44-1C18-D4AE-0B33-ACAB172AC59A}"/>
              </a:ext>
            </a:extLst>
          </p:cNvPr>
          <p:cNvSpPr/>
          <p:nvPr/>
        </p:nvSpPr>
        <p:spPr>
          <a:xfrm>
            <a:off x="900523" y="4709689"/>
            <a:ext cx="4668361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217"/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Thân</a:t>
            </a:r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nấm</a:t>
            </a:r>
            <a:endParaRPr lang="zh-CN" altLang="en-US" sz="48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1" name="椭圆 18">
            <a:extLst>
              <a:ext uri="{FF2B5EF4-FFF2-40B4-BE49-F238E27FC236}">
                <a16:creationId xmlns:a16="http://schemas.microsoft.com/office/drawing/2014/main" id="{161F9369-C2DC-C8F8-CAF5-E2DDD1B367D0}"/>
              </a:ext>
            </a:extLst>
          </p:cNvPr>
          <p:cNvSpPr/>
          <p:nvPr/>
        </p:nvSpPr>
        <p:spPr>
          <a:xfrm>
            <a:off x="984659" y="4978665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24">
            <a:extLst>
              <a:ext uri="{FF2B5EF4-FFF2-40B4-BE49-F238E27FC236}">
                <a16:creationId xmlns:a16="http://schemas.microsoft.com/office/drawing/2014/main" id="{FC8FBEDE-B248-E81A-37E7-35B7D0DAB1CC}"/>
              </a:ext>
            </a:extLst>
          </p:cNvPr>
          <p:cNvSpPr/>
          <p:nvPr/>
        </p:nvSpPr>
        <p:spPr>
          <a:xfrm>
            <a:off x="6222982" y="2535201"/>
            <a:ext cx="4955158" cy="1373093"/>
          </a:xfrm>
          <a:prstGeom prst="roundRect">
            <a:avLst>
              <a:gd name="adj" fmla="val 7594"/>
            </a:avLst>
          </a:prstGeom>
          <a:noFill/>
          <a:ln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217"/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Chân</a:t>
            </a:r>
            <a:r>
              <a:rPr lang="en-US" altLang="zh-CN" sz="4800" dirty="0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4800" dirty="0" err="1">
                <a:solidFill>
                  <a:srgbClr val="000000"/>
                </a:solidFill>
                <a:latin typeface="Cambria" panose="02040503050406030204" pitchFamily="18" charset="0"/>
                <a:ea typeface="微软雅黑" panose="020B0503020204020204" pitchFamily="34" charset="-122"/>
              </a:rPr>
              <a:t>nấm</a:t>
            </a:r>
            <a:endParaRPr lang="zh-CN" altLang="en-US" sz="4800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3" name="椭圆 23">
            <a:extLst>
              <a:ext uri="{FF2B5EF4-FFF2-40B4-BE49-F238E27FC236}">
                <a16:creationId xmlns:a16="http://schemas.microsoft.com/office/drawing/2014/main" id="{122BF8ED-0BE4-6137-8054-F9E9C4BD0CAE}"/>
              </a:ext>
            </a:extLst>
          </p:cNvPr>
          <p:cNvSpPr/>
          <p:nvPr/>
        </p:nvSpPr>
        <p:spPr>
          <a:xfrm>
            <a:off x="6318108" y="2764882"/>
            <a:ext cx="846823" cy="846823"/>
          </a:xfrm>
          <a:prstGeom prst="ellipse">
            <a:avLst/>
          </a:prstGeom>
          <a:noFill/>
          <a:ln w="25400">
            <a:solidFill>
              <a:srgbClr val="699E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217"/>
            <a:r>
              <a:rPr lang="en-US" altLang="zh-CN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B.</a:t>
            </a:r>
            <a:endParaRPr lang="zh-CN" altLang="en-US" sz="4000" b="1" dirty="0">
              <a:solidFill>
                <a:srgbClr val="00B050"/>
              </a:solidFill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855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43BE031-FB3F-7A65-2D11-BFDF4A0239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3E606D-F455-5FC2-89A2-764DA22501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525"/>
            <a:ext cx="12192000" cy="58057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87F93-B4C9-A0A5-D2CB-A7BCF558A9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8"/>
          <a:stretch/>
        </p:blipFill>
        <p:spPr>
          <a:xfrm>
            <a:off x="0" y="4699322"/>
            <a:ext cx="12192000" cy="21586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970856F-D43A-B85C-DE91-4A21D5004C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7" y="537761"/>
            <a:ext cx="1508567" cy="188570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2F6C48A-CFE0-641F-17A1-C0392A9A35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170" y="3744185"/>
            <a:ext cx="1170490" cy="117049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F1A2813-B2E5-B2ED-08D0-98835C67DB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524" y="4730301"/>
            <a:ext cx="2296413" cy="22964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98BE47-47CB-0A9C-AC58-5ADBC75355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6114" y="1707654"/>
            <a:ext cx="8407113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0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Widescreen</PresentationFormat>
  <Paragraphs>78</Paragraphs>
  <Slides>24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微软雅黑</vt:lpstr>
      <vt:lpstr>Arial</vt:lpstr>
      <vt:lpstr>Calibri</vt:lpstr>
      <vt:lpstr>Calibri Light</vt:lpstr>
      <vt:lpstr>Cambria</vt:lpstr>
      <vt:lpstr>等线</vt:lpstr>
      <vt:lpstr>iCiel Cadena</vt:lpstr>
      <vt:lpstr>SVN-Cookies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2025-01-03T00:59:28Z</dcterms:created>
  <dcterms:modified xsi:type="dcterms:W3CDTF">2025-01-03T00:59:48Z</dcterms:modified>
</cp:coreProperties>
</file>