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7" r:id="rId3"/>
    <p:sldId id="258" r:id="rId4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7DBDD7E-4556-4079-8080-E565B7CC2D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2B162E-F920-4511-832F-006A16C91F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emf"/><Relationship Id="rId7" Type="http://schemas.openxmlformats.org/officeDocument/2006/relationships/image" Target="../media/image7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68900" y="-229800"/>
            <a:ext cx="2700000" cy="1755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700000" cy="175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412" y="0"/>
            <a:ext cx="1620000" cy="1057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113450" y="6195394"/>
            <a:ext cx="12330000" cy="4571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113450" y="6351556"/>
            <a:ext cx="12330000" cy="4571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113450" y="6507718"/>
            <a:ext cx="12330000" cy="4571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113450" y="6663879"/>
            <a:ext cx="12330000" cy="4571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204" y="722177"/>
            <a:ext cx="5673592" cy="56532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9373" y="3764620"/>
            <a:ext cx="5233255" cy="289925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601" y="915846"/>
            <a:ext cx="258750" cy="39375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8088" y="1100100"/>
            <a:ext cx="191250" cy="360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2939" y="490200"/>
            <a:ext cx="101250" cy="315000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755254" y="2311956"/>
            <a:ext cx="4079713" cy="1027294"/>
            <a:chOff x="3716926" y="2145344"/>
            <a:chExt cx="4079713" cy="1027294"/>
          </a:xfrm>
        </p:grpSpPr>
        <p:sp>
          <p:nvSpPr>
            <p:cNvPr id="14" name="文本框 13"/>
            <p:cNvSpPr txBox="1"/>
            <p:nvPr/>
          </p:nvSpPr>
          <p:spPr>
            <a:xfrm>
              <a:off x="3716926" y="2145344"/>
              <a:ext cx="407971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THupo" panose="02010800040101010101" pitchFamily="2" charset="-122"/>
                  <a:ea typeface="STHupo" panose="02010800040101010101" pitchFamily="2" charset="-122"/>
                  <a:cs typeface="Times New Roman" panose="02020603050405020304" pitchFamily="18" charset="0"/>
                </a:rPr>
                <a:t>Nghe – </a:t>
              </a:r>
              <a:r>
                <a:rPr kumimoji="0" lang="en-US" altLang="zh-CN" sz="6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THupo" panose="02010800040101010101" pitchFamily="2" charset="-122"/>
                  <a:ea typeface="STHupo" panose="02010800040101010101" pitchFamily="2" charset="-122"/>
                  <a:cs typeface="Times New Roman" panose="02020603050405020304" pitchFamily="18" charset="0"/>
                </a:rPr>
                <a:t>viết</a:t>
              </a:r>
              <a:endPara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Hupo" panose="02010800040101010101" pitchFamily="2" charset="-122"/>
                <a:ea typeface="STHupo" panose="0201080004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716926" y="2156975"/>
              <a:ext cx="400382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A400"/>
                  </a:solidFill>
                  <a:effectLst/>
                  <a:uLnTx/>
                  <a:uFillTx/>
                  <a:latin typeface="STHupo" panose="02010800040101010101" pitchFamily="2" charset="-122"/>
                  <a:ea typeface="STHupo" panose="02010800040101010101" pitchFamily="2" charset="-122"/>
                  <a:cs typeface="Times New Roman" panose="02020603050405020304" pitchFamily="18" charset="0"/>
                </a:rPr>
                <a:t>Nghe – </a:t>
              </a:r>
              <a:r>
                <a:rPr kumimoji="0" lang="en-US" altLang="zh-CN" sz="6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A400"/>
                  </a:solidFill>
                  <a:effectLst/>
                  <a:uLnTx/>
                  <a:uFillTx/>
                  <a:latin typeface="STHupo" panose="02010800040101010101" pitchFamily="2" charset="-122"/>
                  <a:ea typeface="STHupo" panose="02010800040101010101" pitchFamily="2" charset="-122"/>
                  <a:cs typeface="Times New Roman" panose="02020603050405020304" pitchFamily="18" charset="0"/>
                </a:rPr>
                <a:t>viết</a:t>
              </a:r>
              <a:endPara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A400"/>
                </a:solidFill>
                <a:effectLst/>
                <a:uLnTx/>
                <a:uFillTx/>
                <a:latin typeface="STHupo" panose="02010800040101010101" pitchFamily="2" charset="-122"/>
                <a:ea typeface="STHupo" panose="02010800040101010101" pitchFamily="2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组合 145"/>
          <p:cNvGrpSpPr/>
          <p:nvPr/>
        </p:nvGrpSpPr>
        <p:grpSpPr>
          <a:xfrm>
            <a:off x="3148348" y="876844"/>
            <a:ext cx="6559178" cy="3854644"/>
            <a:chOff x="6433809" y="1950733"/>
            <a:chExt cx="4502909" cy="3385457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433809" y="1950733"/>
              <a:ext cx="4502909" cy="3385457"/>
            </a:xfrm>
            <a:prstGeom prst="rect">
              <a:avLst/>
            </a:prstGeom>
          </p:spPr>
        </p:pic>
        <p:sp>
          <p:nvSpPr>
            <p:cNvPr id="145" name="文本框 144"/>
            <p:cNvSpPr txBox="1"/>
            <p:nvPr/>
          </p:nvSpPr>
          <p:spPr>
            <a:xfrm>
              <a:off x="6740548" y="3070263"/>
              <a:ext cx="2584442" cy="89203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charset="0"/>
                  <a:ea typeface="字魂36号-正文宋楷" panose="02000000000000000000" pitchFamily="2" charset="-122"/>
                  <a:cs typeface="+mn-cs"/>
                </a:rPr>
                <a:t>Tiết</a:t>
              </a:r>
              <a:r>
                <a:rPr kumimoji="0" lang="en-US" altLang="zh-CN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charset="0"/>
                  <a:ea typeface="字魂36号-正文宋楷" panose="02000000000000000000" pitchFamily="2" charset="-122"/>
                  <a:cs typeface="+mn-cs"/>
                </a:rPr>
                <a:t> 3</a:t>
              </a:r>
              <a:endPara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字魂36号-正文宋楷" panose="02000000000000000000" pitchFamily="2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3897" y="1801326"/>
            <a:ext cx="10539913" cy="2861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Để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có cái thu hoạch, người nông dân phải làm </a:t>
            </a:r>
            <a:r>
              <a:rPr kumimoji="0" lang="en-US" alt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</a:t>
            </a: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ất nhiều việc. Họ phải cày bừa, gieo hạt và ươm mầm. Rồi nắng mưa, hạn hán họ phải</a:t>
            </a:r>
            <a:r>
              <a:rPr kumimoji="0" lang="en-US" alt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vi-VN" alt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đổ mồ hôi</a:t>
            </a: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chăm sóc vườn cây, </a:t>
            </a:r>
            <a:r>
              <a:rPr kumimoji="0" lang="en-US" alt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</a:t>
            </a: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uộng đồng. Nhờ thế mà cây lớn dần, </a:t>
            </a:r>
            <a:r>
              <a:rPr kumimoji="0" lang="en-US" alt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</a:t>
            </a: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hoa kết trái và chín </a:t>
            </a:r>
            <a:r>
              <a:rPr kumimoji="0" lang="en-US" alt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</a:t>
            </a: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ộ.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753126" y="2264908"/>
            <a:ext cx="405114" cy="0"/>
          </a:xfrm>
          <a:prstGeom prst="line">
            <a:avLst/>
          </a:prstGeom>
          <a:ln w="38100">
            <a:solidFill>
              <a:srgbClr val="EF198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64480" y="213360"/>
            <a:ext cx="5496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Mùa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vàng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1718326" y="2884668"/>
            <a:ext cx="405114" cy="0"/>
          </a:xfrm>
          <a:prstGeom prst="line">
            <a:avLst/>
          </a:prstGeom>
          <a:ln w="38100">
            <a:solidFill>
              <a:srgbClr val="EF198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9409446" y="2954518"/>
            <a:ext cx="405114" cy="0"/>
          </a:xfrm>
          <a:prstGeom prst="line">
            <a:avLst/>
          </a:prstGeom>
          <a:ln w="38100">
            <a:solidFill>
              <a:srgbClr val="EF198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53126" y="4012428"/>
            <a:ext cx="405114" cy="0"/>
          </a:xfrm>
          <a:prstGeom prst="line">
            <a:avLst/>
          </a:prstGeom>
          <a:ln w="38100">
            <a:solidFill>
              <a:srgbClr val="EF198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Cloud 26"/>
          <p:cNvSpPr/>
          <p:nvPr/>
        </p:nvSpPr>
        <p:spPr>
          <a:xfrm>
            <a:off x="6590326" y="4757323"/>
            <a:ext cx="4271059" cy="1747777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Đoạn thơ có chữ nào dễ viết sai?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4092" y="383641"/>
            <a:ext cx="113385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2.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Tìm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bắt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đầu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bằng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ng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hoặc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thay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ô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vuông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38858" y="1205284"/>
            <a:ext cx="925857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Cuốc con về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nghỉ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hè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 đầm sen bát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</a:t>
            </a: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át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Lá xanh xòe ô che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 đưa hương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ngào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ngạt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(Theo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Nguyễn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Văn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chương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)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8" descr="00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740" y="1205230"/>
            <a:ext cx="955040" cy="655955"/>
          </a:xfrm>
          <a:prstGeom prst="rect">
            <a:avLst/>
          </a:prstGeom>
        </p:spPr>
      </p:pic>
      <p:pic>
        <p:nvPicPr>
          <p:cNvPr id="6" name="Content Placeholder 8" descr="00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1705" y="1945005"/>
            <a:ext cx="958215" cy="594995"/>
          </a:xfrm>
          <a:prstGeom prst="rect">
            <a:avLst/>
          </a:prstGeom>
        </p:spPr>
      </p:pic>
      <p:pic>
        <p:nvPicPr>
          <p:cNvPr id="11" name="Content Placeholder 8" descr="00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3835" y="3081655"/>
            <a:ext cx="923925" cy="594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4624" y="11151"/>
            <a:ext cx="42486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3.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Chọn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a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hoặc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b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3249" y="903249"/>
            <a:ext cx="8363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Chọn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r, d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hoặc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thay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ô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vuông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1631900"/>
            <a:ext cx="83634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Mưa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ăng trên đồng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Uốn mềm ngọn lúa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 xoan theo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ó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ải tím mặt đường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3249" y="3623491"/>
            <a:ext cx="8363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Chọn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ngoặc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thay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cho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5520" y="4353454"/>
            <a:ext cx="104952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- Vườn cây tươi tốt nhờ công (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sức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/sứt) lao động của các cô bác nông dân.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- Đầu xuân dân làng nô (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nức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/nứt) ra đồng để trồng cấy.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- Nhiều loại củ quả được dùng để làm (mứt/mức) Tết.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8" descr="00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920" y="1754696"/>
            <a:ext cx="290675" cy="449435"/>
          </a:xfrm>
          <a:prstGeom prst="rect">
            <a:avLst/>
          </a:prstGeom>
        </p:spPr>
      </p:pic>
      <p:pic>
        <p:nvPicPr>
          <p:cNvPr id="8" name="Content Placeholder 8" descr="00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1567" y="2665491"/>
            <a:ext cx="323633" cy="571558"/>
          </a:xfrm>
          <a:prstGeom prst="rect">
            <a:avLst/>
          </a:prstGeom>
        </p:spPr>
      </p:pic>
      <p:pic>
        <p:nvPicPr>
          <p:cNvPr id="11" name="Content Placeholder 8" descr="00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0" y="3037512"/>
            <a:ext cx="323633" cy="57155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387063" y="5809044"/>
            <a:ext cx="934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mứt</a:t>
            </a:r>
            <a:endParaRPr kumimoji="0" lang="en-US" sz="3200" b="0" i="0" u="none" strike="noStrike" kern="1200" cap="none" spc="0" normalizeH="0" baseline="0" noProof="0" dirty="0" err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916" y="-221890"/>
            <a:ext cx="10413485" cy="728944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611863" y="4428367"/>
            <a:ext cx="52526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Củng cố bài học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>
        <p15:prstTrans prst="curtains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800</Words>
  <Application>WPS Presentation</Application>
  <PresentationFormat>Widescreen</PresentationFormat>
  <Paragraphs>39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3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STHupo</vt:lpstr>
      <vt:lpstr>Times New Roman</vt:lpstr>
      <vt:lpstr>汉仪趣黑W</vt:lpstr>
      <vt:lpstr>字魂36号-正文宋楷</vt:lpstr>
      <vt:lpstr>等线</vt:lpstr>
      <vt:lpstr>等线</vt:lpstr>
      <vt:lpstr>Arial-Rounded</vt:lpstr>
      <vt:lpstr>Calibri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thị trang nguyễn</cp:lastModifiedBy>
  <cp:revision>1</cp:revision>
  <dcterms:created xsi:type="dcterms:W3CDTF">2025-02-27T02:12:30Z</dcterms:created>
  <dcterms:modified xsi:type="dcterms:W3CDTF">2025-02-27T02:12:30Z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DA99B4D330474CA199113C185AE21D5D_11</vt:lpwstr>
  </property>
  <property fmtid="{D5CDD505-2E9C-101B-9397-08002B2CF9AE}" pid="3" name="KSOProductBuildVer">
    <vt:lpwstr>1033-12.2.0.20323</vt:lpwstr>
  </property>
</Properties>
</file>