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57" r:id="rId3"/>
    <p:sldId id="258" r:id="rId4"/>
    <p:sldId id="260" r:id="rId5"/>
    <p:sldId id="262" r:id="rId6"/>
    <p:sldId id="264"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5" r:id="rId22"/>
    <p:sldId id="28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30A41C-06B0-4F4A-AAD7-E2C69E7B2D06}"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1229359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0A41C-06B0-4F4A-AAD7-E2C69E7B2D06}"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1782950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30A41C-06B0-4F4A-AAD7-E2C69E7B2D06}"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314579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30A41C-06B0-4F4A-AAD7-E2C69E7B2D06}"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153809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30A41C-06B0-4F4A-AAD7-E2C69E7B2D06}" type="datetimeFigureOut">
              <a:rPr lang="en-US" smtClean="0"/>
              <a:t>3/20/2025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148875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30A41C-06B0-4F4A-AAD7-E2C69E7B2D06}" type="datetimeFigureOut">
              <a:rPr lang="en-US" smtClean="0"/>
              <a:t>3/20/2025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497194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0A41C-06B0-4F4A-AAD7-E2C69E7B2D06}" type="datetimeFigureOut">
              <a:rPr lang="en-US" smtClean="0"/>
              <a:t>3/20/2025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1864432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F30A41C-06B0-4F4A-AAD7-E2C69E7B2D06}"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2982001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F30A41C-06B0-4F4A-AAD7-E2C69E7B2D06}"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686753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0A41C-06B0-4F4A-AAD7-E2C69E7B2D06}"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371811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0A41C-06B0-4F4A-AAD7-E2C69E7B2D06}"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0A66A-DC18-4D1C-BEA2-E0F19CB5C49C}" type="slidenum">
              <a:rPr lang="en-US" smtClean="0"/>
              <a:t>‹#›</a:t>
            </a:fld>
            <a:endParaRPr lang="en-US"/>
          </a:p>
        </p:txBody>
      </p:sp>
    </p:spTree>
    <p:extLst>
      <p:ext uri="{BB962C8B-B14F-4D97-AF65-F5344CB8AC3E}">
        <p14:creationId xmlns:p14="http://schemas.microsoft.com/office/powerpoint/2010/main" val="2730654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63DFACF-2485-D55D-6950-EE4CBE75ED5C}"/>
              </a:ext>
            </a:extLst>
          </p:cNvPr>
          <p:cNvSpPr/>
          <p:nvPr userDrawn="1"/>
        </p:nvSpPr>
        <p:spPr>
          <a:xfrm>
            <a:off x="300990" y="306070"/>
            <a:ext cx="11631930" cy="6188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885466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55020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30A41C-06B0-4F4A-AAD7-E2C69E7B2D06}" type="datetimeFigureOut">
              <a:rPr lang="en-US" smtClean="0"/>
              <a:t>3/20/2025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0A66A-DC18-4D1C-BEA2-E0F19CB5C49C}" type="slidenum">
              <a:rPr lang="en-US" smtClean="0"/>
              <a:t>‹#›</a:t>
            </a:fld>
            <a:endParaRPr lang="en-US"/>
          </a:p>
        </p:txBody>
      </p:sp>
    </p:spTree>
    <p:extLst>
      <p:ext uri="{BB962C8B-B14F-4D97-AF65-F5344CB8AC3E}">
        <p14:creationId xmlns:p14="http://schemas.microsoft.com/office/powerpoint/2010/main" val="1769803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slide" Target="slide6.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631596" y="641023"/>
            <a:ext cx="10925666" cy="4722829"/>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4</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KHOA H</a:t>
            </a:r>
            <a:r>
              <a:rPr lang="vi-VN"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ỌC</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defRPr/>
            </a:pPr>
            <a:r>
              <a:rPr lang="en-US" sz="3600" b="1" kern="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CHẾ ĐỘ ĂN UỐNG CÂN BẰNG (</a:t>
            </a:r>
            <a:r>
              <a:rPr lang="en-US" sz="3600" b="1" kern="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T3)</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50616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40995" y="701040"/>
            <a:ext cx="11161395" cy="2846070"/>
          </a:xfrm>
          <a:prstGeom prst="rect">
            <a:avLst/>
          </a:prstGeom>
        </p:spPr>
      </p:pic>
      <p:pic>
        <p:nvPicPr>
          <p:cNvPr id="8" name="图片 7" descr="14"/>
          <p:cNvPicPr>
            <a:picLocks noChangeAspect="1"/>
          </p:cNvPicPr>
          <p:nvPr/>
        </p:nvPicPr>
        <p:blipFill>
          <a:blip r:embed="rId3"/>
          <a:stretch>
            <a:fillRect/>
          </a:stretch>
        </p:blipFill>
        <p:spPr>
          <a:xfrm>
            <a:off x="0" y="5693410"/>
            <a:ext cx="12192000" cy="1164590"/>
          </a:xfrm>
          <a:prstGeom prst="rect">
            <a:avLst/>
          </a:prstGeom>
        </p:spPr>
      </p:pic>
      <p:pic>
        <p:nvPicPr>
          <p:cNvPr id="13" name="图片 12" descr="12"/>
          <p:cNvPicPr>
            <a:picLocks noChangeAspect="1"/>
          </p:cNvPicPr>
          <p:nvPr/>
        </p:nvPicPr>
        <p:blipFill>
          <a:blip r:embed="rId4"/>
          <a:stretch>
            <a:fillRect/>
          </a:stretch>
        </p:blipFill>
        <p:spPr>
          <a:xfrm>
            <a:off x="2672080" y="4704715"/>
            <a:ext cx="7030085" cy="1939925"/>
          </a:xfrm>
          <a:prstGeom prst="rect">
            <a:avLst/>
          </a:prstGeom>
        </p:spPr>
      </p:pic>
      <p:pic>
        <p:nvPicPr>
          <p:cNvPr id="7" name="Picture 6">
            <a:extLst>
              <a:ext uri="{FF2B5EF4-FFF2-40B4-BE49-F238E27FC236}">
                <a16:creationId xmlns:a16="http://schemas.microsoft.com/office/drawing/2014/main" id="{8A324ACD-452E-B02F-252F-A89B83A3AB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2885"/>
            <a:ext cx="1618903" cy="1687818"/>
          </a:xfrm>
          <a:prstGeom prst="rect">
            <a:avLst/>
          </a:prstGeom>
        </p:spPr>
      </p:pic>
      <p:pic>
        <p:nvPicPr>
          <p:cNvPr id="2" name="Picture 1">
            <a:extLst>
              <a:ext uri="{FF2B5EF4-FFF2-40B4-BE49-F238E27FC236}">
                <a16:creationId xmlns:a16="http://schemas.microsoft.com/office/drawing/2014/main" id="{D291479A-3300-24AF-A9A4-E66F85AEE387}"/>
              </a:ext>
            </a:extLst>
          </p:cNvPr>
          <p:cNvPicPr>
            <a:picLocks noChangeAspect="1"/>
          </p:cNvPicPr>
          <p:nvPr/>
        </p:nvPicPr>
        <p:blipFill>
          <a:blip r:embed="rId6"/>
          <a:stretch>
            <a:fillRect/>
          </a:stretch>
        </p:blipFill>
        <p:spPr>
          <a:xfrm>
            <a:off x="4568072" y="875119"/>
            <a:ext cx="2712955" cy="859611"/>
          </a:xfrm>
          <a:prstGeom prst="rect">
            <a:avLst/>
          </a:prstGeom>
        </p:spPr>
      </p:pic>
      <p:pic>
        <p:nvPicPr>
          <p:cNvPr id="4" name="Picture 3">
            <a:extLst>
              <a:ext uri="{FF2B5EF4-FFF2-40B4-BE49-F238E27FC236}">
                <a16:creationId xmlns:a16="http://schemas.microsoft.com/office/drawing/2014/main" id="{C2DFBF8B-9C84-F0BA-B693-A67227B93356}"/>
              </a:ext>
            </a:extLst>
          </p:cNvPr>
          <p:cNvPicPr>
            <a:picLocks noChangeAspect="1"/>
          </p:cNvPicPr>
          <p:nvPr/>
        </p:nvPicPr>
        <p:blipFill>
          <a:blip r:embed="rId7"/>
          <a:stretch>
            <a:fillRect/>
          </a:stretch>
        </p:blipFill>
        <p:spPr>
          <a:xfrm>
            <a:off x="2141634" y="2197160"/>
            <a:ext cx="8023031" cy="1530229"/>
          </a:xfrm>
          <a:prstGeom prst="rect">
            <a:avLst/>
          </a:prstGeom>
        </p:spPr>
      </p:pic>
      <p:pic>
        <p:nvPicPr>
          <p:cNvPr id="10" name="Picture 9">
            <a:extLst>
              <a:ext uri="{FF2B5EF4-FFF2-40B4-BE49-F238E27FC236}">
                <a16:creationId xmlns:a16="http://schemas.microsoft.com/office/drawing/2014/main" id="{5BC0FA5C-F296-93D0-7176-3BF7EE523C5D}"/>
              </a:ext>
            </a:extLst>
          </p:cNvPr>
          <p:cNvPicPr>
            <a:picLocks noChangeAspect="1"/>
          </p:cNvPicPr>
          <p:nvPr/>
        </p:nvPicPr>
        <p:blipFill>
          <a:blip r:embed="rId8"/>
          <a:stretch>
            <a:fillRect/>
          </a:stretch>
        </p:blipFill>
        <p:spPr>
          <a:xfrm>
            <a:off x="5291999" y="3753951"/>
            <a:ext cx="2103302" cy="969348"/>
          </a:xfrm>
          <a:prstGeom prst="rect">
            <a:avLst/>
          </a:prstGeom>
        </p:spPr>
      </p:pic>
    </p:spTree>
    <p:extLst>
      <p:ext uri="{BB962C8B-B14F-4D97-AF65-F5344CB8AC3E}">
        <p14:creationId xmlns:p14="http://schemas.microsoft.com/office/powerpoint/2010/main" val="2654684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38455" y="497205"/>
            <a:ext cx="11161395" cy="2846070"/>
          </a:xfrm>
          <a:prstGeom prst="rect">
            <a:avLst/>
          </a:prstGeom>
        </p:spPr>
      </p:pic>
      <p:pic>
        <p:nvPicPr>
          <p:cNvPr id="3" name="图片 2" descr="14"/>
          <p:cNvPicPr>
            <a:picLocks noChangeAspect="1"/>
          </p:cNvPicPr>
          <p:nvPr/>
        </p:nvPicPr>
        <p:blipFill>
          <a:blip r:embed="rId3"/>
          <a:stretch>
            <a:fillRect/>
          </a:stretch>
        </p:blipFill>
        <p:spPr>
          <a:xfrm>
            <a:off x="0" y="5693410"/>
            <a:ext cx="12192000" cy="1164590"/>
          </a:xfrm>
          <a:prstGeom prst="rect">
            <a:avLst/>
          </a:prstGeom>
        </p:spPr>
      </p:pic>
      <p:pic>
        <p:nvPicPr>
          <p:cNvPr id="18" name="图片 17" descr="12"/>
          <p:cNvPicPr>
            <a:picLocks noChangeAspect="1"/>
          </p:cNvPicPr>
          <p:nvPr/>
        </p:nvPicPr>
        <p:blipFill>
          <a:blip r:embed="rId4"/>
          <a:stretch>
            <a:fillRect/>
          </a:stretch>
        </p:blipFill>
        <p:spPr>
          <a:xfrm>
            <a:off x="2581275" y="4749800"/>
            <a:ext cx="7030085" cy="1939925"/>
          </a:xfrm>
          <a:prstGeom prst="rect">
            <a:avLst/>
          </a:prstGeom>
        </p:spPr>
      </p:pic>
      <p:pic>
        <p:nvPicPr>
          <p:cNvPr id="6" name="Picture 5">
            <a:extLst>
              <a:ext uri="{FF2B5EF4-FFF2-40B4-BE49-F238E27FC236}">
                <a16:creationId xmlns:a16="http://schemas.microsoft.com/office/drawing/2014/main" id="{465D07E5-73B0-78DF-3D07-8BE606404BB0}"/>
              </a:ext>
            </a:extLst>
          </p:cNvPr>
          <p:cNvPicPr>
            <a:picLocks noChangeAspect="1"/>
          </p:cNvPicPr>
          <p:nvPr/>
        </p:nvPicPr>
        <p:blipFill>
          <a:blip r:embed="rId5"/>
          <a:stretch>
            <a:fillRect/>
          </a:stretch>
        </p:blipFill>
        <p:spPr>
          <a:xfrm>
            <a:off x="978388" y="1717789"/>
            <a:ext cx="9881528" cy="3032011"/>
          </a:xfrm>
          <a:prstGeom prst="rect">
            <a:avLst/>
          </a:prstGeom>
        </p:spPr>
      </p:pic>
    </p:spTree>
    <p:extLst>
      <p:ext uri="{BB962C8B-B14F-4D97-AF65-F5344CB8AC3E}">
        <p14:creationId xmlns:p14="http://schemas.microsoft.com/office/powerpoint/2010/main" val="2663177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300" y="414337"/>
            <a:ext cx="11326387" cy="6070010"/>
          </a:xfrm>
          <a:prstGeom prst="rect">
            <a:avLst/>
          </a:prstGeom>
        </p:spPr>
      </p:pic>
      <p:sp>
        <p:nvSpPr>
          <p:cNvPr id="3" name="Pentagon 2">
            <a:hlinkClick r:id="" action="ppaction://noaction"/>
          </p:cNvPr>
          <p:cNvSpPr/>
          <p:nvPr/>
        </p:nvSpPr>
        <p:spPr>
          <a:xfrm>
            <a:off x="449300" y="414337"/>
            <a:ext cx="2312950" cy="7249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NHIỆM VỤ</a:t>
            </a:r>
          </a:p>
        </p:txBody>
      </p:sp>
      <p:pic>
        <p:nvPicPr>
          <p:cNvPr id="4" name="Picture 3">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604" y="1409944"/>
            <a:ext cx="664523" cy="798704"/>
          </a:xfrm>
          <a:prstGeom prst="rect">
            <a:avLst/>
          </a:prstGeom>
        </p:spPr>
      </p:pic>
      <p:sp>
        <p:nvSpPr>
          <p:cNvPr id="5" name="Rounded Rectangle 4"/>
          <p:cNvSpPr/>
          <p:nvPr/>
        </p:nvSpPr>
        <p:spPr>
          <a:xfrm>
            <a:off x="1807184" y="1139312"/>
            <a:ext cx="9179548" cy="413969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526374"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TextBox 6"/>
          <p:cNvSpPr txBox="1"/>
          <p:nvPr/>
        </p:nvSpPr>
        <p:spPr>
          <a:xfrm>
            <a:off x="2015811" y="1510350"/>
            <a:ext cx="8771428" cy="1323439"/>
          </a:xfrm>
          <a:prstGeom prst="rect">
            <a:avLst/>
          </a:prstGeom>
          <a:noFill/>
        </p:spPr>
        <p:txBody>
          <a:bodyPr wrap="square" rtlCol="0">
            <a:spAutoFit/>
          </a:bodyPr>
          <a:lstStyle/>
          <a:p>
            <a:pPr marL="0" marR="0" lvl="0" indent="0" algn="l" defTabSz="526374"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Câu</a:t>
            </a:r>
            <a:r>
              <a:rPr kumimoji="0" lang="en-US" sz="40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1:</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Sữa</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và</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các</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sản</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phẩm</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từ</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sữa</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nên</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uống</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bao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nhiêu</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một</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ngày</a:t>
            </a:r>
            <a:r>
              <a:rPr kumimoji="0" lang="en-US" sz="40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9"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6400" y="6281147"/>
            <a:ext cx="406400" cy="406400"/>
          </a:xfrm>
          <a:prstGeom prst="rect">
            <a:avLst/>
          </a:prstGeom>
        </p:spPr>
      </p:pic>
      <p:sp>
        <p:nvSpPr>
          <p:cNvPr id="10" name="TextBox 9"/>
          <p:cNvSpPr txBox="1"/>
          <p:nvPr/>
        </p:nvSpPr>
        <p:spPr>
          <a:xfrm>
            <a:off x="4333875" y="3581259"/>
            <a:ext cx="4953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err="1">
                <a:solidFill>
                  <a:srgbClr val="FF0000"/>
                </a:solidFill>
                <a:latin typeface="Cambria" panose="02040503050406030204" pitchFamily="18" charset="0"/>
                <a:ea typeface="Cambria" panose="02040503050406030204" pitchFamily="18" charset="0"/>
                <a:cs typeface="Arial" panose="020B0604020202020204" pitchFamily="34" charset="0"/>
              </a:rPr>
              <a:t>Từ</a:t>
            </a:r>
            <a:r>
              <a:rPr lang="en-US" sz="4000" dirty="0">
                <a:solidFill>
                  <a:srgbClr val="FF0000"/>
                </a:solidFill>
                <a:latin typeface="Cambria" panose="02040503050406030204" pitchFamily="18" charset="0"/>
                <a:ea typeface="Cambria" panose="02040503050406030204" pitchFamily="18" charset="0"/>
                <a:cs typeface="Arial" panose="020B0604020202020204" pitchFamily="34" charset="0"/>
              </a:rPr>
              <a:t> 400 </a:t>
            </a:r>
            <a:r>
              <a:rPr lang="en-US" sz="4000" dirty="0" err="1">
                <a:solidFill>
                  <a:srgbClr val="FF0000"/>
                </a:solidFill>
                <a:latin typeface="Cambria" panose="02040503050406030204" pitchFamily="18" charset="0"/>
                <a:ea typeface="Cambria" panose="02040503050406030204" pitchFamily="18" charset="0"/>
                <a:cs typeface="Arial" panose="020B0604020202020204" pitchFamily="34" charset="0"/>
              </a:rPr>
              <a:t>đến</a:t>
            </a:r>
            <a:r>
              <a:rPr lang="en-US" sz="4000" dirty="0">
                <a:solidFill>
                  <a:srgbClr val="FF0000"/>
                </a:solidFill>
                <a:latin typeface="Cambria" panose="02040503050406030204" pitchFamily="18" charset="0"/>
                <a:ea typeface="Cambria" panose="02040503050406030204" pitchFamily="18" charset="0"/>
                <a:cs typeface="Arial" panose="020B0604020202020204" pitchFamily="34" charset="0"/>
              </a:rPr>
              <a:t> 600 ml</a:t>
            </a:r>
            <a:endPar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4087983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 presetClass="mediacall" presetSubtype="0" fill="hold" nodeType="withEffect">
                                  <p:stCondLst>
                                    <p:cond delay="0"/>
                                  </p:stCondLst>
                                  <p:childTnLst>
                                    <p:cmd type="call" cmd="playFrom(0.0)">
                                      <p:cBhvr>
                                        <p:cTn id="17" dur="80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2449">
                <p:cTn id="18" fill="hold" display="0">
                  <p:stCondLst>
                    <p:cond delay="indefinite"/>
                  </p:stCondLst>
                  <p:endCondLst>
                    <p:cond evt="onStopAudio" delay="0">
                      <p:tgtEl>
                        <p:sldTgt/>
                      </p:tgtEl>
                    </p:cond>
                  </p:endCondLst>
                </p:cTn>
                <p:tgtEl>
                  <p:spTgt spid="9"/>
                </p:tgtEl>
              </p:cMediaNode>
            </p:audio>
          </p:childTnLst>
        </p:cTn>
      </p:par>
    </p:tnLst>
    <p:bldLst>
      <p:bldP spid="5" grpId="0" animBg="1"/>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300" y="423862"/>
            <a:ext cx="11326387" cy="6070010"/>
          </a:xfrm>
          <a:prstGeom prst="rect">
            <a:avLst/>
          </a:prstGeom>
        </p:spPr>
      </p:pic>
      <p:sp>
        <p:nvSpPr>
          <p:cNvPr id="3" name="Pentagon 2">
            <a:hlinkClick r:id="" action="ppaction://noaction"/>
          </p:cNvPr>
          <p:cNvSpPr/>
          <p:nvPr/>
        </p:nvSpPr>
        <p:spPr>
          <a:xfrm>
            <a:off x="449300" y="414337"/>
            <a:ext cx="2274850" cy="7249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NHIỆM VỤ</a:t>
            </a:r>
          </a:p>
        </p:txBody>
      </p:sp>
      <p:pic>
        <p:nvPicPr>
          <p:cNvPr id="9"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6400" y="6281147"/>
            <a:ext cx="406400" cy="406400"/>
          </a:xfrm>
          <a:prstGeom prst="rect">
            <a:avLst/>
          </a:prstGeom>
        </p:spPr>
      </p:pic>
      <p:pic>
        <p:nvPicPr>
          <p:cNvPr id="10" name="Picture 9">
            <a:hlinkClick r:id="" action="ppaction://noaction"/>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65" y="1294986"/>
            <a:ext cx="639331" cy="926672"/>
          </a:xfrm>
          <a:prstGeom prst="rect">
            <a:avLst/>
          </a:prstGeom>
        </p:spPr>
      </p:pic>
      <p:sp>
        <p:nvSpPr>
          <p:cNvPr id="23" name="Rounded Rectangle 4">
            <a:extLst>
              <a:ext uri="{FF2B5EF4-FFF2-40B4-BE49-F238E27FC236}">
                <a16:creationId xmlns:a16="http://schemas.microsoft.com/office/drawing/2014/main" id="{C6ACEB2C-4F87-4D06-BD59-33D4BBDF40F1}"/>
              </a:ext>
            </a:extLst>
          </p:cNvPr>
          <p:cNvSpPr/>
          <p:nvPr/>
        </p:nvSpPr>
        <p:spPr>
          <a:xfrm>
            <a:off x="1807184" y="1139312"/>
            <a:ext cx="9179548" cy="413969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526374"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4" name="TextBox 23">
            <a:extLst>
              <a:ext uri="{FF2B5EF4-FFF2-40B4-BE49-F238E27FC236}">
                <a16:creationId xmlns:a16="http://schemas.microsoft.com/office/drawing/2014/main" id="{2EB81B1A-F067-45ED-B6EF-A534B0B39751}"/>
              </a:ext>
            </a:extLst>
          </p:cNvPr>
          <p:cNvSpPr txBox="1"/>
          <p:nvPr/>
        </p:nvSpPr>
        <p:spPr>
          <a:xfrm>
            <a:off x="2015809" y="1490008"/>
            <a:ext cx="8771428" cy="1323439"/>
          </a:xfrm>
          <a:prstGeom prst="rect">
            <a:avLst/>
          </a:prstGeom>
          <a:noFill/>
        </p:spPr>
        <p:txBody>
          <a:bodyPr wrap="square" rtlCol="0">
            <a:spAutoFit/>
          </a:bodyPr>
          <a:lstStyle/>
          <a:p>
            <a:pPr marL="0" marR="0" lvl="0" indent="0" algn="l" defTabSz="526374" rtl="0" eaLnBrk="1" fontAlgn="auto" latinLnBrk="0" hangingPunct="1">
              <a:lnSpc>
                <a:spcPct val="100000"/>
              </a:lnSpc>
              <a:spcBef>
                <a:spcPts val="0"/>
              </a:spcBef>
              <a:spcAft>
                <a:spcPts val="0"/>
              </a:spcAft>
              <a:buClrTx/>
              <a:buSzTx/>
              <a:buFontTx/>
              <a:buNone/>
              <a:tabLst/>
              <a:defRPr/>
            </a:pPr>
            <a:r>
              <a:rPr kumimoji="0" lang="en-US" sz="4000" b="1" i="0"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Câu</a:t>
            </a:r>
            <a:r>
              <a:rPr kumimoji="0" lang="en-US" sz="4000" b="1" i="0"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2: Rau </a:t>
            </a:r>
            <a:r>
              <a:rPr kumimoji="0" lang="en-US" sz="4000" b="1" i="0"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lá</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rau</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củ</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quả</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nên</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ăn</a:t>
            </a:r>
            <a:r>
              <a:rPr lang="en-US" sz="4000" b="1" dirty="0">
                <a:solidFill>
                  <a:prstClr val="black"/>
                </a:solidFill>
                <a:latin typeface="Cambria" panose="02040503050406030204" pitchFamily="18" charset="0"/>
                <a:ea typeface="Cambria" panose="02040503050406030204" pitchFamily="18" charset="0"/>
              </a:rPr>
              <a:t> bao </a:t>
            </a:r>
            <a:r>
              <a:rPr lang="en-US" sz="4000" b="1" dirty="0" err="1">
                <a:solidFill>
                  <a:prstClr val="black"/>
                </a:solidFill>
                <a:latin typeface="Cambria" panose="02040503050406030204" pitchFamily="18" charset="0"/>
                <a:ea typeface="Cambria" panose="02040503050406030204" pitchFamily="18" charset="0"/>
              </a:rPr>
              <a:t>nhiêu</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một</a:t>
            </a:r>
            <a:r>
              <a:rPr lang="en-US" sz="4000" b="1" dirty="0">
                <a:solidFill>
                  <a:prstClr val="black"/>
                </a:solidFill>
                <a:latin typeface="Cambria" panose="02040503050406030204" pitchFamily="18" charset="0"/>
                <a:ea typeface="Cambria" panose="02040503050406030204" pitchFamily="18" charset="0"/>
              </a:rPr>
              <a:t> </a:t>
            </a:r>
            <a:r>
              <a:rPr lang="en-US" sz="4000" b="1" dirty="0" err="1">
                <a:solidFill>
                  <a:prstClr val="black"/>
                </a:solidFill>
                <a:latin typeface="Cambria" panose="02040503050406030204" pitchFamily="18" charset="0"/>
                <a:ea typeface="Cambria" panose="02040503050406030204" pitchFamily="18" charset="0"/>
              </a:rPr>
              <a:t>ngày</a:t>
            </a:r>
            <a:r>
              <a:rPr lang="en-US" sz="4000" b="1" dirty="0">
                <a:solidFill>
                  <a:prstClr val="black"/>
                </a:solidFill>
                <a:latin typeface="Cambria" panose="02040503050406030204" pitchFamily="18" charset="0"/>
                <a:ea typeface="Cambria" panose="02040503050406030204" pitchFamily="18" charset="0"/>
              </a:rPr>
              <a:t>?</a:t>
            </a:r>
            <a:endParaRPr kumimoji="0" lang="en-US" sz="4000" b="1" i="0"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6B59CF44-7938-EFB5-FF17-BC5CFEC7D6D4}"/>
              </a:ext>
            </a:extLst>
          </p:cNvPr>
          <p:cNvSpPr txBox="1"/>
          <p:nvPr/>
        </p:nvSpPr>
        <p:spPr>
          <a:xfrm>
            <a:off x="4257675" y="3495534"/>
            <a:ext cx="4953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err="1">
                <a:solidFill>
                  <a:srgbClr val="FF0000"/>
                </a:solidFill>
                <a:latin typeface="Cambria" panose="02040503050406030204" pitchFamily="18" charset="0"/>
                <a:ea typeface="Cambria" panose="02040503050406030204" pitchFamily="18" charset="0"/>
                <a:cs typeface="Arial" panose="020B0604020202020204" pitchFamily="34" charset="0"/>
              </a:rPr>
              <a:t>Từ</a:t>
            </a:r>
            <a:r>
              <a:rPr lang="en-US" sz="4000" dirty="0">
                <a:solidFill>
                  <a:srgbClr val="FF0000"/>
                </a:solidFill>
                <a:latin typeface="Cambria" panose="02040503050406030204" pitchFamily="18" charset="0"/>
                <a:ea typeface="Cambria" panose="02040503050406030204" pitchFamily="18" charset="0"/>
                <a:cs typeface="Arial" panose="020B0604020202020204" pitchFamily="34" charset="0"/>
              </a:rPr>
              <a:t> 150g </a:t>
            </a:r>
            <a:r>
              <a:rPr lang="en-US" sz="4000" dirty="0" err="1">
                <a:solidFill>
                  <a:srgbClr val="FF0000"/>
                </a:solidFill>
                <a:latin typeface="Cambria" panose="02040503050406030204" pitchFamily="18" charset="0"/>
                <a:ea typeface="Cambria" panose="02040503050406030204" pitchFamily="18" charset="0"/>
                <a:cs typeface="Arial" panose="020B0604020202020204" pitchFamily="34" charset="0"/>
              </a:rPr>
              <a:t>đến</a:t>
            </a:r>
            <a:r>
              <a:rPr lang="en-US" sz="4000" dirty="0">
                <a:solidFill>
                  <a:srgbClr val="FF0000"/>
                </a:solidFill>
                <a:latin typeface="Cambria" panose="02040503050406030204" pitchFamily="18" charset="0"/>
                <a:ea typeface="Cambria" panose="02040503050406030204" pitchFamily="18" charset="0"/>
                <a:cs typeface="Arial" panose="020B0604020202020204" pitchFamily="34" charset="0"/>
              </a:rPr>
              <a:t> 250g </a:t>
            </a:r>
            <a:endPar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579410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 presetClass="mediacall" presetSubtype="0" fill="hold" nodeType="withEffect">
                                  <p:stCondLst>
                                    <p:cond delay="0"/>
                                  </p:stCondLst>
                                  <p:childTnLst>
                                    <p:cmd type="call" cmd="playFrom(0.0)">
                                      <p:cBhvr>
                                        <p:cTn id="17" dur="80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3469">
                <p:cTn id="18" fill="hold" display="0">
                  <p:stCondLst>
                    <p:cond delay="indefinite"/>
                  </p:stCondLst>
                  <p:endCondLst>
                    <p:cond evt="onStopAudio" delay="0">
                      <p:tgtEl>
                        <p:sldTgt/>
                      </p:tgtEl>
                    </p:cond>
                  </p:endCondLst>
                </p:cTn>
                <p:tgtEl>
                  <p:spTgt spid="9"/>
                </p:tgtEl>
              </p:cMediaNode>
            </p:audio>
          </p:childTnLst>
        </p:cTn>
      </p:par>
    </p:tnLst>
    <p:bldLst>
      <p:bldP spid="23" grpId="0" animBg="1"/>
      <p:bldP spid="24"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300" y="414337"/>
            <a:ext cx="11326387" cy="6070010"/>
          </a:xfrm>
          <a:prstGeom prst="rect">
            <a:avLst/>
          </a:prstGeom>
        </p:spPr>
      </p:pic>
      <p:sp>
        <p:nvSpPr>
          <p:cNvPr id="3" name="Pentagon 2">
            <a:hlinkClick r:id="" action="ppaction://noaction"/>
          </p:cNvPr>
          <p:cNvSpPr/>
          <p:nvPr/>
        </p:nvSpPr>
        <p:spPr>
          <a:xfrm>
            <a:off x="449299" y="414337"/>
            <a:ext cx="2684425" cy="7249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NHIỆM VỤ</a:t>
            </a:r>
          </a:p>
        </p:txBody>
      </p:sp>
      <p:pic>
        <p:nvPicPr>
          <p:cNvPr id="9"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6400" y="6281147"/>
            <a:ext cx="406400" cy="406400"/>
          </a:xfrm>
          <a:prstGeom prst="rect">
            <a:avLst/>
          </a:prstGeom>
        </p:spPr>
      </p:pic>
      <p:pic>
        <p:nvPicPr>
          <p:cNvPr id="11" name="Picture 10">
            <a:hlinkClick r:id="" action="ppaction://noaction"/>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8135" y="1451654"/>
            <a:ext cx="819503" cy="739473"/>
          </a:xfrm>
          <a:prstGeom prst="rect">
            <a:avLst/>
          </a:prstGeom>
        </p:spPr>
      </p:pic>
      <p:sp>
        <p:nvSpPr>
          <p:cNvPr id="14" name="Rounded Rectangle 4">
            <a:extLst>
              <a:ext uri="{FF2B5EF4-FFF2-40B4-BE49-F238E27FC236}">
                <a16:creationId xmlns:a16="http://schemas.microsoft.com/office/drawing/2014/main" id="{4172F504-2D71-4F54-9935-084BB4580DF0}"/>
              </a:ext>
            </a:extLst>
          </p:cNvPr>
          <p:cNvSpPr/>
          <p:nvPr/>
        </p:nvSpPr>
        <p:spPr>
          <a:xfrm>
            <a:off x="1787933" y="1359151"/>
            <a:ext cx="9179548" cy="413969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526374"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DCB56173-C12C-49DE-91E4-A989B1C9661D}"/>
              </a:ext>
            </a:extLst>
          </p:cNvPr>
          <p:cNvSpPr txBox="1"/>
          <p:nvPr/>
        </p:nvSpPr>
        <p:spPr>
          <a:xfrm>
            <a:off x="1866938" y="1449775"/>
            <a:ext cx="8771428" cy="646331"/>
          </a:xfrm>
          <a:prstGeom prst="rect">
            <a:avLst/>
          </a:prstGeom>
          <a:noFill/>
        </p:spPr>
        <p:txBody>
          <a:bodyPr wrap="square" rtlCol="0">
            <a:spAutoFit/>
          </a:bodyPr>
          <a:lstStyle/>
          <a:p>
            <a:pPr marL="0" marR="0" lvl="0" indent="0" algn="l" defTabSz="526374"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Câu</a:t>
            </a:r>
            <a:r>
              <a:rPr kumimoji="0" lang="en-US" sz="36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3:</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Muối</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nên</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ăn</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bao </a:t>
            </a:r>
            <a:r>
              <a:rPr kumimoji="0" lang="en-US" sz="36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nhiêu</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một</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ngày</a:t>
            </a:r>
            <a:r>
              <a:rPr kumimoji="0" lang="en-US" sz="36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74C99CCF-298D-4641-9572-2E32297B3B59}"/>
              </a:ext>
            </a:extLst>
          </p:cNvPr>
          <p:cNvSpPr txBox="1"/>
          <p:nvPr/>
        </p:nvSpPr>
        <p:spPr>
          <a:xfrm>
            <a:off x="5002263" y="2804402"/>
            <a:ext cx="311273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err="1">
                <a:solidFill>
                  <a:srgbClr val="FF0000"/>
                </a:solidFill>
                <a:latin typeface="Cambria" panose="02040503050406030204" pitchFamily="18" charset="0"/>
                <a:ea typeface="Cambria" panose="02040503050406030204" pitchFamily="18" charset="0"/>
                <a:cs typeface="Arial" panose="020B0604020202020204" pitchFamily="34" charset="0"/>
              </a:rPr>
              <a:t>Dưới</a:t>
            </a:r>
            <a:r>
              <a:rPr lang="en-US" sz="4000" dirty="0">
                <a:solidFill>
                  <a:srgbClr val="FF0000"/>
                </a:solidFill>
                <a:latin typeface="Cambria" panose="02040503050406030204" pitchFamily="18" charset="0"/>
                <a:ea typeface="Cambria" panose="02040503050406030204" pitchFamily="18" charset="0"/>
                <a:cs typeface="Arial" panose="020B0604020202020204" pitchFamily="34" charset="0"/>
              </a:rPr>
              <a:t> 4 g</a:t>
            </a:r>
            <a:endPar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693658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 presetClass="mediacall" presetSubtype="0" fill="hold" nodeType="withEffect">
                                  <p:stCondLst>
                                    <p:cond delay="0"/>
                                  </p:stCondLst>
                                  <p:childTnLst>
                                    <p:cmd type="call" cmd="playFrom(0.0)">
                                      <p:cBhvr>
                                        <p:cTn id="17" dur="80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9388">
                <p:cTn id="18" fill="hold" display="0">
                  <p:stCondLst>
                    <p:cond delay="indefinite"/>
                  </p:stCondLst>
                  <p:endCondLst>
                    <p:cond evt="onStopAudio" delay="0">
                      <p:tgtEl>
                        <p:sldTgt/>
                      </p:tgtEl>
                    </p:cond>
                  </p:endCondLst>
                </p:cTn>
                <p:tgtEl>
                  <p:spTgt spid="9"/>
                </p:tgtEl>
              </p:cMediaNode>
            </p:audio>
          </p:childTnLst>
        </p:cTn>
      </p:par>
    </p:tnLst>
    <p:bldLst>
      <p:bldP spid="14" grpId="0" animBg="1"/>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38455" y="497205"/>
            <a:ext cx="11161395" cy="2846070"/>
          </a:xfrm>
          <a:prstGeom prst="rect">
            <a:avLst/>
          </a:prstGeom>
        </p:spPr>
      </p:pic>
      <p:pic>
        <p:nvPicPr>
          <p:cNvPr id="3" name="图片 2" descr="14"/>
          <p:cNvPicPr>
            <a:picLocks noChangeAspect="1"/>
          </p:cNvPicPr>
          <p:nvPr/>
        </p:nvPicPr>
        <p:blipFill>
          <a:blip r:embed="rId3"/>
          <a:stretch>
            <a:fillRect/>
          </a:stretch>
        </p:blipFill>
        <p:spPr>
          <a:xfrm>
            <a:off x="0" y="5693410"/>
            <a:ext cx="12192000" cy="1164590"/>
          </a:xfrm>
          <a:prstGeom prst="rect">
            <a:avLst/>
          </a:prstGeom>
        </p:spPr>
      </p:pic>
      <p:pic>
        <p:nvPicPr>
          <p:cNvPr id="18" name="图片 17" descr="12"/>
          <p:cNvPicPr>
            <a:picLocks noChangeAspect="1"/>
          </p:cNvPicPr>
          <p:nvPr/>
        </p:nvPicPr>
        <p:blipFill>
          <a:blip r:embed="rId4"/>
          <a:stretch>
            <a:fillRect/>
          </a:stretch>
        </p:blipFill>
        <p:spPr>
          <a:xfrm>
            <a:off x="2581275" y="4749800"/>
            <a:ext cx="7030085" cy="1939925"/>
          </a:xfrm>
          <a:prstGeom prst="rect">
            <a:avLst/>
          </a:prstGeom>
        </p:spPr>
      </p:pic>
      <p:pic>
        <p:nvPicPr>
          <p:cNvPr id="6" name="Picture 5">
            <a:extLst>
              <a:ext uri="{FF2B5EF4-FFF2-40B4-BE49-F238E27FC236}">
                <a16:creationId xmlns:a16="http://schemas.microsoft.com/office/drawing/2014/main" id="{8C82C14E-CE47-357B-3995-37FFBEB7753E}"/>
              </a:ext>
            </a:extLst>
          </p:cNvPr>
          <p:cNvPicPr>
            <a:picLocks noChangeAspect="1"/>
          </p:cNvPicPr>
          <p:nvPr/>
        </p:nvPicPr>
        <p:blipFill>
          <a:blip r:embed="rId5"/>
          <a:stretch>
            <a:fillRect/>
          </a:stretch>
        </p:blipFill>
        <p:spPr>
          <a:xfrm>
            <a:off x="1139473" y="1803901"/>
            <a:ext cx="9559357" cy="3078747"/>
          </a:xfrm>
          <a:prstGeom prst="rect">
            <a:avLst/>
          </a:prstGeom>
        </p:spPr>
      </p:pic>
    </p:spTree>
    <p:extLst>
      <p:ext uri="{BB962C8B-B14F-4D97-AF65-F5344CB8AC3E}">
        <p14:creationId xmlns:p14="http://schemas.microsoft.com/office/powerpoint/2010/main" val="146626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A picture containing text, shelf&#10;&#10;Description automatically generated">
            <a:extLst>
              <a:ext uri="{FF2B5EF4-FFF2-40B4-BE49-F238E27FC236}">
                <a16:creationId xmlns:a16="http://schemas.microsoft.com/office/drawing/2014/main" id="{8D1FEF41-8E32-4B8E-9CA2-640A7A102F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4" name="Group 33">
            <a:extLst>
              <a:ext uri="{FF2B5EF4-FFF2-40B4-BE49-F238E27FC236}">
                <a16:creationId xmlns:a16="http://schemas.microsoft.com/office/drawing/2014/main" id="{D2E4F7C1-0CEC-4C80-9CC9-820B3DB69465}"/>
              </a:ext>
            </a:extLst>
          </p:cNvPr>
          <p:cNvGrpSpPr/>
          <p:nvPr/>
        </p:nvGrpSpPr>
        <p:grpSpPr>
          <a:xfrm>
            <a:off x="188905" y="0"/>
            <a:ext cx="6988849" cy="4362450"/>
            <a:chOff x="188905" y="493614"/>
            <a:chExt cx="6988849" cy="2629944"/>
          </a:xfrm>
        </p:grpSpPr>
        <p:grpSp>
          <p:nvGrpSpPr>
            <p:cNvPr id="35" name="Group 34">
              <a:extLst>
                <a:ext uri="{FF2B5EF4-FFF2-40B4-BE49-F238E27FC236}">
                  <a16:creationId xmlns:a16="http://schemas.microsoft.com/office/drawing/2014/main" id="{B1E9A468-E38A-44DB-A67D-8A93AEC374F6}"/>
                </a:ext>
              </a:extLst>
            </p:cNvPr>
            <p:cNvGrpSpPr/>
            <p:nvPr/>
          </p:nvGrpSpPr>
          <p:grpSpPr>
            <a:xfrm>
              <a:off x="188905" y="493614"/>
              <a:ext cx="6988849" cy="2275007"/>
              <a:chOff x="188905" y="493614"/>
              <a:chExt cx="6988849" cy="2275007"/>
            </a:xfrm>
          </p:grpSpPr>
          <p:sp>
            <p:nvSpPr>
              <p:cNvPr id="37" name="Rectangle: Rounded Corners 36">
                <a:extLst>
                  <a:ext uri="{FF2B5EF4-FFF2-40B4-BE49-F238E27FC236}">
                    <a16:creationId xmlns:a16="http://schemas.microsoft.com/office/drawing/2014/main" id="{AA0E05D2-1404-45FF-87D2-CFE62F7EE4EE}"/>
                  </a:ext>
                </a:extLst>
              </p:cNvPr>
              <p:cNvSpPr/>
              <p:nvPr/>
            </p:nvSpPr>
            <p:spPr>
              <a:xfrm>
                <a:off x="312868" y="590381"/>
                <a:ext cx="6864886" cy="2178240"/>
              </a:xfrm>
              <a:prstGeom prst="roundRect">
                <a:avLst/>
              </a:prstGeom>
              <a:solidFill>
                <a:srgbClr val="0070C0"/>
              </a:solidFill>
              <a:ln>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Rounded Corners 37">
                <a:extLst>
                  <a:ext uri="{FF2B5EF4-FFF2-40B4-BE49-F238E27FC236}">
                    <a16:creationId xmlns:a16="http://schemas.microsoft.com/office/drawing/2014/main" id="{279125FB-FCF6-423D-845C-D71FEE3D2786}"/>
                  </a:ext>
                </a:extLst>
              </p:cNvPr>
              <p:cNvSpPr/>
              <p:nvPr/>
            </p:nvSpPr>
            <p:spPr>
              <a:xfrm>
                <a:off x="188905" y="493614"/>
                <a:ext cx="6864886" cy="2178240"/>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6" name="Hộp Văn bản 6">
              <a:extLst>
                <a:ext uri="{FF2B5EF4-FFF2-40B4-BE49-F238E27FC236}">
                  <a16:creationId xmlns:a16="http://schemas.microsoft.com/office/drawing/2014/main" id="{41C9A74A-CBEE-42F9-85E8-8BDA548196DA}"/>
                </a:ext>
              </a:extLst>
            </p:cNvPr>
            <p:cNvSpPr txBox="1"/>
            <p:nvPr/>
          </p:nvSpPr>
          <p:spPr>
            <a:xfrm>
              <a:off x="400050" y="584884"/>
              <a:ext cx="6496051" cy="2538674"/>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Những thức ăn đồ uống nào chứa nhiều đường cần ăn ít, chứa nhiều muối cần ăn hạn chế?</a:t>
              </a: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Những thức ăn nào không cần sử dụng thêm gia vị chấm khi ăn?</a:t>
              </a: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err="1">
                  <a:solidFill>
                    <a:srgbClr val="000000"/>
                  </a:solidFill>
                  <a:latin typeface="Calibri" panose="020F0502020204030204" pitchFamily="34" charset="0"/>
                  <a:cs typeface="Calibri" panose="020F0502020204030204" pitchFamily="34" charset="0"/>
                </a:rPr>
                <a:t>Nếu</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đã</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ăn</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canh</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trong</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bữa</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ăn</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có</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cần</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uống</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nước</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lọc</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trong</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ngày</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nữa</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không</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Vì</a:t>
              </a:r>
              <a:r>
                <a:rPr lang="en-US" sz="2800" b="1" dirty="0">
                  <a:solidFill>
                    <a:srgbClr val="000000"/>
                  </a:solidFill>
                  <a:latin typeface="Calibri" panose="020F0502020204030204" pitchFamily="34" charset="0"/>
                  <a:cs typeface="Calibri" panose="020F0502020204030204" pitchFamily="34" charset="0"/>
                </a:rPr>
                <a:t> </a:t>
              </a:r>
              <a:r>
                <a:rPr lang="en-US" sz="2800" b="1" dirty="0" err="1">
                  <a:solidFill>
                    <a:srgbClr val="000000"/>
                  </a:solidFill>
                  <a:latin typeface="Calibri" panose="020F0502020204030204" pitchFamily="34" charset="0"/>
                  <a:cs typeface="Calibri" panose="020F0502020204030204" pitchFamily="34" charset="0"/>
                </a:rPr>
                <a:t>sao</a:t>
              </a:r>
              <a:r>
                <a:rPr lang="en-US" sz="2800" b="1" dirty="0">
                  <a:solidFill>
                    <a:srgbClr val="000000"/>
                  </a:solidFill>
                  <a:latin typeface="Calibri" panose="020F0502020204030204" pitchFamily="34" charset="0"/>
                  <a:cs typeface="Calibri" panose="020F0502020204030204" pitchFamily="34" charset="0"/>
                </a:rPr>
                <a:t>?</a:t>
              </a:r>
              <a:endPar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39" name="Picture 38" descr="Application&#10;&#10;Description automatically generated with medium confidence">
            <a:extLst>
              <a:ext uri="{FF2B5EF4-FFF2-40B4-BE49-F238E27FC236}">
                <a16:creationId xmlns:a16="http://schemas.microsoft.com/office/drawing/2014/main" id="{F0093047-C648-4DC2-8328-F3A25FB763A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550" b="46120" l="38059" r="61860">
                        <a14:foregroundMark x1="53288" y1="10550" x2="53288" y2="10550"/>
                        <a14:foregroundMark x1="61860" y1="26839" x2="61860" y2="26839"/>
                      </a14:backgroundRemoval>
                    </a14:imgEffect>
                  </a14:imgLayer>
                </a14:imgProps>
              </a:ext>
              <a:ext uri="{28A0092B-C50C-407E-A947-70E740481C1C}">
                <a14:useLocalDpi xmlns:a14="http://schemas.microsoft.com/office/drawing/2010/main" val="0"/>
              </a:ext>
            </a:extLst>
          </a:blip>
          <a:srcRect l="35237" t="7198" r="36088" b="49468"/>
          <a:stretch/>
        </p:blipFill>
        <p:spPr>
          <a:xfrm>
            <a:off x="6353918" y="2350039"/>
            <a:ext cx="1773257" cy="1787027"/>
          </a:xfrm>
          <a:prstGeom prst="rect">
            <a:avLst/>
          </a:prstGeom>
        </p:spPr>
      </p:pic>
      <p:pic>
        <p:nvPicPr>
          <p:cNvPr id="2" name="Picture 1" descr="A picture containing toy, doll&#10;&#10;Description automatically generated">
            <a:extLst>
              <a:ext uri="{FF2B5EF4-FFF2-40B4-BE49-F238E27FC236}">
                <a16:creationId xmlns:a16="http://schemas.microsoft.com/office/drawing/2014/main" id="{C5C37BF3-2A22-40C8-C9F9-EAE9EC8D37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9050" y="4173674"/>
            <a:ext cx="4954535" cy="2512875"/>
          </a:xfrm>
          <a:prstGeom prst="rect">
            <a:avLst/>
          </a:prstGeom>
        </p:spPr>
      </p:pic>
      <p:pic>
        <p:nvPicPr>
          <p:cNvPr id="3" name="Picture 2">
            <a:extLst>
              <a:ext uri="{FF2B5EF4-FFF2-40B4-BE49-F238E27FC236}">
                <a16:creationId xmlns:a16="http://schemas.microsoft.com/office/drawing/2014/main" id="{402DBEF1-94EE-550B-55B4-9F39430C2F35}"/>
              </a:ext>
            </a:extLst>
          </p:cNvPr>
          <p:cNvPicPr>
            <a:picLocks noChangeAspect="1"/>
          </p:cNvPicPr>
          <p:nvPr/>
        </p:nvPicPr>
        <p:blipFill>
          <a:blip r:embed="rId6"/>
          <a:stretch>
            <a:fillRect/>
          </a:stretch>
        </p:blipFill>
        <p:spPr>
          <a:xfrm>
            <a:off x="7390054" y="-191806"/>
            <a:ext cx="4669941" cy="3755461"/>
          </a:xfrm>
          <a:prstGeom prst="rect">
            <a:avLst/>
          </a:prstGeom>
        </p:spPr>
      </p:pic>
    </p:spTree>
    <p:extLst>
      <p:ext uri="{BB962C8B-B14F-4D97-AF65-F5344CB8AC3E}">
        <p14:creationId xmlns:p14="http://schemas.microsoft.com/office/powerpoint/2010/main" val="789691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B610BB2-8CD8-4433-B3EA-836DE5D189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 couple of dolls holding balloons&#10;&#10;Description automatically generated with low confidence">
            <a:extLst>
              <a:ext uri="{FF2B5EF4-FFF2-40B4-BE49-F238E27FC236}">
                <a16:creationId xmlns:a16="http://schemas.microsoft.com/office/drawing/2014/main" id="{980B55C1-C317-4DDC-AA97-9BFC3ADBB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357" y="1026817"/>
            <a:ext cx="6596293" cy="6596293"/>
          </a:xfrm>
          <a:prstGeom prst="rect">
            <a:avLst/>
          </a:prstGeom>
        </p:spPr>
      </p:pic>
      <p:grpSp>
        <p:nvGrpSpPr>
          <p:cNvPr id="13" name="Group 12">
            <a:extLst>
              <a:ext uri="{FF2B5EF4-FFF2-40B4-BE49-F238E27FC236}">
                <a16:creationId xmlns:a16="http://schemas.microsoft.com/office/drawing/2014/main" id="{ACACEFE8-6E15-4AD9-AD63-BAE64F389915}"/>
              </a:ext>
            </a:extLst>
          </p:cNvPr>
          <p:cNvGrpSpPr/>
          <p:nvPr/>
        </p:nvGrpSpPr>
        <p:grpSpPr>
          <a:xfrm>
            <a:off x="8735999" y="3179981"/>
            <a:ext cx="2884467" cy="2618444"/>
            <a:chOff x="8176431" y="3179981"/>
            <a:chExt cx="2884467" cy="2618444"/>
          </a:xfrm>
        </p:grpSpPr>
        <p:pic>
          <p:nvPicPr>
            <p:cNvPr id="8" name="Picture 7" descr="A picture containing circle&#10;&#10;Description automatically generated">
              <a:extLst>
                <a:ext uri="{FF2B5EF4-FFF2-40B4-BE49-F238E27FC236}">
                  <a16:creationId xmlns:a16="http://schemas.microsoft.com/office/drawing/2014/main" id="{30206F37-8E6D-4B63-9A64-33B1B101B1B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525" b="50000"/>
            <a:stretch/>
          </p:blipFill>
          <p:spPr>
            <a:xfrm rot="1585570">
              <a:off x="8176431" y="3179981"/>
              <a:ext cx="2884467" cy="2618444"/>
            </a:xfrm>
            <a:prstGeom prst="rect">
              <a:avLst/>
            </a:prstGeom>
          </p:spPr>
        </p:pic>
        <p:sp>
          <p:nvSpPr>
            <p:cNvPr id="12" name="TextBox 11">
              <a:extLst>
                <a:ext uri="{FF2B5EF4-FFF2-40B4-BE49-F238E27FC236}">
                  <a16:creationId xmlns:a16="http://schemas.microsoft.com/office/drawing/2014/main" id="{ADE6FDD6-9E79-4351-B7AA-3117777C07F6}"/>
                </a:ext>
              </a:extLst>
            </p:cNvPr>
            <p:cNvSpPr txBox="1"/>
            <p:nvPr/>
          </p:nvSpPr>
          <p:spPr>
            <a:xfrm>
              <a:off x="8767391" y="3612040"/>
              <a:ext cx="205002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solidFill>
                      <a:sysClr val="windowText" lastClr="000000"/>
                    </a:solidFill>
                  </a:ln>
                  <a:solidFill>
                    <a:prstClr val="white"/>
                  </a:solidFill>
                  <a:effectLst/>
                  <a:uLnTx/>
                  <a:uFillTx/>
                  <a:latin typeface="Calibri" panose="020F0502020204030204"/>
                  <a:ea typeface="+mn-ea"/>
                  <a:cs typeface="+mn-cs"/>
                </a:rPr>
                <a:t>Nhận xét</a:t>
              </a:r>
            </a:p>
          </p:txBody>
        </p:sp>
      </p:grpSp>
      <p:grpSp>
        <p:nvGrpSpPr>
          <p:cNvPr id="19" name="Group 18">
            <a:extLst>
              <a:ext uri="{FF2B5EF4-FFF2-40B4-BE49-F238E27FC236}">
                <a16:creationId xmlns:a16="http://schemas.microsoft.com/office/drawing/2014/main" id="{249DE5EB-9CF8-41A2-B377-C90EA47513F7}"/>
              </a:ext>
            </a:extLst>
          </p:cNvPr>
          <p:cNvGrpSpPr/>
          <p:nvPr/>
        </p:nvGrpSpPr>
        <p:grpSpPr>
          <a:xfrm>
            <a:off x="238420" y="0"/>
            <a:ext cx="3224320" cy="4569074"/>
            <a:chOff x="54029" y="0"/>
            <a:chExt cx="3224320" cy="4569074"/>
          </a:xfrm>
        </p:grpSpPr>
        <p:pic>
          <p:nvPicPr>
            <p:cNvPr id="15" name="Picture 14" descr="A group of cell phones&#10;&#10;Description automatically generated with medium confidence">
              <a:extLst>
                <a:ext uri="{FF2B5EF4-FFF2-40B4-BE49-F238E27FC236}">
                  <a16:creationId xmlns:a16="http://schemas.microsoft.com/office/drawing/2014/main" id="{00555BD5-E439-4A64-B848-87D73D6E0EE6}"/>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r="24080" b="69687"/>
            <a:stretch/>
          </p:blipFill>
          <p:spPr>
            <a:xfrm>
              <a:off x="54029" y="0"/>
              <a:ext cx="3224320" cy="4569074"/>
            </a:xfrm>
            <a:prstGeom prst="rect">
              <a:avLst/>
            </a:prstGeom>
          </p:spPr>
        </p:pic>
        <p:grpSp>
          <p:nvGrpSpPr>
            <p:cNvPr id="16" name="Group 15">
              <a:extLst>
                <a:ext uri="{FF2B5EF4-FFF2-40B4-BE49-F238E27FC236}">
                  <a16:creationId xmlns:a16="http://schemas.microsoft.com/office/drawing/2014/main" id="{B1FE26A7-DBA7-4E79-9858-8B708194D39A}"/>
                </a:ext>
              </a:extLst>
            </p:cNvPr>
            <p:cNvGrpSpPr/>
            <p:nvPr/>
          </p:nvGrpSpPr>
          <p:grpSpPr>
            <a:xfrm>
              <a:off x="629310" y="1463490"/>
              <a:ext cx="1884084" cy="2677657"/>
              <a:chOff x="7026460" y="2579491"/>
              <a:chExt cx="4129874" cy="2677657"/>
            </a:xfrm>
          </p:grpSpPr>
          <p:sp>
            <p:nvSpPr>
              <p:cNvPr id="17" name="TextBox 16">
                <a:extLst>
                  <a:ext uri="{FF2B5EF4-FFF2-40B4-BE49-F238E27FC236}">
                    <a16:creationId xmlns:a16="http://schemas.microsoft.com/office/drawing/2014/main" id="{8C2449C1-52DD-4697-9451-1A1A7263DE68}"/>
                  </a:ext>
                </a:extLst>
              </p:cNvPr>
              <p:cNvSpPr txBox="1"/>
              <p:nvPr/>
            </p:nvSpPr>
            <p:spPr>
              <a:xfrm>
                <a:off x="7026460" y="2579492"/>
                <a:ext cx="4129874"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a:ln w="127000">
                      <a:solidFill>
                        <a:prstClr val="white"/>
                      </a:solidFill>
                    </a:ln>
                    <a:solidFill>
                      <a:prstClr val="white"/>
                    </a:solidFill>
                    <a:effectLst>
                      <a:outerShdw blurRad="50800" dist="38100" dir="2700000" algn="tl" rotWithShape="0">
                        <a:prstClr val="black">
                          <a:alpha val="40000"/>
                        </a:prstClr>
                      </a:outerShdw>
                    </a:effectLst>
                    <a:uLnTx/>
                    <a:uFillTx/>
                    <a:latin typeface="Calibri" panose="020F0502020204030204"/>
                    <a:ea typeface="+mn-ea"/>
                    <a:cs typeface="+mn-cs"/>
                  </a:rPr>
                  <a:t>Trình bày trước lớp</a:t>
                </a:r>
              </a:p>
            </p:txBody>
          </p:sp>
          <p:sp>
            <p:nvSpPr>
              <p:cNvPr id="18" name="TextBox 17">
                <a:extLst>
                  <a:ext uri="{FF2B5EF4-FFF2-40B4-BE49-F238E27FC236}">
                    <a16:creationId xmlns:a16="http://schemas.microsoft.com/office/drawing/2014/main" id="{D43FA3F6-9771-4A5F-8A1D-DBCF0A2EA249}"/>
                  </a:ext>
                </a:extLst>
              </p:cNvPr>
              <p:cNvSpPr txBox="1"/>
              <p:nvPr/>
            </p:nvSpPr>
            <p:spPr>
              <a:xfrm>
                <a:off x="7026460" y="2579491"/>
                <a:ext cx="4129874"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a:ln>
                      <a:solidFill>
                        <a:sysClr val="windowText" lastClr="000000"/>
                      </a:solidFill>
                    </a:ln>
                    <a:solidFill>
                      <a:srgbClr val="FFCC00"/>
                    </a:solidFill>
                    <a:effectLst/>
                    <a:uLnTx/>
                    <a:uFillTx/>
                    <a:latin typeface="Calibri" panose="020F0502020204030204"/>
                    <a:ea typeface="+mn-ea"/>
                    <a:cs typeface="+mn-cs"/>
                  </a:rPr>
                  <a:t>Trình bày trước lớp</a:t>
                </a:r>
              </a:p>
            </p:txBody>
          </p:sp>
        </p:grpSp>
      </p:grpSp>
      <p:grpSp>
        <p:nvGrpSpPr>
          <p:cNvPr id="14" name="Group 13">
            <a:extLst>
              <a:ext uri="{FF2B5EF4-FFF2-40B4-BE49-F238E27FC236}">
                <a16:creationId xmlns:a16="http://schemas.microsoft.com/office/drawing/2014/main" id="{331C5D38-58FB-4E67-86E8-6EC4277E33E5}"/>
              </a:ext>
            </a:extLst>
          </p:cNvPr>
          <p:cNvGrpSpPr/>
          <p:nvPr/>
        </p:nvGrpSpPr>
        <p:grpSpPr>
          <a:xfrm>
            <a:off x="2293651" y="3733142"/>
            <a:ext cx="2541768" cy="2574067"/>
            <a:chOff x="1734083" y="3733142"/>
            <a:chExt cx="2541768" cy="2574067"/>
          </a:xfrm>
        </p:grpSpPr>
        <p:pic>
          <p:nvPicPr>
            <p:cNvPr id="5" name="Picture 4" descr="A picture containing circle&#10;&#10;Description automatically generated">
              <a:extLst>
                <a:ext uri="{FF2B5EF4-FFF2-40B4-BE49-F238E27FC236}">
                  <a16:creationId xmlns:a16="http://schemas.microsoft.com/office/drawing/2014/main" id="{EB5583E9-C708-4B94-B2C6-11867F880C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0000" r="37969"/>
            <a:stretch/>
          </p:blipFill>
          <p:spPr>
            <a:xfrm rot="4908972" flipH="1">
              <a:off x="1717933" y="3749292"/>
              <a:ext cx="2574067" cy="2541768"/>
            </a:xfrm>
            <a:prstGeom prst="rect">
              <a:avLst/>
            </a:prstGeom>
          </p:spPr>
        </p:pic>
        <p:sp>
          <p:nvSpPr>
            <p:cNvPr id="11" name="TextBox 10">
              <a:extLst>
                <a:ext uri="{FF2B5EF4-FFF2-40B4-BE49-F238E27FC236}">
                  <a16:creationId xmlns:a16="http://schemas.microsoft.com/office/drawing/2014/main" id="{C91F3CC4-B1BB-4BAE-99CC-AE5508599694}"/>
                </a:ext>
              </a:extLst>
            </p:cNvPr>
            <p:cNvSpPr txBox="1"/>
            <p:nvPr/>
          </p:nvSpPr>
          <p:spPr>
            <a:xfrm>
              <a:off x="1873045" y="4324963"/>
              <a:ext cx="205002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solidFill>
                      <a:sysClr val="windowText" lastClr="000000"/>
                    </a:solidFill>
                  </a:ln>
                  <a:solidFill>
                    <a:prstClr val="white"/>
                  </a:solidFill>
                  <a:effectLst/>
                  <a:uLnTx/>
                  <a:uFillTx/>
                  <a:latin typeface="Calibri" panose="020F0502020204030204"/>
                  <a:ea typeface="+mn-ea"/>
                  <a:cs typeface="+mn-cs"/>
                </a:rPr>
                <a:t>Trình bày</a:t>
              </a:r>
            </a:p>
          </p:txBody>
        </p:sp>
      </p:grpSp>
    </p:spTree>
    <p:extLst>
      <p:ext uri="{BB962C8B-B14F-4D97-AF65-F5344CB8AC3E}">
        <p14:creationId xmlns:p14="http://schemas.microsoft.com/office/powerpoint/2010/main" val="195802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3000" fill="hold" nodeType="clickEffect">
                                  <p:stCondLst>
                                    <p:cond delay="0"/>
                                  </p:stCondLst>
                                  <p:childTnLst>
                                    <p:animEffect transition="out" filter="fade">
                                      <p:cBhvr>
                                        <p:cTn id="6" dur="500" tmFilter="0, 0; .2, .5; .8, .5; 1, 0"/>
                                        <p:tgtEl>
                                          <p:spTgt spid="19"/>
                                        </p:tgtEl>
                                      </p:cBhvr>
                                    </p:animEffect>
                                    <p:animScale>
                                      <p:cBhvr>
                                        <p:cTn id="7" dur="250" autoRev="1" fill="hold"/>
                                        <p:tgtEl>
                                          <p:spTgt spid="19"/>
                                        </p:tgtEl>
                                      </p:cBhvr>
                                      <p:by x="105000" y="105000"/>
                                    </p:animScale>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15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2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1951F09-C641-8FED-DA62-1CCD567A8086}"/>
              </a:ext>
            </a:extLst>
          </p:cNvPr>
          <p:cNvGrpSpPr/>
          <p:nvPr/>
        </p:nvGrpSpPr>
        <p:grpSpPr>
          <a:xfrm>
            <a:off x="828246" y="623060"/>
            <a:ext cx="9626886" cy="1234315"/>
            <a:chOff x="1062408" y="2539999"/>
            <a:chExt cx="10219585" cy="1983837"/>
          </a:xfrm>
        </p:grpSpPr>
        <p:grpSp>
          <p:nvGrpSpPr>
            <p:cNvPr id="4" name="Group 3">
              <a:extLst>
                <a:ext uri="{FF2B5EF4-FFF2-40B4-BE49-F238E27FC236}">
                  <a16:creationId xmlns:a16="http://schemas.microsoft.com/office/drawing/2014/main" id="{ABC3082C-1E5D-12A8-2EF5-7AC2AEC0952A}"/>
                </a:ext>
              </a:extLst>
            </p:cNvPr>
            <p:cNvGrpSpPr/>
            <p:nvPr/>
          </p:nvGrpSpPr>
          <p:grpSpPr>
            <a:xfrm>
              <a:off x="1062408" y="2539999"/>
              <a:ext cx="10219585" cy="1983837"/>
              <a:chOff x="986208" y="774696"/>
              <a:chExt cx="10219585" cy="5631539"/>
            </a:xfrm>
          </p:grpSpPr>
          <p:grpSp>
            <p:nvGrpSpPr>
              <p:cNvPr id="6" name="Group 5">
                <a:extLst>
                  <a:ext uri="{FF2B5EF4-FFF2-40B4-BE49-F238E27FC236}">
                    <a16:creationId xmlns:a16="http://schemas.microsoft.com/office/drawing/2014/main" id="{56649C30-6941-E9BE-D9A4-9D2A0AA9084F}"/>
                  </a:ext>
                </a:extLst>
              </p:cNvPr>
              <p:cNvGrpSpPr/>
              <p:nvPr/>
            </p:nvGrpSpPr>
            <p:grpSpPr>
              <a:xfrm>
                <a:off x="986208" y="774696"/>
                <a:ext cx="10219585" cy="5631539"/>
                <a:chOff x="986208" y="774696"/>
                <a:chExt cx="10219585" cy="5631539"/>
              </a:xfrm>
            </p:grpSpPr>
            <p:sp>
              <p:nvSpPr>
                <p:cNvPr id="8" name="Rectangle: Rounded Corners 7">
                  <a:extLst>
                    <a:ext uri="{FF2B5EF4-FFF2-40B4-BE49-F238E27FC236}">
                      <a16:creationId xmlns:a16="http://schemas.microsoft.com/office/drawing/2014/main" id="{3C7D4DD0-B95F-8042-49C8-092715E31E3A}"/>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9960C94C-D39E-8FD4-4A59-6009E10F9089}"/>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7" name="标题 1">
                <a:extLst>
                  <a:ext uri="{FF2B5EF4-FFF2-40B4-BE49-F238E27FC236}">
                    <a16:creationId xmlns:a16="http://schemas.microsoft.com/office/drawing/2014/main" id="{4A9AB49A-A3E3-CF6C-4794-AE581E30FFDB}"/>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5" name="Rectangle 4">
              <a:extLst>
                <a:ext uri="{FF2B5EF4-FFF2-40B4-BE49-F238E27FC236}">
                  <a16:creationId xmlns:a16="http://schemas.microsoft.com/office/drawing/2014/main" id="{5FB8DCF9-D219-1330-CA35-C4CA4DBE5214}"/>
                </a:ext>
              </a:extLst>
            </p:cNvPr>
            <p:cNvSpPr/>
            <p:nvPr/>
          </p:nvSpPr>
          <p:spPr>
            <a:xfrm>
              <a:off x="1352551" y="2826342"/>
              <a:ext cx="9476463" cy="1303846"/>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Những thức ăn đồ uống nào chứa nhiều đường cần ăn ít, chứa nhiều muối cần ăn hạn chế?</a:t>
              </a:r>
            </a:p>
          </p:txBody>
        </p:sp>
      </p:grpSp>
      <p:sp>
        <p:nvSpPr>
          <p:cNvPr id="10" name="TextBox 9">
            <a:extLst>
              <a:ext uri="{FF2B5EF4-FFF2-40B4-BE49-F238E27FC236}">
                <a16:creationId xmlns:a16="http://schemas.microsoft.com/office/drawing/2014/main" id="{CC78EAE4-9B3D-D6B0-2399-75128F1D654A}"/>
              </a:ext>
            </a:extLst>
          </p:cNvPr>
          <p:cNvSpPr txBox="1"/>
          <p:nvPr/>
        </p:nvSpPr>
        <p:spPr>
          <a:xfrm>
            <a:off x="1769927" y="2519398"/>
            <a:ext cx="9126673" cy="2554545"/>
          </a:xfrm>
          <a:custGeom>
            <a:avLst/>
            <a:gdLst>
              <a:gd name="connsiteX0" fmla="*/ 0 w 9126673"/>
              <a:gd name="connsiteY0" fmla="*/ 0 h 2554545"/>
              <a:gd name="connsiteX1" fmla="*/ 9126673 w 9126673"/>
              <a:gd name="connsiteY1" fmla="*/ 0 h 2554545"/>
              <a:gd name="connsiteX2" fmla="*/ 9126673 w 9126673"/>
              <a:gd name="connsiteY2" fmla="*/ 2554545 h 2554545"/>
              <a:gd name="connsiteX3" fmla="*/ 0 w 9126673"/>
              <a:gd name="connsiteY3" fmla="*/ 2554545 h 2554545"/>
              <a:gd name="connsiteX4" fmla="*/ 0 w 9126673"/>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6673" h="2554545" fill="none" extrusionOk="0">
                <a:moveTo>
                  <a:pt x="0" y="0"/>
                </a:moveTo>
                <a:cubicBezTo>
                  <a:pt x="3100351" y="5222"/>
                  <a:pt x="7956967" y="24918"/>
                  <a:pt x="9126673" y="0"/>
                </a:cubicBezTo>
                <a:cubicBezTo>
                  <a:pt x="8965428" y="837733"/>
                  <a:pt x="9082913" y="1383476"/>
                  <a:pt x="9126673" y="2554545"/>
                </a:cubicBezTo>
                <a:cubicBezTo>
                  <a:pt x="5767901" y="2389784"/>
                  <a:pt x="2085447" y="2672695"/>
                  <a:pt x="0" y="2554545"/>
                </a:cubicBezTo>
                <a:cubicBezTo>
                  <a:pt x="-55725" y="1859262"/>
                  <a:pt x="17072" y="437056"/>
                  <a:pt x="0" y="0"/>
                </a:cubicBezTo>
                <a:close/>
              </a:path>
              <a:path w="9126673" h="2554545" stroke="0" extrusionOk="0">
                <a:moveTo>
                  <a:pt x="0" y="0"/>
                </a:moveTo>
                <a:cubicBezTo>
                  <a:pt x="3397467" y="11849"/>
                  <a:pt x="4803575" y="-161459"/>
                  <a:pt x="9126673" y="0"/>
                </a:cubicBezTo>
                <a:cubicBezTo>
                  <a:pt x="9129803" y="1191849"/>
                  <a:pt x="9025497" y="1724527"/>
                  <a:pt x="9126673" y="2554545"/>
                </a:cubicBezTo>
                <a:cubicBezTo>
                  <a:pt x="5108838" y="2408685"/>
                  <a:pt x="1927106" y="2476221"/>
                  <a:pt x="0" y="2554545"/>
                </a:cubicBezTo>
                <a:cubicBezTo>
                  <a:pt x="74291" y="1310571"/>
                  <a:pt x="168006" y="1199883"/>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Các loại thực phẩm có chứa nhiều đường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như bánh kẹo, sữa có đường, nước ngọt,... cần ăn ít</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a:t>
            </a:r>
          </a:p>
          <a:p>
            <a:pPr marL="342900" lvl="0" indent="-342900" algn="just">
              <a:buFont typeface="Arial" panose="020B0604020202020204" pitchFamily="34" charset="0"/>
              <a:buChar char="•"/>
            </a:pP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C</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ác thức ăn chứa nhiều muối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như thức ăn nhanh, đồ hộp, đồ ăn vặt,... chứa nhiều muối cần ăn hạn chế.</a:t>
            </a:r>
            <a:endParaRPr kumimoji="0" lang="vi-VN" sz="32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 name="Freeform: Shape 34">
            <a:extLst>
              <a:ext uri="{FF2B5EF4-FFF2-40B4-BE49-F238E27FC236}">
                <a16:creationId xmlns:a16="http://schemas.microsoft.com/office/drawing/2014/main" id="{4610A1D5-C5F0-6507-1D04-82271CD27FCD}"/>
              </a:ext>
            </a:extLst>
          </p:cNvPr>
          <p:cNvSpPr/>
          <p:nvPr/>
        </p:nvSpPr>
        <p:spPr>
          <a:xfrm>
            <a:off x="955062" y="180817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524708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1951F09-C641-8FED-DA62-1CCD567A8086}"/>
              </a:ext>
            </a:extLst>
          </p:cNvPr>
          <p:cNvGrpSpPr/>
          <p:nvPr/>
        </p:nvGrpSpPr>
        <p:grpSpPr>
          <a:xfrm>
            <a:off x="828246" y="623060"/>
            <a:ext cx="9626886" cy="1234315"/>
            <a:chOff x="1062408" y="2539999"/>
            <a:chExt cx="10219585" cy="1983837"/>
          </a:xfrm>
        </p:grpSpPr>
        <p:grpSp>
          <p:nvGrpSpPr>
            <p:cNvPr id="4" name="Group 3">
              <a:extLst>
                <a:ext uri="{FF2B5EF4-FFF2-40B4-BE49-F238E27FC236}">
                  <a16:creationId xmlns:a16="http://schemas.microsoft.com/office/drawing/2014/main" id="{ABC3082C-1E5D-12A8-2EF5-7AC2AEC0952A}"/>
                </a:ext>
              </a:extLst>
            </p:cNvPr>
            <p:cNvGrpSpPr/>
            <p:nvPr/>
          </p:nvGrpSpPr>
          <p:grpSpPr>
            <a:xfrm>
              <a:off x="1062408" y="2539999"/>
              <a:ext cx="10219585" cy="1983837"/>
              <a:chOff x="986208" y="774696"/>
              <a:chExt cx="10219585" cy="5631539"/>
            </a:xfrm>
          </p:grpSpPr>
          <p:grpSp>
            <p:nvGrpSpPr>
              <p:cNvPr id="6" name="Group 5">
                <a:extLst>
                  <a:ext uri="{FF2B5EF4-FFF2-40B4-BE49-F238E27FC236}">
                    <a16:creationId xmlns:a16="http://schemas.microsoft.com/office/drawing/2014/main" id="{56649C30-6941-E9BE-D9A4-9D2A0AA9084F}"/>
                  </a:ext>
                </a:extLst>
              </p:cNvPr>
              <p:cNvGrpSpPr/>
              <p:nvPr/>
            </p:nvGrpSpPr>
            <p:grpSpPr>
              <a:xfrm>
                <a:off x="986208" y="774696"/>
                <a:ext cx="10219585" cy="5631539"/>
                <a:chOff x="986208" y="774696"/>
                <a:chExt cx="10219585" cy="5631539"/>
              </a:xfrm>
            </p:grpSpPr>
            <p:sp>
              <p:nvSpPr>
                <p:cNvPr id="8" name="Rectangle: Rounded Corners 7">
                  <a:extLst>
                    <a:ext uri="{FF2B5EF4-FFF2-40B4-BE49-F238E27FC236}">
                      <a16:creationId xmlns:a16="http://schemas.microsoft.com/office/drawing/2014/main" id="{3C7D4DD0-B95F-8042-49C8-092715E31E3A}"/>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9960C94C-D39E-8FD4-4A59-6009E10F9089}"/>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7" name="标题 1">
                <a:extLst>
                  <a:ext uri="{FF2B5EF4-FFF2-40B4-BE49-F238E27FC236}">
                    <a16:creationId xmlns:a16="http://schemas.microsoft.com/office/drawing/2014/main" id="{4A9AB49A-A3E3-CF6C-4794-AE581E30FFDB}"/>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5" name="Rectangle 4">
              <a:extLst>
                <a:ext uri="{FF2B5EF4-FFF2-40B4-BE49-F238E27FC236}">
                  <a16:creationId xmlns:a16="http://schemas.microsoft.com/office/drawing/2014/main" id="{5FB8DCF9-D219-1330-CA35-C4CA4DBE5214}"/>
                </a:ext>
              </a:extLst>
            </p:cNvPr>
            <p:cNvSpPr/>
            <p:nvPr/>
          </p:nvSpPr>
          <p:spPr>
            <a:xfrm>
              <a:off x="1352551" y="2612593"/>
              <a:ext cx="9476463" cy="1731345"/>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Những thức ăn nào không cần sử dụng thêm gia vị chấm khi ăn?</a:t>
              </a:r>
            </a:p>
          </p:txBody>
        </p:sp>
      </p:grpSp>
      <p:sp>
        <p:nvSpPr>
          <p:cNvPr id="10" name="TextBox 9">
            <a:extLst>
              <a:ext uri="{FF2B5EF4-FFF2-40B4-BE49-F238E27FC236}">
                <a16:creationId xmlns:a16="http://schemas.microsoft.com/office/drawing/2014/main" id="{CC78EAE4-9B3D-D6B0-2399-75128F1D654A}"/>
              </a:ext>
            </a:extLst>
          </p:cNvPr>
          <p:cNvSpPr txBox="1"/>
          <p:nvPr/>
        </p:nvSpPr>
        <p:spPr>
          <a:xfrm>
            <a:off x="1769927" y="2519398"/>
            <a:ext cx="9793423" cy="2308324"/>
          </a:xfrm>
          <a:custGeom>
            <a:avLst/>
            <a:gdLst>
              <a:gd name="connsiteX0" fmla="*/ 0 w 9793423"/>
              <a:gd name="connsiteY0" fmla="*/ 0 h 2308324"/>
              <a:gd name="connsiteX1" fmla="*/ 9793423 w 9793423"/>
              <a:gd name="connsiteY1" fmla="*/ 0 h 2308324"/>
              <a:gd name="connsiteX2" fmla="*/ 9793423 w 9793423"/>
              <a:gd name="connsiteY2" fmla="*/ 2308324 h 2308324"/>
              <a:gd name="connsiteX3" fmla="*/ 0 w 9793423"/>
              <a:gd name="connsiteY3" fmla="*/ 2308324 h 2308324"/>
              <a:gd name="connsiteX4" fmla="*/ 0 w 9793423"/>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3423" h="2308324" fill="none" extrusionOk="0">
                <a:moveTo>
                  <a:pt x="0" y="0"/>
                </a:moveTo>
                <a:cubicBezTo>
                  <a:pt x="1390102" y="5222"/>
                  <a:pt x="6319383" y="24918"/>
                  <a:pt x="9793423" y="0"/>
                </a:cubicBezTo>
                <a:cubicBezTo>
                  <a:pt x="9632178" y="295473"/>
                  <a:pt x="9749663" y="1186317"/>
                  <a:pt x="9793423" y="2308324"/>
                </a:cubicBezTo>
                <a:cubicBezTo>
                  <a:pt x="7573456" y="2143563"/>
                  <a:pt x="3260584" y="2426474"/>
                  <a:pt x="0" y="2308324"/>
                </a:cubicBezTo>
                <a:cubicBezTo>
                  <a:pt x="-55725" y="1490219"/>
                  <a:pt x="17072" y="609588"/>
                  <a:pt x="0" y="0"/>
                </a:cubicBezTo>
                <a:close/>
              </a:path>
              <a:path w="9793423" h="2308324" stroke="0" extrusionOk="0">
                <a:moveTo>
                  <a:pt x="0" y="0"/>
                </a:moveTo>
                <a:cubicBezTo>
                  <a:pt x="3848593" y="11849"/>
                  <a:pt x="8067033" y="-161459"/>
                  <a:pt x="9793423" y="0"/>
                </a:cubicBezTo>
                <a:cubicBezTo>
                  <a:pt x="9796553" y="699270"/>
                  <a:pt x="9692247" y="2031698"/>
                  <a:pt x="9793423" y="2308324"/>
                </a:cubicBezTo>
                <a:cubicBezTo>
                  <a:pt x="7437328" y="2162464"/>
                  <a:pt x="3968163" y="2230000"/>
                  <a:pt x="0" y="2308324"/>
                </a:cubicBezTo>
                <a:cubicBezTo>
                  <a:pt x="74291" y="1581858"/>
                  <a:pt x="168006" y="1077334"/>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800" b="1" dirty="0">
                <a:solidFill>
                  <a:prstClr val="black"/>
                </a:solidFill>
                <a:latin typeface="Cambria" panose="02040503050406030204" pitchFamily="18" charset="0"/>
                <a:ea typeface="Cambria" panose="02040503050406030204" pitchFamily="18" charset="0"/>
                <a:cs typeface="Calibri" panose="020F0502020204030204" pitchFamily="34" charset="0"/>
              </a:rPr>
              <a:t>Thức ăn không cần sử dụng thêm gia vị chấm khi ăn: </a:t>
            </a:r>
            <a:r>
              <a:rPr lang="vi-VN" sz="4800" dirty="0">
                <a:solidFill>
                  <a:prstClr val="black"/>
                </a:solidFill>
                <a:latin typeface="Cambria" panose="02040503050406030204" pitchFamily="18" charset="0"/>
                <a:ea typeface="Cambria" panose="02040503050406030204" pitchFamily="18" charset="0"/>
                <a:cs typeface="Calibri" panose="020F0502020204030204" pitchFamily="34" charset="0"/>
              </a:rPr>
              <a:t>rau củ xào, thịt xào,</a:t>
            </a:r>
            <a:r>
              <a:rPr lang="en-US" sz="4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dirty="0" err="1">
                <a:solidFill>
                  <a:prstClr val="black"/>
                </a:solidFill>
                <a:latin typeface="Cambria" panose="02040503050406030204" pitchFamily="18" charset="0"/>
                <a:ea typeface="Cambria" panose="02040503050406030204" pitchFamily="18" charset="0"/>
                <a:cs typeface="Calibri" panose="020F0502020204030204" pitchFamily="34" charset="0"/>
              </a:rPr>
              <a:t>thịt</a:t>
            </a:r>
            <a:r>
              <a:rPr lang="en-US" sz="4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dirty="0" err="1">
                <a:solidFill>
                  <a:prstClr val="black"/>
                </a:solidFill>
                <a:latin typeface="Cambria" panose="02040503050406030204" pitchFamily="18" charset="0"/>
                <a:ea typeface="Cambria" panose="02040503050406030204" pitchFamily="18" charset="0"/>
                <a:cs typeface="Calibri" panose="020F0502020204030204" pitchFamily="34" charset="0"/>
              </a:rPr>
              <a:t>kho</a:t>
            </a:r>
            <a:r>
              <a:rPr lang="en-US" sz="4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dirty="0" err="1">
                <a:solidFill>
                  <a:prstClr val="black"/>
                </a:solidFill>
                <a:latin typeface="Cambria" panose="02040503050406030204" pitchFamily="18" charset="0"/>
                <a:ea typeface="Cambria" panose="02040503050406030204" pitchFamily="18" charset="0"/>
                <a:cs typeface="Calibri" panose="020F0502020204030204" pitchFamily="34" charset="0"/>
              </a:rPr>
              <a:t>cá</a:t>
            </a:r>
            <a:r>
              <a:rPr lang="en-US" sz="4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dirty="0" err="1">
                <a:solidFill>
                  <a:prstClr val="black"/>
                </a:solidFill>
                <a:latin typeface="Cambria" panose="02040503050406030204" pitchFamily="18" charset="0"/>
                <a:ea typeface="Cambria" panose="02040503050406030204" pitchFamily="18" charset="0"/>
                <a:cs typeface="Calibri" panose="020F0502020204030204" pitchFamily="34" charset="0"/>
              </a:rPr>
              <a:t>kho</a:t>
            </a:r>
            <a:r>
              <a:rPr lang="vi-VN" sz="4800"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8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 name="Freeform: Shape 34">
            <a:extLst>
              <a:ext uri="{FF2B5EF4-FFF2-40B4-BE49-F238E27FC236}">
                <a16:creationId xmlns:a16="http://schemas.microsoft.com/office/drawing/2014/main" id="{4610A1D5-C5F0-6507-1D04-82271CD27FCD}"/>
              </a:ext>
            </a:extLst>
          </p:cNvPr>
          <p:cNvSpPr/>
          <p:nvPr/>
        </p:nvSpPr>
        <p:spPr>
          <a:xfrm>
            <a:off x="955062" y="180817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4263112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1951F09-C641-8FED-DA62-1CCD567A8086}"/>
              </a:ext>
            </a:extLst>
          </p:cNvPr>
          <p:cNvGrpSpPr/>
          <p:nvPr/>
        </p:nvGrpSpPr>
        <p:grpSpPr>
          <a:xfrm>
            <a:off x="828246" y="623060"/>
            <a:ext cx="9626886" cy="1234315"/>
            <a:chOff x="1062408" y="2539999"/>
            <a:chExt cx="10219585" cy="1983837"/>
          </a:xfrm>
        </p:grpSpPr>
        <p:grpSp>
          <p:nvGrpSpPr>
            <p:cNvPr id="4" name="Group 3">
              <a:extLst>
                <a:ext uri="{FF2B5EF4-FFF2-40B4-BE49-F238E27FC236}">
                  <a16:creationId xmlns:a16="http://schemas.microsoft.com/office/drawing/2014/main" id="{ABC3082C-1E5D-12A8-2EF5-7AC2AEC0952A}"/>
                </a:ext>
              </a:extLst>
            </p:cNvPr>
            <p:cNvGrpSpPr/>
            <p:nvPr/>
          </p:nvGrpSpPr>
          <p:grpSpPr>
            <a:xfrm>
              <a:off x="1062408" y="2539999"/>
              <a:ext cx="10219585" cy="1983837"/>
              <a:chOff x="986208" y="774696"/>
              <a:chExt cx="10219585" cy="5631539"/>
            </a:xfrm>
          </p:grpSpPr>
          <p:grpSp>
            <p:nvGrpSpPr>
              <p:cNvPr id="6" name="Group 5">
                <a:extLst>
                  <a:ext uri="{FF2B5EF4-FFF2-40B4-BE49-F238E27FC236}">
                    <a16:creationId xmlns:a16="http://schemas.microsoft.com/office/drawing/2014/main" id="{56649C30-6941-E9BE-D9A4-9D2A0AA9084F}"/>
                  </a:ext>
                </a:extLst>
              </p:cNvPr>
              <p:cNvGrpSpPr/>
              <p:nvPr/>
            </p:nvGrpSpPr>
            <p:grpSpPr>
              <a:xfrm>
                <a:off x="986208" y="774696"/>
                <a:ext cx="10219585" cy="5631539"/>
                <a:chOff x="986208" y="774696"/>
                <a:chExt cx="10219585" cy="5631539"/>
              </a:xfrm>
            </p:grpSpPr>
            <p:sp>
              <p:nvSpPr>
                <p:cNvPr id="8" name="Rectangle: Rounded Corners 7">
                  <a:extLst>
                    <a:ext uri="{FF2B5EF4-FFF2-40B4-BE49-F238E27FC236}">
                      <a16:creationId xmlns:a16="http://schemas.microsoft.com/office/drawing/2014/main" id="{3C7D4DD0-B95F-8042-49C8-092715E31E3A}"/>
                    </a:ext>
                  </a:extLst>
                </p:cNvPr>
                <p:cNvSpPr/>
                <p:nvPr/>
              </p:nvSpPr>
              <p:spPr>
                <a:xfrm>
                  <a:off x="986208" y="774696"/>
                  <a:ext cx="10219585" cy="5631539"/>
                </a:xfrm>
                <a:prstGeom prst="roundRect">
                  <a:avLst/>
                </a:prstGeom>
                <a:solidFill>
                  <a:schemeClr val="bg1"/>
                </a:solidFill>
                <a:ln w="57150">
                  <a:solidFill>
                    <a:srgbClr val="4C9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9960C94C-D39E-8FD4-4A59-6009E10F9089}"/>
                    </a:ext>
                  </a:extLst>
                </p:cNvPr>
                <p:cNvSpPr/>
                <p:nvPr/>
              </p:nvSpPr>
              <p:spPr>
                <a:xfrm>
                  <a:off x="1161143" y="957490"/>
                  <a:ext cx="9869714" cy="4943021"/>
                </a:xfrm>
                <a:prstGeom prst="roundRect">
                  <a:avLst/>
                </a:prstGeom>
                <a:solidFill>
                  <a:schemeClr val="bg1"/>
                </a:solidFill>
                <a:ln w="28575">
                  <a:solidFill>
                    <a:srgbClr val="4C976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7" name="标题 1">
                <a:extLst>
                  <a:ext uri="{FF2B5EF4-FFF2-40B4-BE49-F238E27FC236}">
                    <a16:creationId xmlns:a16="http://schemas.microsoft.com/office/drawing/2014/main" id="{4A9AB49A-A3E3-CF6C-4794-AE581E30FFDB}"/>
                  </a:ext>
                </a:extLst>
              </p:cNvPr>
              <p:cNvSpPr txBox="1">
                <a:spLocks/>
              </p:cNvSpPr>
              <p:nvPr/>
            </p:nvSpPr>
            <p:spPr>
              <a:xfrm>
                <a:off x="1958632" y="1461557"/>
                <a:ext cx="8274735" cy="39749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zh-CN" altLang="en-US" sz="4800" b="1" i="0" u="none" strike="noStrike" kern="1200" cap="none" spc="0" normalizeH="0" baseline="0" noProof="0" dirty="0">
                  <a:ln>
                    <a:noFill/>
                  </a:ln>
                  <a:solidFill>
                    <a:srgbClr val="002060"/>
                  </a:solidFill>
                  <a:effectLst/>
                  <a:uLnTx/>
                  <a:uFillTx/>
                  <a:latin typeface="#9Slide03 Arima Madurai Medium" panose="00000600000000000000" pitchFamily="2" charset="0"/>
                  <a:ea typeface="仓耳章鱼小丸子体 W01" panose="02020400000000000000" pitchFamily="18" charset="-122"/>
                  <a:cs typeface="#9Slide03 Arima Madurai Medium" panose="00000600000000000000" pitchFamily="2" charset="0"/>
                </a:endParaRPr>
              </a:p>
            </p:txBody>
          </p:sp>
        </p:grpSp>
        <p:sp>
          <p:nvSpPr>
            <p:cNvPr id="5" name="Rectangle 4">
              <a:extLst>
                <a:ext uri="{FF2B5EF4-FFF2-40B4-BE49-F238E27FC236}">
                  <a16:creationId xmlns:a16="http://schemas.microsoft.com/office/drawing/2014/main" id="{5FB8DCF9-D219-1330-CA35-C4CA4DBE5214}"/>
                </a:ext>
              </a:extLst>
            </p:cNvPr>
            <p:cNvSpPr/>
            <p:nvPr/>
          </p:nvSpPr>
          <p:spPr>
            <a:xfrm>
              <a:off x="1352551" y="2612593"/>
              <a:ext cx="9476463" cy="1731345"/>
            </a:xfrm>
            <a:prstGeom prst="rect">
              <a:avLst/>
            </a:prstGeom>
          </p:spPr>
          <p:txBody>
            <a:bodyPr wrap="square"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a:ea typeface="Times New Roman" panose="02020603050405020304" pitchFamily="18" charset="0"/>
                  <a:cs typeface="Times New Roman" panose="02020603050405020304" pitchFamily="18" charset="0"/>
                </a:rPr>
                <a:t>Nếu đã ăn canh trong bữa ăn có cần uống nước lọc trong ngày nữa không? Vì sao?</a:t>
              </a:r>
            </a:p>
          </p:txBody>
        </p:sp>
      </p:grpSp>
      <p:sp>
        <p:nvSpPr>
          <p:cNvPr id="10" name="TextBox 9">
            <a:extLst>
              <a:ext uri="{FF2B5EF4-FFF2-40B4-BE49-F238E27FC236}">
                <a16:creationId xmlns:a16="http://schemas.microsoft.com/office/drawing/2014/main" id="{CC78EAE4-9B3D-D6B0-2399-75128F1D654A}"/>
              </a:ext>
            </a:extLst>
          </p:cNvPr>
          <p:cNvSpPr txBox="1"/>
          <p:nvPr/>
        </p:nvSpPr>
        <p:spPr>
          <a:xfrm>
            <a:off x="1769927" y="2519398"/>
            <a:ext cx="9793423" cy="2308324"/>
          </a:xfrm>
          <a:custGeom>
            <a:avLst/>
            <a:gdLst>
              <a:gd name="connsiteX0" fmla="*/ 0 w 9793423"/>
              <a:gd name="connsiteY0" fmla="*/ 0 h 2308324"/>
              <a:gd name="connsiteX1" fmla="*/ 9793423 w 9793423"/>
              <a:gd name="connsiteY1" fmla="*/ 0 h 2308324"/>
              <a:gd name="connsiteX2" fmla="*/ 9793423 w 9793423"/>
              <a:gd name="connsiteY2" fmla="*/ 2308324 h 2308324"/>
              <a:gd name="connsiteX3" fmla="*/ 0 w 9793423"/>
              <a:gd name="connsiteY3" fmla="*/ 2308324 h 2308324"/>
              <a:gd name="connsiteX4" fmla="*/ 0 w 9793423"/>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3423" h="2308324" fill="none" extrusionOk="0">
                <a:moveTo>
                  <a:pt x="0" y="0"/>
                </a:moveTo>
                <a:cubicBezTo>
                  <a:pt x="1390102" y="5222"/>
                  <a:pt x="6319383" y="24918"/>
                  <a:pt x="9793423" y="0"/>
                </a:cubicBezTo>
                <a:cubicBezTo>
                  <a:pt x="9632178" y="295473"/>
                  <a:pt x="9749663" y="1186317"/>
                  <a:pt x="9793423" y="2308324"/>
                </a:cubicBezTo>
                <a:cubicBezTo>
                  <a:pt x="7573456" y="2143563"/>
                  <a:pt x="3260584" y="2426474"/>
                  <a:pt x="0" y="2308324"/>
                </a:cubicBezTo>
                <a:cubicBezTo>
                  <a:pt x="-55725" y="1490219"/>
                  <a:pt x="17072" y="609588"/>
                  <a:pt x="0" y="0"/>
                </a:cubicBezTo>
                <a:close/>
              </a:path>
              <a:path w="9793423" h="2308324" stroke="0" extrusionOk="0">
                <a:moveTo>
                  <a:pt x="0" y="0"/>
                </a:moveTo>
                <a:cubicBezTo>
                  <a:pt x="3848593" y="11849"/>
                  <a:pt x="8067033" y="-161459"/>
                  <a:pt x="9793423" y="0"/>
                </a:cubicBezTo>
                <a:cubicBezTo>
                  <a:pt x="9796553" y="699270"/>
                  <a:pt x="9692247" y="2031698"/>
                  <a:pt x="9793423" y="2308324"/>
                </a:cubicBezTo>
                <a:cubicBezTo>
                  <a:pt x="7437328" y="2162464"/>
                  <a:pt x="3968163" y="2230000"/>
                  <a:pt x="0" y="2308324"/>
                </a:cubicBezTo>
                <a:cubicBezTo>
                  <a:pt x="74291" y="1581858"/>
                  <a:pt x="168006" y="1077334"/>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Dù đã ăn canh trong các bữa cơm vẫn cần uống nước lọc trong ngày, </a:t>
            </a:r>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vì lượng nước canh chưa đủ, có thể mặn không tốt. Cơ thể cần đủ nước để thực hiện các hoạt động sống. </a:t>
            </a:r>
          </a:p>
        </p:txBody>
      </p:sp>
      <p:sp>
        <p:nvSpPr>
          <p:cNvPr id="11" name="Freeform: Shape 34">
            <a:extLst>
              <a:ext uri="{FF2B5EF4-FFF2-40B4-BE49-F238E27FC236}">
                <a16:creationId xmlns:a16="http://schemas.microsoft.com/office/drawing/2014/main" id="{4610A1D5-C5F0-6507-1D04-82271CD27FCD}"/>
              </a:ext>
            </a:extLst>
          </p:cNvPr>
          <p:cNvSpPr/>
          <p:nvPr/>
        </p:nvSpPr>
        <p:spPr>
          <a:xfrm>
            <a:off x="955062" y="1808175"/>
            <a:ext cx="922541" cy="65837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3903796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descr="A screenshot of a computer&#10;&#10;Description automatically generated with low confidence">
            <a:extLst>
              <a:ext uri="{FF2B5EF4-FFF2-40B4-BE49-F238E27FC236}">
                <a16:creationId xmlns:a16="http://schemas.microsoft.com/office/drawing/2014/main" id="{D1100014-77DE-4D4A-9D8B-1961CDF4C8B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t="40873" b="40163"/>
          <a:stretch/>
        </p:blipFill>
        <p:spPr>
          <a:xfrm>
            <a:off x="1206219" y="0"/>
            <a:ext cx="2946681" cy="1126421"/>
          </a:xfrm>
          <a:prstGeom prst="rect">
            <a:avLst/>
          </a:prstGeom>
        </p:spPr>
      </p:pic>
      <p:sp>
        <p:nvSpPr>
          <p:cNvPr id="10" name="TextBox 9">
            <a:extLst>
              <a:ext uri="{FF2B5EF4-FFF2-40B4-BE49-F238E27FC236}">
                <a16:creationId xmlns:a16="http://schemas.microsoft.com/office/drawing/2014/main" id="{462729F7-B044-4ACC-B616-1B334DA06CBF}"/>
              </a:ext>
            </a:extLst>
          </p:cNvPr>
          <p:cNvSpPr txBox="1"/>
          <p:nvPr/>
        </p:nvSpPr>
        <p:spPr>
          <a:xfrm>
            <a:off x="1025409" y="190497"/>
            <a:ext cx="326084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Em</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có</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biết</a:t>
            </a:r>
            <a:endParaRPr kumimoji="0" lang="vi-VN"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8" name="Picture 47" descr="A picture containing logo&#10;&#10;Description automatically generated">
            <a:extLst>
              <a:ext uri="{FF2B5EF4-FFF2-40B4-BE49-F238E27FC236}">
                <a16:creationId xmlns:a16="http://schemas.microsoft.com/office/drawing/2014/main" id="{27E4EC84-8292-4AC6-9C55-6541FBAE993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8775" b="99838" l="9994" r="89942">
                        <a14:foregroundMark x1="43661" y1="12050" x2="43661" y2="12050"/>
                        <a14:foregroundMark x1="46281" y1="8775" x2="46281" y2="8775"/>
                        <a14:foregroundMark x1="43790" y1="88799" x2="43790" y2="88799"/>
                        <a14:foregroundMark x1="41721" y1="72827" x2="38583" y2="85200"/>
                        <a14:foregroundMark x1="38583" y1="85200" x2="38583" y2="85200"/>
                        <a14:foregroundMark x1="38066" y1="73352" x2="36902" y2="86332"/>
                        <a14:foregroundMark x1="36902" y1="86332" x2="36902" y2="86332"/>
                        <a14:foregroundMark x1="53946" y1="71371" x2="56533" y2="93813"/>
                        <a14:foregroundMark x1="56533" y1="93813" x2="56533" y2="93813"/>
                        <a14:foregroundMark x1="57342" y1="76749" x2="59411" y2="88112"/>
                        <a14:foregroundMark x1="59411" y1="88112" x2="59411" y2="88112"/>
                        <a14:foregroundMark x1="52911" y1="76587" x2="52523" y2="92519"/>
                        <a14:foregroundMark x1="52523" y1="92519" x2="52523" y2="92519"/>
                        <a14:foregroundMark x1="57600" y1="77396" x2="56016" y2="92519"/>
                        <a14:foregroundMark x1="56016" y1="92519" x2="55886" y2="92843"/>
                        <a14:foregroundMark x1="47704" y1="82450" x2="47574" y2="90578"/>
                        <a14:foregroundMark x1="47574" y1="90578" x2="47574" y2="90578"/>
                        <a14:foregroundMark x1="37549" y1="74970" x2="35349" y2="91710"/>
                        <a14:foregroundMark x1="35349" y1="91710" x2="35349" y2="91710"/>
                        <a14:foregroundMark x1="34961" y1="77234" x2="32988" y2="91225"/>
                        <a14:foregroundMark x1="32988" y1="91225" x2="32988" y2="91225"/>
                        <a14:foregroundMark x1="35608" y1="79499" x2="32988" y2="97089"/>
                        <a14:foregroundMark x1="32988" y1="97089" x2="32988" y2="97089"/>
                        <a14:foregroundMark x1="37419" y1="75131" x2="59023" y2="90093"/>
                        <a14:foregroundMark x1="59023" y1="90093" x2="58376" y2="79984"/>
                        <a14:foregroundMark x1="41203" y1="96078" x2="51617" y2="96522"/>
                        <a14:foregroundMark x1="51617" y1="96522" x2="52911" y2="96442"/>
                        <a14:foregroundMark x1="58118" y1="74970" x2="58118" y2="82936"/>
                        <a14:foregroundMark x1="57600" y1="72341" x2="57665" y2="93934"/>
                        <a14:foregroundMark x1="57665" y1="93934" x2="56662" y2="99515"/>
                        <a14:foregroundMark x1="59023" y1="92681" x2="60317" y2="98383"/>
                        <a14:foregroundMark x1="60058" y1="94298" x2="61093" y2="99353"/>
                        <a14:foregroundMark x1="60705" y1="94945" x2="61869" y2="98221"/>
                        <a14:foregroundMark x1="60964" y1="94460" x2="62646" y2="99838"/>
                        <a14:foregroundMark x1="33926" y1="93004" x2="31695" y2="99838"/>
                        <a14:foregroundMark x1="31695" y1="99838" x2="31695" y2="99838"/>
                        <a14:foregroundMark x1="33118" y1="91872" x2="31695" y2="98706"/>
                      </a14:backgroundRemoval>
                    </a14:imgEffect>
                  </a14:imgLayer>
                </a14:imgProps>
              </a:ext>
              <a:ext uri="{28A0092B-C50C-407E-A947-70E740481C1C}">
                <a14:useLocalDpi xmlns:a14="http://schemas.microsoft.com/office/drawing/2010/main" val="0"/>
              </a:ext>
            </a:extLst>
          </a:blip>
          <a:stretch>
            <a:fillRect/>
          </a:stretch>
        </p:blipFill>
        <p:spPr>
          <a:xfrm>
            <a:off x="-133350" y="0"/>
            <a:ext cx="1676090" cy="1340807"/>
          </a:xfrm>
          <a:prstGeom prst="rect">
            <a:avLst/>
          </a:prstGeom>
        </p:spPr>
      </p:pic>
      <p:sp>
        <p:nvSpPr>
          <p:cNvPr id="3" name="TextBox 2">
            <a:extLst>
              <a:ext uri="{FF2B5EF4-FFF2-40B4-BE49-F238E27FC236}">
                <a16:creationId xmlns:a16="http://schemas.microsoft.com/office/drawing/2014/main" id="{F3B80D82-CC61-28B9-DFA1-72BB3B28469A}"/>
              </a:ext>
            </a:extLst>
          </p:cNvPr>
          <p:cNvSpPr txBox="1"/>
          <p:nvPr/>
        </p:nvSpPr>
        <p:spPr>
          <a:xfrm>
            <a:off x="438150" y="1657350"/>
            <a:ext cx="11677650" cy="397031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500"/>
              </a:spcAft>
              <a:buClrTx/>
              <a:buSzTx/>
              <a:tabLst/>
              <a:defRPr/>
            </a:pP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Thói quen ăn uống của người Việt Nam trong bữa ăn thường có thêm các loại gia vị chấm chứa muối như bột canh, nước chấm,... ngay cả với các món rau củ xào, thịt xảo,... Đây là một trong những nguyên nhân gây thừa lượng muối cần thiết cho cơ thể. Để có bữa ăn lành mạnh, tốt cho sức khoẻ, em hãy hạn chế sử dụng thêm các loại gia vị chấm trong các bữa ăn.</a:t>
            </a:r>
          </a:p>
        </p:txBody>
      </p:sp>
    </p:spTree>
    <p:extLst>
      <p:ext uri="{BB962C8B-B14F-4D97-AF65-F5344CB8AC3E}">
        <p14:creationId xmlns:p14="http://schemas.microsoft.com/office/powerpoint/2010/main" val="415891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38455" y="497205"/>
            <a:ext cx="11161395" cy="2846070"/>
          </a:xfrm>
          <a:prstGeom prst="rect">
            <a:avLst/>
          </a:prstGeom>
        </p:spPr>
      </p:pic>
      <p:pic>
        <p:nvPicPr>
          <p:cNvPr id="3" name="图片 2" descr="14"/>
          <p:cNvPicPr>
            <a:picLocks noChangeAspect="1"/>
          </p:cNvPicPr>
          <p:nvPr/>
        </p:nvPicPr>
        <p:blipFill>
          <a:blip r:embed="rId3"/>
          <a:stretch>
            <a:fillRect/>
          </a:stretch>
        </p:blipFill>
        <p:spPr>
          <a:xfrm>
            <a:off x="0" y="5693410"/>
            <a:ext cx="12192000" cy="1164590"/>
          </a:xfrm>
          <a:prstGeom prst="rect">
            <a:avLst/>
          </a:prstGeom>
        </p:spPr>
      </p:pic>
      <p:pic>
        <p:nvPicPr>
          <p:cNvPr id="18" name="图片 17" descr="12"/>
          <p:cNvPicPr>
            <a:picLocks noChangeAspect="1"/>
          </p:cNvPicPr>
          <p:nvPr/>
        </p:nvPicPr>
        <p:blipFill>
          <a:blip r:embed="rId4"/>
          <a:stretch>
            <a:fillRect/>
          </a:stretch>
        </p:blipFill>
        <p:spPr>
          <a:xfrm>
            <a:off x="2581275" y="4749800"/>
            <a:ext cx="7030085" cy="1939925"/>
          </a:xfrm>
          <a:prstGeom prst="rect">
            <a:avLst/>
          </a:prstGeom>
        </p:spPr>
      </p:pic>
      <p:pic>
        <p:nvPicPr>
          <p:cNvPr id="6" name="Picture 5">
            <a:extLst>
              <a:ext uri="{FF2B5EF4-FFF2-40B4-BE49-F238E27FC236}">
                <a16:creationId xmlns:a16="http://schemas.microsoft.com/office/drawing/2014/main" id="{60D49A78-199D-D8E7-C45A-38BE92A74C9F}"/>
              </a:ext>
            </a:extLst>
          </p:cNvPr>
          <p:cNvPicPr>
            <a:picLocks noChangeAspect="1"/>
          </p:cNvPicPr>
          <p:nvPr/>
        </p:nvPicPr>
        <p:blipFill>
          <a:blip r:embed="rId5"/>
          <a:stretch>
            <a:fillRect/>
          </a:stretch>
        </p:blipFill>
        <p:spPr>
          <a:xfrm>
            <a:off x="1794408" y="1998810"/>
            <a:ext cx="8603183" cy="2688930"/>
          </a:xfrm>
          <a:prstGeom prst="rect">
            <a:avLst/>
          </a:prstGeom>
        </p:spPr>
      </p:pic>
    </p:spTree>
    <p:extLst>
      <p:ext uri="{BB962C8B-B14F-4D97-AF65-F5344CB8AC3E}">
        <p14:creationId xmlns:p14="http://schemas.microsoft.com/office/powerpoint/2010/main" val="539603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F92C97-349E-A9FB-F30B-20300A8148F0}"/>
              </a:ext>
            </a:extLst>
          </p:cNvPr>
          <p:cNvSpPr txBox="1"/>
          <p:nvPr/>
        </p:nvSpPr>
        <p:spPr>
          <a:xfrm>
            <a:off x="844231" y="336923"/>
            <a:ext cx="10843403" cy="1200329"/>
          </a:xfrm>
          <a:prstGeom prst="rect">
            <a:avLst/>
          </a:prstGeom>
          <a:noFill/>
        </p:spPr>
        <p:txBody>
          <a:bodyPr wrap="square" rtlCol="0">
            <a:spAutoFit/>
          </a:bodyPr>
          <a:lstStyle/>
          <a:p>
            <a:pPr lvl="0" algn="ctr"/>
            <a:r>
              <a:rPr lang="en-US" sz="3600" b="1" dirty="0">
                <a:solidFill>
                  <a:prstClr val="black"/>
                </a:solidFill>
                <a:latin typeface="Cambria" panose="02040503050406030204" pitchFamily="18" charset="0"/>
              </a:rPr>
              <a:t>1. </a:t>
            </a:r>
            <a:r>
              <a:rPr lang="vi-VN" sz="3600" b="1" dirty="0">
                <a:solidFill>
                  <a:prstClr val="black"/>
                </a:solidFill>
                <a:latin typeface="Cambria" panose="02040503050406030204" pitchFamily="18" charset="0"/>
              </a:rPr>
              <a:t>Liệt kê các thức ăn, đồ uống em đã ăn hai ngày gần đây ở nhà, ở trường theo gợi ý sau:</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6" name="Picture 5">
            <a:extLst>
              <a:ext uri="{FF2B5EF4-FFF2-40B4-BE49-F238E27FC236}">
                <a16:creationId xmlns:a16="http://schemas.microsoft.com/office/drawing/2014/main" id="{41F10658-B2DA-9926-40E4-2B549DC24A3F}"/>
              </a:ext>
            </a:extLst>
          </p:cNvPr>
          <p:cNvPicPr>
            <a:picLocks noChangeAspect="1"/>
          </p:cNvPicPr>
          <p:nvPr/>
        </p:nvPicPr>
        <p:blipFill>
          <a:blip r:embed="rId2"/>
          <a:stretch>
            <a:fillRect/>
          </a:stretch>
        </p:blipFill>
        <p:spPr>
          <a:xfrm>
            <a:off x="1643062" y="2114550"/>
            <a:ext cx="9846369" cy="3371850"/>
          </a:xfrm>
          <a:prstGeom prst="rect">
            <a:avLst/>
          </a:prstGeom>
        </p:spPr>
      </p:pic>
    </p:spTree>
    <p:extLst>
      <p:ext uri="{BB962C8B-B14F-4D97-AF65-F5344CB8AC3E}">
        <p14:creationId xmlns:p14="http://schemas.microsoft.com/office/powerpoint/2010/main" val="1166617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F92C97-349E-A9FB-F30B-20300A8148F0}"/>
              </a:ext>
            </a:extLst>
          </p:cNvPr>
          <p:cNvSpPr txBox="1"/>
          <p:nvPr/>
        </p:nvSpPr>
        <p:spPr>
          <a:xfrm>
            <a:off x="844231" y="336923"/>
            <a:ext cx="1084340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Ví</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mn-ea"/>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mn-ea"/>
                <a:cs typeface="+mn-cs"/>
              </a:rPr>
              <a:t>dụ</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mn-ea"/>
                <a:cs typeface="+mn-cs"/>
              </a:rPr>
              <a: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aphicFrame>
        <p:nvGraphicFramePr>
          <p:cNvPr id="3" name="Table 2">
            <a:extLst>
              <a:ext uri="{FF2B5EF4-FFF2-40B4-BE49-F238E27FC236}">
                <a16:creationId xmlns:a16="http://schemas.microsoft.com/office/drawing/2014/main" id="{BD71E3B7-4CD6-9DDD-7E40-E707EB9E14B5}"/>
              </a:ext>
            </a:extLst>
          </p:cNvPr>
          <p:cNvGraphicFramePr>
            <a:graphicFrameLocks noGrp="1"/>
          </p:cNvGraphicFramePr>
          <p:nvPr>
            <p:extLst/>
          </p:nvPr>
        </p:nvGraphicFramePr>
        <p:xfrm>
          <a:off x="762000" y="1381125"/>
          <a:ext cx="10906125" cy="4199573"/>
        </p:xfrm>
        <a:graphic>
          <a:graphicData uri="http://schemas.openxmlformats.org/drawingml/2006/table">
            <a:tbl>
              <a:tblPr>
                <a:tableStyleId>{BDBED569-4797-4DF1-A0F4-6AAB3CD982D8}</a:tableStyleId>
              </a:tblPr>
              <a:tblGrid>
                <a:gridCol w="1718423">
                  <a:extLst>
                    <a:ext uri="{9D8B030D-6E8A-4147-A177-3AD203B41FA5}">
                      <a16:colId xmlns:a16="http://schemas.microsoft.com/office/drawing/2014/main" val="693493615"/>
                    </a:ext>
                  </a:extLst>
                </a:gridCol>
                <a:gridCol w="1805827">
                  <a:extLst>
                    <a:ext uri="{9D8B030D-6E8A-4147-A177-3AD203B41FA5}">
                      <a16:colId xmlns:a16="http://schemas.microsoft.com/office/drawing/2014/main" val="1928053974"/>
                    </a:ext>
                  </a:extLst>
                </a:gridCol>
                <a:gridCol w="2831961">
                  <a:extLst>
                    <a:ext uri="{9D8B030D-6E8A-4147-A177-3AD203B41FA5}">
                      <a16:colId xmlns:a16="http://schemas.microsoft.com/office/drawing/2014/main" val="1896976230"/>
                    </a:ext>
                  </a:extLst>
                </a:gridCol>
                <a:gridCol w="2368689">
                  <a:extLst>
                    <a:ext uri="{9D8B030D-6E8A-4147-A177-3AD203B41FA5}">
                      <a16:colId xmlns:a16="http://schemas.microsoft.com/office/drawing/2014/main" val="3422888663"/>
                    </a:ext>
                  </a:extLst>
                </a:gridCol>
                <a:gridCol w="2181225">
                  <a:extLst>
                    <a:ext uri="{9D8B030D-6E8A-4147-A177-3AD203B41FA5}">
                      <a16:colId xmlns:a16="http://schemas.microsoft.com/office/drawing/2014/main" val="2655553406"/>
                    </a:ext>
                  </a:extLst>
                </a:gridCol>
              </a:tblGrid>
              <a:tr h="495300">
                <a:tc>
                  <a:txBody>
                    <a:bodyPr/>
                    <a:lstStyle/>
                    <a:p>
                      <a:pPr algn="ctr"/>
                      <a:r>
                        <a:rPr lang="en-US" sz="2400" b="1" dirty="0" err="1">
                          <a:solidFill>
                            <a:srgbClr val="000000"/>
                          </a:solidFill>
                          <a:effectLst/>
                          <a:latin typeface="Cambria" panose="02040503050406030204" pitchFamily="18" charset="0"/>
                          <a:ea typeface="Cambria" panose="02040503050406030204" pitchFamily="18" charset="0"/>
                        </a:rPr>
                        <a:t>Ngày</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solidFill>
                      <a:schemeClr val="accent4">
                        <a:lumMod val="40000"/>
                        <a:lumOff val="60000"/>
                      </a:schemeClr>
                    </a:solidFill>
                  </a:tcPr>
                </a:tc>
                <a:tc>
                  <a:txBody>
                    <a:bodyPr/>
                    <a:lstStyle/>
                    <a:p>
                      <a:pPr algn="ctr"/>
                      <a:r>
                        <a:rPr lang="en-US" sz="2400" b="1" dirty="0" err="1">
                          <a:solidFill>
                            <a:srgbClr val="000000"/>
                          </a:solidFill>
                          <a:effectLst/>
                          <a:latin typeface="Cambria" panose="02040503050406030204" pitchFamily="18" charset="0"/>
                          <a:ea typeface="Cambria" panose="02040503050406030204" pitchFamily="18" charset="0"/>
                        </a:rPr>
                        <a:t>Bữa</a:t>
                      </a:r>
                      <a:r>
                        <a:rPr lang="en-US" sz="2400" b="1" dirty="0">
                          <a:solidFill>
                            <a:srgbClr val="000000"/>
                          </a:solidFill>
                          <a:effectLst/>
                          <a:latin typeface="Cambria" panose="02040503050406030204" pitchFamily="18" charset="0"/>
                          <a:ea typeface="Cambria" panose="02040503050406030204" pitchFamily="18" charset="0"/>
                        </a:rPr>
                        <a:t> </a:t>
                      </a:r>
                      <a:r>
                        <a:rPr lang="en-US" sz="2400" b="1" dirty="0" err="1">
                          <a:solidFill>
                            <a:srgbClr val="000000"/>
                          </a:solidFill>
                          <a:effectLst/>
                          <a:latin typeface="Cambria" panose="02040503050406030204" pitchFamily="18" charset="0"/>
                          <a:ea typeface="Cambria" panose="02040503050406030204" pitchFamily="18" charset="0"/>
                        </a:rPr>
                        <a:t>sáng</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solidFill>
                      <a:schemeClr val="accent4">
                        <a:lumMod val="40000"/>
                        <a:lumOff val="60000"/>
                      </a:schemeClr>
                    </a:solidFill>
                  </a:tcPr>
                </a:tc>
                <a:tc>
                  <a:txBody>
                    <a:bodyPr/>
                    <a:lstStyle/>
                    <a:p>
                      <a:pPr algn="ctr"/>
                      <a:r>
                        <a:rPr lang="vi-VN" sz="2400" b="1" dirty="0">
                          <a:solidFill>
                            <a:srgbClr val="000000"/>
                          </a:solidFill>
                          <a:effectLst/>
                          <a:latin typeface="Cambria" panose="02040503050406030204" pitchFamily="18" charset="0"/>
                          <a:ea typeface="Cambria" panose="02040503050406030204" pitchFamily="18" charset="0"/>
                        </a:rPr>
                        <a:t>Bữa trưa</a:t>
                      </a:r>
                      <a:endParaRPr lang="vi-VN" sz="2400" dirty="0">
                        <a:solidFill>
                          <a:srgbClr val="000000"/>
                        </a:solidFill>
                        <a:effectLst/>
                        <a:latin typeface="Cambria" panose="02040503050406030204" pitchFamily="18" charset="0"/>
                        <a:ea typeface="Cambria" panose="02040503050406030204" pitchFamily="18" charset="0"/>
                      </a:endParaRPr>
                    </a:p>
                  </a:txBody>
                  <a:tcPr marL="0" marR="0" marT="0" marB="0">
                    <a:solidFill>
                      <a:schemeClr val="accent4">
                        <a:lumMod val="40000"/>
                        <a:lumOff val="60000"/>
                      </a:schemeClr>
                    </a:solidFill>
                  </a:tcPr>
                </a:tc>
                <a:tc>
                  <a:txBody>
                    <a:bodyPr/>
                    <a:lstStyle/>
                    <a:p>
                      <a:pPr algn="ctr"/>
                      <a:r>
                        <a:rPr lang="en-US" sz="2400" b="1" dirty="0" err="1">
                          <a:solidFill>
                            <a:srgbClr val="000000"/>
                          </a:solidFill>
                          <a:effectLst/>
                          <a:latin typeface="Cambria" panose="02040503050406030204" pitchFamily="18" charset="0"/>
                          <a:ea typeface="Cambria" panose="02040503050406030204" pitchFamily="18" charset="0"/>
                        </a:rPr>
                        <a:t>Bữa</a:t>
                      </a:r>
                      <a:r>
                        <a:rPr lang="en-US" sz="2400" b="1" dirty="0">
                          <a:solidFill>
                            <a:srgbClr val="000000"/>
                          </a:solidFill>
                          <a:effectLst/>
                          <a:latin typeface="Cambria" panose="02040503050406030204" pitchFamily="18" charset="0"/>
                          <a:ea typeface="Cambria" panose="02040503050406030204" pitchFamily="18" charset="0"/>
                        </a:rPr>
                        <a:t> </a:t>
                      </a:r>
                      <a:r>
                        <a:rPr lang="en-US" sz="2400" b="1" dirty="0" err="1">
                          <a:solidFill>
                            <a:srgbClr val="000000"/>
                          </a:solidFill>
                          <a:effectLst/>
                          <a:latin typeface="Cambria" panose="02040503050406030204" pitchFamily="18" charset="0"/>
                          <a:ea typeface="Cambria" panose="02040503050406030204" pitchFamily="18" charset="0"/>
                        </a:rPr>
                        <a:t>phụ</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solidFill>
                      <a:schemeClr val="accent4">
                        <a:lumMod val="40000"/>
                        <a:lumOff val="60000"/>
                      </a:schemeClr>
                    </a:solidFill>
                  </a:tcPr>
                </a:tc>
                <a:tc>
                  <a:txBody>
                    <a:bodyPr/>
                    <a:lstStyle/>
                    <a:p>
                      <a:pPr algn="ctr"/>
                      <a:r>
                        <a:rPr lang="en-US" sz="2400" b="1" dirty="0" err="1">
                          <a:solidFill>
                            <a:srgbClr val="000000"/>
                          </a:solidFill>
                          <a:effectLst/>
                          <a:latin typeface="Cambria" panose="02040503050406030204" pitchFamily="18" charset="0"/>
                          <a:ea typeface="Cambria" panose="02040503050406030204" pitchFamily="18" charset="0"/>
                        </a:rPr>
                        <a:t>Bữa</a:t>
                      </a:r>
                      <a:r>
                        <a:rPr lang="en-US" sz="2400" b="1" dirty="0">
                          <a:solidFill>
                            <a:srgbClr val="000000"/>
                          </a:solidFill>
                          <a:effectLst/>
                          <a:latin typeface="Cambria" panose="02040503050406030204" pitchFamily="18" charset="0"/>
                          <a:ea typeface="Cambria" panose="02040503050406030204" pitchFamily="18" charset="0"/>
                        </a:rPr>
                        <a:t> </a:t>
                      </a:r>
                      <a:r>
                        <a:rPr lang="en-US" sz="2400" b="1" dirty="0" err="1">
                          <a:solidFill>
                            <a:srgbClr val="000000"/>
                          </a:solidFill>
                          <a:effectLst/>
                          <a:latin typeface="Cambria" panose="02040503050406030204" pitchFamily="18" charset="0"/>
                          <a:ea typeface="Cambria" panose="02040503050406030204" pitchFamily="18" charset="0"/>
                        </a:rPr>
                        <a:t>tối</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solidFill>
                      <a:schemeClr val="accent4">
                        <a:lumMod val="40000"/>
                        <a:lumOff val="60000"/>
                      </a:schemeClr>
                    </a:solidFill>
                  </a:tcPr>
                </a:tc>
                <a:extLst>
                  <a:ext uri="{0D108BD9-81ED-4DB2-BD59-A6C34878D82A}">
                    <a16:rowId xmlns:a16="http://schemas.microsoft.com/office/drawing/2014/main" val="3332083198"/>
                  </a:ext>
                </a:extLst>
              </a:tr>
              <a:tr h="1509712">
                <a:tc>
                  <a:txBody>
                    <a:bodyPr/>
                    <a:lstStyle/>
                    <a:p>
                      <a:pPr algn="ctr"/>
                      <a:r>
                        <a:rPr lang="en-US" sz="2400" dirty="0" err="1">
                          <a:solidFill>
                            <a:srgbClr val="000000"/>
                          </a:solidFill>
                          <a:effectLst/>
                          <a:latin typeface="Cambria" panose="02040503050406030204" pitchFamily="18" charset="0"/>
                          <a:ea typeface="Cambria" panose="02040503050406030204" pitchFamily="18" charset="0"/>
                        </a:rPr>
                        <a:t>Ngày</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thứ</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nhất</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tc>
                <a:tc>
                  <a:txBody>
                    <a:bodyPr/>
                    <a:lstStyle/>
                    <a:p>
                      <a:pPr algn="ctr"/>
                      <a:r>
                        <a:rPr lang="en-US" sz="2400" dirty="0">
                          <a:solidFill>
                            <a:srgbClr val="000000"/>
                          </a:solidFill>
                          <a:effectLst/>
                          <a:latin typeface="Cambria" panose="02040503050406030204" pitchFamily="18" charset="0"/>
                          <a:ea typeface="Cambria" panose="02040503050406030204" pitchFamily="18" charset="0"/>
                        </a:rPr>
                        <a:t>1 </a:t>
                      </a:r>
                      <a:r>
                        <a:rPr lang="en-US" sz="2400" dirty="0" err="1">
                          <a:solidFill>
                            <a:srgbClr val="000000"/>
                          </a:solidFill>
                          <a:effectLst/>
                          <a:latin typeface="Cambria" panose="02040503050406030204" pitchFamily="18" charset="0"/>
                          <a:ea typeface="Cambria" panose="02040503050406030204" pitchFamily="18" charset="0"/>
                        </a:rPr>
                        <a:t>hộp</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xôi</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đậu</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xanh</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tc>
                <a:tc>
                  <a:txBody>
                    <a:bodyPr/>
                    <a:lstStyle/>
                    <a:p>
                      <a:pPr algn="ctr"/>
                      <a:r>
                        <a:rPr lang="vi-VN" sz="2400" dirty="0">
                          <a:solidFill>
                            <a:srgbClr val="000000"/>
                          </a:solidFill>
                          <a:effectLst/>
                          <a:latin typeface="Cambria" panose="02040503050406030204" pitchFamily="18" charset="0"/>
                          <a:ea typeface="Cambria" panose="02040503050406030204" pitchFamily="18" charset="0"/>
                        </a:rPr>
                        <a:t>1 bát cơm</a:t>
                      </a:r>
                    </a:p>
                    <a:p>
                      <a:pPr algn="ctr"/>
                      <a:r>
                        <a:rPr lang="vi-VN" sz="2400" dirty="0">
                          <a:solidFill>
                            <a:srgbClr val="000000"/>
                          </a:solidFill>
                          <a:effectLst/>
                          <a:latin typeface="Cambria" panose="02040503050406030204" pitchFamily="18" charset="0"/>
                          <a:ea typeface="Cambria" panose="02040503050406030204" pitchFamily="18" charset="0"/>
                        </a:rPr>
                        <a:t>2 miếng cá kho</a:t>
                      </a:r>
                    </a:p>
                    <a:p>
                      <a:pPr algn="ctr"/>
                      <a:r>
                        <a:rPr lang="vi-VN" sz="2400" dirty="0">
                          <a:solidFill>
                            <a:srgbClr val="000000"/>
                          </a:solidFill>
                          <a:effectLst/>
                          <a:latin typeface="Cambria" panose="02040503050406030204" pitchFamily="18" charset="0"/>
                          <a:ea typeface="Cambria" panose="02040503050406030204" pitchFamily="18" charset="0"/>
                        </a:rPr>
                        <a:t>1 bát canh cải bó xôi</a:t>
                      </a:r>
                    </a:p>
                    <a:p>
                      <a:pPr algn="ctr"/>
                      <a:r>
                        <a:rPr lang="vi-VN" sz="2400" dirty="0">
                          <a:solidFill>
                            <a:srgbClr val="000000"/>
                          </a:solidFill>
                          <a:effectLst/>
                          <a:latin typeface="Cambria" panose="02040503050406030204" pitchFamily="18" charset="0"/>
                          <a:ea typeface="Cambria" panose="02040503050406030204" pitchFamily="18" charset="0"/>
                        </a:rPr>
                        <a:t>2 miếng dưa hấu</a:t>
                      </a:r>
                    </a:p>
                  </a:txBody>
                  <a:tcPr marL="0" marR="0" marT="0" marB="0"/>
                </a:tc>
                <a:tc>
                  <a:txBody>
                    <a:bodyPr/>
                    <a:lstStyle/>
                    <a:p>
                      <a:pPr algn="ctr"/>
                      <a:r>
                        <a:rPr lang="vi-VN" sz="2400">
                          <a:solidFill>
                            <a:srgbClr val="000000"/>
                          </a:solidFill>
                          <a:effectLst/>
                          <a:latin typeface="Cambria" panose="02040503050406030204" pitchFamily="18" charset="0"/>
                          <a:ea typeface="Cambria" panose="02040503050406030204" pitchFamily="18" charset="0"/>
                        </a:rPr>
                        <a:t>1 hộp sữa tươi</a:t>
                      </a:r>
                    </a:p>
                    <a:p>
                      <a:pPr algn="ctr"/>
                      <a:r>
                        <a:rPr lang="vi-VN" sz="2400">
                          <a:solidFill>
                            <a:srgbClr val="000000"/>
                          </a:solidFill>
                          <a:effectLst/>
                          <a:latin typeface="Cambria" panose="02040503050406030204" pitchFamily="18" charset="0"/>
                          <a:ea typeface="Cambria" panose="02040503050406030204" pitchFamily="18" charset="0"/>
                        </a:rPr>
                        <a:t>1 cái bánh bí đỏ</a:t>
                      </a:r>
                    </a:p>
                  </a:txBody>
                  <a:tcPr marL="0" marR="0" marT="0" marB="0"/>
                </a:tc>
                <a:tc>
                  <a:txBody>
                    <a:bodyPr/>
                    <a:lstStyle/>
                    <a:p>
                      <a:pPr algn="ctr"/>
                      <a:r>
                        <a:rPr lang="vi-VN" sz="2400">
                          <a:solidFill>
                            <a:srgbClr val="000000"/>
                          </a:solidFill>
                          <a:effectLst/>
                          <a:latin typeface="Cambria" panose="02040503050406030204" pitchFamily="18" charset="0"/>
                          <a:ea typeface="Cambria" panose="02040503050406030204" pitchFamily="18" charset="0"/>
                        </a:rPr>
                        <a:t>1 bát cơm</a:t>
                      </a:r>
                    </a:p>
                    <a:p>
                      <a:pPr algn="ctr"/>
                      <a:r>
                        <a:rPr lang="vi-VN" sz="2400">
                          <a:solidFill>
                            <a:srgbClr val="000000"/>
                          </a:solidFill>
                          <a:effectLst/>
                          <a:latin typeface="Cambria" panose="02040503050406030204" pitchFamily="18" charset="0"/>
                          <a:ea typeface="Cambria" panose="02040503050406030204" pitchFamily="18" charset="0"/>
                        </a:rPr>
                        <a:t>1 nửa bát tôm rang thịt</a:t>
                      </a:r>
                    </a:p>
                    <a:p>
                      <a:pPr algn="ctr"/>
                      <a:r>
                        <a:rPr lang="vi-VN" sz="2400">
                          <a:solidFill>
                            <a:srgbClr val="000000"/>
                          </a:solidFill>
                          <a:effectLst/>
                          <a:latin typeface="Cambria" panose="02040503050406030204" pitchFamily="18" charset="0"/>
                          <a:ea typeface="Cambria" panose="02040503050406030204" pitchFamily="18" charset="0"/>
                        </a:rPr>
                        <a:t>1 nửa bát đỗ quả xào</a:t>
                      </a:r>
                    </a:p>
                    <a:p>
                      <a:pPr algn="ctr"/>
                      <a:r>
                        <a:rPr lang="vi-VN" sz="2400">
                          <a:solidFill>
                            <a:srgbClr val="000000"/>
                          </a:solidFill>
                          <a:effectLst/>
                          <a:latin typeface="Cambria" panose="02040503050406030204" pitchFamily="18" charset="0"/>
                          <a:ea typeface="Cambria" panose="02040503050406030204" pitchFamily="18" charset="0"/>
                        </a:rPr>
                        <a:t>1 bát canh rau</a:t>
                      </a:r>
                    </a:p>
                  </a:txBody>
                  <a:tcPr marL="0" marR="0" marT="0" marB="0"/>
                </a:tc>
                <a:extLst>
                  <a:ext uri="{0D108BD9-81ED-4DB2-BD59-A6C34878D82A}">
                    <a16:rowId xmlns:a16="http://schemas.microsoft.com/office/drawing/2014/main" val="1417084446"/>
                  </a:ext>
                </a:extLst>
              </a:tr>
              <a:tr h="1509713">
                <a:tc>
                  <a:txBody>
                    <a:bodyPr/>
                    <a:lstStyle/>
                    <a:p>
                      <a:pPr algn="ctr"/>
                      <a:r>
                        <a:rPr lang="en-US" sz="2400">
                          <a:solidFill>
                            <a:srgbClr val="000000"/>
                          </a:solidFill>
                          <a:effectLst/>
                          <a:latin typeface="Cambria" panose="02040503050406030204" pitchFamily="18" charset="0"/>
                          <a:ea typeface="Cambria" panose="02040503050406030204" pitchFamily="18" charset="0"/>
                        </a:rPr>
                        <a:t>Ngày thứ hai</a:t>
                      </a:r>
                    </a:p>
                  </a:txBody>
                  <a:tcPr marL="0" marR="0" marT="0" marB="0"/>
                </a:tc>
                <a:tc>
                  <a:txBody>
                    <a:bodyPr/>
                    <a:lstStyle/>
                    <a:p>
                      <a:pPr algn="ctr"/>
                      <a:r>
                        <a:rPr lang="en-US" sz="2400">
                          <a:solidFill>
                            <a:srgbClr val="000000"/>
                          </a:solidFill>
                          <a:effectLst/>
                          <a:latin typeface="Cambria" panose="02040503050406030204" pitchFamily="18" charset="0"/>
                          <a:ea typeface="Cambria" panose="02040503050406030204" pitchFamily="18" charset="0"/>
                        </a:rPr>
                        <a:t>1 hộp xôi</a:t>
                      </a:r>
                    </a:p>
                    <a:p>
                      <a:pPr algn="ctr"/>
                      <a:r>
                        <a:rPr lang="en-US" sz="2400">
                          <a:solidFill>
                            <a:srgbClr val="000000"/>
                          </a:solidFill>
                          <a:effectLst/>
                          <a:latin typeface="Cambria" panose="02040503050406030204" pitchFamily="18" charset="0"/>
                          <a:ea typeface="Cambria" panose="02040503050406030204" pitchFamily="18" charset="0"/>
                        </a:rPr>
                        <a:t>4 miếng thịt kho</a:t>
                      </a:r>
                    </a:p>
                  </a:txBody>
                  <a:tcPr marL="0" marR="0" marT="0" marB="0"/>
                </a:tc>
                <a:tc>
                  <a:txBody>
                    <a:bodyPr/>
                    <a:lstStyle/>
                    <a:p>
                      <a:pPr algn="ctr"/>
                      <a:r>
                        <a:rPr lang="en-US" sz="2400">
                          <a:solidFill>
                            <a:srgbClr val="000000"/>
                          </a:solidFill>
                          <a:effectLst/>
                          <a:latin typeface="Cambria" panose="02040503050406030204" pitchFamily="18" charset="0"/>
                          <a:ea typeface="Cambria" panose="02040503050406030204" pitchFamily="18" charset="0"/>
                        </a:rPr>
                        <a:t>1 bát bún thịt bò</a:t>
                      </a:r>
                    </a:p>
                    <a:p>
                      <a:pPr algn="ctr"/>
                      <a:r>
                        <a:rPr lang="en-US" sz="2400">
                          <a:solidFill>
                            <a:srgbClr val="000000"/>
                          </a:solidFill>
                          <a:effectLst/>
                          <a:latin typeface="Cambria" panose="02040503050406030204" pitchFamily="18" charset="0"/>
                          <a:ea typeface="Cambria" panose="02040503050406030204" pitchFamily="18" charset="0"/>
                        </a:rPr>
                        <a:t>1 bánh ca-ra-men</a:t>
                      </a:r>
                    </a:p>
                  </a:txBody>
                  <a:tcPr marL="0" marR="0" marT="0" marB="0"/>
                </a:tc>
                <a:tc>
                  <a:txBody>
                    <a:bodyPr/>
                    <a:lstStyle/>
                    <a:p>
                      <a:pPr algn="ctr"/>
                      <a:r>
                        <a:rPr lang="en-US" sz="2400" dirty="0">
                          <a:solidFill>
                            <a:srgbClr val="000000"/>
                          </a:solidFill>
                          <a:effectLst/>
                          <a:latin typeface="Cambria" panose="02040503050406030204" pitchFamily="18" charset="0"/>
                          <a:ea typeface="Cambria" panose="02040503050406030204" pitchFamily="18" charset="0"/>
                        </a:rPr>
                        <a:t>1 </a:t>
                      </a:r>
                      <a:r>
                        <a:rPr lang="en-US" sz="2400" dirty="0" err="1">
                          <a:solidFill>
                            <a:srgbClr val="000000"/>
                          </a:solidFill>
                          <a:effectLst/>
                          <a:latin typeface="Cambria" panose="02040503050406030204" pitchFamily="18" charset="0"/>
                          <a:ea typeface="Cambria" panose="02040503050406030204" pitchFamily="18" charset="0"/>
                        </a:rPr>
                        <a:t>hộp</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sữa</a:t>
                      </a:r>
                      <a:r>
                        <a:rPr lang="en-US" sz="2400" dirty="0">
                          <a:solidFill>
                            <a:srgbClr val="000000"/>
                          </a:solidFill>
                          <a:effectLst/>
                          <a:latin typeface="Cambria" panose="02040503050406030204" pitchFamily="18" charset="0"/>
                          <a:ea typeface="Cambria" panose="02040503050406030204" pitchFamily="18" charset="0"/>
                        </a:rPr>
                        <a:t> </a:t>
                      </a:r>
                      <a:r>
                        <a:rPr lang="en-US" sz="2400" dirty="0" err="1">
                          <a:solidFill>
                            <a:srgbClr val="000000"/>
                          </a:solidFill>
                          <a:effectLst/>
                          <a:latin typeface="Cambria" panose="02040503050406030204" pitchFamily="18" charset="0"/>
                          <a:ea typeface="Cambria" panose="02040503050406030204" pitchFamily="18" charset="0"/>
                        </a:rPr>
                        <a:t>chua</a:t>
                      </a:r>
                      <a:endParaRPr lang="en-US" sz="2400" dirty="0">
                        <a:solidFill>
                          <a:srgbClr val="000000"/>
                        </a:solidFill>
                        <a:effectLst/>
                        <a:latin typeface="Cambria" panose="02040503050406030204" pitchFamily="18" charset="0"/>
                        <a:ea typeface="Cambria" panose="02040503050406030204" pitchFamily="18" charset="0"/>
                      </a:endParaRPr>
                    </a:p>
                    <a:p>
                      <a:pPr algn="ctr"/>
                      <a:r>
                        <a:rPr lang="en-US" sz="2400" dirty="0">
                          <a:solidFill>
                            <a:srgbClr val="000000"/>
                          </a:solidFill>
                          <a:effectLst/>
                          <a:latin typeface="Cambria" panose="02040503050406030204" pitchFamily="18" charset="0"/>
                          <a:ea typeface="Cambria" panose="02040503050406030204" pitchFamily="18" charset="0"/>
                        </a:rPr>
                        <a:t>2 </a:t>
                      </a:r>
                      <a:r>
                        <a:rPr lang="en-US" sz="2400" dirty="0" err="1">
                          <a:solidFill>
                            <a:srgbClr val="000000"/>
                          </a:solidFill>
                          <a:effectLst/>
                          <a:latin typeface="Cambria" panose="02040503050406030204" pitchFamily="18" charset="0"/>
                          <a:ea typeface="Cambria" panose="02040503050406030204" pitchFamily="18" charset="0"/>
                        </a:rPr>
                        <a:t>cái</a:t>
                      </a:r>
                      <a:r>
                        <a:rPr lang="en-US" sz="2400" dirty="0">
                          <a:solidFill>
                            <a:srgbClr val="000000"/>
                          </a:solidFill>
                          <a:effectLst/>
                          <a:latin typeface="Cambria" panose="02040503050406030204" pitchFamily="18" charset="0"/>
                          <a:ea typeface="Cambria" panose="02040503050406030204" pitchFamily="18" charset="0"/>
                        </a:rPr>
                        <a:t> bánh </a:t>
                      </a:r>
                      <a:r>
                        <a:rPr lang="en-US" sz="2400" dirty="0" err="1">
                          <a:solidFill>
                            <a:srgbClr val="000000"/>
                          </a:solidFill>
                          <a:effectLst/>
                          <a:latin typeface="Cambria" panose="02040503050406030204" pitchFamily="18" charset="0"/>
                          <a:ea typeface="Cambria" panose="02040503050406030204" pitchFamily="18" charset="0"/>
                        </a:rPr>
                        <a:t>quy</a:t>
                      </a:r>
                      <a:endParaRPr lang="en-US" sz="2400" dirty="0">
                        <a:solidFill>
                          <a:srgbClr val="000000"/>
                        </a:solidFill>
                        <a:effectLst/>
                        <a:latin typeface="Cambria" panose="02040503050406030204" pitchFamily="18" charset="0"/>
                        <a:ea typeface="Cambria" panose="02040503050406030204" pitchFamily="18" charset="0"/>
                      </a:endParaRPr>
                    </a:p>
                  </a:txBody>
                  <a:tcPr marL="0" marR="0" marT="0" marB="0"/>
                </a:tc>
                <a:tc>
                  <a:txBody>
                    <a:bodyPr/>
                    <a:lstStyle/>
                    <a:p>
                      <a:pPr algn="ctr"/>
                      <a:r>
                        <a:rPr lang="vi-VN" sz="2400" dirty="0">
                          <a:solidFill>
                            <a:srgbClr val="000000"/>
                          </a:solidFill>
                          <a:effectLst/>
                          <a:latin typeface="Cambria" panose="02040503050406030204" pitchFamily="18" charset="0"/>
                          <a:ea typeface="Cambria" panose="02040503050406030204" pitchFamily="18" charset="0"/>
                        </a:rPr>
                        <a:t>1 bát cơm</a:t>
                      </a:r>
                    </a:p>
                    <a:p>
                      <a:pPr algn="ctr"/>
                      <a:r>
                        <a:rPr lang="vi-VN" sz="2400" dirty="0">
                          <a:solidFill>
                            <a:srgbClr val="000000"/>
                          </a:solidFill>
                          <a:effectLst/>
                          <a:latin typeface="Cambria" panose="02040503050406030204" pitchFamily="18" charset="0"/>
                          <a:ea typeface="Cambria" panose="02040503050406030204" pitchFamily="18" charset="0"/>
                        </a:rPr>
                        <a:t>3 miếng đậu phụ</a:t>
                      </a:r>
                    </a:p>
                    <a:p>
                      <a:pPr algn="ctr"/>
                      <a:r>
                        <a:rPr lang="vi-VN" sz="2400" dirty="0">
                          <a:solidFill>
                            <a:srgbClr val="000000"/>
                          </a:solidFill>
                          <a:effectLst/>
                          <a:latin typeface="Cambria" panose="02040503050406030204" pitchFamily="18" charset="0"/>
                          <a:ea typeface="Cambria" panose="02040503050406030204" pitchFamily="18" charset="0"/>
                        </a:rPr>
                        <a:t>3 miếng cá chiên</a:t>
                      </a:r>
                    </a:p>
                    <a:p>
                      <a:pPr algn="ctr"/>
                      <a:r>
                        <a:rPr lang="vi-VN" sz="2400" dirty="0">
                          <a:solidFill>
                            <a:srgbClr val="000000"/>
                          </a:solidFill>
                          <a:effectLst/>
                          <a:latin typeface="Cambria" panose="02040503050406030204" pitchFamily="18" charset="0"/>
                          <a:ea typeface="Cambria" panose="02040503050406030204" pitchFamily="18" charset="0"/>
                        </a:rPr>
                        <a:t>1 bát canh thịt</a:t>
                      </a:r>
                    </a:p>
                  </a:txBody>
                  <a:tcPr marL="0" marR="0" marT="0" marB="0"/>
                </a:tc>
                <a:extLst>
                  <a:ext uri="{0D108BD9-81ED-4DB2-BD59-A6C34878D82A}">
                    <a16:rowId xmlns:a16="http://schemas.microsoft.com/office/drawing/2014/main" val="3737970442"/>
                  </a:ext>
                </a:extLst>
              </a:tr>
            </a:tbl>
          </a:graphicData>
        </a:graphic>
      </p:graphicFrame>
    </p:spTree>
    <p:extLst>
      <p:ext uri="{BB962C8B-B14F-4D97-AF65-F5344CB8AC3E}">
        <p14:creationId xmlns:p14="http://schemas.microsoft.com/office/powerpoint/2010/main" val="1909503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4787FC0-37E7-C25B-DC79-C56F4F1387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8475" y="3057481"/>
            <a:ext cx="5394048" cy="3076619"/>
          </a:xfrm>
          <a:prstGeom prst="rect">
            <a:avLst/>
          </a:prstGeom>
        </p:spPr>
      </p:pic>
      <p:pic>
        <p:nvPicPr>
          <p:cNvPr id="11" name="Picture 10">
            <a:extLst>
              <a:ext uri="{FF2B5EF4-FFF2-40B4-BE49-F238E27FC236}">
                <a16:creationId xmlns:a16="http://schemas.microsoft.com/office/drawing/2014/main" id="{4612AE45-EA7C-D2C5-06D2-0E472BE4BA76}"/>
              </a:ext>
            </a:extLst>
          </p:cNvPr>
          <p:cNvPicPr>
            <a:picLocks noChangeAspect="1"/>
          </p:cNvPicPr>
          <p:nvPr/>
        </p:nvPicPr>
        <p:blipFill>
          <a:blip r:embed="rId3"/>
          <a:stretch>
            <a:fillRect/>
          </a:stretch>
        </p:blipFill>
        <p:spPr>
          <a:xfrm>
            <a:off x="1936765" y="825928"/>
            <a:ext cx="7727919" cy="2030617"/>
          </a:xfrm>
          <a:prstGeom prst="rect">
            <a:avLst/>
          </a:prstGeom>
        </p:spPr>
      </p:pic>
    </p:spTree>
    <p:extLst>
      <p:ext uri="{BB962C8B-B14F-4D97-AF65-F5344CB8AC3E}">
        <p14:creationId xmlns:p14="http://schemas.microsoft.com/office/powerpoint/2010/main" val="1089855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75CCF51-4348-C4F4-A767-D92B31A870CC}"/>
              </a:ext>
            </a:extLst>
          </p:cNvPr>
          <p:cNvSpPr/>
          <p:nvPr/>
        </p:nvSpPr>
        <p:spPr>
          <a:xfrm>
            <a:off x="876299" y="1390650"/>
            <a:ext cx="9410701" cy="1809750"/>
          </a:xfrm>
          <a:prstGeom prst="roundRect">
            <a:avLst>
              <a:gd name="adj" fmla="val 28114"/>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b="1" dirty="0">
                <a:solidFill>
                  <a:sysClr val="windowText" lastClr="000000"/>
                </a:solidFill>
                <a:latin typeface="Calibri" panose="020F0502020204030204"/>
              </a:rPr>
              <a:t>Dựa vào sơ đồ “Tháp dinh dưỡng” đối chiếu với các bữa ăn trong 2 ngày ở trên và nhận xét các bữa ăn trong ngày đã cân bằng, lành mạnh chưa</a:t>
            </a:r>
            <a:r>
              <a:rPr lang="en-US" sz="3200" b="1" dirty="0">
                <a:solidFill>
                  <a:sysClr val="windowText" lastClr="000000"/>
                </a:solidFill>
                <a:latin typeface="Calibri" panose="020F0502020204030204"/>
              </a:rPr>
              <a:t>?</a:t>
            </a:r>
            <a:r>
              <a:rPr lang="vi-VN" sz="3200" b="1" dirty="0">
                <a:solidFill>
                  <a:sysClr val="windowText" lastClr="000000"/>
                </a:solidFill>
                <a:latin typeface="Calibri" panose="020F0502020204030204"/>
              </a:rPr>
              <a:t> </a:t>
            </a:r>
            <a:r>
              <a:rPr lang="en-US" sz="3200" b="1" dirty="0">
                <a:solidFill>
                  <a:sysClr val="windowText" lastClr="000000"/>
                </a:solidFill>
                <a:latin typeface="Calibri" panose="020F0502020204030204"/>
              </a:rPr>
              <a:t>V</a:t>
            </a:r>
            <a:r>
              <a:rPr lang="vi-VN" sz="3200" b="1" dirty="0">
                <a:solidFill>
                  <a:sysClr val="windowText" lastClr="000000"/>
                </a:solidFill>
                <a:latin typeface="Calibri" panose="020F0502020204030204"/>
              </a:rPr>
              <a:t>ì sao?</a:t>
            </a:r>
            <a:endParaRPr kumimoji="0" lang="en-US" sz="3200" b="1" i="0" u="none" strike="noStrike" kern="1200" cap="none" spc="0" normalizeH="0" baseline="0" noProof="0" dirty="0">
              <a:ln>
                <a:noFill/>
              </a:ln>
              <a:solidFill>
                <a:sysClr val="windowText" lastClr="000000"/>
              </a:solidFill>
              <a:effectLst/>
              <a:uLnTx/>
              <a:uFillTx/>
              <a:latin typeface="Calibri" panose="020F0502020204030204"/>
            </a:endParaRPr>
          </a:p>
        </p:txBody>
      </p:sp>
      <p:pic>
        <p:nvPicPr>
          <p:cNvPr id="4" name="Picture 3" descr="Application&#10;&#10;Description automatically generated with medium confidence">
            <a:extLst>
              <a:ext uri="{FF2B5EF4-FFF2-40B4-BE49-F238E27FC236}">
                <a16:creationId xmlns:a16="http://schemas.microsoft.com/office/drawing/2014/main" id="{290932D2-6230-0873-49D8-54FFFFB3737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458" b="89976" l="10000" r="90000">
                        <a14:foregroundMark x1="57925" y1="45230" x2="57925" y2="45230"/>
                        <a14:foregroundMark x1="57520" y1="45635" x2="57520" y2="45635"/>
                        <a14:foregroundMark x1="57089" y1="46079" x2="57089" y2="46079"/>
                        <a14:foregroundMark x1="57790" y1="46079" x2="55526" y2="46079"/>
                        <a14:foregroundMark x1="53693" y1="9458" x2="53693" y2="9458"/>
                      </a14:backgroundRemoval>
                    </a14:imgEffect>
                  </a14:imgLayer>
                </a14:imgProps>
              </a:ext>
              <a:ext uri="{28A0092B-C50C-407E-A947-70E740481C1C}">
                <a14:useLocalDpi xmlns:a14="http://schemas.microsoft.com/office/drawing/2010/main" val="0"/>
              </a:ext>
            </a:extLst>
          </a:blip>
          <a:srcRect l="40842" t="6228" r="34875" b="52868"/>
          <a:stretch/>
        </p:blipFill>
        <p:spPr>
          <a:xfrm>
            <a:off x="8880500" y="3038790"/>
            <a:ext cx="2935503" cy="3297530"/>
          </a:xfrm>
          <a:prstGeom prst="rect">
            <a:avLst/>
          </a:prstGeom>
        </p:spPr>
      </p:pic>
      <p:sp>
        <p:nvSpPr>
          <p:cNvPr id="5" name="Rectangle: Rounded Corners 4">
            <a:extLst>
              <a:ext uri="{FF2B5EF4-FFF2-40B4-BE49-F238E27FC236}">
                <a16:creationId xmlns:a16="http://schemas.microsoft.com/office/drawing/2014/main" id="{D488A9FC-7619-D0AB-892B-FBB2F6CBEFF7}"/>
              </a:ext>
            </a:extLst>
          </p:cNvPr>
          <p:cNvSpPr/>
          <p:nvPr/>
        </p:nvSpPr>
        <p:spPr>
          <a:xfrm>
            <a:off x="552450" y="3629025"/>
            <a:ext cx="8315326" cy="1809750"/>
          </a:xfrm>
          <a:prstGeom prst="roundRect">
            <a:avLst>
              <a:gd name="adj" fmla="val 28114"/>
            </a:avLst>
          </a:prstGeom>
          <a:solidFill>
            <a:srgbClr val="FFF89A"/>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b="1" dirty="0">
                <a:solidFill>
                  <a:sysClr val="windowText" lastClr="000000"/>
                </a:solidFill>
                <a:latin typeface="Calibri" panose="020F0502020204030204"/>
              </a:rPr>
              <a:t>Em cần thay đổi điều gì về thói quen ăn uống để các bữa ăn cân bằng lành mạnh và có lợi cho sức khỏe?</a:t>
            </a:r>
            <a:endParaRPr kumimoji="0" lang="en-US" sz="3200" b="1" i="0" u="none" strike="noStrike" kern="1200" cap="none" spc="0" normalizeH="0" baseline="0" noProof="0" dirty="0">
              <a:ln>
                <a:noFill/>
              </a:ln>
              <a:solidFill>
                <a:sysClr val="windowText" lastClr="000000"/>
              </a:solidFill>
              <a:effectLst/>
              <a:uLnTx/>
              <a:uFillTx/>
              <a:latin typeface="Calibri" panose="020F0502020204030204"/>
            </a:endParaRPr>
          </a:p>
        </p:txBody>
      </p:sp>
    </p:spTree>
    <p:extLst>
      <p:ext uri="{BB962C8B-B14F-4D97-AF65-F5344CB8AC3E}">
        <p14:creationId xmlns:p14="http://schemas.microsoft.com/office/powerpoint/2010/main" val="381586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5ECF1AD-EAAE-4372-BBBF-C0B375D2A77E}"/>
              </a:ext>
            </a:extLst>
          </p:cNvPr>
          <p:cNvSpPr/>
          <p:nvPr/>
        </p:nvSpPr>
        <p:spPr>
          <a:xfrm>
            <a:off x="311914" y="266844"/>
            <a:ext cx="11602480" cy="6423888"/>
          </a:xfrm>
          <a:prstGeom prst="roundRect">
            <a:avLst/>
          </a:prstGeom>
          <a:solidFill>
            <a:schemeClr val="bg1">
              <a:alpha val="82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02CD58-259B-3E3F-2EF1-4AF477D518DB}"/>
              </a:ext>
            </a:extLst>
          </p:cNvPr>
          <p:cNvGrpSpPr/>
          <p:nvPr/>
        </p:nvGrpSpPr>
        <p:grpSpPr>
          <a:xfrm>
            <a:off x="544476" y="1343024"/>
            <a:ext cx="9666324" cy="4981575"/>
            <a:chOff x="1812887" y="1977997"/>
            <a:chExt cx="6471477" cy="2641417"/>
          </a:xfrm>
        </p:grpSpPr>
        <p:grpSp>
          <p:nvGrpSpPr>
            <p:cNvPr id="4" name="Group 3">
              <a:extLst>
                <a:ext uri="{FF2B5EF4-FFF2-40B4-BE49-F238E27FC236}">
                  <a16:creationId xmlns:a16="http://schemas.microsoft.com/office/drawing/2014/main" id="{7FEC18EC-9D41-9B93-3736-01B1DC59DFC8}"/>
                </a:ext>
              </a:extLst>
            </p:cNvPr>
            <p:cNvGrpSpPr/>
            <p:nvPr/>
          </p:nvGrpSpPr>
          <p:grpSpPr>
            <a:xfrm>
              <a:off x="1812887" y="1977997"/>
              <a:ext cx="6471477" cy="2641417"/>
              <a:chOff x="5440854" y="-2629724"/>
              <a:chExt cx="6471477" cy="3177786"/>
            </a:xfrm>
          </p:grpSpPr>
          <p:sp>
            <p:nvSpPr>
              <p:cNvPr id="7" name="Rectangle: Rounded Corners 6">
                <a:extLst>
                  <a:ext uri="{FF2B5EF4-FFF2-40B4-BE49-F238E27FC236}">
                    <a16:creationId xmlns:a16="http://schemas.microsoft.com/office/drawing/2014/main" id="{ED1B3D63-7BA6-FD6F-142E-F64BF532A574}"/>
                  </a:ext>
                </a:extLst>
              </p:cNvPr>
              <p:cNvSpPr/>
              <p:nvPr/>
            </p:nvSpPr>
            <p:spPr>
              <a:xfrm>
                <a:off x="5440854" y="-2629724"/>
                <a:ext cx="6471477" cy="3177786"/>
              </a:xfrm>
              <a:prstGeom prst="roundRect">
                <a:avLst/>
              </a:prstGeom>
              <a:solidFill>
                <a:srgbClr val="FF85A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004B317-8C08-5B65-8ACA-5660986D0725}"/>
                  </a:ext>
                </a:extLst>
              </p:cNvPr>
              <p:cNvSpPr/>
              <p:nvPr/>
            </p:nvSpPr>
            <p:spPr>
              <a:xfrm>
                <a:off x="5619890" y="-2476509"/>
                <a:ext cx="6127389" cy="2837308"/>
              </a:xfrm>
              <a:prstGeom prst="roundRect">
                <a:avLst/>
              </a:prstGeom>
              <a:solidFill>
                <a:schemeClr val="bg1"/>
              </a:solidFill>
              <a:ln w="76200">
                <a:solidFill>
                  <a:srgbClr val="FF478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TextBox 4">
              <a:extLst>
                <a:ext uri="{FF2B5EF4-FFF2-40B4-BE49-F238E27FC236}">
                  <a16:creationId xmlns:a16="http://schemas.microsoft.com/office/drawing/2014/main" id="{9C388DB6-F9F2-8A37-042A-191E0E544CC7}"/>
                </a:ext>
              </a:extLst>
            </p:cNvPr>
            <p:cNvSpPr txBox="1"/>
            <p:nvPr/>
          </p:nvSpPr>
          <p:spPr>
            <a:xfrm>
              <a:off x="2138870" y="2173210"/>
              <a:ext cx="5947811" cy="213785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Để</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đảm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bảo</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chế</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độ</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ăn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uống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cân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bằng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lành</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mạnh</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em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cần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1"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Ăn đủ bữa và: </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Phối hợp nhiều loại thức ăn</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Ăn rau xanh, quả chín và uống đủ nước.</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Sử dụng hợp lí thức ăn có nguồn gốc động vật và thực vật.</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Sử dụng ít muối và đường</a:t>
              </a:r>
            </a:p>
          </p:txBody>
        </p:sp>
      </p:grpSp>
      <p:pic>
        <p:nvPicPr>
          <p:cNvPr id="10" name="Picture 2" descr="Young girl thumbs up sign cartoon set illustration premium vector">
            <a:extLst>
              <a:ext uri="{FF2B5EF4-FFF2-40B4-BE49-F238E27FC236}">
                <a16:creationId xmlns:a16="http://schemas.microsoft.com/office/drawing/2014/main" id="{C2C5B62A-A660-FCB0-1661-CBF2E7EB5DB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800" b="93400" l="9585" r="89617">
                        <a14:foregroundMark x1="25879" y1="9800" x2="25879" y2="9800"/>
                        <a14:foregroundMark x1="23482" y1="23400" x2="23482" y2="23400"/>
                        <a14:foregroundMark x1="25559" y1="19800" x2="25559" y2="19800"/>
                        <a14:foregroundMark x1="66294" y1="64600" x2="66294" y2="64600"/>
                        <a14:foregroundMark x1="61502" y1="66600" x2="61502" y2="66600"/>
                        <a14:foregroundMark x1="64696" y1="71400" x2="64696" y2="71400"/>
                        <a14:foregroundMark x1="42173" y1="88400" x2="42173" y2="88400"/>
                        <a14:foregroundMark x1="42332" y1="91400" x2="42332" y2="91400"/>
                        <a14:foregroundMark x1="46326" y1="93400" x2="46326" y2="93400"/>
                        <a14:foregroundMark x1="49042" y1="93200" x2="49042" y2="92600"/>
                        <a14:foregroundMark x1="53514" y1="92800" x2="53514" y2="92800"/>
                        <a14:foregroundMark x1="58307" y1="92800" x2="52716" y2="91400"/>
                        <a14:foregroundMark x1="45048" y1="93000" x2="38818" y2="91400"/>
                        <a14:foregroundMark x1="37540" y1="91600" x2="37540" y2="91600"/>
                        <a14:foregroundMark x1="36581" y1="92600" x2="36581" y2="92600"/>
                        <a14:foregroundMark x1="38978" y1="93200" x2="38978" y2="93200"/>
                        <a14:foregroundMark x1="35623" y1="91600" x2="35623" y2="91600"/>
                      </a14:backgroundRemoval>
                    </a14:imgEffect>
                  </a14:imgLayer>
                </a14:imgProps>
              </a:ext>
              <a:ext uri="{28A0092B-C50C-407E-A947-70E740481C1C}">
                <a14:useLocalDpi xmlns:a14="http://schemas.microsoft.com/office/drawing/2010/main" val="0"/>
              </a:ext>
            </a:extLst>
          </a:blip>
          <a:srcRect/>
          <a:stretch>
            <a:fillRect/>
          </a:stretch>
        </p:blipFill>
        <p:spPr bwMode="auto">
          <a:xfrm>
            <a:off x="8979290" y="3642759"/>
            <a:ext cx="4025481" cy="32152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DE0CACD-A3A7-D654-A5FD-6760CAA9DEA8}"/>
              </a:ext>
            </a:extLst>
          </p:cNvPr>
          <p:cNvPicPr>
            <a:picLocks noChangeAspect="1"/>
          </p:cNvPicPr>
          <p:nvPr/>
        </p:nvPicPr>
        <p:blipFill>
          <a:blip r:embed="rId4"/>
          <a:stretch>
            <a:fillRect/>
          </a:stretch>
        </p:blipFill>
        <p:spPr>
          <a:xfrm>
            <a:off x="4394308" y="404199"/>
            <a:ext cx="3365284" cy="963251"/>
          </a:xfrm>
          <a:prstGeom prst="rect">
            <a:avLst/>
          </a:prstGeom>
        </p:spPr>
      </p:pic>
    </p:spTree>
    <p:extLst>
      <p:ext uri="{BB962C8B-B14F-4D97-AF65-F5344CB8AC3E}">
        <p14:creationId xmlns:p14="http://schemas.microsoft.com/office/powerpoint/2010/main" val="3539618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38455" y="497205"/>
            <a:ext cx="11161395" cy="2846070"/>
          </a:xfrm>
          <a:prstGeom prst="rect">
            <a:avLst/>
          </a:prstGeom>
        </p:spPr>
      </p:pic>
      <p:pic>
        <p:nvPicPr>
          <p:cNvPr id="3" name="图片 2" descr="14"/>
          <p:cNvPicPr>
            <a:picLocks noChangeAspect="1"/>
          </p:cNvPicPr>
          <p:nvPr/>
        </p:nvPicPr>
        <p:blipFill>
          <a:blip r:embed="rId3"/>
          <a:stretch>
            <a:fillRect/>
          </a:stretch>
        </p:blipFill>
        <p:spPr>
          <a:xfrm>
            <a:off x="0" y="5693410"/>
            <a:ext cx="12192000" cy="1164590"/>
          </a:xfrm>
          <a:prstGeom prst="rect">
            <a:avLst/>
          </a:prstGeom>
        </p:spPr>
      </p:pic>
      <p:pic>
        <p:nvPicPr>
          <p:cNvPr id="18" name="图片 17" descr="12"/>
          <p:cNvPicPr>
            <a:picLocks noChangeAspect="1"/>
          </p:cNvPicPr>
          <p:nvPr/>
        </p:nvPicPr>
        <p:blipFill>
          <a:blip r:embed="rId4"/>
          <a:stretch>
            <a:fillRect/>
          </a:stretch>
        </p:blipFill>
        <p:spPr>
          <a:xfrm>
            <a:off x="2581275" y="4749800"/>
            <a:ext cx="7030085" cy="1939925"/>
          </a:xfrm>
          <a:prstGeom prst="rect">
            <a:avLst/>
          </a:prstGeom>
        </p:spPr>
      </p:pic>
      <p:pic>
        <p:nvPicPr>
          <p:cNvPr id="4" name="Picture 3">
            <a:extLst>
              <a:ext uri="{FF2B5EF4-FFF2-40B4-BE49-F238E27FC236}">
                <a16:creationId xmlns:a16="http://schemas.microsoft.com/office/drawing/2014/main" id="{312497F1-90FC-425B-89E4-3F7EF532666D}"/>
              </a:ext>
            </a:extLst>
          </p:cNvPr>
          <p:cNvPicPr>
            <a:picLocks noChangeAspect="1"/>
          </p:cNvPicPr>
          <p:nvPr/>
        </p:nvPicPr>
        <p:blipFill>
          <a:blip r:embed="rId5"/>
          <a:stretch>
            <a:fillRect/>
          </a:stretch>
        </p:blipFill>
        <p:spPr>
          <a:xfrm>
            <a:off x="2446093" y="1898031"/>
            <a:ext cx="7090263" cy="2566638"/>
          </a:xfrm>
          <a:prstGeom prst="rect">
            <a:avLst/>
          </a:prstGeom>
        </p:spPr>
      </p:pic>
    </p:spTree>
    <p:extLst>
      <p:ext uri="{BB962C8B-B14F-4D97-AF65-F5344CB8AC3E}">
        <p14:creationId xmlns:p14="http://schemas.microsoft.com/office/powerpoint/2010/main" val="3666769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CC581F-4602-2285-9923-CAC2C3167412}"/>
              </a:ext>
            </a:extLst>
          </p:cNvPr>
          <p:cNvPicPr>
            <a:picLocks noChangeAspect="1"/>
          </p:cNvPicPr>
          <p:nvPr/>
        </p:nvPicPr>
        <p:blipFill>
          <a:blip r:embed="rId2"/>
          <a:stretch>
            <a:fillRect/>
          </a:stretch>
        </p:blipFill>
        <p:spPr>
          <a:xfrm>
            <a:off x="2516214" y="381040"/>
            <a:ext cx="6925656" cy="2353260"/>
          </a:xfrm>
          <a:prstGeom prst="rect">
            <a:avLst/>
          </a:prstGeom>
        </p:spPr>
      </p:pic>
      <p:sp>
        <p:nvSpPr>
          <p:cNvPr id="2" name="TextBox 1">
            <a:extLst>
              <a:ext uri="{FF2B5EF4-FFF2-40B4-BE49-F238E27FC236}">
                <a16:creationId xmlns:a16="http://schemas.microsoft.com/office/drawing/2014/main" id="{F195960D-C283-E5DA-D886-287DA0C8E2F9}"/>
              </a:ext>
            </a:extLst>
          </p:cNvPr>
          <p:cNvSpPr txBox="1"/>
          <p:nvPr/>
        </p:nvSpPr>
        <p:spPr>
          <a:xfrm>
            <a:off x="2657475" y="2546952"/>
            <a:ext cx="7105650"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000" b="1" dirty="0">
                <a:solidFill>
                  <a:prstClr val="black"/>
                </a:solidFill>
                <a:latin typeface="Cambria" panose="02040503050406030204" pitchFamily="18" charset="0"/>
              </a:rPr>
              <a:t>V</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ề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nhà</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thực</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hiện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chế</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độ</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ăn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uống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cân</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bằng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lành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mạnh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Tree>
    <p:extLst>
      <p:ext uri="{BB962C8B-B14F-4D97-AF65-F5344CB8AC3E}">
        <p14:creationId xmlns:p14="http://schemas.microsoft.com/office/powerpoint/2010/main" val="3096647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13"/>
          <p:cNvPicPr>
            <a:picLocks noChangeAspect="1"/>
          </p:cNvPicPr>
          <p:nvPr/>
        </p:nvPicPr>
        <p:blipFill>
          <a:blip r:embed="rId2"/>
          <a:stretch>
            <a:fillRect/>
          </a:stretch>
        </p:blipFill>
        <p:spPr>
          <a:xfrm>
            <a:off x="340995" y="701040"/>
            <a:ext cx="11161395" cy="2846070"/>
          </a:xfrm>
          <a:prstGeom prst="rect">
            <a:avLst/>
          </a:prstGeom>
        </p:spPr>
      </p:pic>
      <p:pic>
        <p:nvPicPr>
          <p:cNvPr id="8" name="图片 7" descr="14"/>
          <p:cNvPicPr>
            <a:picLocks noChangeAspect="1"/>
          </p:cNvPicPr>
          <p:nvPr/>
        </p:nvPicPr>
        <p:blipFill>
          <a:blip r:embed="rId3"/>
          <a:stretch>
            <a:fillRect/>
          </a:stretch>
        </p:blipFill>
        <p:spPr>
          <a:xfrm>
            <a:off x="0" y="5693410"/>
            <a:ext cx="12192000" cy="1164590"/>
          </a:xfrm>
          <a:prstGeom prst="rect">
            <a:avLst/>
          </a:prstGeom>
        </p:spPr>
      </p:pic>
      <p:pic>
        <p:nvPicPr>
          <p:cNvPr id="13" name="图片 12" descr="12"/>
          <p:cNvPicPr>
            <a:picLocks noChangeAspect="1"/>
          </p:cNvPicPr>
          <p:nvPr/>
        </p:nvPicPr>
        <p:blipFill>
          <a:blip r:embed="rId4"/>
          <a:stretch>
            <a:fillRect/>
          </a:stretch>
        </p:blipFill>
        <p:spPr>
          <a:xfrm>
            <a:off x="2630908" y="4777061"/>
            <a:ext cx="7030085" cy="1939925"/>
          </a:xfrm>
          <a:prstGeom prst="rect">
            <a:avLst/>
          </a:prstGeom>
        </p:spPr>
      </p:pic>
      <p:pic>
        <p:nvPicPr>
          <p:cNvPr id="5" name="Picture 4">
            <a:extLst>
              <a:ext uri="{FF2B5EF4-FFF2-40B4-BE49-F238E27FC236}">
                <a16:creationId xmlns:a16="http://schemas.microsoft.com/office/drawing/2014/main" id="{785B31FC-728D-973D-5EAB-AE6210F25F91}"/>
              </a:ext>
            </a:extLst>
          </p:cNvPr>
          <p:cNvPicPr>
            <a:picLocks noChangeAspect="1"/>
          </p:cNvPicPr>
          <p:nvPr/>
        </p:nvPicPr>
        <p:blipFill>
          <a:blip r:embed="rId5"/>
          <a:stretch>
            <a:fillRect/>
          </a:stretch>
        </p:blipFill>
        <p:spPr>
          <a:xfrm>
            <a:off x="2431423" y="1594452"/>
            <a:ext cx="7132938" cy="3359187"/>
          </a:xfrm>
          <a:prstGeom prst="rect">
            <a:avLst/>
          </a:prstGeom>
        </p:spPr>
      </p:pic>
    </p:spTree>
    <p:extLst>
      <p:ext uri="{BB962C8B-B14F-4D97-AF65-F5344CB8AC3E}">
        <p14:creationId xmlns:p14="http://schemas.microsoft.com/office/powerpoint/2010/main" val="154832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687</Words>
  <Application>Microsoft Office PowerPoint</Application>
  <PresentationFormat>Widescreen</PresentationFormat>
  <Paragraphs>68</Paragraphs>
  <Slides>22</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微软雅黑</vt:lpstr>
      <vt:lpstr>#9Slide03 Arima Madurai Medium</vt:lpstr>
      <vt:lpstr>Arial</vt:lpstr>
      <vt:lpstr>Calibri</vt:lpstr>
      <vt:lpstr>Calibri Light</vt:lpstr>
      <vt:lpstr>Cambria</vt:lpstr>
      <vt:lpstr>等线</vt:lpstr>
      <vt:lpstr>Times New Roman</vt:lpstr>
      <vt:lpstr>仓耳章鱼小丸子体 W01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cp:revision>
  <dcterms:created xsi:type="dcterms:W3CDTF">2025-03-20T07:00:31Z</dcterms:created>
  <dcterms:modified xsi:type="dcterms:W3CDTF">2025-03-20T07:01:58Z</dcterms:modified>
</cp:coreProperties>
</file>