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2"/>
  </p:notesMasterIdLst>
  <p:sldIdLst>
    <p:sldId id="280" r:id="rId5"/>
    <p:sldId id="257" r:id="rId6"/>
    <p:sldId id="259" r:id="rId7"/>
    <p:sldId id="271" r:id="rId8"/>
    <p:sldId id="272" r:id="rId9"/>
    <p:sldId id="256" r:id="rId10"/>
    <p:sldId id="261" r:id="rId11"/>
    <p:sldId id="262" r:id="rId12"/>
    <p:sldId id="264" r:id="rId13"/>
    <p:sldId id="273" r:id="rId14"/>
    <p:sldId id="277" r:id="rId15"/>
    <p:sldId id="278" r:id="rId16"/>
    <p:sldId id="265" r:id="rId17"/>
    <p:sldId id="266" r:id="rId18"/>
    <p:sldId id="279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700" autoAdjust="0"/>
  </p:normalViewPr>
  <p:slideViewPr>
    <p:cSldViewPr snapToGrid="0">
      <p:cViewPr varScale="1">
        <p:scale>
          <a:sx n="79" d="100"/>
          <a:sy n="79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F7916-EFE6-4954-9DD1-0917A78BD133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4FE4E-6880-4228-892C-DDA2C46A2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9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xe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đội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trước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4FE4E-6880-4228-892C-DDA2C46A27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9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2A086B-115F-4762-BD50-449B9549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7C3DFE-66E2-4AED-BC92-6647826A9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7A1F2D-BD1E-453C-AB87-D79C716B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84BF08-5EC7-45AB-9179-FF907CEF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8847A0-2246-4472-BACE-59FB1E70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148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8F32D1-B8A7-486B-B909-A53713A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321E49-7494-477C-A252-6D5FAE54A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852298-00EF-4392-B8DB-43AADC4D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112243-C92C-4228-BC66-A8FFDFF1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B53ADA-26B5-46BA-A5C4-04D84BF8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888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5C367D-86E5-413E-B44C-D991447E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8D4F32-3F18-48BC-A073-91382F2D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B912DA-F19E-416F-BCFE-C49FE962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8BD0E4-0405-4B7B-8655-D22FEC59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83EC4-383A-4B39-91B8-6C247664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189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BC54A-E59D-4BFC-AFDD-A81A30334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136736-0332-4130-9BF6-59DC979C1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1201D8-301E-4596-9892-09203A1F3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ACDCB3-E948-474D-B07F-B2807047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3A15F2-FCCC-4B36-BC80-26EAABFE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E9F267-C1F8-4417-918D-C424DBBF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071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FBC91-5818-4546-AC6C-10B45943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1A27A6-A205-4B8E-A697-687CA6B3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94D42D-58A8-4E82-8416-273C8C277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40E59D-8A5A-4DF1-814B-1A8670C65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0A96AC-6D72-4ADA-B8A2-D5EEBB935D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858107-98DB-4219-A8A4-3E27F741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BDAAE6E-D1CC-4AC2-9307-2DA5A58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F12621-C272-4B63-8993-762D0F53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326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CDD30-9F9C-4C7D-93DE-E081EDB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EE973A-0897-487F-A706-23619DD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9F680F-3FF6-49AB-A23B-8D9B442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6269BC-AF8D-44CC-88DC-A2241D76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792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EC3432-4D49-33CA-79ED-8AC4A9AFC6C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矩形 1">
              <a:extLst>
                <a:ext uri="{FF2B5EF4-FFF2-40B4-BE49-F238E27FC236}">
                  <a16:creationId xmlns:a16="http://schemas.microsoft.com/office/drawing/2014/main" id="{05ED3C52-B14E-C347-E31B-660D2C13425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82D6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11">
              <a:extLst>
                <a:ext uri="{FF2B5EF4-FFF2-40B4-BE49-F238E27FC236}">
                  <a16:creationId xmlns:a16="http://schemas.microsoft.com/office/drawing/2014/main" id="{D78214FC-9AD2-4BB4-0831-ADC30EF42317}"/>
                </a:ext>
              </a:extLst>
            </p:cNvPr>
            <p:cNvSpPr/>
            <p:nvPr/>
          </p:nvSpPr>
          <p:spPr>
            <a:xfrm>
              <a:off x="301451" y="391886"/>
              <a:ext cx="11523403" cy="6169688"/>
            </a:xfrm>
            <a:prstGeom prst="roundRect">
              <a:avLst>
                <a:gd name="adj" fmla="val 2892"/>
              </a:avLst>
            </a:prstGeom>
            <a:solidFill>
              <a:schemeClr val="bg1"/>
            </a:solidFill>
            <a:ln w="76200">
              <a:solidFill>
                <a:srgbClr val="0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37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2AE0C-EF64-4ACD-8995-37D91EF6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49CF2C-D892-4874-A548-58A0C74F0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5BD171F-B931-4975-A5DE-8E6B3E280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207736-AD74-4530-9BB7-58E82967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8DC008-7D57-4A3D-904D-344CC960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DEC32-3EBF-4DB5-AA7F-ABE28770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9950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2A4B9-DC6C-4CEC-B4EF-AE5B2858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2FA51AD-439C-44D6-B80B-C830C028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E4F15B-BFBC-4EEE-959C-F1AAEFE59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98E00E-70A4-401E-8032-C3CD8BEC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BF2D7F-C362-4E9E-BD1F-79B4A497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B218B9-97A3-4FE0-83A0-FD7C01F6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600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07A56A-39A0-449C-AB48-3EA99F0B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FD9AB5-EDE9-4D72-95CD-2B6C1E700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B852CC-798F-4C2F-8972-12B36B72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F22CD4-CB47-4590-AF62-86990852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2A9F9F-072C-4341-9140-2ED31436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6866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5085F01-DF2A-4FC0-8A69-82530B853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0F7148-A32D-4571-979F-6FD9B75A5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D6D347-D97D-4D03-AF68-85A71165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12BE79-3906-40DA-97DA-71056511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06B15B-325D-4928-B505-D4DCC0DF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6043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35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61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81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14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71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01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23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8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84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984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629F-6332-D92B-BBCA-541C50632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D1273-79CC-85F6-EAD7-B61DCEA73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26F10-0666-D00B-E95F-E860C901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1B63A-1B80-4DA7-29FF-3EDA2D22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5A721-5179-339E-70AD-9350F3E35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78920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5E2B-0B2E-DEF8-CF65-3C5419C1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EC169-0E0D-E6BA-83E2-9DA653F6B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2A274-EDAB-082C-E242-3016C5DEF2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C7642-9853-5ECD-8CC2-3E0D3809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F8E9F-F2E9-851F-9F03-43E127AB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6447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3EB5-EB15-B00A-4875-BCF9EEC69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54582-0DD3-A650-37FB-BAC36A04B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A3DB4-F0F8-ADD1-8AF0-B77F33DE75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E71C3-3A25-C325-5267-6E06E837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8D487-222C-573A-3B41-E47ABF5F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39539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E1C9D-9616-F303-A0E1-9ABFD7B6B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A2F59-F2DD-884D-A213-CFB18E4E2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C3073-796A-DD5F-BE6C-DD525257B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8427B-243D-0363-DC30-CF7B6D7389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305E4-C1B4-7EF4-A801-00508475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B17F5-50BF-5F5E-C28D-65126723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698414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47D60-A7F1-CEE8-ED0D-9B738E5C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B29DB-9298-3F01-4017-160809E96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30E6A-3BEA-37CC-0FF8-E282BE8C8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D361E-A2EF-5585-60C1-B5A8392D0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DF3B3C-E442-61BB-298A-7D89F2E53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FDA367-59ED-1CEB-AD69-1833D718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85B2A-3DA9-BBB5-7F9E-FE4C5B7F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8AF4A-90A2-C423-CA4D-E9642F44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8497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DD36C-D47F-5BB5-15FC-215C6634A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7655B0-CAB6-0DEC-84C0-3DE5A87A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0102B0-4607-1DA3-C9A8-6583F8C44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12E39-25E7-218B-0849-E1FE23552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59491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6B8982-3891-8DBC-8C14-CE9210AE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19FF2-F61B-2418-1D60-A649C9A23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EB288-FF66-C14E-9184-9520B751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397776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21B9-AB0F-8E98-A2AF-3F8A82031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A87FC-45C9-EFE5-B282-61A3482B7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AAD82-35FB-7D36-185E-64BC1474F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A0F34-653B-6F57-FE7F-67BB11751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CDC84-A76A-2D19-D18F-C1E9B014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577B1-DF90-9AB5-751E-51A9F550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5731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7D40-74D6-14FE-A726-F27BC2EEF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CE1D7-6EB8-391A-4193-1CC9086D0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07BC7-834B-B63A-F608-1C7C49839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4EAB9-0C6D-621B-EE81-82614B964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A9A2C-197D-42EE-20BA-ACAFBF435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C9F78-08D3-97E1-E4A9-073DC7DCE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4424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2928-D33C-497A-4BDD-5F806798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CDC6F-4D18-6967-E197-0D2872F60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A76F2-BC14-356A-6C5F-DAD67FAB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788F2-1881-3EEE-67D6-436002F3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8DC33-4416-9B41-57DC-25FCE00B0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85375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51940C-59EB-CD4B-185E-ECF9A53774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1490E-CD2E-7375-0950-327F1AFFC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60214-1174-A36D-431C-66010D78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BB1B0-0841-45A2-8F0C-34934E9416D7}" type="datetimeFigureOut">
              <a:rPr lang="vi-VN" smtClean="0"/>
              <a:t>20/03/2025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D53E0-444C-CD93-C652-C6BED846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7430A-3812-2E67-761B-8BA69C56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00E692-9553-4FBD-935A-5B8CB70CDD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733351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856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8151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144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000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9856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808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0348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4119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1538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1277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0622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406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9342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85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6744B-6CC8-4ED2-8A71-07BEB184F142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1B5B8-D539-4E5C-A527-7E3AD844C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20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63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openxmlformats.org/officeDocument/2006/relationships/image" Target="../media/image25.png"/><Relationship Id="rId21" Type="http://schemas.openxmlformats.org/officeDocument/2006/relationships/slide" Target="slide10.xml"/><Relationship Id="rId7" Type="http://schemas.openxmlformats.org/officeDocument/2006/relationships/slide" Target="slide7.xml"/><Relationship Id="rId12" Type="http://schemas.openxmlformats.org/officeDocument/2006/relationships/slide" Target="slide2.xml"/><Relationship Id="rId17" Type="http://schemas.openxmlformats.org/officeDocument/2006/relationships/slide" Target="slide5.xml"/><Relationship Id="rId25" Type="http://schemas.openxmlformats.org/officeDocument/2006/relationships/slide" Target="slide4.xml"/><Relationship Id="rId3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29" Type="http://schemas.microsoft.com/office/2007/relationships/hdphoto" Target="../media/hdphoto6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5" Type="http://schemas.openxmlformats.org/officeDocument/2006/relationships/image" Target="../media/image26.png"/><Relationship Id="rId15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image" Target="../media/image36.png"/><Relationship Id="rId10" Type="http://schemas.openxmlformats.org/officeDocument/2006/relationships/image" Target="../media/image28.png"/><Relationship Id="rId19" Type="http://schemas.openxmlformats.org/officeDocument/2006/relationships/slide" Target="slide8.xml"/><Relationship Id="rId31" Type="http://schemas.openxmlformats.org/officeDocument/2006/relationships/image" Target="../media/image37.png"/><Relationship Id="rId4" Type="http://schemas.openxmlformats.org/officeDocument/2006/relationships/slide" Target="slide17.xml"/><Relationship Id="rId9" Type="http://schemas.microsoft.com/office/2007/relationships/hdphoto" Target="../media/hdphoto3.wdp"/><Relationship Id="rId14" Type="http://schemas.microsoft.com/office/2007/relationships/hdphoto" Target="../media/hdphoto5.wdp"/><Relationship Id="rId22" Type="http://schemas.openxmlformats.org/officeDocument/2006/relationships/image" Target="../media/image33.png"/><Relationship Id="rId27" Type="http://schemas.openxmlformats.org/officeDocument/2006/relationships/slide" Target="slide14.xml"/><Relationship Id="rId30" Type="http://schemas.openxmlformats.org/officeDocument/2006/relationships/slide" Target="slide9.xml"/><Relationship Id="rId8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40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ichthuatphuongdong.com/tienich/xuc-xac.html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49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631596" y="641023"/>
            <a:ext cx="10925666" cy="4722829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 TIỂU HỌC CHÁNH NGHĨA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KHỐI LỚP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MÔN: </a:t>
            </a:r>
            <a:r>
              <a:rPr kumimoji="0" lang="en-US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TOÁN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SỐ</a:t>
            </a:r>
            <a:r>
              <a:rPr kumimoji="0" lang="en-US" sz="3600" b="1" i="0" u="none" strike="noStrike" kern="0" cap="none" spc="0" normalizeH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LẦN XUẤT HIỆN CỦA MỘT SỰ KIỆN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460"/>
            <a:ext cx="2198451" cy="156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549" y="0"/>
            <a:ext cx="2198451" cy="19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1618" y="4192634"/>
            <a:ext cx="3041685" cy="266536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110249">
            <a:off x="9454872" y="4922209"/>
            <a:ext cx="3041685" cy="26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4545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9712" y="498027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41252A-9355-4088-B29F-5168C2C928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0826" y="-178621"/>
            <a:ext cx="2653088" cy="2408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6099" y="3932928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3DD0DB-A1D1-466E-AEA6-469459429663}"/>
              </a:ext>
            </a:extLst>
          </p:cNvPr>
          <p:cNvSpPr txBox="1">
            <a:spLocks/>
          </p:cNvSpPr>
          <p:nvPr/>
        </p:nvSpPr>
        <p:spPr>
          <a:xfrm>
            <a:off x="5529527" y="1834862"/>
            <a:ext cx="1534759" cy="716508"/>
          </a:xfrm>
          <a:prstGeom prst="roundRect">
            <a:avLst/>
          </a:prstGeom>
          <a:noFill/>
          <a:ln w="28575">
            <a:solidFill>
              <a:srgbClr val="00ABBA"/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  <a:sym typeface="+mn-lt"/>
              </a:rPr>
              <a:t>TOÁN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A981B2-8D49-431E-1F38-EB08B5DCE69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37118" y="2692480"/>
            <a:ext cx="4279763" cy="10729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B220402-B07B-B29C-6FD5-A7066055877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37044" y="3271925"/>
            <a:ext cx="6651312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090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9" b="75686"/>
          <a:stretch/>
        </p:blipFill>
        <p:spPr>
          <a:xfrm>
            <a:off x="3230938" y="-910323"/>
            <a:ext cx="4652986" cy="272622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8FDBD42-9E12-4AAC-AEBA-0060A56E5EC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6104">
            <a:off x="9417043" y="94857"/>
            <a:ext cx="2165767" cy="21657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7DA9833-551C-40D6-844C-EE8B6950A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609" y="-294721"/>
            <a:ext cx="1469571" cy="1077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701CC4E-D53C-4616-9596-712BD5A91F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141" y="1025772"/>
            <a:ext cx="1469571" cy="107768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10C63B2-C62E-4180-B415-55660C7F5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816" y="5369824"/>
            <a:ext cx="1469571" cy="10776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3BD0552-1563-4209-AB0B-DCD78C3F7B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11360">
            <a:off x="4362825" y="4316136"/>
            <a:ext cx="2080164" cy="2726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00766-C090-FBBC-9343-5577C2D2D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98" y="119742"/>
            <a:ext cx="59343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697E16-6D08-C686-9F5F-01C852EBE0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400" y="1134517"/>
            <a:ext cx="6486706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649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9400"/>
            <a:ext cx="4876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75" y="596899"/>
            <a:ext cx="3292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sz="4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Đua</a:t>
            </a:r>
            <a:endParaRPr lang="en-US" sz="48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219170"/>
            <a:r>
              <a:rPr lang="en-US" sz="4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US" sz="4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Thú</a:t>
            </a:r>
            <a:endParaRPr lang="en-US" sz="48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7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144A47-D543-2152-148B-E649E694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95" y="319215"/>
            <a:ext cx="9992210" cy="14570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F22827-B39D-8DC0-C655-3B8965E8FE97}"/>
              </a:ext>
            </a:extLst>
          </p:cNvPr>
          <p:cNvSpPr txBox="1"/>
          <p:nvPr/>
        </p:nvSpPr>
        <p:spPr>
          <a:xfrm>
            <a:off x="695325" y="1809750"/>
            <a:ext cx="108299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Chia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2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gấu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trúc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chó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Gieo xúc sắc và tính tổng số chấm ở mặt trên nếu tổng là số chẵn thì 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“Đội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gấu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trúc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” </a:t>
            </a:r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được tiến về phía trước, nếu tổng là số lẻ thì 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“Đội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chó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” </a:t>
            </a:r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được tiến về phía trước. 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Thực hiện cho đến khi số bạn ở các đội đều được tiến về phía trước. Đội nào hoàn thành trước sẽ giành chiến thắng.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35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esktop\Baby Panda\zuize_post_61b57e73ce10529cb023fc5bcfca651a (2)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1" y="532022"/>
            <a:ext cx="982945" cy="103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by Panda\zuize_post_61b57e73ce10529cb023fc5bcfca651a (3)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3649" y1="31466" x2="35545" y2="40086"/>
                        <a14:foregroundMark x1="63033" y1="26293" x2="70142" y2="383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482601"/>
            <a:ext cx="899581" cy="98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by Panda\0d25afb0d2617e2_w1000_h1000 (2)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85800"/>
            <a:ext cx="715552" cy="88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Baby Panda\0d25afb0d2617e2_w1000_h1000 (3)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533525"/>
            <a:ext cx="881345" cy="10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Picture2 (2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1" y="196125"/>
            <a:ext cx="1039284" cy="139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1" y="543984"/>
            <a:ext cx="1104900" cy="10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Picture3 (2)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1" y="359107"/>
            <a:ext cx="886884" cy="122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Picture4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1" y="553840"/>
            <a:ext cx="910167" cy="10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\Desktop\Picture5 (2)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438151"/>
            <a:ext cx="1032933" cy="117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ADMIN\Desktop\Picture6 (2)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1" y="-74084"/>
            <a:ext cx="927100" cy="168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ADMIN\Desktop\Tai nguyen thiet ke tro choi\Baby Panda\brown-bear-clipart-happy-bear-10.jp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54871" y1="9314" x2="32604" y2="21569"/>
                        <a14:foregroundMark x1="62823" y1="9804" x2="69781" y2="19444"/>
                        <a14:foregroundMark x1="80318" y1="4085" x2="73559" y2="9314"/>
                        <a14:foregroundMark x1="35388" y1="2451" x2="41153" y2="8497"/>
                        <a14:foregroundMark x1="3976" y1="18954" x2="16700" y2="27614"/>
                        <a14:foregroundMark x1="15109" y1="19771" x2="5169" y2="17157"/>
                        <a14:foregroundMark x1="48111" y1="16340" x2="71372" y2="15033"/>
                        <a14:foregroundMark x1="51292" y1="35458" x2="62425" y2="42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133" y="76200"/>
            <a:ext cx="1202267" cy="146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\Desktop\Tai nguyen thiet ke tro choi\Baby Panda\d6bf31e6d6611693ad238db294ea956a.pn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584201"/>
            <a:ext cx="751012" cy="87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Picture1 (2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14" y="1152595"/>
            <a:ext cx="1944015" cy="146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ADMIN\Desktop\Picture3a (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76" y="2547608"/>
            <a:ext cx="1707000" cy="128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1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68393E-6 L 0.18802 -0.00062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02 -0.00062 L 0.46302 -0.00062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302 -0.00062 L 0.85469 -0.00062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03423E-6 L 0.17743 -3.03423E-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43 -4.13506E-6 L 0.45243 -4.13506E-6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243 4.44444E-6 L 0.82743 4.44444E-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9" b="75686"/>
          <a:stretch/>
        </p:blipFill>
        <p:spPr>
          <a:xfrm>
            <a:off x="3230938" y="-910323"/>
            <a:ext cx="4652986" cy="272622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8FDBD42-9E12-4AAC-AEBA-0060A56E5EC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6104">
            <a:off x="9417043" y="94857"/>
            <a:ext cx="2165767" cy="21657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7DA9833-551C-40D6-844C-EE8B6950A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609" y="-294721"/>
            <a:ext cx="1469571" cy="1077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701CC4E-D53C-4616-9596-712BD5A91F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141" y="1025772"/>
            <a:ext cx="1469571" cy="107768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10C63B2-C62E-4180-B415-55660C7F5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816" y="5369824"/>
            <a:ext cx="1469571" cy="10776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3BD0552-1563-4209-AB0B-DCD78C3F7B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11360">
            <a:off x="4362825" y="4316136"/>
            <a:ext cx="2080164" cy="2726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F02FE8-6E04-50CB-218D-3708DA2B52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039" y="311841"/>
            <a:ext cx="59343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719418-6268-69C0-96DD-16BEDAF741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512" y="1393728"/>
            <a:ext cx="6078239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440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98EB407-9A91-0435-4608-C9E11AAD6FF5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EC98DB55-2CBA-7C8E-9E3A-B74DFE133B73}"/>
              </a:ext>
            </a:extLst>
          </p:cNvPr>
          <p:cNvSpPr txBox="1"/>
          <p:nvPr/>
        </p:nvSpPr>
        <p:spPr>
          <a:xfrm>
            <a:off x="1428979" y="709104"/>
            <a:ext cx="9991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Chọn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trả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lời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đúng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TextBox 4" descr="xác">
            <a:extLst>
              <a:ext uri="{FF2B5EF4-FFF2-40B4-BE49-F238E27FC236}">
                <a16:creationId xmlns:a16="http://schemas.microsoft.com/office/drawing/2014/main" id="{E6448E96-3A12-786C-0F28-C7B16F06A7E0}"/>
              </a:ext>
            </a:extLst>
          </p:cNvPr>
          <p:cNvSpPr txBox="1"/>
          <p:nvPr/>
        </p:nvSpPr>
        <p:spPr>
          <a:xfrm>
            <a:off x="504304" y="1623504"/>
            <a:ext cx="109411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Nam gieo một xúc xắc nhiều lần, quan sát số chấm ở mặt trên của xúc xắc đó và ghi lại kết quả nhận được vào bảng dưới đây.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B6D9A-D267-21C4-0E82-2F7574EA8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968" y="2888002"/>
            <a:ext cx="8067675" cy="1657350"/>
          </a:xfrm>
          <a:prstGeom prst="rect">
            <a:avLst/>
          </a:prstGeom>
        </p:spPr>
      </p:pic>
      <p:sp>
        <p:nvSpPr>
          <p:cNvPr id="8" name="TextBox 7" descr="xác">
            <a:extLst>
              <a:ext uri="{FF2B5EF4-FFF2-40B4-BE49-F238E27FC236}">
                <a16:creationId xmlns:a16="http://schemas.microsoft.com/office/drawing/2014/main" id="{A2976001-7D95-2F19-F6A2-970B6CF3C6CB}"/>
              </a:ext>
            </a:extLst>
          </p:cNvPr>
          <p:cNvSpPr txBox="1"/>
          <p:nvPr/>
        </p:nvSpPr>
        <p:spPr>
          <a:xfrm>
            <a:off x="596772" y="4623557"/>
            <a:ext cx="109411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 Hỏi mặt 5 chấm đã xuất hiện bao nhiêu lần?</a:t>
            </a:r>
          </a:p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A. 2 lần          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</a:rPr>
              <a:t>  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B. 3 lần                C. 5 lần                   D.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7 lần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77CFC5-CA71-6CC5-5EE0-39F3306C57F5}"/>
              </a:ext>
            </a:extLst>
          </p:cNvPr>
          <p:cNvSpPr/>
          <p:nvPr/>
        </p:nvSpPr>
        <p:spPr>
          <a:xfrm>
            <a:off x="7397393" y="2938409"/>
            <a:ext cx="1222625" cy="14589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F75BDE-62AF-703E-D4EE-67953217D75A}"/>
              </a:ext>
            </a:extLst>
          </p:cNvPr>
          <p:cNvSpPr/>
          <p:nvPr/>
        </p:nvSpPr>
        <p:spPr>
          <a:xfrm>
            <a:off x="8671389" y="5167901"/>
            <a:ext cx="616449" cy="5239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936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8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0FD436D-5BBB-F520-3762-7A9412A429BC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80F65814-F400-85CE-8CAE-CA2D11F153D3}"/>
              </a:ext>
            </a:extLst>
          </p:cNvPr>
          <p:cNvSpPr txBox="1"/>
          <p:nvPr/>
        </p:nvSpPr>
        <p:spPr>
          <a:xfrm>
            <a:off x="1565564" y="582167"/>
            <a:ext cx="10301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Trong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túi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có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2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chiếc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bút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màu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xanh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và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1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chiếc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bút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màu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vàng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046CAC-BCF4-05D0-062B-31E5CC7BB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491" y="1467973"/>
            <a:ext cx="5191125" cy="30384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F297599-BCB7-B652-C85C-B61941421A84}"/>
              </a:ext>
            </a:extLst>
          </p:cNvPr>
          <p:cNvSpPr txBox="1"/>
          <p:nvPr/>
        </p:nvSpPr>
        <p:spPr>
          <a:xfrm>
            <a:off x="441788" y="2219218"/>
            <a:ext cx="63494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Mai lấy 2 chiếc bút ra khỏi túi và quan sát màu bút lấy được. Nêu các sự kiện có thể xảy ra.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02779C-BDBB-A3CF-9EE5-9D7EFB2822F2}"/>
              </a:ext>
            </a:extLst>
          </p:cNvPr>
          <p:cNvSpPr/>
          <p:nvPr/>
        </p:nvSpPr>
        <p:spPr>
          <a:xfrm>
            <a:off x="780598" y="4623370"/>
            <a:ext cx="10264120" cy="1749575"/>
          </a:xfrm>
          <a:prstGeom prst="roundRect">
            <a:avLst/>
          </a:prstGeom>
          <a:solidFill>
            <a:srgbClr val="FFFFCC"/>
          </a:solidFill>
          <a:ln w="3810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200" b="1" dirty="0">
                <a:solidFill>
                  <a:srgbClr val="FF0000"/>
                </a:solidFill>
                <a:latin typeface="Calibri" panose="020F0502020204030204"/>
              </a:rPr>
              <a:t>Có 2 sự kiện có thể xảy ra:</a:t>
            </a:r>
            <a:endParaRPr lang="en-US" sz="32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200" dirty="0">
                <a:solidFill>
                  <a:srgbClr val="FF0000"/>
                </a:solidFill>
                <a:latin typeface="Calibri" panose="020F0502020204030204"/>
              </a:rPr>
              <a:t>Lấy được 2 chiếc bút cùng màu (cùng xanh);</a:t>
            </a:r>
            <a:endParaRPr lang="en-US" sz="3200" dirty="0">
              <a:solidFill>
                <a:srgbClr val="FF0000"/>
              </a:solidFill>
              <a:latin typeface="Calibri" panose="020F0502020204030204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H</a:t>
            </a:r>
            <a:r>
              <a:rPr lang="vi-VN" sz="3200" dirty="0">
                <a:solidFill>
                  <a:srgbClr val="FF0000"/>
                </a:solidFill>
                <a:latin typeface="Calibri" panose="020F0502020204030204"/>
              </a:rPr>
              <a:t>oặc lấy được 2 bút khác màu (1 bút xanh 1 bút vàng)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77632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0FD436D-5BBB-F520-3762-7A9412A429BC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80F65814-F400-85CE-8CAE-CA2D11F153D3}"/>
              </a:ext>
            </a:extLst>
          </p:cNvPr>
          <p:cNvSpPr txBox="1"/>
          <p:nvPr/>
        </p:nvSpPr>
        <p:spPr>
          <a:xfrm>
            <a:off x="1565564" y="582167"/>
            <a:ext cx="10301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Trong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túi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có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chiếc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bút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màu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xanh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1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chiếc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bút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màu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vàng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046CAC-BCF4-05D0-062B-31E5CC7BB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491" y="1467973"/>
            <a:ext cx="5191125" cy="30384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F297599-BCB7-B652-C85C-B61941421A84}"/>
              </a:ext>
            </a:extLst>
          </p:cNvPr>
          <p:cNvSpPr txBox="1"/>
          <p:nvPr/>
        </p:nvSpPr>
        <p:spPr>
          <a:xfrm>
            <a:off x="441788" y="2219218"/>
            <a:ext cx="63494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Lấy 2 chiếc bút ra khỏi túi, quan sát màu, ghi lại kết quả vào bảng kiểm đếm rồi trả lại bút vào trong túi. Thực hiện 20 lần.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4EFB3-8BCB-1541-4E05-2941F1346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674" y="4716854"/>
            <a:ext cx="7622781" cy="148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777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2D02290-A8AC-D20E-4A11-0481C254C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048366-4156-49B4-0B8C-98BED1911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85" y="1734175"/>
            <a:ext cx="5883150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628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0FD436D-5BBB-F520-3762-7A9412A429BC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80F65814-F400-85CE-8CAE-CA2D11F153D3}"/>
              </a:ext>
            </a:extLst>
          </p:cNvPr>
          <p:cNvSpPr txBox="1"/>
          <p:nvPr/>
        </p:nvSpPr>
        <p:spPr>
          <a:xfrm>
            <a:off x="1565564" y="582167"/>
            <a:ext cx="10301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Trong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túi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có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chiếc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bút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màu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xanh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1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chiếc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bút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màu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vàng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046CAC-BCF4-05D0-062B-31E5CC7BB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685" y="1447425"/>
            <a:ext cx="5191125" cy="30384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F297599-BCB7-B652-C85C-B61941421A84}"/>
              </a:ext>
            </a:extLst>
          </p:cNvPr>
          <p:cNvSpPr txBox="1"/>
          <p:nvPr/>
        </p:nvSpPr>
        <p:spPr>
          <a:xfrm>
            <a:off x="441788" y="2219218"/>
            <a:ext cx="63494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 Từ bảng kiểm đếm, hãy so sánh số lần xuất hiện của sự kiện lấy được 2 chiếc bút khác màu và sự kiện lấy được 2 chiếc bút cùng màu.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8608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26DE364-05F6-F2B2-A8C4-58FD180B1496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3B9473C9-37FC-2B74-3FAD-3436520D060B}"/>
              </a:ext>
            </a:extLst>
          </p:cNvPr>
          <p:cNvSpPr txBox="1"/>
          <p:nvPr/>
        </p:nvSpPr>
        <p:spPr>
          <a:xfrm>
            <a:off x="1545015" y="602715"/>
            <a:ext cx="99517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Có 11 chú rùa cùng nhau thi chạy. Mỗi chú rùa được đánh số từ 2 đến 12. Hãy giúp những chú rùa di chuyển bằng cách gieo hai xúc xắc rồi tính tổng số chấm ở các mặt trên của xúc xắc. Kết quả nhận được là số nào thì chú rùa mang áo ghi số đó được tiến thêm 1 ô.</a:t>
            </a:r>
          </a:p>
          <a:p>
            <a:pPr lvl="0" algn="just">
              <a:defRPr/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Thực hiện như vậy.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</a:rPr>
              <a:t>H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ỏi ba chú rùa về đích đầu tiên theo thứ tự nhất, nhì, ba là những chú rùa nào? Khi đó, ch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</a:rPr>
              <a:t>ú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</a:rPr>
              <a:t> rùa nào tiến được ít ô nhất?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A4D00-F7A3-675C-47DD-C9E74356B1A6}"/>
              </a:ext>
            </a:extLst>
          </p:cNvPr>
          <p:cNvSpPr txBox="1"/>
          <p:nvPr/>
        </p:nvSpPr>
        <p:spPr>
          <a:xfrm>
            <a:off x="2956389" y="4947881"/>
            <a:ext cx="70609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Thầy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xúc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xắc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thật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gieo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gieo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online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https://dichthuatphuongdong.com/tienich/xuc-xac.html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nhớ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lượng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xúc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xắc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trước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gieo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281055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17551-AC83-8417-0DC4-154043E1F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900" y="472611"/>
            <a:ext cx="5378656" cy="593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199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66ABD2-1B22-EBB1-6511-14658B2285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14425" y="1164950"/>
            <a:ext cx="5693050" cy="5693050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5BD5A5D-6CCC-95AB-F386-575B27B98B5B}"/>
              </a:ext>
            </a:extLst>
          </p:cNvPr>
          <p:cNvSpPr/>
          <p:nvPr/>
        </p:nvSpPr>
        <p:spPr>
          <a:xfrm>
            <a:off x="3339141" y="552450"/>
            <a:ext cx="8165287" cy="4584629"/>
          </a:xfrm>
          <a:prstGeom prst="wedgeRoundRectCallout">
            <a:avLst>
              <a:gd name="adj1" fmla="val -64843"/>
              <a:gd name="adj2" fmla="val -1633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Thường thì những tổng ở khoảng giữa như 6, 7 và 8 hay xuất hiện nhiều hơn vì có thể nhận được các mặt trên là (1, 5), (2, 4), (3, 3), (4, 2) và (5, 1), hay 7 có thể nhận được khi các mặt trên là (1, 6), (2, 5), (3, 4), (4, 3), (5, 2), (6, 1) hay 8 cũng tương tự. Tổng 12 khả n</a:t>
            </a:r>
            <a:r>
              <a:rPr lang="en-US" sz="3200" b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ă</a:t>
            </a:r>
            <a:r>
              <a:rPr lang="vi-VN" sz="3200" b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 </a:t>
            </a:r>
            <a:r>
              <a:rPr lang="vi-VN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xuất hiện thấp hơn (vì phải cần hai mặt trên của xúc xắc là 6 và 6)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736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67" y="97973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487" y="-178621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799" y="4029293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435A1F-A0A4-72A7-8B09-B7F539385C03}"/>
              </a:ext>
            </a:extLst>
          </p:cNvPr>
          <p:cNvSpPr txBox="1"/>
          <p:nvPr/>
        </p:nvSpPr>
        <p:spPr>
          <a:xfrm>
            <a:off x="3377163" y="2817524"/>
            <a:ext cx="5907579" cy="217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Hoàn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thành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tập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Chuẩn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bị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mới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451E0E-8EA4-05A5-561E-D350BB03E9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8408" y="1675395"/>
            <a:ext cx="4871126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9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487" y="-178621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41252A-9355-4088-B29F-5168C2C928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0826" y="-178621"/>
            <a:ext cx="2653088" cy="2408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799" y="4029293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3DD0DB-A1D1-466E-AEA6-469459429663}"/>
              </a:ext>
            </a:extLst>
          </p:cNvPr>
          <p:cNvSpPr txBox="1">
            <a:spLocks/>
          </p:cNvSpPr>
          <p:nvPr/>
        </p:nvSpPr>
        <p:spPr>
          <a:xfrm>
            <a:off x="5559549" y="1584857"/>
            <a:ext cx="1534759" cy="716508"/>
          </a:xfrm>
          <a:prstGeom prst="roundRect">
            <a:avLst/>
          </a:prstGeom>
          <a:noFill/>
          <a:ln w="28575">
            <a:solidFill>
              <a:srgbClr val="00ABBA"/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Vogue-ExtraBold" panose="020B0500000000000000" pitchFamily="34" charset="0"/>
                <a:ea typeface="Vogue-ExtraBold" panose="020B0500000000000000" pitchFamily="34" charset="0"/>
                <a:cs typeface="Vogue-ExtraBold" panose="020B0500000000000000" pitchFamily="34" charset="0"/>
                <a:sym typeface="+mn-lt"/>
              </a:rPr>
              <a:t>TOÁN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Vogue-ExtraBold" panose="020B0500000000000000" pitchFamily="34" charset="0"/>
              <a:ea typeface="맑은 고딕" panose="020B0503020000020004" pitchFamily="34" charset="-127"/>
              <a:cs typeface="Vogue-ExtraBold" panose="020B0500000000000000" pitchFamily="34" charset="0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1CC26-49F4-2EAE-FC9E-7D1CF7719D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08814" y="2161405"/>
            <a:ext cx="8833870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50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639</Words>
  <Application>Microsoft Office PowerPoint</Application>
  <PresentationFormat>Widescreen</PresentationFormat>
  <Paragraphs>37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맑은 고딕</vt:lpstr>
      <vt:lpstr>Arial</vt:lpstr>
      <vt:lpstr>Calibri</vt:lpstr>
      <vt:lpstr>Calibri Light</vt:lpstr>
      <vt:lpstr>Cambria</vt:lpstr>
      <vt:lpstr>等线</vt:lpstr>
      <vt:lpstr>等线 Light</vt:lpstr>
      <vt:lpstr>Times New Roman</vt:lpstr>
      <vt:lpstr>Vogue-ExtraBold</vt:lpstr>
      <vt:lpstr>Office 主题​​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28</cp:revision>
  <dcterms:created xsi:type="dcterms:W3CDTF">2023-12-06T06:34:42Z</dcterms:created>
  <dcterms:modified xsi:type="dcterms:W3CDTF">2025-03-20T08:52:43Z</dcterms:modified>
</cp:coreProperties>
</file>