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wmf" ContentType="image/x-wmf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</p:sldMasterIdLst>
  <p:sldIdLst>
    <p:sldId id="583" r:id="rId4"/>
    <p:sldId id="466" r:id="rId5"/>
    <p:sldId id="524" r:id="rId6"/>
    <p:sldId id="471" r:id="rId7"/>
    <p:sldId id="535" r:id="rId8"/>
    <p:sldId id="472" r:id="rId9"/>
    <p:sldId id="536" r:id="rId10"/>
    <p:sldId id="485" r:id="rId11"/>
    <p:sldId id="506" r:id="rId12"/>
    <p:sldId id="346" r:id="rId13"/>
    <p:sldId id="347" r:id="rId14"/>
    <p:sldId id="348" r:id="rId15"/>
    <p:sldId id="350" r:id="rId16"/>
    <p:sldId id="351" r:id="rId17"/>
    <p:sldId id="352" r:id="rId18"/>
    <p:sldId id="53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matchingName="Title Slide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matchingName="Title and Content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matchingName="Comparison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/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</a:fld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 matchingName="Title Slide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Oval 1"/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EB16A-0284-4621-946D-0AA878B5B074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51B37-1820-4675-ABA6-6D337007CF81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77D75-FFC9-4CAC-A398-8FE16E2F4376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1F967-27A0-482E-B988-D7784D4AB9B3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5622F-586C-4400-9984-EE3A0737CD70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F93B8-75F8-42A2-B6DC-AF60E57D8027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A4980-F823-4987-B11C-54D2EEB3A193}" type="datetimeFigureOut">
              <a:rPr lang="en-GB"/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7EA92-F3E0-4B22-A797-BEF0666B2680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432B-5A22-4F0F-A793-F9D5733CEE46}" type="datetimeFigureOut">
              <a:rPr lang="en-GB"/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28A90-C4B8-4E2F-AC6A-BDD4A88BC481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38283-31E7-44CB-9911-86B341635D33}" type="datetimeFigureOut">
              <a:rPr lang="en-GB"/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CC891-5A1C-4C68-9962-69C02ACDC700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D449E-4AB3-4D6C-9FB0-84C0AB4FC366}" type="datetimeFigureOut">
              <a:rPr lang="en-GB"/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B868A-E0FE-4B54-9A63-6738E4B53308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C21B-C113-46BB-A423-86CD83D882B9}" type="datetimeFigureOut">
              <a:rPr lang="en-GB"/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59C80-EC9B-43CA-AE3C-E69604F0AA2D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1A0EB-ED49-469C-A6E5-7E7D810F367C}" type="datetimeFigureOut">
              <a:rPr lang="en-GB"/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7AED8-07AD-43E5-A02B-7AF9AD5FA148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A6117-EF10-4D1D-8C7D-914D7CEBDCDC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F0A33-F1B9-4AA1-9EA1-59202D61E2E9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B2A60-FBBA-4556-AFB3-4BDFA6406955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EC0D0-DF67-4168-8AB6-820DFDA2EC30}" type="slidenum">
              <a:rPr lang="en-GB" altLang="en-US"/>
            </a:fld>
            <a:endParaRPr lang="en-GB" altLang="en-US"/>
          </a:p>
        </p:txBody>
      </p:sp>
    </p:spTree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CB5149-0362-4F96-8FC9-C679AAE812AB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BA7A98A-40CC-45D1-8002-FBE7D1038CCC}" type="slidenum">
              <a:rPr lang="en-GB" altLang="en-US"/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microsoft.com/office/2007/relationships/hdphoto" Target="../media/image19.wdp"/><Relationship Id="rId4" Type="http://schemas.openxmlformats.org/officeDocument/2006/relationships/image" Target="../media/image18.png"/><Relationship Id="rId3" Type="http://schemas.microsoft.com/office/2007/relationships/hdphoto" Target="../media/image17.wdp"/><Relationship Id="rId2" Type="http://schemas.openxmlformats.org/officeDocument/2006/relationships/image" Target="../media/image16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GIF"/><Relationship Id="rId7" Type="http://schemas.openxmlformats.org/officeDocument/2006/relationships/image" Target="../media/image27.GIF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5" Type="http://schemas.openxmlformats.org/officeDocument/2006/relationships/slideLayout" Target="../slideLayouts/slideLayout16.xml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GIF"/><Relationship Id="rId7" Type="http://schemas.openxmlformats.org/officeDocument/2006/relationships/image" Target="../media/image27.GIF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5" Type="http://schemas.openxmlformats.org/officeDocument/2006/relationships/slideLayout" Target="../slideLayouts/slideLayout16.xml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GIF"/><Relationship Id="rId7" Type="http://schemas.openxmlformats.org/officeDocument/2006/relationships/image" Target="../media/image27.GIF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5" Type="http://schemas.openxmlformats.org/officeDocument/2006/relationships/slideLayout" Target="../slideLayouts/slideLayout16.xml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GIF"/><Relationship Id="rId7" Type="http://schemas.openxmlformats.org/officeDocument/2006/relationships/image" Target="../media/image27.GIF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5" Type="http://schemas.openxmlformats.org/officeDocument/2006/relationships/slideLayout" Target="../slideLayouts/slideLayout16.xml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GIF"/><Relationship Id="rId7" Type="http://schemas.openxmlformats.org/officeDocument/2006/relationships/image" Target="../media/image27.GIF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5" Type="http://schemas.openxmlformats.org/officeDocument/2006/relationships/slideLayout" Target="../slideLayouts/slideLayout16.xml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GIF"/><Relationship Id="rId7" Type="http://schemas.openxmlformats.org/officeDocument/2006/relationships/image" Target="../media/image27.GIF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5" Type="http://schemas.openxmlformats.org/officeDocument/2006/relationships/slideLayout" Target="../slideLayouts/slideLayout16.xml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image" Target="../media/image36.png"/><Relationship Id="rId7" Type="http://schemas.microsoft.com/office/2007/relationships/hdphoto" Target="../media/image35.wdp"/><Relationship Id="rId6" Type="http://schemas.openxmlformats.org/officeDocument/2006/relationships/image" Target="../media/image34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75700" y="242979"/>
            <a:ext cx="196596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TOÁN 1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54;p1"/>
          <p:cNvSpPr txBox="1">
            <a:spLocks noGrp="1"/>
          </p:cNvSpPr>
          <p:nvPr>
            <p:ph type="ctrTitle" idx="4294967295"/>
          </p:nvPr>
        </p:nvSpPr>
        <p:spPr>
          <a:xfrm>
            <a:off x="3747" y="163598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 panose="020B0604020202020204"/>
              <a:buNone/>
            </a:pPr>
            <a:r>
              <a:rPr lang="en-US" sz="52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26</a:t>
            </a:r>
            <a:endParaRPr sz="5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4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56: Phép cộng dạng 14 + 3 – Tiết 1</a:t>
            </a:r>
            <a:endParaRPr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91490" y="0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/>
          <p:cNvSpPr txBox="1"/>
          <p:nvPr/>
        </p:nvSpPr>
        <p:spPr>
          <a:xfrm>
            <a:off x="4995807" y="3010569"/>
            <a:ext cx="6234053" cy="1014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KHỞI ĐỘNG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7" descr="572005ec0a0c4"/>
          <p:cNvPicPr>
            <a:picLocks noChangeAspect="1"/>
          </p:cNvPicPr>
          <p:nvPr/>
        </p:nvPicPr>
        <p:blipFill rotWithShape="1">
          <a:blip r:embed="rId5"/>
          <a:srcRect r="38224" b="26546"/>
          <a:stretch>
            <a:fillRect/>
          </a:stretch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214630" y="154940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3" name="14 +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7526" y="738620"/>
            <a:ext cx="10529456" cy="5782541"/>
          </a:xfrm>
          <a:prstGeom prst="rect">
            <a:avLst/>
          </a:prstGeom>
        </p:spPr>
      </p:pic>
      <p:sp>
        <p:nvSpPr>
          <p:cNvPr id="4" name="Rectangles 3"/>
          <p:cNvSpPr/>
          <p:nvPr/>
        </p:nvSpPr>
        <p:spPr>
          <a:xfrm>
            <a:off x="93345" y="67945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/>
          <p:cNvSpPr txBox="1"/>
          <p:nvPr/>
        </p:nvSpPr>
        <p:spPr>
          <a:xfrm>
            <a:off x="4876137" y="2087735"/>
            <a:ext cx="6234053" cy="28613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HÌNH THÀNH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KIẾN THỨC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7" descr="572005ec0a0c4"/>
          <p:cNvPicPr>
            <a:picLocks noChangeAspect="1"/>
          </p:cNvPicPr>
          <p:nvPr/>
        </p:nvPicPr>
        <p:blipFill rotWithShape="1">
          <a:blip r:embed="rId5"/>
          <a:srcRect r="38224" b="26546"/>
          <a:stretch>
            <a:fillRect/>
          </a:stretch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93345" y="233045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sp>
        <p:nvSpPr>
          <p:cNvPr id="3" name="Rectangle: Rounded Corners 1"/>
          <p:cNvSpPr/>
          <p:nvPr/>
        </p:nvSpPr>
        <p:spPr>
          <a:xfrm>
            <a:off x="2467079" y="1925465"/>
            <a:ext cx="7753564" cy="208276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Nhóm 3"/>
          <p:cNvGrpSpPr/>
          <p:nvPr/>
        </p:nvGrpSpPr>
        <p:grpSpPr>
          <a:xfrm>
            <a:off x="2925955" y="2288195"/>
            <a:ext cx="3439595" cy="526254"/>
            <a:chOff x="914156" y="1009304"/>
            <a:chExt cx="4086340" cy="640080"/>
          </a:xfrm>
        </p:grpSpPr>
        <p:sp>
          <p:nvSpPr>
            <p:cNvPr id="5" name="Oval 20"/>
            <p:cNvSpPr/>
            <p:nvPr/>
          </p:nvSpPr>
          <p:spPr>
            <a:xfrm>
              <a:off x="3486611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21"/>
            <p:cNvSpPr/>
            <p:nvPr/>
          </p:nvSpPr>
          <p:spPr>
            <a:xfrm>
              <a:off x="1739001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22"/>
            <p:cNvSpPr/>
            <p:nvPr/>
          </p:nvSpPr>
          <p:spPr>
            <a:xfrm>
              <a:off x="261280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22"/>
            <p:cNvSpPr/>
            <p:nvPr/>
          </p:nvSpPr>
          <p:spPr>
            <a:xfrm>
              <a:off x="436041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21"/>
            <p:cNvSpPr/>
            <p:nvPr/>
          </p:nvSpPr>
          <p:spPr>
            <a:xfrm>
              <a:off x="91415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Nhóm 10"/>
          <p:cNvGrpSpPr/>
          <p:nvPr/>
        </p:nvGrpSpPr>
        <p:grpSpPr>
          <a:xfrm>
            <a:off x="6545996" y="2290613"/>
            <a:ext cx="3439595" cy="526254"/>
            <a:chOff x="914156" y="1009304"/>
            <a:chExt cx="4086340" cy="640080"/>
          </a:xfrm>
        </p:grpSpPr>
        <p:sp>
          <p:nvSpPr>
            <p:cNvPr id="12" name="Oval 20"/>
            <p:cNvSpPr/>
            <p:nvPr/>
          </p:nvSpPr>
          <p:spPr>
            <a:xfrm>
              <a:off x="3486611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21"/>
            <p:cNvSpPr/>
            <p:nvPr/>
          </p:nvSpPr>
          <p:spPr>
            <a:xfrm>
              <a:off x="1739001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22"/>
            <p:cNvSpPr/>
            <p:nvPr/>
          </p:nvSpPr>
          <p:spPr>
            <a:xfrm>
              <a:off x="261280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22"/>
            <p:cNvSpPr/>
            <p:nvPr/>
          </p:nvSpPr>
          <p:spPr>
            <a:xfrm>
              <a:off x="436041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21"/>
            <p:cNvSpPr/>
            <p:nvPr/>
          </p:nvSpPr>
          <p:spPr>
            <a:xfrm>
              <a:off x="91415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Nhóm 17"/>
          <p:cNvGrpSpPr/>
          <p:nvPr/>
        </p:nvGrpSpPr>
        <p:grpSpPr>
          <a:xfrm>
            <a:off x="2925956" y="3211754"/>
            <a:ext cx="2704087" cy="526254"/>
            <a:chOff x="914156" y="1009304"/>
            <a:chExt cx="3212535" cy="640080"/>
          </a:xfrm>
        </p:grpSpPr>
        <p:sp>
          <p:nvSpPr>
            <p:cNvPr id="19" name="Oval 20"/>
            <p:cNvSpPr/>
            <p:nvPr/>
          </p:nvSpPr>
          <p:spPr>
            <a:xfrm>
              <a:off x="3486611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1739001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2"/>
            <p:cNvSpPr/>
            <p:nvPr/>
          </p:nvSpPr>
          <p:spPr>
            <a:xfrm>
              <a:off x="261280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1"/>
            <p:cNvSpPr/>
            <p:nvPr/>
          </p:nvSpPr>
          <p:spPr>
            <a:xfrm>
              <a:off x="914156" y="1009304"/>
              <a:ext cx="640080" cy="64008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Nhóm 24"/>
          <p:cNvGrpSpPr/>
          <p:nvPr/>
        </p:nvGrpSpPr>
        <p:grpSpPr>
          <a:xfrm>
            <a:off x="5831093" y="3211754"/>
            <a:ext cx="1968579" cy="526254"/>
            <a:chOff x="914156" y="1009304"/>
            <a:chExt cx="2338730" cy="640080"/>
          </a:xfrm>
          <a:solidFill>
            <a:srgbClr val="0070C0"/>
          </a:solidFill>
        </p:grpSpPr>
        <p:sp>
          <p:nvSpPr>
            <p:cNvPr id="27" name="Oval 21"/>
            <p:cNvSpPr/>
            <p:nvPr/>
          </p:nvSpPr>
          <p:spPr>
            <a:xfrm>
              <a:off x="1739001" y="1009304"/>
              <a:ext cx="640080" cy="64008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2"/>
            <p:cNvSpPr/>
            <p:nvPr/>
          </p:nvSpPr>
          <p:spPr>
            <a:xfrm>
              <a:off x="2612806" y="1009304"/>
              <a:ext cx="640080" cy="64008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21"/>
            <p:cNvSpPr/>
            <p:nvPr/>
          </p:nvSpPr>
          <p:spPr>
            <a:xfrm>
              <a:off x="914156" y="1009304"/>
              <a:ext cx="640080" cy="64008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Rectangle: Rounded Corners 1"/>
          <p:cNvSpPr/>
          <p:nvPr/>
        </p:nvSpPr>
        <p:spPr>
          <a:xfrm>
            <a:off x="4852165" y="4914531"/>
            <a:ext cx="3040071" cy="7599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Nhóm 31"/>
          <p:cNvGrpSpPr/>
          <p:nvPr/>
        </p:nvGrpSpPr>
        <p:grpSpPr>
          <a:xfrm>
            <a:off x="4935730" y="4952683"/>
            <a:ext cx="2809786" cy="725692"/>
            <a:chOff x="1950492" y="3783474"/>
            <a:chExt cx="2809786" cy="725692"/>
          </a:xfrm>
        </p:grpSpPr>
        <p:sp>
          <p:nvSpPr>
            <p:cNvPr id="33" name="TextBox 7"/>
            <p:cNvSpPr txBox="1"/>
            <p:nvPr/>
          </p:nvSpPr>
          <p:spPr>
            <a:xfrm>
              <a:off x="1950492" y="378347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+mj-lt"/>
                  <a:cs typeface="Times New Roman" panose="02020603050405020304" pitchFamily="18" charset="0"/>
                </a:rPr>
                <a:t>14</a:t>
              </a:r>
              <a:endParaRPr lang="en-US" sz="40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8"/>
            <p:cNvSpPr txBox="1"/>
            <p:nvPr/>
          </p:nvSpPr>
          <p:spPr>
            <a:xfrm>
              <a:off x="3066679" y="3783474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+mj-lt"/>
                  <a:cs typeface="Times New Roman" panose="02020603050405020304" pitchFamily="18" charset="0"/>
                </a:rPr>
                <a:t>3</a:t>
              </a:r>
              <a:endParaRPr lang="en-US" sz="40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12"/>
            <p:cNvSpPr txBox="1"/>
            <p:nvPr/>
          </p:nvSpPr>
          <p:spPr>
            <a:xfrm>
              <a:off x="4062651" y="3797416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+mj-lt"/>
                  <a:cs typeface="Times New Roman" panose="02020603050405020304" pitchFamily="18" charset="0"/>
                </a:rPr>
                <a:t>17</a:t>
              </a:r>
              <a:endParaRPr lang="en-US" sz="40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9"/>
            <p:cNvSpPr txBox="1"/>
            <p:nvPr/>
          </p:nvSpPr>
          <p:spPr>
            <a:xfrm>
              <a:off x="2511719" y="3783474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+mj-lt"/>
                  <a:cs typeface="Times New Roman" panose="02020603050405020304" pitchFamily="18" charset="0"/>
                </a:rPr>
                <a:t> +</a:t>
              </a:r>
              <a:endParaRPr lang="en-US" sz="40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3548095" y="3801280"/>
              <a:ext cx="4395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+mj-lt"/>
                  <a:cs typeface="Times New Roman" panose="02020603050405020304" pitchFamily="18" charset="0"/>
                </a:rPr>
                <a:t>=</a:t>
              </a:r>
              <a:endParaRPr lang="en-US" sz="4000" b="1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39" name="图片 7" descr="572005ec0a0c4"/>
          <p:cNvPicPr>
            <a:picLocks noChangeAspect="1"/>
          </p:cNvPicPr>
          <p:nvPr/>
        </p:nvPicPr>
        <p:blipFill rotWithShape="1">
          <a:blip r:embed="rId2"/>
          <a:srcRect r="38224" b="26546"/>
          <a:stretch>
            <a:fillRect/>
          </a:stretch>
        </p:blipFill>
        <p:spPr>
          <a:xfrm>
            <a:off x="9836951" y="681713"/>
            <a:ext cx="1851059" cy="1243752"/>
          </a:xfrm>
          <a:prstGeom prst="rect">
            <a:avLst/>
          </a:prstGeom>
        </p:spPr>
      </p:pic>
      <p:sp>
        <p:nvSpPr>
          <p:cNvPr id="8" name="Rectangles 7"/>
          <p:cNvSpPr/>
          <p:nvPr/>
        </p:nvSpPr>
        <p:spPr>
          <a:xfrm>
            <a:off x="93345" y="67945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/>
          <p:cNvSpPr txBox="1"/>
          <p:nvPr/>
        </p:nvSpPr>
        <p:spPr>
          <a:xfrm>
            <a:off x="4876138" y="2881056"/>
            <a:ext cx="6234053" cy="11988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LUYỆN TẬP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7" descr="572005ec0a0c4"/>
          <p:cNvPicPr>
            <a:picLocks noChangeAspect="1"/>
          </p:cNvPicPr>
          <p:nvPr/>
        </p:nvPicPr>
        <p:blipFill rotWithShape="1">
          <a:blip r:embed="rId5"/>
          <a:srcRect r="38224" b="26546"/>
          <a:stretch>
            <a:fillRect/>
          </a:stretch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93345" y="154940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82" y="433386"/>
            <a:ext cx="12192001" cy="6456218"/>
          </a:xfrm>
          <a:prstGeom prst="rect">
            <a:avLst/>
          </a:prstGeom>
        </p:spPr>
      </p:pic>
      <p:sp>
        <p:nvSpPr>
          <p:cNvPr id="3" name="Rectangle: Rounded Corners 1"/>
          <p:cNvSpPr/>
          <p:nvPr/>
        </p:nvSpPr>
        <p:spPr>
          <a:xfrm>
            <a:off x="1281825" y="1919738"/>
            <a:ext cx="4412393" cy="8566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Nhóm 28"/>
          <p:cNvGrpSpPr/>
          <p:nvPr/>
        </p:nvGrpSpPr>
        <p:grpSpPr>
          <a:xfrm>
            <a:off x="1565343" y="2042795"/>
            <a:ext cx="1757868" cy="252000"/>
            <a:chOff x="2867670" y="3429000"/>
            <a:chExt cx="1757868" cy="252000"/>
          </a:xfrm>
        </p:grpSpPr>
        <p:sp>
          <p:nvSpPr>
            <p:cNvPr id="11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 4"/>
          <p:cNvGrpSpPr/>
          <p:nvPr/>
        </p:nvGrpSpPr>
        <p:grpSpPr>
          <a:xfrm>
            <a:off x="798320" y="724627"/>
            <a:ext cx="1124196" cy="937052"/>
            <a:chOff x="732449" y="604864"/>
            <a:chExt cx="1382838" cy="1100380"/>
          </a:xfrm>
        </p:grpSpPr>
        <p:sp>
          <p:nvSpPr>
            <p:cNvPr id="26" name="Sun 5"/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27" name="Rounded Rectangle 5"/>
            <p:cNvSpPr/>
            <p:nvPr/>
          </p:nvSpPr>
          <p:spPr>
            <a:xfrm>
              <a:off x="732449" y="821253"/>
              <a:ext cx="1357514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Times New Roman" panose="02020603050405020304" pitchFamily="18" charset="0"/>
                </a:rPr>
                <a:t>1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5"/>
          <p:cNvSpPr/>
          <p:nvPr/>
        </p:nvSpPr>
        <p:spPr>
          <a:xfrm>
            <a:off x="1922516" y="853579"/>
            <a:ext cx="799733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0" name="Nhóm 29"/>
          <p:cNvGrpSpPr/>
          <p:nvPr/>
        </p:nvGrpSpPr>
        <p:grpSpPr>
          <a:xfrm>
            <a:off x="3453026" y="2042795"/>
            <a:ext cx="1757868" cy="252000"/>
            <a:chOff x="2867670" y="3429000"/>
            <a:chExt cx="1757868" cy="252000"/>
          </a:xfrm>
        </p:grpSpPr>
        <p:sp>
          <p:nvSpPr>
            <p:cNvPr id="31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Nhóm 35"/>
          <p:cNvGrpSpPr/>
          <p:nvPr/>
        </p:nvGrpSpPr>
        <p:grpSpPr>
          <a:xfrm>
            <a:off x="1599118" y="2453393"/>
            <a:ext cx="1757868" cy="252000"/>
            <a:chOff x="2867670" y="3429000"/>
            <a:chExt cx="1757868" cy="252000"/>
          </a:xfrm>
        </p:grpSpPr>
        <p:sp>
          <p:nvSpPr>
            <p:cNvPr id="37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7" name="Oval 21"/>
          <p:cNvSpPr/>
          <p:nvPr/>
        </p:nvSpPr>
        <p:spPr>
          <a:xfrm>
            <a:off x="3453026" y="2453393"/>
            <a:ext cx="252000" cy="25200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: Rounded Corners 1"/>
          <p:cNvSpPr/>
          <p:nvPr/>
        </p:nvSpPr>
        <p:spPr>
          <a:xfrm>
            <a:off x="6736914" y="1919738"/>
            <a:ext cx="4412394" cy="8566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9" name="Nhóm 48"/>
          <p:cNvGrpSpPr/>
          <p:nvPr/>
        </p:nvGrpSpPr>
        <p:grpSpPr>
          <a:xfrm>
            <a:off x="7020431" y="2042795"/>
            <a:ext cx="1757868" cy="252000"/>
            <a:chOff x="2867670" y="3429000"/>
            <a:chExt cx="1757868" cy="252000"/>
          </a:xfrm>
        </p:grpSpPr>
        <p:sp>
          <p:nvSpPr>
            <p:cNvPr id="50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5" name="Nhóm 54"/>
          <p:cNvGrpSpPr/>
          <p:nvPr/>
        </p:nvGrpSpPr>
        <p:grpSpPr>
          <a:xfrm>
            <a:off x="8908114" y="2042795"/>
            <a:ext cx="1757868" cy="252000"/>
            <a:chOff x="2867670" y="3429000"/>
            <a:chExt cx="1757868" cy="252000"/>
          </a:xfrm>
        </p:grpSpPr>
        <p:sp>
          <p:nvSpPr>
            <p:cNvPr id="56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Nhóm 60"/>
          <p:cNvGrpSpPr/>
          <p:nvPr/>
        </p:nvGrpSpPr>
        <p:grpSpPr>
          <a:xfrm>
            <a:off x="7054206" y="2453393"/>
            <a:ext cx="1757868" cy="252000"/>
            <a:chOff x="2867670" y="3429000"/>
            <a:chExt cx="1757868" cy="252000"/>
          </a:xfrm>
        </p:grpSpPr>
        <p:sp>
          <p:nvSpPr>
            <p:cNvPr id="62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7" name="Oval 21"/>
          <p:cNvSpPr/>
          <p:nvPr/>
        </p:nvSpPr>
        <p:spPr>
          <a:xfrm>
            <a:off x="8908114" y="2453393"/>
            <a:ext cx="252000" cy="252000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21"/>
          <p:cNvSpPr/>
          <p:nvPr/>
        </p:nvSpPr>
        <p:spPr>
          <a:xfrm>
            <a:off x="9256154" y="2453393"/>
            <a:ext cx="252000" cy="25200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21"/>
          <p:cNvSpPr/>
          <p:nvPr/>
        </p:nvSpPr>
        <p:spPr>
          <a:xfrm>
            <a:off x="9605512" y="2453393"/>
            <a:ext cx="252000" cy="25200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: Rounded Corners 1"/>
          <p:cNvSpPr/>
          <p:nvPr/>
        </p:nvSpPr>
        <p:spPr>
          <a:xfrm>
            <a:off x="4104098" y="4524392"/>
            <a:ext cx="4412394" cy="8566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Nhóm 70"/>
          <p:cNvGrpSpPr/>
          <p:nvPr/>
        </p:nvGrpSpPr>
        <p:grpSpPr>
          <a:xfrm>
            <a:off x="4387615" y="4647449"/>
            <a:ext cx="1757868" cy="252000"/>
            <a:chOff x="2867670" y="3429000"/>
            <a:chExt cx="1757868" cy="252000"/>
          </a:xfrm>
        </p:grpSpPr>
        <p:sp>
          <p:nvSpPr>
            <p:cNvPr id="72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7" name="Nhóm 76"/>
          <p:cNvGrpSpPr/>
          <p:nvPr/>
        </p:nvGrpSpPr>
        <p:grpSpPr>
          <a:xfrm>
            <a:off x="6275298" y="4647449"/>
            <a:ext cx="1757868" cy="252000"/>
            <a:chOff x="2867670" y="3429000"/>
            <a:chExt cx="1757868" cy="252000"/>
          </a:xfrm>
        </p:grpSpPr>
        <p:sp>
          <p:nvSpPr>
            <p:cNvPr id="78" name="Oval 20"/>
            <p:cNvSpPr/>
            <p:nvPr/>
          </p:nvSpPr>
          <p:spPr>
            <a:xfrm>
              <a:off x="3991723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val 22"/>
            <p:cNvSpPr/>
            <p:nvPr/>
          </p:nvSpPr>
          <p:spPr>
            <a:xfrm>
              <a:off x="4373538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3" name="Nhóm 82"/>
          <p:cNvGrpSpPr/>
          <p:nvPr/>
        </p:nvGrpSpPr>
        <p:grpSpPr>
          <a:xfrm>
            <a:off x="4421390" y="5058047"/>
            <a:ext cx="1339636" cy="252000"/>
            <a:chOff x="2867670" y="3429000"/>
            <a:chExt cx="1339636" cy="252000"/>
          </a:xfrm>
        </p:grpSpPr>
        <p:sp>
          <p:nvSpPr>
            <p:cNvPr id="85" name="Oval 21"/>
            <p:cNvSpPr/>
            <p:nvPr/>
          </p:nvSpPr>
          <p:spPr>
            <a:xfrm>
              <a:off x="3228092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Oval 22"/>
            <p:cNvSpPr/>
            <p:nvPr/>
          </p:nvSpPr>
          <p:spPr>
            <a:xfrm>
              <a:off x="3609907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Oval 22"/>
            <p:cNvSpPr/>
            <p:nvPr/>
          </p:nvSpPr>
          <p:spPr>
            <a:xfrm>
              <a:off x="3955306" y="3429000"/>
              <a:ext cx="252000" cy="252000"/>
            </a:xfrm>
            <a:prstGeom prst="ellips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val 21"/>
            <p:cNvSpPr/>
            <p:nvPr/>
          </p:nvSpPr>
          <p:spPr>
            <a:xfrm>
              <a:off x="2867670" y="3429000"/>
              <a:ext cx="252000" cy="2520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9" name="Oval 21"/>
          <p:cNvSpPr/>
          <p:nvPr/>
        </p:nvSpPr>
        <p:spPr>
          <a:xfrm>
            <a:off x="5871831" y="5058047"/>
            <a:ext cx="252000" cy="25200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Oval 21"/>
          <p:cNvSpPr/>
          <p:nvPr/>
        </p:nvSpPr>
        <p:spPr>
          <a:xfrm>
            <a:off x="6219871" y="5058047"/>
            <a:ext cx="252000" cy="25200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21"/>
          <p:cNvSpPr/>
          <p:nvPr/>
        </p:nvSpPr>
        <p:spPr>
          <a:xfrm>
            <a:off x="6569229" y="5058047"/>
            <a:ext cx="252000" cy="252000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2" name="Group 53"/>
          <p:cNvGrpSpPr/>
          <p:nvPr/>
        </p:nvGrpSpPr>
        <p:grpSpPr>
          <a:xfrm>
            <a:off x="2361464" y="3069449"/>
            <a:ext cx="2420348" cy="584775"/>
            <a:chOff x="1186269" y="2782669"/>
            <a:chExt cx="2185926" cy="584775"/>
          </a:xfrm>
        </p:grpSpPr>
        <p:sp>
          <p:nvSpPr>
            <p:cNvPr id="93" name="Rounded Rectangle 10"/>
            <p:cNvSpPr/>
            <p:nvPr/>
          </p:nvSpPr>
          <p:spPr>
            <a:xfrm>
              <a:off x="2775346" y="2821101"/>
              <a:ext cx="596849" cy="536819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4" name="Text Box 5"/>
            <p:cNvSpPr txBox="1">
              <a:spLocks noChangeArrowheads="1"/>
            </p:cNvSpPr>
            <p:nvPr/>
          </p:nvSpPr>
          <p:spPr bwMode="auto">
            <a:xfrm>
              <a:off x="1186269" y="2782669"/>
              <a:ext cx="200150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15 + </a:t>
              </a: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= </a:t>
              </a:r>
              <a:endPara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5" name="Group 53"/>
          <p:cNvGrpSpPr/>
          <p:nvPr/>
        </p:nvGrpSpPr>
        <p:grpSpPr>
          <a:xfrm>
            <a:off x="7834818" y="3034867"/>
            <a:ext cx="2434666" cy="584775"/>
            <a:chOff x="1186269" y="2782669"/>
            <a:chExt cx="2197349" cy="584775"/>
          </a:xfrm>
        </p:grpSpPr>
        <p:sp>
          <p:nvSpPr>
            <p:cNvPr id="96" name="Rounded Rectangle 10"/>
            <p:cNvSpPr/>
            <p:nvPr/>
          </p:nvSpPr>
          <p:spPr>
            <a:xfrm>
              <a:off x="2786769" y="2821739"/>
              <a:ext cx="596849" cy="536819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7" name="Text Box 5"/>
            <p:cNvSpPr txBox="1">
              <a:spLocks noChangeArrowheads="1"/>
            </p:cNvSpPr>
            <p:nvPr/>
          </p:nvSpPr>
          <p:spPr bwMode="auto">
            <a:xfrm>
              <a:off x="1186269" y="2782669"/>
              <a:ext cx="200150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16 + </a:t>
              </a: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=   </a:t>
              </a:r>
              <a:endPara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8" name="Group 53"/>
          <p:cNvGrpSpPr/>
          <p:nvPr/>
        </p:nvGrpSpPr>
        <p:grpSpPr>
          <a:xfrm>
            <a:off x="5321904" y="5590255"/>
            <a:ext cx="2440763" cy="584775"/>
            <a:chOff x="1186269" y="2782669"/>
            <a:chExt cx="2184948" cy="584775"/>
          </a:xfrm>
        </p:grpSpPr>
        <p:sp>
          <p:nvSpPr>
            <p:cNvPr id="99" name="Rounded Rectangle 10"/>
            <p:cNvSpPr/>
            <p:nvPr/>
          </p:nvSpPr>
          <p:spPr>
            <a:xfrm>
              <a:off x="2774368" y="2806646"/>
              <a:ext cx="596849" cy="536819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0" name="Text Box 5"/>
            <p:cNvSpPr txBox="1">
              <a:spLocks noChangeArrowheads="1"/>
            </p:cNvSpPr>
            <p:nvPr/>
          </p:nvSpPr>
          <p:spPr bwMode="auto">
            <a:xfrm>
              <a:off x="1186269" y="2782669"/>
              <a:ext cx="200150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13 + 4 = </a:t>
              </a:r>
              <a:endPara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ounded Rectangle 5"/>
          <p:cNvSpPr/>
          <p:nvPr/>
        </p:nvSpPr>
        <p:spPr>
          <a:xfrm>
            <a:off x="4005997" y="309549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" name="Rounded Rectangle 5"/>
          <p:cNvSpPr/>
          <p:nvPr/>
        </p:nvSpPr>
        <p:spPr>
          <a:xfrm>
            <a:off x="4091215" y="310408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3" name="Rounded Rectangle 5"/>
          <p:cNvSpPr/>
          <p:nvPr/>
        </p:nvSpPr>
        <p:spPr>
          <a:xfrm>
            <a:off x="9555834" y="306127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4" name="Rounded Rectangle 5"/>
          <p:cNvSpPr/>
          <p:nvPr/>
        </p:nvSpPr>
        <p:spPr>
          <a:xfrm>
            <a:off x="6986058" y="558939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5" name="Rounded Rectangle 5"/>
          <p:cNvSpPr/>
          <p:nvPr/>
        </p:nvSpPr>
        <p:spPr>
          <a:xfrm>
            <a:off x="9555834" y="306944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18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6" name="Rounded Rectangle 5"/>
          <p:cNvSpPr/>
          <p:nvPr/>
        </p:nvSpPr>
        <p:spPr>
          <a:xfrm>
            <a:off x="7077779" y="561423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7" name="图片 7" descr="572005ec0a0c4"/>
          <p:cNvPicPr>
            <a:picLocks noChangeAspect="1"/>
          </p:cNvPicPr>
          <p:nvPr/>
        </p:nvPicPr>
        <p:blipFill rotWithShape="1">
          <a:blip r:embed="rId2"/>
          <a:srcRect r="38224" b="26546"/>
          <a:stretch>
            <a:fillRect/>
          </a:stretch>
        </p:blipFill>
        <p:spPr>
          <a:xfrm>
            <a:off x="10269484" y="681713"/>
            <a:ext cx="1418526" cy="953127"/>
          </a:xfrm>
          <a:prstGeom prst="rect">
            <a:avLst/>
          </a:prstGeom>
        </p:spPr>
      </p:pic>
      <p:sp>
        <p:nvSpPr>
          <p:cNvPr id="4" name="Rectangles 3"/>
          <p:cNvSpPr/>
          <p:nvPr/>
        </p:nvSpPr>
        <p:spPr>
          <a:xfrm>
            <a:off x="93345" y="67945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/>
          <p:cNvSpPr txBox="1"/>
          <p:nvPr/>
        </p:nvSpPr>
        <p:spPr>
          <a:xfrm>
            <a:off x="4995807" y="2921168"/>
            <a:ext cx="6234053" cy="1014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VẬN DỤNG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7" descr="572005ec0a0c4"/>
          <p:cNvPicPr>
            <a:picLocks noChangeAspect="1"/>
          </p:cNvPicPr>
          <p:nvPr/>
        </p:nvPicPr>
        <p:blipFill rotWithShape="1">
          <a:blip r:embed="rId5"/>
          <a:srcRect r="38224" b="26546"/>
          <a:stretch>
            <a:fillRect/>
          </a:stretch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170815" y="154940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3" name="Picture 1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4" b="68150" l="3908" r="44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766" b="41921"/>
          <a:stretch>
            <a:fillRect/>
          </a:stretch>
        </p:blipFill>
        <p:spPr>
          <a:xfrm>
            <a:off x="3747566" y="3973976"/>
            <a:ext cx="2603549" cy="2715492"/>
          </a:xfrm>
          <a:prstGeom prst="rect">
            <a:avLst/>
          </a:prstGeom>
        </p:spPr>
      </p:pic>
      <p:pic>
        <p:nvPicPr>
          <p:cNvPr id="4" name="Picture 1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0528" r="94503">
                        <a14:foregroundMark x1="59680" y1="36300" x2="73179" y2="35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31" b="36300"/>
          <a:stretch>
            <a:fillRect/>
          </a:stretch>
        </p:blipFill>
        <p:spPr>
          <a:xfrm>
            <a:off x="6805484" y="3941620"/>
            <a:ext cx="3126438" cy="2747847"/>
          </a:xfrm>
          <a:prstGeom prst="rect">
            <a:avLst/>
          </a:prstGeom>
        </p:spPr>
      </p:pic>
      <p:sp>
        <p:nvSpPr>
          <p:cNvPr id="5" name="Thought Bubble: Cloud 2"/>
          <p:cNvSpPr/>
          <p:nvPr/>
        </p:nvSpPr>
        <p:spPr>
          <a:xfrm>
            <a:off x="4365230" y="3236184"/>
            <a:ext cx="4880508" cy="1410871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1" t="74576" r="80231" b="18192"/>
          <a:stretch>
            <a:fillRect/>
          </a:stretch>
        </p:blipFill>
        <p:spPr bwMode="auto">
          <a:xfrm>
            <a:off x="475256" y="797936"/>
            <a:ext cx="1115878" cy="11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5"/>
          <p:cNvSpPr/>
          <p:nvPr/>
        </p:nvSpPr>
        <p:spPr>
          <a:xfrm>
            <a:off x="1442085" y="1412240"/>
            <a:ext cx="10233025" cy="813435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Kể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huống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tế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đến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cộng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dạng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14 + 3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ounded Rectangle 5"/>
          <p:cNvSpPr/>
          <p:nvPr/>
        </p:nvSpPr>
        <p:spPr>
          <a:xfrm>
            <a:off x="5290265" y="3566210"/>
            <a:ext cx="3726872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 ? 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93345" y="67945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ldLvl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tow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30991" r="43118" b="44138"/>
          <a:stretch>
            <a:fillRect/>
          </a:stretch>
        </p:blipFill>
        <p:spPr bwMode="auto">
          <a:xfrm>
            <a:off x="0" y="-22226"/>
            <a:ext cx="12192000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dock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5" t="47604" r="42899" b="34634"/>
          <a:stretch>
            <a:fillRect/>
          </a:stretch>
        </p:blipFill>
        <p:spPr bwMode="auto">
          <a:xfrm>
            <a:off x="0" y="5187950"/>
            <a:ext cx="12192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399FF"/>
              </a:clrFrom>
              <a:clrTo>
                <a:srgbClr val="33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0327" r="2499" b="2873"/>
          <a:stretch>
            <a:fillRect/>
          </a:stretch>
        </p:blipFill>
        <p:spPr bwMode="auto">
          <a:xfrm>
            <a:off x="1390650" y="1243011"/>
            <a:ext cx="9239250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D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33"/>
              </a:clrFrom>
              <a:clrTo>
                <a:srgbClr val="0000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095501"/>
            <a:ext cx="1238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A Boat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4413" y="5851525"/>
            <a:ext cx="1676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C"/>
          <p:cNvPicPr>
            <a:picLocks noChangeAspect="1"/>
          </p:cNvPicPr>
          <p:nvPr/>
        </p:nvPicPr>
        <p:blipFill>
          <a:blip r:embed="rId6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88" y="2155826"/>
            <a:ext cx="1333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 Flag"/>
          <p:cNvPicPr>
            <a:picLocks noChangeAspect="1"/>
          </p:cNvPicPr>
          <p:nvPr/>
        </p:nvPicPr>
        <p:blipFill>
          <a:blip r:embed="rId7">
            <a:clrChange>
              <a:clrFrom>
                <a:srgbClr val="000030"/>
              </a:clrFrom>
              <a:clrTo>
                <a:srgbClr val="0000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833">
            <a:off x="6708789" y="1489081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Native Americ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6" y="2406651"/>
            <a:ext cx="8667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Bush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76" y="6016625"/>
            <a:ext cx="18780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ction Button: Custom 13">
            <a:hlinkClick r:id="" action="ppaction://hlinkshowjump?jump=nextslide" highlightClick="1"/>
          </p:cNvPr>
          <p:cNvSpPr/>
          <p:nvPr/>
        </p:nvSpPr>
        <p:spPr>
          <a:xfrm>
            <a:off x="10317163" y="229393"/>
            <a:ext cx="1676400" cy="762000"/>
          </a:xfrm>
          <a:prstGeom prst="actionButtonBlank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10" y="0"/>
            <a:ext cx="1919273" cy="85301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59385" y="237490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85185E-6 C -0.04024 0.00278 -0.08112 -0.00069 -0.12097 0.00695 C -0.12383 0.00741 -0.12188 0.01435 -0.12357 0.01736 C -0.12748 0.02408 -0.13242 0.02917 -0.13685 0.03496 C -0.13854 0.03727 -0.14219 0.04213 -0.14219 0.04236 C -0.14896 0.06921 -0.13972 0.03519 -0.15 0.06296 C -0.15117 0.06621 -0.15873 0.07107 -0.16042 0.07408 C -0.16602 0.0831 -0.17357 0.07824 -0.18125 0.08102 C -0.24518 0.07662 -0.30482 0.06991 -0.36875 0.06991 " pathEditMode="relative" rAng="0" ptsTypes="AAAAAAAAA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01354 0.12893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64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SPL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tow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30991" r="43118" b="44138"/>
          <a:stretch>
            <a:fillRect/>
          </a:stretch>
        </p:blipFill>
        <p:spPr bwMode="auto">
          <a:xfrm>
            <a:off x="-1" y="-7936"/>
            <a:ext cx="12176351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dock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5" t="47604" r="42899" b="34634"/>
          <a:stretch>
            <a:fillRect/>
          </a:stretch>
        </p:blipFill>
        <p:spPr bwMode="auto">
          <a:xfrm>
            <a:off x="15649" y="3224213"/>
            <a:ext cx="12160702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399FF"/>
              </a:clrFrom>
              <a:clrTo>
                <a:srgbClr val="33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0327" r="2499" b="2873"/>
          <a:stretch>
            <a:fillRect/>
          </a:stretch>
        </p:blipFill>
        <p:spPr bwMode="auto">
          <a:xfrm>
            <a:off x="1549370" y="351406"/>
            <a:ext cx="9239250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D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33"/>
              </a:clrFrom>
              <a:clrTo>
                <a:srgbClr val="0000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857250"/>
            <a:ext cx="1238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A Boat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188" y="3985647"/>
            <a:ext cx="1676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C">
            <a:hlinkClick r:id="" action="ppaction://macro?name=RightAnswer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80" y="1395754"/>
            <a:ext cx="1333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 Flag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30"/>
              </a:clrFrom>
              <a:clrTo>
                <a:srgbClr val="0000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833">
            <a:off x="6897936" y="577682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Native Americ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6" y="2406651"/>
            <a:ext cx="8667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Bush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" y="4150747"/>
            <a:ext cx="18780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rrect">
            <a:hlinkClick r:id="" action="ppaction://hlinkshowjump?jump=nextslide"/>
          </p:cNvPr>
          <p:cNvSpPr/>
          <p:nvPr/>
        </p:nvSpPr>
        <p:spPr>
          <a:xfrm>
            <a:off x="-1" y="-23811"/>
            <a:ext cx="12160701" cy="5015933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Calibri" panose="020F0502020204030204"/>
              </a:rPr>
              <a:t>CHÍNH XÁC!</a:t>
            </a: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Calibri" panose="020F0502020204030204"/>
              </a:rPr>
              <a:t>TIẾP TỤC</a:t>
            </a: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4108" name="TextBox 11"/>
          <p:cNvSpPr txBox="1">
            <a:spLocks noChangeArrowheads="1"/>
          </p:cNvSpPr>
          <p:nvPr/>
        </p:nvSpPr>
        <p:spPr bwMode="auto">
          <a:xfrm>
            <a:off x="1508126" y="4904582"/>
            <a:ext cx="8686800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12 + 3 = ?</a:t>
            </a:r>
            <a:endParaRPr lang="en-US" alt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A: 13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B: 14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C: 15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D: 16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9" name="TextBox 2"/>
          <p:cNvSpPr txBox="1">
            <a:spLocks noChangeArrowheads="1"/>
          </p:cNvSpPr>
          <p:nvPr/>
        </p:nvSpPr>
        <p:spPr bwMode="auto">
          <a:xfrm>
            <a:off x="1941513" y="7315200"/>
            <a:ext cx="871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</a:rPr>
              <a:t>Note to the Teacher:  Make the answer to this slide to be C.</a:t>
            </a:r>
            <a:endParaRPr lang="en-US" altLang="en-US" sz="180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10" y="0"/>
            <a:ext cx="1919273" cy="85301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16535" y="182880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C -0.04024 0.00278 -0.08112 -0.00069 -0.12097 0.00695 C -0.12383 0.00741 -0.12188 0.01435 -0.12357 0.01736 C -0.12748 0.02408 -0.13243 0.02917 -0.13685 0.03496 C -0.13854 0.03727 -0.14219 0.04213 -0.14219 0.04236 C -0.14896 0.06922 -0.13972 0.03519 -0.15 0.06297 C -0.15118 0.06621 -0.15873 0.07107 -0.16042 0.07408 C -0.16602 0.0831 -0.17357 0.07824 -0.18125 0.08102 C -0.24519 0.07662 -0.30482 0.06991 -0.36875 0.06991 " pathEditMode="relative" rAng="0" ptsTypes="AAAAAAAAA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0.01354 0.12893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SPL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tow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30991" r="43118" b="44138"/>
          <a:stretch>
            <a:fillRect/>
          </a:stretch>
        </p:blipFill>
        <p:spPr bwMode="auto">
          <a:xfrm>
            <a:off x="0" y="-41275"/>
            <a:ext cx="1219200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dock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5" t="47604" r="42899" b="34634"/>
          <a:stretch>
            <a:fillRect/>
          </a:stretch>
        </p:blipFill>
        <p:spPr bwMode="auto">
          <a:xfrm>
            <a:off x="12701" y="3224213"/>
            <a:ext cx="12144359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399FF"/>
              </a:clrFrom>
              <a:clrTo>
                <a:srgbClr val="33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0327" r="2499" b="2873"/>
          <a:stretch>
            <a:fillRect/>
          </a:stretch>
        </p:blipFill>
        <p:spPr bwMode="auto">
          <a:xfrm>
            <a:off x="2058994" y="212723"/>
            <a:ext cx="9239250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D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33"/>
              </a:clrFrom>
              <a:clrTo>
                <a:srgbClr val="0000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857250"/>
            <a:ext cx="1238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A Boat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3870326"/>
            <a:ext cx="1676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C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092200"/>
            <a:ext cx="1333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 Flag">
            <a:hlinkClick r:id="" action="ppaction://macro?name=RightAnswer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30"/>
              </a:clrFrom>
              <a:clrTo>
                <a:srgbClr val="0000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833">
            <a:off x="7377111" y="463557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Native Americ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6" y="2406651"/>
            <a:ext cx="8667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Bush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1" y="4090989"/>
            <a:ext cx="18780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rrect">
            <a:hlinkClick r:id="" action="ppaction://hlinkshowjump?jump=nextslide"/>
          </p:cNvPr>
          <p:cNvSpPr/>
          <p:nvPr/>
        </p:nvSpPr>
        <p:spPr>
          <a:xfrm>
            <a:off x="12701" y="5564"/>
            <a:ext cx="12144358" cy="4921250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UTM Avo"/>
              </a:rPr>
              <a:t>GIỎI QUÁ!</a:t>
            </a:r>
            <a:endParaRPr lang="en-US" sz="6000" dirty="0">
              <a:solidFill>
                <a:srgbClr val="FFFF00"/>
              </a:solidFill>
              <a:latin typeface="UTM Avo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00" dirty="0">
              <a:solidFill>
                <a:srgbClr val="FFFF00"/>
              </a:solidFill>
              <a:latin typeface="UTM Avo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UTM Avo"/>
              </a:rPr>
              <a:t>TIẾP TỤC</a:t>
            </a: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5132" name="TextBox 11"/>
          <p:cNvSpPr txBox="1">
            <a:spLocks noChangeArrowheads="1"/>
          </p:cNvSpPr>
          <p:nvPr/>
        </p:nvSpPr>
        <p:spPr bwMode="auto">
          <a:xfrm>
            <a:off x="1752600" y="4838700"/>
            <a:ext cx="8686800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+ 2 = ?</a:t>
            </a:r>
            <a:endParaRPr lang="en-US" altLang="en-US" sz="24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A: 16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B: 17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C: 18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D: 19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33" name="TextBox 2"/>
          <p:cNvSpPr txBox="1">
            <a:spLocks noChangeArrowheads="1"/>
          </p:cNvSpPr>
          <p:nvPr/>
        </p:nvSpPr>
        <p:spPr bwMode="auto">
          <a:xfrm>
            <a:off x="1941513" y="7315200"/>
            <a:ext cx="871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</a:rPr>
              <a:t>Note to the Teacher:  Make the answer to this slide to be B.</a:t>
            </a:r>
            <a:endParaRPr lang="en-US" altLang="en-US" sz="180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10" y="0"/>
            <a:ext cx="1919273" cy="85301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61290" y="212725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C -0.04028 0.00278 -0.08108 -0.0007 -0.12101 0.00694 C -0.12379 0.00741 -0.12188 0.01435 -0.12361 0.01736 C -0.12743 0.02407 -0.13247 0.02917 -0.13681 0.03495 C -0.13854 0.03727 -0.14219 0.04213 -0.14219 0.04236 C -0.14896 0.06921 -0.13976 0.03518 -0.15 0.06296 C -0.15122 0.0662 -0.15868 0.07106 -0.16042 0.07407 C -0.16598 0.0831 -0.17361 0.07824 -0.18125 0.08102 C -0.24514 0.07662 -0.30486 0.06991 -0.36875 0.06991 " pathEditMode="relative" rAng="0" ptsTypes="fffffffff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41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-0.01354 0.12894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SPL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tow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30991" r="43118" b="44138"/>
          <a:stretch>
            <a:fillRect/>
          </a:stretch>
        </p:blipFill>
        <p:spPr bwMode="auto">
          <a:xfrm>
            <a:off x="1524000" y="-41275"/>
            <a:ext cx="914400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dock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5" t="47604" r="42899" b="34634"/>
          <a:stretch>
            <a:fillRect/>
          </a:stretch>
        </p:blipFill>
        <p:spPr bwMode="auto">
          <a:xfrm>
            <a:off x="1524000" y="3224213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399FF"/>
              </a:clrFrom>
              <a:clrTo>
                <a:srgbClr val="33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0327" r="2499" b="2873"/>
          <a:stretch>
            <a:fillRect/>
          </a:stretch>
        </p:blipFill>
        <p:spPr bwMode="auto">
          <a:xfrm>
            <a:off x="1428750" y="0"/>
            <a:ext cx="9239250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D">
            <a:hlinkClick r:id="" action="ppaction://macro?name=RightAnswer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33"/>
              </a:clrFrom>
              <a:clrTo>
                <a:srgbClr val="0000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857250"/>
            <a:ext cx="1238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A Boat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3870326"/>
            <a:ext cx="1676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C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092200"/>
            <a:ext cx="1333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 Flag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30"/>
              </a:clrFrom>
              <a:clrTo>
                <a:srgbClr val="0000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833">
            <a:off x="6705600" y="-936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Native Americ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6" y="2406651"/>
            <a:ext cx="8667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Bush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4062414"/>
            <a:ext cx="18780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rrect">
            <a:hlinkClick r:id="" action="ppaction://hlinkshowjump?jump=nextslide"/>
          </p:cNvPr>
          <p:cNvSpPr/>
          <p:nvPr/>
        </p:nvSpPr>
        <p:spPr>
          <a:xfrm>
            <a:off x="1476375" y="-82550"/>
            <a:ext cx="9144000" cy="4959350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TUYỆT QUÁ!</a:t>
            </a: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 TỤC</a:t>
            </a: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80" name="TextBox 11"/>
          <p:cNvSpPr txBox="1">
            <a:spLocks noChangeArrowheads="1"/>
          </p:cNvSpPr>
          <p:nvPr/>
        </p:nvSpPr>
        <p:spPr bwMode="auto">
          <a:xfrm>
            <a:off x="1752600" y="4838700"/>
            <a:ext cx="8686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+ 1 = ?</a:t>
            </a:r>
            <a:endParaRPr lang="en-US" alt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A: 15 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B: 16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C: 17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D: 18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81" name="TextBox 2"/>
          <p:cNvSpPr txBox="1">
            <a:spLocks noChangeArrowheads="1"/>
          </p:cNvSpPr>
          <p:nvPr/>
        </p:nvSpPr>
        <p:spPr bwMode="auto">
          <a:xfrm>
            <a:off x="1941513" y="7315200"/>
            <a:ext cx="871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</a:rPr>
              <a:t>Note to the Teacher:  Make the answer to this slide to be D.</a:t>
            </a:r>
            <a:endParaRPr lang="en-US" altLang="en-US" sz="180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10" y="0"/>
            <a:ext cx="1919273" cy="85301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61290" y="194310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C -0.04028 0.00278 -0.08108 -0.0007 -0.12101 0.00694 C -0.12379 0.00741 -0.12188 0.01435 -0.12361 0.01736 C -0.12743 0.02407 -0.13247 0.02917 -0.13681 0.03495 C -0.13854 0.03727 -0.14219 0.04213 -0.14219 0.04236 C -0.14896 0.06921 -0.13976 0.03518 -0.15 0.06296 C -0.15122 0.0662 -0.15868 0.07106 -0.16042 0.07407 C -0.16598 0.0831 -0.17361 0.07824 -0.18125 0.08102 C -0.24514 0.07662 -0.30486 0.06991 -0.36875 0.06991 " pathEditMode="relative" rAng="0" ptsTypes="fffffffff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41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01354 0.12894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SPL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tow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30991" r="43118" b="44138"/>
          <a:stretch>
            <a:fillRect/>
          </a:stretch>
        </p:blipFill>
        <p:spPr bwMode="auto">
          <a:xfrm>
            <a:off x="1524000" y="-41275"/>
            <a:ext cx="914400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dock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5" t="47604" r="42899" b="34634"/>
          <a:stretch>
            <a:fillRect/>
          </a:stretch>
        </p:blipFill>
        <p:spPr bwMode="auto">
          <a:xfrm>
            <a:off x="1524000" y="3224213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399FF"/>
              </a:clrFrom>
              <a:clrTo>
                <a:srgbClr val="33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0327" r="2499" b="2873"/>
          <a:stretch>
            <a:fillRect/>
          </a:stretch>
        </p:blipFill>
        <p:spPr bwMode="auto">
          <a:xfrm>
            <a:off x="1428750" y="0"/>
            <a:ext cx="9239250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D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33"/>
              </a:clrFrom>
              <a:clrTo>
                <a:srgbClr val="0000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857250"/>
            <a:ext cx="1238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A Boat">
            <a:hlinkClick r:id="" action="ppaction://macro?name=RightAnswer"/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3870326"/>
            <a:ext cx="1676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C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092200"/>
            <a:ext cx="1333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 Flag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30"/>
              </a:clrFrom>
              <a:clrTo>
                <a:srgbClr val="0000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833">
            <a:off x="6705600" y="-936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Native Americ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6" y="2406651"/>
            <a:ext cx="8667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Bush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4062414"/>
            <a:ext cx="18780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rrect">
            <a:hlinkClick r:id="" action="ppaction://hlinkshowjump?jump=nextslide"/>
          </p:cNvPr>
          <p:cNvSpPr/>
          <p:nvPr/>
        </p:nvSpPr>
        <p:spPr>
          <a:xfrm>
            <a:off x="1508125" y="-41275"/>
            <a:ext cx="9144000" cy="4879975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 QUÁ!</a:t>
            </a: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Calibri" panose="020F0502020204030204"/>
              </a:rPr>
              <a:t>TIẾP TỤC</a:t>
            </a: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8204" name="TextBox 11"/>
          <p:cNvSpPr txBox="1">
            <a:spLocks noChangeArrowheads="1"/>
          </p:cNvSpPr>
          <p:nvPr/>
        </p:nvSpPr>
        <p:spPr bwMode="auto">
          <a:xfrm>
            <a:off x="1752600" y="4838700"/>
            <a:ext cx="868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+ 0 = ?</a:t>
            </a:r>
            <a:endParaRPr lang="en-US" alt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A: 18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B: 19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: 17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: 16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5" name="TextBox 2"/>
          <p:cNvSpPr txBox="1">
            <a:spLocks noChangeArrowheads="1"/>
          </p:cNvSpPr>
          <p:nvPr/>
        </p:nvSpPr>
        <p:spPr bwMode="auto">
          <a:xfrm>
            <a:off x="1941513" y="7315200"/>
            <a:ext cx="871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</a:rPr>
              <a:t>Note to the Teacher:  Make the answer to this slide to be A.</a:t>
            </a:r>
            <a:endParaRPr lang="en-US" altLang="en-US" sz="180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10" y="0"/>
            <a:ext cx="1919273" cy="85301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61925" y="194310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C -0.04028 0.00278 -0.08108 -0.0007 -0.12101 0.00694 C -0.12379 0.00741 -0.12188 0.01435 -0.12361 0.01736 C -0.12743 0.02407 -0.13247 0.02917 -0.13681 0.03495 C -0.13854 0.03727 -0.14219 0.04213 -0.14219 0.04236 C -0.14896 0.06921 -0.13976 0.03518 -0.15 0.06296 C -0.15122 0.0662 -0.15868 0.07106 -0.16042 0.07407 C -0.16598 0.0831 -0.17361 0.07824 -0.18125 0.08102 C -0.24514 0.07662 -0.30486 0.06991 -0.36875 0.06991 " pathEditMode="relative" rAng="0" ptsTypes="fffffffff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41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01354 0.12894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SPL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ow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30991" r="43118" b="44138"/>
          <a:stretch>
            <a:fillRect/>
          </a:stretch>
        </p:blipFill>
        <p:spPr bwMode="auto">
          <a:xfrm>
            <a:off x="1524000" y="-41275"/>
            <a:ext cx="914400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dock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5" t="47604" r="42899" b="34634"/>
          <a:stretch>
            <a:fillRect/>
          </a:stretch>
        </p:blipFill>
        <p:spPr bwMode="auto">
          <a:xfrm>
            <a:off x="1524000" y="3224213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399FF"/>
              </a:clrFrom>
              <a:clrTo>
                <a:srgbClr val="33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9" t="10327" r="2499" b="2873"/>
          <a:stretch>
            <a:fillRect/>
          </a:stretch>
        </p:blipFill>
        <p:spPr bwMode="auto">
          <a:xfrm>
            <a:off x="1428750" y="0"/>
            <a:ext cx="9239250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D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33"/>
              </a:clrFrom>
              <a:clrTo>
                <a:srgbClr val="0000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857250"/>
            <a:ext cx="1238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A Boat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3870326"/>
            <a:ext cx="1676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C">
            <a:hlinkClick r:id="" action="ppaction://macro?name=WrongAnswer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092200"/>
            <a:ext cx="1333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 Flag">
            <a:hlinkClick r:id="" action="ppaction://macro?name=RightAnswer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30"/>
              </a:clrFrom>
              <a:clrTo>
                <a:srgbClr val="0000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833">
            <a:off x="6705600" y="-936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Native Americ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6" y="2406651"/>
            <a:ext cx="8667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Bush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4062414"/>
            <a:ext cx="18780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rrect">
            <a:hlinkClick r:id="" action="ppaction://hlinkshowjump?jump=nextslide"/>
          </p:cNvPr>
          <p:cNvSpPr/>
          <p:nvPr/>
        </p:nvSpPr>
        <p:spPr>
          <a:xfrm>
            <a:off x="1524000" y="-41275"/>
            <a:ext cx="9144000" cy="4868863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Calibri" panose="020F0502020204030204"/>
              </a:rPr>
              <a:t>TỐT LẮM!</a:t>
            </a: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Calibri" panose="020F0502020204030204"/>
              </a:rPr>
              <a:t>TIẾP TỤC</a:t>
            </a:r>
            <a:endParaRPr lang="en-US" sz="6000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9228" name="TextBox 11"/>
          <p:cNvSpPr txBox="1">
            <a:spLocks noChangeArrowheads="1"/>
          </p:cNvSpPr>
          <p:nvPr/>
        </p:nvSpPr>
        <p:spPr bwMode="auto">
          <a:xfrm>
            <a:off x="1752600" y="4838700"/>
            <a:ext cx="868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+ 8 = ?</a:t>
            </a:r>
            <a:endParaRPr lang="en-US" alt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A: 18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B: 19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C: 17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: 16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9" name="TextBox 2"/>
          <p:cNvSpPr txBox="1">
            <a:spLocks noChangeArrowheads="1"/>
          </p:cNvSpPr>
          <p:nvPr/>
        </p:nvSpPr>
        <p:spPr bwMode="auto">
          <a:xfrm>
            <a:off x="1941513" y="7315200"/>
            <a:ext cx="871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</a:rPr>
              <a:t>Note to the Teacher:  Make the answer to this slide to be B.</a:t>
            </a:r>
            <a:endParaRPr lang="en-US" altLang="en-US" sz="1800">
              <a:solidFill>
                <a:prstClr val="black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10" y="0"/>
            <a:ext cx="1919273" cy="85301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61290" y="182880"/>
            <a:ext cx="1475740" cy="4641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C -0.04028 0.00278 -0.08108 -0.0007 -0.12101 0.00694 C -0.12379 0.00741 -0.12188 0.01435 -0.12361 0.01736 C -0.12743 0.02407 -0.13247 0.02917 -0.13681 0.03495 C -0.13854 0.03727 -0.14219 0.04213 -0.14219 0.04236 C -0.14896 0.06921 -0.13976 0.03518 -0.15 0.06296 C -0.15122 0.0662 -0.15868 0.07106 -0.16042 0.07407 C -0.16598 0.0831 -0.17361 0.07824 -0.18125 0.08102 C -0.24514 0.07662 -0.30486 0.06991 -0.36875 0.06991 " pathEditMode="relative" rAng="0" ptsTypes="fffffffff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41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01354 0.12894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SPL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/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/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/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/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/>
          <p:cNvSpPr txBox="1"/>
          <p:nvPr/>
        </p:nvSpPr>
        <p:spPr>
          <a:xfrm>
            <a:off x="2592334" y="2640631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17" name="Content Placeholder 19" descr="chimxan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8832" y="1936572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181610" y="178435"/>
            <a:ext cx="1006475" cy="334010"/>
          </a:xfrm>
          <a:prstGeom prst="rect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</Words>
  <Application>WPS Presentation</Application>
  <PresentationFormat>Widescreen</PresentationFormat>
  <Paragraphs>115</Paragraphs>
  <Slides>16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4" baseType="lpstr">
      <vt:lpstr>Arial</vt:lpstr>
      <vt:lpstr>SimSun</vt:lpstr>
      <vt:lpstr>Wingdings</vt:lpstr>
      <vt:lpstr>Arial</vt:lpstr>
      <vt:lpstr>UTM Avo</vt:lpstr>
      <vt:lpstr>Cambria Math</vt:lpstr>
      <vt:lpstr>Calibri</vt:lpstr>
      <vt:lpstr>UTM Avo</vt:lpstr>
      <vt:lpstr>Segoe Print</vt:lpstr>
      <vt:lpstr>Times New Roman</vt:lpstr>
      <vt:lpstr>Calibri</vt:lpstr>
      <vt:lpstr>inpin heiti</vt:lpstr>
      <vt:lpstr>Microsoft YaHei</vt:lpstr>
      <vt:lpstr>Arial Unicode MS</vt:lpstr>
      <vt:lpstr>VNI-Avo</vt:lpstr>
      <vt:lpstr>HP001 4 hàng</vt:lpstr>
      <vt:lpstr>2_Office Theme</vt:lpstr>
      <vt:lpstr>Default Theme</vt:lpstr>
      <vt:lpstr>Bài 56: Phép cộng dạng 14 + 3 – Tiết 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man vu thi bich</cp:lastModifiedBy>
  <cp:revision>41</cp:revision>
  <dcterms:created xsi:type="dcterms:W3CDTF">2022-01-03T11:59:00Z</dcterms:created>
  <dcterms:modified xsi:type="dcterms:W3CDTF">2025-03-26T07:40:45Z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4B2C5CA81C98431FAC68AF6037B1EF4D_13</vt:lpwstr>
  </property>
  <property fmtid="{D5CDD505-2E9C-101B-9397-08002B2CF9AE}" pid="3" name="KSOProductBuildVer">
    <vt:lpwstr>1033-12.2.0.20326</vt:lpwstr>
  </property>
</Properties>
</file>