
<file path=[Content_Types].xml><?xml version="1.0" encoding="utf-8"?>
<Types xmlns="http://schemas.openxmlformats.org/package/2006/content-types">
  <Default Extension="png" ContentType="image/png"/>
  <Default Extension="mp3" ContentType="audio/mpe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29"/>
  </p:notesMasterIdLst>
  <p:sldIdLst>
    <p:sldId id="300" r:id="rId2"/>
    <p:sldId id="257" r:id="rId3"/>
    <p:sldId id="313" r:id="rId4"/>
    <p:sldId id="315" r:id="rId5"/>
    <p:sldId id="259" r:id="rId6"/>
    <p:sldId id="282" r:id="rId7"/>
    <p:sldId id="290" r:id="rId8"/>
    <p:sldId id="291" r:id="rId9"/>
    <p:sldId id="292" r:id="rId10"/>
    <p:sldId id="301" r:id="rId11"/>
    <p:sldId id="302" r:id="rId12"/>
    <p:sldId id="293" r:id="rId13"/>
    <p:sldId id="303" r:id="rId14"/>
    <p:sldId id="308" r:id="rId15"/>
    <p:sldId id="295" r:id="rId16"/>
    <p:sldId id="294" r:id="rId17"/>
    <p:sldId id="304" r:id="rId18"/>
    <p:sldId id="309" r:id="rId19"/>
    <p:sldId id="310" r:id="rId20"/>
    <p:sldId id="311" r:id="rId21"/>
    <p:sldId id="263" r:id="rId22"/>
    <p:sldId id="305" r:id="rId23"/>
    <p:sldId id="265" r:id="rId24"/>
    <p:sldId id="306" r:id="rId25"/>
    <p:sldId id="297" r:id="rId26"/>
    <p:sldId id="298" r:id="rId27"/>
    <p:sldId id="316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zYBDgZ+VawR1TAuVYrCP+2rCd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16" y="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29495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D2DD08-BFD2-4617-92AF-E1951D5E31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  <a:sym typeface="Arial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9680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8891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更多模板请关注：https://haosc.taobao.com</a:t>
            </a:r>
            <a:endParaRPr/>
          </a:p>
        </p:txBody>
      </p:sp>
      <p:sp>
        <p:nvSpPr>
          <p:cNvPr id="114" name="Google Shape;1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749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2754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Mộc</a:t>
            </a:r>
            <a:r>
              <a:rPr lang="en-US" baseline="0" smtClean="0"/>
              <a:t> mạc: giản dị, đơn giản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EA3F6-B450-4284-BB2C-4DA94784FD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86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217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EA3F6-B450-4284-BB2C-4DA94784FDB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96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00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EA3F6-B450-4284-BB2C-4DA94784FDB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8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EA3F6-B450-4284-BB2C-4DA94784FDB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87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8422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2 câu</a:t>
            </a:r>
            <a:r>
              <a:rPr lang="en-US" baseline="0" smtClean="0"/>
              <a:t> sau là câu hỏi mở, GV tôn trọng ý kiến của hs nhé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EA3F6-B450-4284-BB2C-4DA94784FDB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08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3741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EA3F6-B450-4284-BB2C-4DA94784FDB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79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8" name="Google Shape;36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4388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5679-3AB6-4427-9144-68015100FE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385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375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0170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557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645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088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7350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581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2930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2222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010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776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4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960" y="76566"/>
            <a:ext cx="8702088" cy="4638368"/>
            <a:chOff x="280219" y="102086"/>
            <a:chExt cx="11631561" cy="6184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" t="1485" r="2661"/>
            <a:stretch>
              <a:fillRect/>
            </a:stretch>
          </p:blipFill>
          <p:spPr>
            <a:xfrm>
              <a:off x="280219" y="102086"/>
              <a:ext cx="11631561" cy="618449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488"/>
            <a:stretch>
              <a:fillRect/>
            </a:stretch>
          </p:blipFill>
          <p:spPr>
            <a:xfrm>
              <a:off x="595310" y="658721"/>
              <a:ext cx="11001375" cy="3971926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0"/>
          <a:stretch>
            <a:fillRect/>
          </a:stretch>
        </p:blipFill>
        <p:spPr>
          <a:xfrm>
            <a:off x="22622" y="2837175"/>
            <a:ext cx="9121379" cy="23063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0" r="51893" b="32813"/>
          <a:stretch>
            <a:fillRect/>
          </a:stretch>
        </p:blipFill>
        <p:spPr>
          <a:xfrm>
            <a:off x="6065228" y="-218793"/>
            <a:ext cx="2466809" cy="15260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3" t="26841" r="49140"/>
          <a:stretch>
            <a:fillRect/>
          </a:stretch>
        </p:blipFill>
        <p:spPr>
          <a:xfrm rot="20477042">
            <a:off x="1241037" y="2531382"/>
            <a:ext cx="645368" cy="123892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2" t="14780" r="45265" b="38396"/>
          <a:stretch>
            <a:fillRect/>
          </a:stretch>
        </p:blipFill>
        <p:spPr>
          <a:xfrm>
            <a:off x="8" y="26526"/>
            <a:ext cx="1855458" cy="201799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2" r="83438" b="10952"/>
          <a:stretch>
            <a:fillRect/>
          </a:stretch>
        </p:blipFill>
        <p:spPr>
          <a:xfrm>
            <a:off x="7862456" y="544242"/>
            <a:ext cx="824853" cy="143927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8" t="31574" r="32031" b="7401"/>
          <a:stretch>
            <a:fillRect/>
          </a:stretch>
        </p:blipFill>
        <p:spPr>
          <a:xfrm>
            <a:off x="6419940" y="373684"/>
            <a:ext cx="511042" cy="8483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BEA04A1D-6066-48BF-8F9D-3143F8968E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635" y="3233978"/>
            <a:ext cx="1807235" cy="17368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355" y1="26563" x2="8867" y2="38867"/>
                        <a14:foregroundMark x1="10591" y1="39453" x2="246" y2="60938"/>
                        <a14:foregroundMark x1="1232" y1="61133" x2="9360" y2="81250"/>
                        <a14:foregroundMark x1="15517" y1="87695" x2="34236" y2="97070"/>
                        <a14:foregroundMark x1="50739" y1="96289" x2="81773" y2="88672"/>
                        <a14:foregroundMark x1="94828" y1="64453" x2="88670" y2="80273"/>
                        <a14:foregroundMark x1="72414" y1="28320" x2="88670" y2="41406"/>
                        <a14:foregroundMark x1="89163" y1="41797" x2="96059" y2="63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46" y="1951271"/>
            <a:ext cx="1123694" cy="1420588"/>
          </a:xfrm>
          <a:prstGeom prst="rect">
            <a:avLst/>
          </a:prstGeom>
        </p:spPr>
      </p:pic>
      <p:sp>
        <p:nvSpPr>
          <p:cNvPr id="17" name="WordArt 6"/>
          <p:cNvSpPr>
            <a:spLocks noChangeArrowheads="1" noChangeShapeType="1" noTextEdit="1"/>
          </p:cNvSpPr>
          <p:nvPr/>
        </p:nvSpPr>
        <p:spPr bwMode="auto">
          <a:xfrm>
            <a:off x="2053465" y="1806234"/>
            <a:ext cx="5899355" cy="1521838"/>
          </a:xfrm>
          <a:prstGeom prst="rect">
            <a:avLst/>
          </a:prstGeom>
        </p:spPr>
        <p:txBody>
          <a:bodyPr spcFirstLastPara="1" wrap="none" lIns="61604" tIns="30841" rIns="61604" bIns="30841" numCol="1" fromWordArt="1">
            <a:prstTxWarp prst="textArchUp">
              <a:avLst>
                <a:gd name="adj" fmla="val 11020719"/>
              </a:avLst>
            </a:prstTxWarp>
          </a:bodyPr>
          <a:lstStyle/>
          <a:p>
            <a:pPr marL="0" marR="0" lvl="0" indent="0" algn="ctr" defTabSz="8207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0" cap="none" spc="0" normalizeH="0" baseline="0" noProof="0" dirty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/>
                <a:ea typeface="+mn-ea"/>
                <a:cs typeface="Times New Roman" panose="02020603050405020304"/>
                <a:sym typeface="Arial"/>
              </a:rPr>
              <a:t>CHÀO MỪNG CÁC CON </a:t>
            </a:r>
          </a:p>
          <a:p>
            <a:pPr marL="0" marR="0" lvl="0" indent="0" algn="ctr" defTabSz="8207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0" cap="none" spc="0" normalizeH="0" baseline="0" noProof="0" dirty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/>
                <a:ea typeface="+mn-ea"/>
                <a:cs typeface="Times New Roman" panose="02020603050405020304"/>
                <a:sym typeface="Arial"/>
              </a:rPr>
              <a:t>ĐẾN VỚI TIẾT HỌC</a:t>
            </a:r>
          </a:p>
        </p:txBody>
      </p:sp>
      <p:sp>
        <p:nvSpPr>
          <p:cNvPr id="18" name="圆角矩形 1"/>
          <p:cNvSpPr/>
          <p:nvPr/>
        </p:nvSpPr>
        <p:spPr>
          <a:xfrm>
            <a:off x="1683707" y="3296183"/>
            <a:ext cx="6638870" cy="81693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103" tIns="41051" rIns="82103" bIns="41051" anchor="ctr"/>
          <a:lstStyle/>
          <a:p>
            <a:pPr marL="0" marR="0" lvl="0" indent="0" algn="ctr" defTabSz="1094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Arial"/>
              </a:rPr>
              <a:t>TIẾNG VIỆT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473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0" objId="1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63000">
              <a:srgbClr val="2CC7ED"/>
            </a:gs>
            <a:gs pos="98621">
              <a:srgbClr val="00B0F0"/>
            </a:gs>
            <a:gs pos="100000">
              <a:srgbClr val="00B0F0"/>
            </a:gs>
          </a:gsLst>
          <a:lin ang="16200000" scaled="0"/>
        </a:gra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"/>
          <p:cNvSpPr/>
          <p:nvPr/>
        </p:nvSpPr>
        <p:spPr>
          <a:xfrm rot="-3000650" flipH="1">
            <a:off x="3622607" y="980622"/>
            <a:ext cx="4003028" cy="3488687"/>
          </a:xfrm>
          <a:custGeom>
            <a:avLst/>
            <a:gdLst/>
            <a:ahLst/>
            <a:cxnLst/>
            <a:rect l="l" t="t" r="r" b="b"/>
            <a:pathLst>
              <a:path w="4003028" h="3488687" extrusionOk="0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2"/>
          <p:cNvGrpSpPr/>
          <p:nvPr/>
        </p:nvGrpSpPr>
        <p:grpSpPr>
          <a:xfrm>
            <a:off x="2253689" y="1535048"/>
            <a:ext cx="1955429" cy="1333408"/>
            <a:chOff x="2253689" y="1535048"/>
            <a:chExt cx="1955429" cy="1333408"/>
          </a:xfrm>
        </p:grpSpPr>
        <p:sp>
          <p:nvSpPr>
            <p:cNvPr id="145" name="Google Shape;145;p2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 rot="-9473289">
              <a:off x="2919041" y="2153353"/>
              <a:ext cx="909847" cy="190357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" name="Google Shape;147;p2"/>
          <p:cNvGrpSpPr/>
          <p:nvPr/>
        </p:nvGrpSpPr>
        <p:grpSpPr>
          <a:xfrm>
            <a:off x="3760322" y="3582254"/>
            <a:ext cx="1465034" cy="1349862"/>
            <a:chOff x="3760322" y="3582254"/>
            <a:chExt cx="1465034" cy="1349862"/>
          </a:xfrm>
        </p:grpSpPr>
        <p:sp>
          <p:nvSpPr>
            <p:cNvPr id="148" name="Google Shape;148;p2"/>
            <p:cNvSpPr/>
            <p:nvPr/>
          </p:nvSpPr>
          <p:spPr>
            <a:xfrm rot="-8507573">
              <a:off x="3819583" y="3928190"/>
              <a:ext cx="1346512" cy="65799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2"/>
          <p:cNvGrpSpPr/>
          <p:nvPr/>
        </p:nvGrpSpPr>
        <p:grpSpPr>
          <a:xfrm>
            <a:off x="6089897" y="3405944"/>
            <a:ext cx="741464" cy="878352"/>
            <a:chOff x="6119714" y="3405944"/>
            <a:chExt cx="741464" cy="878352"/>
          </a:xfrm>
        </p:grpSpPr>
        <p:sp>
          <p:nvSpPr>
            <p:cNvPr id="151" name="Google Shape;151;p2"/>
            <p:cNvSpPr/>
            <p:nvPr/>
          </p:nvSpPr>
          <p:spPr>
            <a:xfrm rot="-3669911">
              <a:off x="6105396" y="3633904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" name="Google Shape;153;p2"/>
          <p:cNvGrpSpPr/>
          <p:nvPr/>
        </p:nvGrpSpPr>
        <p:grpSpPr>
          <a:xfrm>
            <a:off x="6378045" y="3998247"/>
            <a:ext cx="767568" cy="484084"/>
            <a:chOff x="6378045" y="3998247"/>
            <a:chExt cx="767568" cy="484084"/>
          </a:xfrm>
        </p:grpSpPr>
        <p:sp>
          <p:nvSpPr>
            <p:cNvPr id="154" name="Google Shape;154;p2"/>
            <p:cNvSpPr/>
            <p:nvPr/>
          </p:nvSpPr>
          <p:spPr>
            <a:xfrm rot="-681126">
              <a:off x="6405591" y="4064938"/>
              <a:ext cx="712475" cy="35070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2"/>
          <p:cNvGrpSpPr/>
          <p:nvPr/>
        </p:nvGrpSpPr>
        <p:grpSpPr>
          <a:xfrm>
            <a:off x="5029754" y="2073115"/>
            <a:ext cx="598228" cy="850125"/>
            <a:chOff x="5077882" y="2061083"/>
            <a:chExt cx="598228" cy="850125"/>
          </a:xfrm>
        </p:grpSpPr>
        <p:sp>
          <p:nvSpPr>
            <p:cNvPr id="157" name="Google Shape;157;p2"/>
            <p:cNvSpPr/>
            <p:nvPr/>
          </p:nvSpPr>
          <p:spPr>
            <a:xfrm rot="-4549107">
              <a:off x="4991946" y="2274930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 rot="5895372" flipH="1">
              <a:off x="5166313" y="2503220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" name="Google Shape;159;p2"/>
          <p:cNvGrpSpPr/>
          <p:nvPr/>
        </p:nvGrpSpPr>
        <p:grpSpPr>
          <a:xfrm>
            <a:off x="5299207" y="2516037"/>
            <a:ext cx="806538" cy="633648"/>
            <a:chOff x="5299207" y="2540101"/>
            <a:chExt cx="806538" cy="633648"/>
          </a:xfrm>
        </p:grpSpPr>
        <p:sp>
          <p:nvSpPr>
            <p:cNvPr id="160" name="Google Shape;160;p2"/>
            <p:cNvSpPr/>
            <p:nvPr/>
          </p:nvSpPr>
          <p:spPr>
            <a:xfrm rot="-1560322">
              <a:off x="5339322" y="2681574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 rot="8884157" flipH="1">
              <a:off x="5463265" y="2847305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" name="Google Shape;162;p2"/>
          <p:cNvGrpSpPr/>
          <p:nvPr/>
        </p:nvGrpSpPr>
        <p:grpSpPr>
          <a:xfrm>
            <a:off x="7410774" y="1197999"/>
            <a:ext cx="778581" cy="875100"/>
            <a:chOff x="7374678" y="1161903"/>
            <a:chExt cx="778581" cy="875100"/>
          </a:xfrm>
        </p:grpSpPr>
        <p:sp>
          <p:nvSpPr>
            <p:cNvPr id="163" name="Google Shape;163;p2"/>
            <p:cNvSpPr/>
            <p:nvPr/>
          </p:nvSpPr>
          <p:spPr>
            <a:xfrm rot="7420741" flipH="1">
              <a:off x="7378918" y="1388237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 rot="-3023738">
              <a:off x="7530177" y="1606273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2"/>
          <p:cNvGrpSpPr/>
          <p:nvPr/>
        </p:nvGrpSpPr>
        <p:grpSpPr>
          <a:xfrm>
            <a:off x="7025358" y="1209298"/>
            <a:ext cx="538720" cy="795156"/>
            <a:chOff x="7001294" y="1209298"/>
            <a:chExt cx="538720" cy="795156"/>
          </a:xfrm>
        </p:grpSpPr>
        <p:sp>
          <p:nvSpPr>
            <p:cNvPr id="166" name="Google Shape;166;p2"/>
            <p:cNvSpPr/>
            <p:nvPr/>
          </p:nvSpPr>
          <p:spPr>
            <a:xfrm rot="4431956" flipH="1">
              <a:off x="6907501" y="1431525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 rot="-6012523">
              <a:off x="7100276" y="1627802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2"/>
          <p:cNvGrpSpPr/>
          <p:nvPr/>
        </p:nvGrpSpPr>
        <p:grpSpPr>
          <a:xfrm>
            <a:off x="7507360" y="1418371"/>
            <a:ext cx="2289464" cy="1795572"/>
            <a:chOff x="7507360" y="1418371"/>
            <a:chExt cx="2289464" cy="1795572"/>
          </a:xfrm>
        </p:grpSpPr>
        <p:sp>
          <p:nvSpPr>
            <p:cNvPr id="169" name="Google Shape;169;p2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 rot="-1104413">
              <a:off x="7973719" y="2267331"/>
              <a:ext cx="1039933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1" name="Google Shape;171;p2"/>
          <p:cNvGrpSpPr/>
          <p:nvPr/>
        </p:nvGrpSpPr>
        <p:grpSpPr>
          <a:xfrm rot="2799594" flipH="1">
            <a:off x="5077585" y="-4173"/>
            <a:ext cx="1296742" cy="2117363"/>
            <a:chOff x="1279516" y="-3525500"/>
            <a:chExt cx="1296742" cy="2550422"/>
          </a:xfrm>
        </p:grpSpPr>
        <p:sp>
          <p:nvSpPr>
            <p:cNvPr id="172" name="Google Shape;172;p2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 rot="-5400000">
              <a:off x="1314007" y="-2158857"/>
              <a:ext cx="1252628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2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175" name="Google Shape;175;p2"/>
            <p:cNvPicPr preferRelativeResize="0"/>
            <p:nvPr/>
          </p:nvPicPr>
          <p:blipFill rotWithShape="1">
            <a:blip r:embed="rId3">
              <a:alphaModFix/>
            </a:blip>
            <a:srcRect l="2993" r="4332" b="1428"/>
            <a:stretch/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2"/>
          <p:cNvSpPr txBox="1"/>
          <p:nvPr/>
        </p:nvSpPr>
        <p:spPr>
          <a:xfrm>
            <a:off x="173229" y="2325603"/>
            <a:ext cx="358840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Khởi động</a:t>
            </a:r>
            <a:endParaRPr sz="4400" b="1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1445315" y="1383779"/>
            <a:ext cx="10109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1</a:t>
            </a:r>
            <a:endParaRPr sz="5400" b="1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4891" y="454275"/>
            <a:ext cx="2248544" cy="75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4976" y="2452092"/>
            <a:ext cx="1125835" cy="260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2C49CFA-3A9C-4260-AF44-C7D78DE615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14" t="8761" r="9614" b="24619"/>
          <a:stretch/>
        </p:blipFill>
        <p:spPr>
          <a:xfrm>
            <a:off x="0" y="-13048"/>
            <a:ext cx="9144000" cy="5143500"/>
          </a:xfrm>
          <a:prstGeom prst="rect">
            <a:avLst/>
          </a:prstGeom>
        </p:spPr>
      </p:pic>
      <p:pic>
        <p:nvPicPr>
          <p:cNvPr id="6" name="Hình ảnh 2">
            <a:extLst>
              <a:ext uri="{FF2B5EF4-FFF2-40B4-BE49-F238E27FC236}">
                <a16:creationId xmlns="" xmlns:a16="http://schemas.microsoft.com/office/drawing/2014/main" id="{14DE11DB-AC31-4809-9E00-3CBF0A2FA5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73" t="29388" r="36728" b="52417"/>
          <a:stretch/>
        </p:blipFill>
        <p:spPr>
          <a:xfrm>
            <a:off x="1860502" y="634303"/>
            <a:ext cx="5364707" cy="151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5573F43-2C7B-496A-8DB1-9432A1081DB1}"/>
              </a:ext>
            </a:extLst>
          </p:cNvPr>
          <p:cNvSpPr/>
          <p:nvPr/>
        </p:nvSpPr>
        <p:spPr>
          <a:xfrm>
            <a:off x="239383" y="247324"/>
            <a:ext cx="6985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1. </a:t>
            </a:r>
            <a:r>
              <a:rPr lang="en-US" altLang="zh-CN" sz="2400" dirty="0" err="1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Giải</a:t>
            </a:r>
            <a:r>
              <a:rPr lang="en-US" altLang="zh-CN" sz="2400" dirty="0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 </a:t>
            </a:r>
            <a:r>
              <a:rPr lang="en-US" altLang="zh-CN" sz="2400" dirty="0" err="1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câu</a:t>
            </a:r>
            <a:r>
              <a:rPr lang="en-US" altLang="zh-CN" sz="2400" dirty="0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 </a:t>
            </a:r>
            <a:r>
              <a:rPr lang="en-US" altLang="zh-CN" sz="2400" dirty="0" err="1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đố</a:t>
            </a:r>
            <a:r>
              <a:rPr lang="en-US" altLang="zh-CN" sz="2400" dirty="0">
                <a:solidFill>
                  <a:srgbClr val="4CA420"/>
                </a:solidFill>
                <a:latin typeface="Arial-SGK-TV" pitchFamily="2" charset="0"/>
                <a:ea typeface="Arial-Rounded" panose="020B0500000000000000" pitchFamily="34" charset="-93"/>
                <a:cs typeface="Arial-SGK-TV" pitchFamily="2" charset="0"/>
                <a:sym typeface="+mn-lt"/>
              </a:rPr>
              <a:t>?</a:t>
            </a:r>
            <a:endParaRPr lang="zh-CN" altLang="en-US" sz="2400" dirty="0">
              <a:solidFill>
                <a:srgbClr val="4CA420"/>
              </a:solidFill>
              <a:latin typeface="Arial-SGK-TV" pitchFamily="2" charset="0"/>
              <a:ea typeface="Arial-Rounded" panose="020B0500000000000000" pitchFamily="34" charset="-93"/>
              <a:cs typeface="Arial-SGK-TV" pitchFamily="2" charset="0"/>
              <a:sym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41274D6-BE5C-4008-AE7C-0D75AEE27C0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81" t="47406" r="53611" b="33681"/>
          <a:stretch/>
        </p:blipFill>
        <p:spPr>
          <a:xfrm>
            <a:off x="146028" y="2031113"/>
            <a:ext cx="1882796" cy="157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FA83DDA-5577-4EEF-8CB8-594FFECFCE0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43" t="45995" r="41270" b="32831"/>
          <a:stretch/>
        </p:blipFill>
        <p:spPr>
          <a:xfrm>
            <a:off x="2560598" y="2585105"/>
            <a:ext cx="1623017" cy="157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B9A2CC7-B2CD-4F77-82C0-1262BD4A0F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16" t="68016" r="55714" b="12222"/>
          <a:stretch/>
        </p:blipFill>
        <p:spPr>
          <a:xfrm>
            <a:off x="4866671" y="2621042"/>
            <a:ext cx="1648452" cy="157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0B3BA3D-CCDA-4268-837B-2AB239BD72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239" t="68016" r="41587" b="11657"/>
          <a:stretch/>
        </p:blipFill>
        <p:spPr>
          <a:xfrm>
            <a:off x="7082707" y="2024160"/>
            <a:ext cx="1824105" cy="158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4CB330CC-4F97-4C57-AAB4-7CE2D3D772CE}"/>
              </a:ext>
            </a:extLst>
          </p:cNvPr>
          <p:cNvGrpSpPr/>
          <p:nvPr/>
        </p:nvGrpSpPr>
        <p:grpSpPr>
          <a:xfrm>
            <a:off x="-77811" y="3519008"/>
            <a:ext cx="9220904" cy="2707524"/>
            <a:chOff x="-171284" y="4474039"/>
            <a:chExt cx="12294539" cy="3610032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143C4438-8806-4C6A-B1E8-F20C4B0AB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0718">
              <a:off x="8513223" y="4474039"/>
              <a:ext cx="3610032" cy="361003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E2D44A13-5958-4F1D-8C3C-EC3AF7229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0718">
              <a:off x="4229927" y="4716327"/>
              <a:ext cx="2771934" cy="277193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CF2FEF27-80AC-4455-9109-0566234A7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0718">
              <a:off x="1987789" y="4845367"/>
              <a:ext cx="2771934" cy="277193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4608C996-754B-46BC-B0D9-11A7592CD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0718">
              <a:off x="6348140" y="4886670"/>
              <a:ext cx="2784773" cy="278477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="" xmlns:a16="http://schemas.microsoft.com/office/drawing/2014/main" id="{4A75A2F9-F474-43A1-9326-71F17FC53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0718">
              <a:off x="-171284" y="4880872"/>
              <a:ext cx="2771934" cy="27719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145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 vo t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1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770" y="528041"/>
            <a:ext cx="1996233" cy="66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4">
            <a:alphaModFix/>
          </a:blip>
          <a:srcRect l="135" t="36970" r="-1"/>
          <a:stretch/>
        </p:blipFill>
        <p:spPr>
          <a:xfrm>
            <a:off x="1" y="1828800"/>
            <a:ext cx="9143998" cy="3004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3432997"/>
            <a:ext cx="9613558" cy="150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04572" y="321272"/>
            <a:ext cx="9248571" cy="801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7">
            <a:alphaModFix/>
          </a:blip>
          <a:srcRect l="30888" t="27748" r="21866"/>
          <a:stretch/>
        </p:blipFill>
        <p:spPr>
          <a:xfrm>
            <a:off x="6598507" y="-24714"/>
            <a:ext cx="2545493" cy="246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8">
            <a:alphaModFix/>
          </a:blip>
          <a:srcRect l="1" r="77432"/>
          <a:stretch/>
        </p:blipFill>
        <p:spPr>
          <a:xfrm>
            <a:off x="0" y="3630617"/>
            <a:ext cx="2063578" cy="12156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1"/>
          <p:cNvGrpSpPr/>
          <p:nvPr/>
        </p:nvGrpSpPr>
        <p:grpSpPr>
          <a:xfrm>
            <a:off x="479780" y="2610930"/>
            <a:ext cx="1053959" cy="2015590"/>
            <a:chOff x="181346" y="1761375"/>
            <a:chExt cx="1517253" cy="2901593"/>
          </a:xfrm>
        </p:grpSpPr>
        <p:pic>
          <p:nvPicPr>
            <p:cNvPr id="128" name="Google Shape;128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" name="Google Shape;131;p1"/>
          <p:cNvPicPr preferRelativeResize="0"/>
          <p:nvPr/>
        </p:nvPicPr>
        <p:blipFill rotWithShape="1">
          <a:blip r:embed="rId8">
            <a:alphaModFix/>
          </a:blip>
          <a:srcRect l="77162"/>
          <a:stretch/>
        </p:blipFill>
        <p:spPr>
          <a:xfrm>
            <a:off x="7055708" y="3600543"/>
            <a:ext cx="2088292" cy="121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2">
            <a:alphaModFix/>
          </a:blip>
          <a:srcRect r="45910"/>
          <a:stretch/>
        </p:blipFill>
        <p:spPr>
          <a:xfrm>
            <a:off x="7252679" y="2497731"/>
            <a:ext cx="1632418" cy="253292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"/>
          <p:cNvSpPr/>
          <p:nvPr/>
        </p:nvSpPr>
        <p:spPr>
          <a:xfrm>
            <a:off x="-4933" y="4626519"/>
            <a:ext cx="9144000" cy="514663"/>
          </a:xfrm>
          <a:custGeom>
            <a:avLst/>
            <a:gdLst/>
            <a:ahLst/>
            <a:cxnLst/>
            <a:rect l="l" t="t" r="r" b="b"/>
            <a:pathLst>
              <a:path w="9144000" h="608571" extrusionOk="0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-4933" y="4718797"/>
            <a:ext cx="9144000" cy="426773"/>
          </a:xfrm>
          <a:custGeom>
            <a:avLst/>
            <a:gdLst/>
            <a:ahLst/>
            <a:cxnLst/>
            <a:rect l="l" t="t" r="r" b="b"/>
            <a:pathLst>
              <a:path w="9144000" h="608571" extrusionOk="0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-4933" y="4865599"/>
            <a:ext cx="9144000" cy="274229"/>
          </a:xfrm>
          <a:custGeom>
            <a:avLst/>
            <a:gdLst/>
            <a:ahLst/>
            <a:cxnLst/>
            <a:rect l="l" t="t" r="r" b="b"/>
            <a:pathLst>
              <a:path w="9144000" h="608571" extrusionOk="0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308757" y="-766706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652520" y="2110085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Bài 6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843" y="2917860"/>
            <a:ext cx="2628571" cy="107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6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5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/>
          <p:nvPr/>
        </p:nvSpPr>
        <p:spPr>
          <a:xfrm rot="-3000650" flipH="1">
            <a:off x="3622607" y="980622"/>
            <a:ext cx="4003028" cy="3488687"/>
          </a:xfrm>
          <a:custGeom>
            <a:avLst/>
            <a:gdLst/>
            <a:ahLst/>
            <a:cxnLst/>
            <a:rect l="l" t="t" r="r" b="b"/>
            <a:pathLst>
              <a:path w="4003028" h="3488687" extrusionOk="0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4"/>
          <p:cNvGrpSpPr/>
          <p:nvPr/>
        </p:nvGrpSpPr>
        <p:grpSpPr>
          <a:xfrm>
            <a:off x="2253689" y="1535048"/>
            <a:ext cx="1955429" cy="1333408"/>
            <a:chOff x="2253689" y="1535048"/>
            <a:chExt cx="1955429" cy="1333408"/>
          </a:xfrm>
        </p:grpSpPr>
        <p:sp>
          <p:nvSpPr>
            <p:cNvPr id="194" name="Google Shape;194;p4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 rot="-9473289">
              <a:off x="2919041" y="2153353"/>
              <a:ext cx="909847" cy="190357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4"/>
          <p:cNvGrpSpPr/>
          <p:nvPr/>
        </p:nvGrpSpPr>
        <p:grpSpPr>
          <a:xfrm>
            <a:off x="3760322" y="3582254"/>
            <a:ext cx="1465034" cy="1349862"/>
            <a:chOff x="3760322" y="3582254"/>
            <a:chExt cx="1465034" cy="1349862"/>
          </a:xfrm>
        </p:grpSpPr>
        <p:sp>
          <p:nvSpPr>
            <p:cNvPr id="197" name="Google Shape;197;p4"/>
            <p:cNvSpPr/>
            <p:nvPr/>
          </p:nvSpPr>
          <p:spPr>
            <a:xfrm rot="-8507573">
              <a:off x="3819583" y="3928190"/>
              <a:ext cx="1346512" cy="65799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" name="Google Shape;199;p4"/>
          <p:cNvGrpSpPr/>
          <p:nvPr/>
        </p:nvGrpSpPr>
        <p:grpSpPr>
          <a:xfrm>
            <a:off x="6089897" y="3405944"/>
            <a:ext cx="741464" cy="878352"/>
            <a:chOff x="6119714" y="3405944"/>
            <a:chExt cx="741464" cy="878352"/>
          </a:xfrm>
        </p:grpSpPr>
        <p:sp>
          <p:nvSpPr>
            <p:cNvPr id="200" name="Google Shape;200;p4"/>
            <p:cNvSpPr/>
            <p:nvPr/>
          </p:nvSpPr>
          <p:spPr>
            <a:xfrm rot="-3669911">
              <a:off x="6105396" y="3633904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6378045" y="3998247"/>
            <a:ext cx="767568" cy="484084"/>
            <a:chOff x="6378045" y="3998247"/>
            <a:chExt cx="767568" cy="484084"/>
          </a:xfrm>
        </p:grpSpPr>
        <p:sp>
          <p:nvSpPr>
            <p:cNvPr id="203" name="Google Shape;203;p4"/>
            <p:cNvSpPr/>
            <p:nvPr/>
          </p:nvSpPr>
          <p:spPr>
            <a:xfrm rot="-681126">
              <a:off x="6405591" y="4064938"/>
              <a:ext cx="712475" cy="35070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4"/>
          <p:cNvGrpSpPr/>
          <p:nvPr/>
        </p:nvGrpSpPr>
        <p:grpSpPr>
          <a:xfrm>
            <a:off x="5029754" y="2073115"/>
            <a:ext cx="598228" cy="850125"/>
            <a:chOff x="5077882" y="2061083"/>
            <a:chExt cx="598228" cy="850125"/>
          </a:xfrm>
        </p:grpSpPr>
        <p:sp>
          <p:nvSpPr>
            <p:cNvPr id="206" name="Google Shape;206;p4"/>
            <p:cNvSpPr/>
            <p:nvPr/>
          </p:nvSpPr>
          <p:spPr>
            <a:xfrm rot="-4549107">
              <a:off x="4991946" y="2274930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 rot="5895372" flipH="1">
              <a:off x="5166313" y="2503220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5299207" y="2516037"/>
            <a:ext cx="806538" cy="633648"/>
            <a:chOff x="5299207" y="2540101"/>
            <a:chExt cx="806538" cy="633648"/>
          </a:xfrm>
        </p:grpSpPr>
        <p:sp>
          <p:nvSpPr>
            <p:cNvPr id="209" name="Google Shape;209;p4"/>
            <p:cNvSpPr/>
            <p:nvPr/>
          </p:nvSpPr>
          <p:spPr>
            <a:xfrm rot="-1560322">
              <a:off x="5339322" y="2681574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 rot="8884157" flipH="1">
              <a:off x="5463265" y="2847305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" name="Google Shape;211;p4"/>
          <p:cNvGrpSpPr/>
          <p:nvPr/>
        </p:nvGrpSpPr>
        <p:grpSpPr>
          <a:xfrm>
            <a:off x="7410774" y="1197999"/>
            <a:ext cx="778581" cy="875100"/>
            <a:chOff x="7374678" y="1161903"/>
            <a:chExt cx="778581" cy="875100"/>
          </a:xfrm>
        </p:grpSpPr>
        <p:sp>
          <p:nvSpPr>
            <p:cNvPr id="212" name="Google Shape;212;p4"/>
            <p:cNvSpPr/>
            <p:nvPr/>
          </p:nvSpPr>
          <p:spPr>
            <a:xfrm rot="7420741" flipH="1">
              <a:off x="7378918" y="1388237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-3023738">
              <a:off x="7530177" y="1606273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4" name="Google Shape;214;p4"/>
          <p:cNvGrpSpPr/>
          <p:nvPr/>
        </p:nvGrpSpPr>
        <p:grpSpPr>
          <a:xfrm>
            <a:off x="7025358" y="1209298"/>
            <a:ext cx="538720" cy="795156"/>
            <a:chOff x="7001294" y="1209298"/>
            <a:chExt cx="538720" cy="795156"/>
          </a:xfrm>
        </p:grpSpPr>
        <p:sp>
          <p:nvSpPr>
            <p:cNvPr id="215" name="Google Shape;215;p4"/>
            <p:cNvSpPr/>
            <p:nvPr/>
          </p:nvSpPr>
          <p:spPr>
            <a:xfrm rot="4431956" flipH="1">
              <a:off x="6907501" y="1431525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-6012523">
              <a:off x="7100276" y="1627802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4"/>
          <p:cNvGrpSpPr/>
          <p:nvPr/>
        </p:nvGrpSpPr>
        <p:grpSpPr>
          <a:xfrm>
            <a:off x="7507360" y="1418371"/>
            <a:ext cx="2289464" cy="1795572"/>
            <a:chOff x="7507360" y="1418371"/>
            <a:chExt cx="2289464" cy="1795572"/>
          </a:xfrm>
        </p:grpSpPr>
        <p:sp>
          <p:nvSpPr>
            <p:cNvPr id="218" name="Google Shape;218;p4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-1104413">
              <a:off x="7973719" y="2267331"/>
              <a:ext cx="1039933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4"/>
          <p:cNvGrpSpPr/>
          <p:nvPr/>
        </p:nvGrpSpPr>
        <p:grpSpPr>
          <a:xfrm rot="2799594" flipH="1">
            <a:off x="5077585" y="-4173"/>
            <a:ext cx="1296742" cy="2117363"/>
            <a:chOff x="1279516" y="-3525500"/>
            <a:chExt cx="1296742" cy="2550422"/>
          </a:xfrm>
        </p:grpSpPr>
        <p:sp>
          <p:nvSpPr>
            <p:cNvPr id="221" name="Google Shape;221;p4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-5400000">
              <a:off x="1314007" y="-2158857"/>
              <a:ext cx="1252628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224" name="Google Shape;224;p4"/>
            <p:cNvPicPr preferRelativeResize="0"/>
            <p:nvPr/>
          </p:nvPicPr>
          <p:blipFill rotWithShape="1">
            <a:blip r:embed="rId3">
              <a:alphaModFix/>
            </a:blip>
            <a:srcRect l="2993" r="4332" b="1428"/>
            <a:stretch/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4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6" name="Google Shape;226;p4"/>
          <p:cNvSpPr txBox="1"/>
          <p:nvPr/>
        </p:nvSpPr>
        <p:spPr>
          <a:xfrm>
            <a:off x="173229" y="2325603"/>
            <a:ext cx="358840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Đọc</a:t>
            </a:r>
            <a:endParaRPr sz="4400" b="1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7" name="Google Shape;227;p4"/>
          <p:cNvSpPr txBox="1"/>
          <p:nvPr/>
        </p:nvSpPr>
        <p:spPr>
          <a:xfrm>
            <a:off x="1445315" y="1383779"/>
            <a:ext cx="10109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2</a:t>
            </a:r>
            <a:endParaRPr sz="5400" b="1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228" name="Google Shape;22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4891" y="454275"/>
            <a:ext cx="2248544" cy="75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4976" y="2452092"/>
            <a:ext cx="1125835" cy="260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7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89" y="0"/>
            <a:ext cx="394831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" y="191793"/>
            <a:ext cx="1133404" cy="4352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603137" y="121453"/>
            <a:ext cx="2618024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Arial-SGK-TV" pitchFamily="2" charset="0"/>
                <a:ea typeface="Arial Rounded"/>
                <a:cs typeface="Arial-SGK-TV" pitchFamily="2" charset="0"/>
                <a:sym typeface="Arial Rounded"/>
              </a:rPr>
              <a:t>Ngôi nhà</a:t>
            </a:r>
          </a:p>
          <a:p>
            <a:endParaRPr lang="vi-VN" sz="1000" dirty="0">
              <a:solidFill>
                <a:schemeClr val="tx1"/>
              </a:solidFill>
              <a:latin typeface="Arial-SGK-TV" pitchFamily="2" charset="0"/>
              <a:cs typeface="Arial-SGK-TV" pitchFamily="2" charset="0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Em yêu nhà em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Hàng xoan trước ngõ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Hoa xao xuyến nở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Như mây từng chùm.</a:t>
            </a:r>
          </a:p>
          <a:p>
            <a:endParaRPr lang="vi-VN" sz="1000" dirty="0">
              <a:solidFill>
                <a:schemeClr val="tx1"/>
              </a:solidFill>
              <a:latin typeface="Arial-SGK-TV" pitchFamily="2" charset="0"/>
              <a:cs typeface="Arial-SGK-TV" pitchFamily="2" charset="0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Rạ đầy sân phơi.</a:t>
            </a:r>
          </a:p>
          <a:p>
            <a:endParaRPr lang="vi-VN" sz="1000" dirty="0">
              <a:solidFill>
                <a:schemeClr val="tx1"/>
              </a:solidFill>
              <a:latin typeface="Arial-SGK-TV" pitchFamily="2" charset="0"/>
              <a:cs typeface="Arial-SGK-TV" pitchFamily="2" charset="0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Bốn mua chim ca.</a:t>
            </a:r>
          </a:p>
          <a:p>
            <a:r>
              <a:rPr lang="vi-VN" sz="1600" i="1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                            (Tô Hà)</a:t>
            </a:r>
            <a:endParaRPr lang="vi-VN" sz="1600" i="1" dirty="0">
              <a:solidFill>
                <a:schemeClr val="tx1"/>
              </a:solidFill>
              <a:latin typeface="Arial-SGK-TV" pitchFamily="2" charset="0"/>
              <a:cs typeface="Arial-SGK-TV" pitchFamily="2" charset="0"/>
            </a:endParaRPr>
          </a:p>
        </p:txBody>
      </p:sp>
      <p:pic>
        <p:nvPicPr>
          <p:cNvPr id="21" name="nghe nhiều lầ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15789" y="-631994"/>
            <a:ext cx="609600" cy="609600"/>
          </a:xfrm>
          <a:prstGeom prst="rect">
            <a:avLst/>
          </a:prstGeom>
        </p:spPr>
      </p:pic>
      <p:pic>
        <p:nvPicPr>
          <p:cNvPr id="6" name="nghe 1 lần">
            <a:hlinkClick r:id="" action="ppaction://media"/>
            <a:extLst>
              <a:ext uri="{FF2B5EF4-FFF2-40B4-BE49-F238E27FC236}">
                <a16:creationId xmlns="" xmlns:a16="http://schemas.microsoft.com/office/drawing/2014/main" id="{AED3F17D-1E14-4E7E-A938-389AD7E94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14977" y="-6319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2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51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89" y="0"/>
            <a:ext cx="394831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" y="191793"/>
            <a:ext cx="1133404" cy="4352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110765" y="191793"/>
            <a:ext cx="2618024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400" dirty="0">
                <a:solidFill>
                  <a:srgbClr val="FF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Ngôi nhà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nhà em</a:t>
            </a:r>
          </a:p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Hàng xoan trước ngõ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Hoa xao xuyến nở</a:t>
            </a:r>
          </a:p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Như mây từng chùm.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Rạ đầy sân phơi.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Bốn mua chim ca.</a:t>
            </a:r>
          </a:p>
          <a:p>
            <a:r>
              <a:rPr lang="vi-VN" sz="1600" dirty="0">
                <a:solidFill>
                  <a:schemeClr val="tx1"/>
                </a:solidFill>
                <a:latin typeface="Arial Rounded"/>
                <a:sym typeface="Arial Rounded"/>
              </a:rPr>
              <a:t>                            </a:t>
            </a:r>
            <a:r>
              <a:rPr lang="vi-VN" sz="1600" i="1" dirty="0">
                <a:solidFill>
                  <a:schemeClr val="tx1"/>
                </a:solidFill>
                <a:latin typeface="Arial Rounded"/>
                <a:sym typeface="Arial Rounded"/>
              </a:rPr>
              <a:t>(Tô Hà)</a:t>
            </a:r>
            <a:endParaRPr lang="vi-VN" sz="1600" i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10765" y="1325367"/>
            <a:ext cx="2897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Hoa </a:t>
            </a:r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xao xuyến nở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10765" y="2392243"/>
            <a:ext cx="2897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accent6"/>
                </a:solidFill>
                <a:latin typeface="Arial Rounded"/>
                <a:sym typeface="Arial Rounded"/>
              </a:rPr>
              <a:t>Đầu hồi </a:t>
            </a:r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lảnh lót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0490" y="4075884"/>
            <a:ext cx="2897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yêu đất </a:t>
            </a:r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nước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98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89" y="0"/>
            <a:ext cx="394831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" y="191793"/>
            <a:ext cx="1133404" cy="4352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998560" y="191793"/>
            <a:ext cx="2618024" cy="5170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Arial Rounded"/>
                <a:ea typeface="Arial Rounded"/>
                <a:cs typeface="Arial Rounded"/>
                <a:sym typeface="Arial Rounded"/>
              </a:rPr>
              <a:t>Ngôi nhà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nhà em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Hàng xoan trước ngõ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Hoa xao xuyến nở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mây từng chùm.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1600" i="1" dirty="0">
                <a:solidFill>
                  <a:schemeClr val="tx1"/>
                </a:solidFill>
                <a:latin typeface="Arial Rounded"/>
                <a:sym typeface="Arial Rounded"/>
              </a:rPr>
              <a:t>                            (Tô Hà)</a:t>
            </a:r>
            <a:endParaRPr lang="vi-VN" sz="1600" i="1" dirty="0">
              <a:solidFill>
                <a:schemeClr val="tx1"/>
              </a:solidFill>
            </a:endParaRPr>
          </a:p>
        </p:txBody>
      </p:sp>
      <p:sp>
        <p:nvSpPr>
          <p:cNvPr id="6" name="Google Shape;253;p7"/>
          <p:cNvSpPr/>
          <p:nvPr/>
        </p:nvSpPr>
        <p:spPr>
          <a:xfrm>
            <a:off x="1741750" y="814264"/>
            <a:ext cx="271130" cy="239004"/>
          </a:xfrm>
          <a:prstGeom prst="flowChartConnector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1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253;p7"/>
          <p:cNvSpPr/>
          <p:nvPr/>
        </p:nvSpPr>
        <p:spPr>
          <a:xfrm>
            <a:off x="1741750" y="2180728"/>
            <a:ext cx="271130" cy="239004"/>
          </a:xfrm>
          <a:prstGeom prst="flowChartConnector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vi-VN" sz="1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253;p7"/>
          <p:cNvSpPr/>
          <p:nvPr/>
        </p:nvSpPr>
        <p:spPr>
          <a:xfrm>
            <a:off x="1741750" y="3547192"/>
            <a:ext cx="271130" cy="239004"/>
          </a:xfrm>
          <a:prstGeom prst="flowChartConnector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vi-VN" sz="1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1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6760" y="2095194"/>
            <a:ext cx="2897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Rạ đầy sân phơi.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00887" y="3504166"/>
            <a:ext cx="2897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Bốn mùa chim ca.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8822" y="2081524"/>
            <a:ext cx="2897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Rạ đầy sân phơi.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6486" y="3511044"/>
            <a:ext cx="2897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accent6">
                    <a:lumMod val="50000"/>
                  </a:schemeClr>
                </a:solidFill>
                <a:latin typeface="Arial Rounded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accent6">
                    <a:lumMod val="50000"/>
                  </a:schemeClr>
                </a:solidFill>
                <a:latin typeface="Arial Rounded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accent6">
                    <a:lumMod val="50000"/>
                  </a:schemeClr>
                </a:solidFill>
                <a:latin typeface="Arial Rounded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accent6">
                    <a:lumMod val="50000"/>
                  </a:schemeClr>
                </a:solidFill>
                <a:latin typeface="Arial Rounded"/>
                <a:sym typeface="Arial Rounded"/>
              </a:rPr>
              <a:t>Bốn mùa chim ca.</a:t>
            </a:r>
          </a:p>
        </p:txBody>
      </p:sp>
    </p:spTree>
    <p:extLst>
      <p:ext uri="{BB962C8B-B14F-4D97-AF65-F5344CB8AC3E}">
        <p14:creationId xmlns:p14="http://schemas.microsoft.com/office/powerpoint/2010/main" val="243055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" y="191793"/>
            <a:ext cx="1133404" cy="4352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016758" y="57041"/>
            <a:ext cx="2618024" cy="5170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Arial Rounded"/>
                <a:ea typeface="Arial Rounded"/>
                <a:cs typeface="Arial Rounded"/>
                <a:sym typeface="Arial Rounded"/>
              </a:rPr>
              <a:t>Ngôi nhà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nhà em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Hàng xoan trước ngõ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Hoa xao xuyến nở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mây từng chùm.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2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1600" i="1" dirty="0">
                <a:solidFill>
                  <a:schemeClr val="tx1"/>
                </a:solidFill>
                <a:latin typeface="Arial Rounded"/>
                <a:sym typeface="Arial Rounded"/>
              </a:rPr>
              <a:t>                            (Tô Hà)</a:t>
            </a:r>
            <a:endParaRPr lang="vi-VN" sz="1600" i="1" dirty="0">
              <a:solidFill>
                <a:schemeClr val="tx1"/>
              </a:solidFill>
            </a:endParaRPr>
          </a:p>
        </p:txBody>
      </p:sp>
      <p:sp>
        <p:nvSpPr>
          <p:cNvPr id="6" name="Google Shape;253;p7"/>
          <p:cNvSpPr/>
          <p:nvPr/>
        </p:nvSpPr>
        <p:spPr>
          <a:xfrm>
            <a:off x="1741750" y="814264"/>
            <a:ext cx="271130" cy="239004"/>
          </a:xfrm>
          <a:prstGeom prst="flowChartConnector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1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253;p7"/>
          <p:cNvSpPr/>
          <p:nvPr/>
        </p:nvSpPr>
        <p:spPr>
          <a:xfrm>
            <a:off x="1741750" y="2180728"/>
            <a:ext cx="271130" cy="239004"/>
          </a:xfrm>
          <a:prstGeom prst="flowChartConnector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vi-VN" sz="1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253;p7"/>
          <p:cNvSpPr/>
          <p:nvPr/>
        </p:nvSpPr>
        <p:spPr>
          <a:xfrm>
            <a:off x="1741750" y="3547192"/>
            <a:ext cx="271130" cy="239004"/>
          </a:xfrm>
          <a:prstGeom prst="flowChartConnector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vi-VN" sz="1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18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6758" y="2115396"/>
            <a:ext cx="2897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Rạ đầy sân phơi.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35436" y="3485650"/>
            <a:ext cx="2897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Bốn mùa chim ca.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76389" y="1180276"/>
            <a:ext cx="177805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xao xuyến </a:t>
            </a:r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nở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14375" y="2436785"/>
            <a:ext cx="234006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Đầu hồi </a:t>
            </a:r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lảnh lót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2880" y="2736886"/>
            <a:ext cx="2618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Mái vàng </a:t>
            </a:r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thơm phức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34380" y="3091939"/>
            <a:ext cx="234006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Rạ </a:t>
            </a:r>
            <a:r>
              <a:rPr lang="vi-VN" sz="2000" dirty="0">
                <a:solidFill>
                  <a:srgbClr val="002060"/>
                </a:solidFill>
                <a:latin typeface="Arial Rounded"/>
                <a:sym typeface="Arial Rounded"/>
              </a:rPr>
              <a:t>đầy sân phơi</a:t>
            </a:r>
          </a:p>
        </p:txBody>
      </p:sp>
    </p:spTree>
    <p:extLst>
      <p:ext uri="{BB962C8B-B14F-4D97-AF65-F5344CB8AC3E}">
        <p14:creationId xmlns:p14="http://schemas.microsoft.com/office/powerpoint/2010/main" val="138380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ần cái nhìn văn hoá làng trong phương hướng kiến trúc cho đô thị hoá nông  thô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878594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-95250"/>
            <a:ext cx="3657600" cy="857250"/>
          </a:xfrm>
        </p:spPr>
        <p:txBody>
          <a:bodyPr>
            <a:normAutofit/>
          </a:bodyPr>
          <a:lstStyle/>
          <a:p>
            <a:pPr algn="just"/>
            <a:r>
              <a:rPr lang="en-US" sz="36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nhà gỗ, nhà tre</a:t>
            </a:r>
            <a:endParaRPr lang="en-US" sz="36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028" name="Picture 4" descr="Kiến trúc Việt cổ từ miền... ký ứ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44816"/>
            <a:ext cx="3276600" cy="217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rong bóng ngôi nhà xưa | Reatimes.v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00150"/>
            <a:ext cx="54864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hoa xoan</a:t>
            </a:r>
            <a:endParaRPr lang="en-US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050" name="Picture 2" descr="Có một loài hoa mùa xuân đẹp dịu dàng khiến ai cũng nhớ về ký ức tuổi thơ |  Kênh Thời Tiế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47750"/>
            <a:ext cx="6316133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06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20181" y="455472"/>
            <a:ext cx="6373779" cy="4688028"/>
            <a:chOff x="520181" y="455472"/>
            <a:chExt cx="6373779" cy="468802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181" y="455472"/>
              <a:ext cx="3016768" cy="214044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568" y="2895881"/>
              <a:ext cx="2952381" cy="224761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489807" y="2188395"/>
              <a:ext cx="24041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3600" dirty="0">
                  <a:solidFill>
                    <a:srgbClr val="FF0000"/>
                  </a:solidFill>
                </a:rPr>
                <a:t>đầu hồi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3113070" y="1931542"/>
              <a:ext cx="1448656" cy="5137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>
              <a:off x="2925602" y="2691829"/>
              <a:ext cx="1564205" cy="15616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53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590550"/>
            <a:ext cx="2971800" cy="857250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mái vàng</a:t>
            </a:r>
            <a:endParaRPr lang="en-US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" name="AutoShape 2" descr="hình ảnh : Kiến trúc, cũ, Túp lều, Nhà tranh, Nông nghiệp, vật chất, Nha  gô, Mái vòm, Rơm rạ, Poland, Mái nhà của, Lợp lá, Ngâm, Kiến trúc nông  thôn, kh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ình ảnh : Kiến trúc, cũ, Túp lều, Nhà tranh, Nông nghiệp, vật chất, Nha  gô, Mái vòm, Rơm rạ, Poland, Mái nhà của, Lợp lá, Ngâm, Kiến trúc nông  thôn, kh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Con đường rơ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428750"/>
            <a:ext cx="4803775" cy="319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8628"/>
            <a:ext cx="4495800" cy="299175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34000" y="561109"/>
            <a:ext cx="2971800" cy="857250"/>
          </a:xfrm>
          <a:prstGeom prst="rect">
            <a:avLst/>
          </a:prstGeom>
        </p:spPr>
        <p:txBody>
          <a:bodyPr vert="horz" lIns="91391" tIns="45696" rIns="91391" bIns="45696" rtlCol="0" anchor="ctr">
            <a:normAutofit fontScale="92500"/>
          </a:bodyPr>
          <a:lstStyle>
            <a:lvl1pPr algn="ctr" defTabSz="9139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phơi rạ/rơm</a:t>
            </a:r>
            <a:endParaRPr lang="en-US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0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89" y="0"/>
            <a:ext cx="394831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" y="191793"/>
            <a:ext cx="1133404" cy="4352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603137" y="121453"/>
            <a:ext cx="2618024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Arial-SGK-TV" pitchFamily="2" charset="0"/>
                <a:ea typeface="Arial Rounded"/>
                <a:cs typeface="Arial-SGK-TV" pitchFamily="2" charset="0"/>
                <a:sym typeface="Arial Rounded"/>
              </a:rPr>
              <a:t>Ngôi nhà</a:t>
            </a:r>
          </a:p>
          <a:p>
            <a:endParaRPr lang="vi-VN" sz="1000" dirty="0">
              <a:solidFill>
                <a:schemeClr val="tx1"/>
              </a:solidFill>
              <a:latin typeface="Arial-SGK-TV" pitchFamily="2" charset="0"/>
              <a:cs typeface="Arial-SGK-TV" pitchFamily="2" charset="0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Em yêu nhà em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Hàng xoan trước ngõ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Hoa xao xuyến nở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Như mây từng chùm.</a:t>
            </a:r>
          </a:p>
          <a:p>
            <a:endParaRPr lang="vi-VN" sz="1000" dirty="0">
              <a:solidFill>
                <a:schemeClr val="tx1"/>
              </a:solidFill>
              <a:latin typeface="Arial-SGK-TV" pitchFamily="2" charset="0"/>
              <a:cs typeface="Arial-SGK-TV" pitchFamily="2" charset="0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Rạ đầy sân phơi.</a:t>
            </a:r>
          </a:p>
          <a:p>
            <a:endParaRPr lang="vi-VN" sz="1000" dirty="0">
              <a:solidFill>
                <a:schemeClr val="tx1"/>
              </a:solidFill>
              <a:latin typeface="Arial-SGK-TV" pitchFamily="2" charset="0"/>
              <a:cs typeface="Arial-SGK-TV" pitchFamily="2" charset="0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Bốn mua chim ca.</a:t>
            </a:r>
          </a:p>
          <a:p>
            <a:r>
              <a:rPr lang="vi-VN" sz="1600" i="1" dirty="0">
                <a:solidFill>
                  <a:schemeClr val="tx1"/>
                </a:solidFill>
                <a:latin typeface="Arial-SGK-TV" pitchFamily="2" charset="0"/>
                <a:cs typeface="Arial-SGK-TV" pitchFamily="2" charset="0"/>
                <a:sym typeface="Arial Rounded"/>
              </a:rPr>
              <a:t>                            (Tô Hà)</a:t>
            </a:r>
            <a:endParaRPr lang="vi-VN" sz="1600" i="1" dirty="0">
              <a:solidFill>
                <a:schemeClr val="tx1"/>
              </a:solidFill>
              <a:latin typeface="Arial-SGK-TV" pitchFamily="2" charset="0"/>
              <a:cs typeface="Arial-SGK-TV" pitchFamily="2" charset="0"/>
            </a:endParaRPr>
          </a:p>
        </p:txBody>
      </p:sp>
      <p:pic>
        <p:nvPicPr>
          <p:cNvPr id="21" name="nghe nhiều lầ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15789" y="-631994"/>
            <a:ext cx="609600" cy="609600"/>
          </a:xfrm>
          <a:prstGeom prst="rect">
            <a:avLst/>
          </a:prstGeom>
        </p:spPr>
      </p:pic>
      <p:pic>
        <p:nvPicPr>
          <p:cNvPr id="6" name="nghe 1 lần">
            <a:hlinkClick r:id="" action="ppaction://media"/>
            <a:extLst>
              <a:ext uri="{FF2B5EF4-FFF2-40B4-BE49-F238E27FC236}">
                <a16:creationId xmlns="" xmlns:a16="http://schemas.microsoft.com/office/drawing/2014/main" id="{AED3F17D-1E14-4E7E-A938-389AD7E94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14977" y="-6319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015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"/>
          <p:cNvSpPr/>
          <p:nvPr/>
        </p:nvSpPr>
        <p:spPr>
          <a:xfrm rot="-3000650" flipH="1">
            <a:off x="3622607" y="980622"/>
            <a:ext cx="4003028" cy="3488687"/>
          </a:xfrm>
          <a:custGeom>
            <a:avLst/>
            <a:gdLst/>
            <a:ahLst/>
            <a:cxnLst/>
            <a:rect l="l" t="t" r="r" b="b"/>
            <a:pathLst>
              <a:path w="4003028" h="3488687" extrusionOk="0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p8"/>
          <p:cNvGrpSpPr/>
          <p:nvPr/>
        </p:nvGrpSpPr>
        <p:grpSpPr>
          <a:xfrm>
            <a:off x="2253689" y="1535048"/>
            <a:ext cx="1955429" cy="1333408"/>
            <a:chOff x="2253689" y="1535048"/>
            <a:chExt cx="1955429" cy="1333408"/>
          </a:xfrm>
        </p:grpSpPr>
        <p:sp>
          <p:nvSpPr>
            <p:cNvPr id="263" name="Google Shape;263;p8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 rot="-9473289">
              <a:off x="2919041" y="2153353"/>
              <a:ext cx="909847" cy="190357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8"/>
          <p:cNvGrpSpPr/>
          <p:nvPr/>
        </p:nvGrpSpPr>
        <p:grpSpPr>
          <a:xfrm>
            <a:off x="3760322" y="3582254"/>
            <a:ext cx="1465034" cy="1349862"/>
            <a:chOff x="3760322" y="3582254"/>
            <a:chExt cx="1465034" cy="1349862"/>
          </a:xfrm>
        </p:grpSpPr>
        <p:sp>
          <p:nvSpPr>
            <p:cNvPr id="266" name="Google Shape;266;p8"/>
            <p:cNvSpPr/>
            <p:nvPr/>
          </p:nvSpPr>
          <p:spPr>
            <a:xfrm rot="-8507573">
              <a:off x="3819583" y="3928190"/>
              <a:ext cx="1346512" cy="65799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8"/>
          <p:cNvGrpSpPr/>
          <p:nvPr/>
        </p:nvGrpSpPr>
        <p:grpSpPr>
          <a:xfrm>
            <a:off x="6089897" y="3405944"/>
            <a:ext cx="741464" cy="878352"/>
            <a:chOff x="6119714" y="3405944"/>
            <a:chExt cx="741464" cy="878352"/>
          </a:xfrm>
        </p:grpSpPr>
        <p:sp>
          <p:nvSpPr>
            <p:cNvPr id="269" name="Google Shape;269;p8"/>
            <p:cNvSpPr/>
            <p:nvPr/>
          </p:nvSpPr>
          <p:spPr>
            <a:xfrm rot="-3669911">
              <a:off x="6105396" y="3633904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1" name="Google Shape;271;p8"/>
          <p:cNvGrpSpPr/>
          <p:nvPr/>
        </p:nvGrpSpPr>
        <p:grpSpPr>
          <a:xfrm>
            <a:off x="6378045" y="3998247"/>
            <a:ext cx="767568" cy="484084"/>
            <a:chOff x="6378045" y="3998247"/>
            <a:chExt cx="767568" cy="484084"/>
          </a:xfrm>
        </p:grpSpPr>
        <p:sp>
          <p:nvSpPr>
            <p:cNvPr id="272" name="Google Shape;272;p8"/>
            <p:cNvSpPr/>
            <p:nvPr/>
          </p:nvSpPr>
          <p:spPr>
            <a:xfrm rot="-681126">
              <a:off x="6405591" y="4064938"/>
              <a:ext cx="712475" cy="35070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4" name="Google Shape;274;p8"/>
          <p:cNvGrpSpPr/>
          <p:nvPr/>
        </p:nvGrpSpPr>
        <p:grpSpPr>
          <a:xfrm>
            <a:off x="5029754" y="2073115"/>
            <a:ext cx="598228" cy="850125"/>
            <a:chOff x="5077882" y="2061083"/>
            <a:chExt cx="598228" cy="850125"/>
          </a:xfrm>
        </p:grpSpPr>
        <p:sp>
          <p:nvSpPr>
            <p:cNvPr id="275" name="Google Shape;275;p8"/>
            <p:cNvSpPr/>
            <p:nvPr/>
          </p:nvSpPr>
          <p:spPr>
            <a:xfrm rot="-4549107">
              <a:off x="4991946" y="2274930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8"/>
            <p:cNvSpPr/>
            <p:nvPr/>
          </p:nvSpPr>
          <p:spPr>
            <a:xfrm rot="5895372" flipH="1">
              <a:off x="5166313" y="2503220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8"/>
          <p:cNvGrpSpPr/>
          <p:nvPr/>
        </p:nvGrpSpPr>
        <p:grpSpPr>
          <a:xfrm>
            <a:off x="5299207" y="2516037"/>
            <a:ext cx="806538" cy="633648"/>
            <a:chOff x="5299207" y="2540101"/>
            <a:chExt cx="806538" cy="633648"/>
          </a:xfrm>
        </p:grpSpPr>
        <p:sp>
          <p:nvSpPr>
            <p:cNvPr id="278" name="Google Shape;278;p8"/>
            <p:cNvSpPr/>
            <p:nvPr/>
          </p:nvSpPr>
          <p:spPr>
            <a:xfrm rot="-1560322">
              <a:off x="5339322" y="2681574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 rot="8884157" flipH="1">
              <a:off x="5463265" y="2847305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" name="Google Shape;280;p8"/>
          <p:cNvGrpSpPr/>
          <p:nvPr/>
        </p:nvGrpSpPr>
        <p:grpSpPr>
          <a:xfrm>
            <a:off x="7410774" y="1197999"/>
            <a:ext cx="778581" cy="875100"/>
            <a:chOff x="7374678" y="1161903"/>
            <a:chExt cx="778581" cy="875100"/>
          </a:xfrm>
        </p:grpSpPr>
        <p:sp>
          <p:nvSpPr>
            <p:cNvPr id="281" name="Google Shape;281;p8"/>
            <p:cNvSpPr/>
            <p:nvPr/>
          </p:nvSpPr>
          <p:spPr>
            <a:xfrm rot="7420741" flipH="1">
              <a:off x="7378918" y="1388237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8"/>
            <p:cNvSpPr/>
            <p:nvPr/>
          </p:nvSpPr>
          <p:spPr>
            <a:xfrm rot="-3023738">
              <a:off x="7530177" y="1606273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3" name="Google Shape;283;p8"/>
          <p:cNvGrpSpPr/>
          <p:nvPr/>
        </p:nvGrpSpPr>
        <p:grpSpPr>
          <a:xfrm>
            <a:off x="7025358" y="1209298"/>
            <a:ext cx="538720" cy="795156"/>
            <a:chOff x="7001294" y="1209298"/>
            <a:chExt cx="538720" cy="795156"/>
          </a:xfrm>
        </p:grpSpPr>
        <p:sp>
          <p:nvSpPr>
            <p:cNvPr id="284" name="Google Shape;284;p8"/>
            <p:cNvSpPr/>
            <p:nvPr/>
          </p:nvSpPr>
          <p:spPr>
            <a:xfrm rot="4431956" flipH="1">
              <a:off x="6907501" y="1431525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 rot="-6012523">
              <a:off x="7100276" y="1627802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8"/>
          <p:cNvGrpSpPr/>
          <p:nvPr/>
        </p:nvGrpSpPr>
        <p:grpSpPr>
          <a:xfrm>
            <a:off x="7507360" y="1418371"/>
            <a:ext cx="2289464" cy="1795572"/>
            <a:chOff x="7507360" y="1418371"/>
            <a:chExt cx="2289464" cy="1795572"/>
          </a:xfrm>
        </p:grpSpPr>
        <p:sp>
          <p:nvSpPr>
            <p:cNvPr id="287" name="Google Shape;287;p8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8"/>
            <p:cNvSpPr/>
            <p:nvPr/>
          </p:nvSpPr>
          <p:spPr>
            <a:xfrm rot="-1104413">
              <a:off x="7973719" y="2267331"/>
              <a:ext cx="1039933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9" name="Google Shape;289;p8"/>
          <p:cNvGrpSpPr/>
          <p:nvPr/>
        </p:nvGrpSpPr>
        <p:grpSpPr>
          <a:xfrm rot="2799594" flipH="1">
            <a:off x="5077585" y="-4173"/>
            <a:ext cx="1296742" cy="2117363"/>
            <a:chOff x="1279516" y="-3525500"/>
            <a:chExt cx="1296742" cy="2550422"/>
          </a:xfrm>
        </p:grpSpPr>
        <p:sp>
          <p:nvSpPr>
            <p:cNvPr id="290" name="Google Shape;290;p8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"/>
            <p:cNvSpPr/>
            <p:nvPr/>
          </p:nvSpPr>
          <p:spPr>
            <a:xfrm rot="-5400000">
              <a:off x="1314007" y="-2158857"/>
              <a:ext cx="1252628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8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293" name="Google Shape;293;p8"/>
            <p:cNvPicPr preferRelativeResize="0"/>
            <p:nvPr/>
          </p:nvPicPr>
          <p:blipFill rotWithShape="1">
            <a:blip r:embed="rId3">
              <a:alphaModFix/>
            </a:blip>
            <a:srcRect l="2993" r="4332" b="1428"/>
            <a:stretch/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4" name="Google Shape;294;p8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8"/>
          <p:cNvSpPr txBox="1"/>
          <p:nvPr/>
        </p:nvSpPr>
        <p:spPr>
          <a:xfrm>
            <a:off x="255698" y="1848401"/>
            <a:ext cx="358840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4000" b="1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Tìm tiếng cùng vần</a:t>
            </a:r>
            <a:endParaRPr sz="40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96" name="Google Shape;296;p8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3</a:t>
            </a:r>
            <a:endParaRPr sz="54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297" name="Google Shape;29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4891" y="454275"/>
            <a:ext cx="2248544" cy="75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4976" y="2452092"/>
            <a:ext cx="1125835" cy="2607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059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7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88" y="0"/>
            <a:ext cx="394831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2" y="191793"/>
            <a:ext cx="1133404" cy="4352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110765" y="191793"/>
            <a:ext cx="2618024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Arial Rounded"/>
                <a:ea typeface="Arial Rounded"/>
                <a:cs typeface="Arial Rounded"/>
                <a:sym typeface="Arial Rounded"/>
              </a:rPr>
              <a:t>Ngôi nhà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nhà em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Hàng xoan trước ngõ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Hoa xao xuyến nở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mây từng chùm.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tiếng chim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Đầu hồi lảnh lót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Mái vàng thơm phức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Rạ đầy sân phơi.</a:t>
            </a:r>
          </a:p>
          <a:p>
            <a:endParaRPr lang="vi-VN" sz="1000" dirty="0">
              <a:solidFill>
                <a:schemeClr val="tx1"/>
              </a:solidFill>
              <a:latin typeface="Arial Rounded"/>
              <a:sym typeface="Arial Rounded"/>
            </a:endParaRP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Em yêu ngôi nhà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Gỗ, tre mộc mạc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Như yêu đất nước</a:t>
            </a:r>
          </a:p>
          <a:p>
            <a:r>
              <a:rPr lang="vi-VN" sz="2000" dirty="0">
                <a:solidFill>
                  <a:schemeClr val="tx1"/>
                </a:solidFill>
                <a:latin typeface="Arial Rounded"/>
                <a:sym typeface="Arial Rounded"/>
              </a:rPr>
              <a:t>Bốn mùa chim ca.</a:t>
            </a:r>
          </a:p>
          <a:p>
            <a:r>
              <a:rPr lang="vi-VN" sz="1600" i="1" dirty="0">
                <a:solidFill>
                  <a:schemeClr val="tx1"/>
                </a:solidFill>
                <a:latin typeface="Arial Rounded"/>
                <a:sym typeface="Arial Rounded"/>
              </a:rPr>
              <a:t>                            (Tô Hà)</a:t>
            </a:r>
            <a:endParaRPr lang="vi-VN" sz="1600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46816" y="1623317"/>
            <a:ext cx="8819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chùm.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21245" y="2995276"/>
            <a:ext cx="76655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phơi.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2823" y="4060817"/>
            <a:ext cx="79541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latin typeface="Arial Rounded"/>
                <a:sym typeface="Arial Rounded"/>
              </a:rPr>
              <a:t>nước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77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5809" y="180016"/>
            <a:ext cx="609600" cy="609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Arial Rounded MT Bold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2728" y="269313"/>
            <a:ext cx="8081402" cy="461616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just"/>
            <a:r>
              <a:rPr lang="en-US" sz="2400" b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Tìm tiếng cùng vần với mỗi tiếng </a:t>
            </a:r>
            <a:r>
              <a:rPr lang="en-US" sz="2400" b="1" i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chùm, phơi, nước</a:t>
            </a:r>
            <a:endParaRPr lang="en-US" sz="2400" b="1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37757" y="1336749"/>
            <a:ext cx="2071703" cy="939102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Arial-SGK-TV" pitchFamily="2" charset="0"/>
                <a:ea typeface="Arial-Rounded" pitchFamily="34" charset="0"/>
                <a:cs typeface="Arial-SGK-TV" pitchFamily="2" charset="0"/>
              </a:rPr>
              <a:t>chùm</a:t>
            </a:r>
            <a:endParaRPr lang="en-US" sz="3600" b="1"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612981" y="1336749"/>
            <a:ext cx="1815597" cy="939102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Arial-SGK-TV" pitchFamily="2" charset="0"/>
                <a:ea typeface="Arial-Rounded" pitchFamily="34" charset="0"/>
                <a:cs typeface="Arial-SGK-TV" pitchFamily="2" charset="0"/>
              </a:rPr>
              <a:t>phơi</a:t>
            </a:r>
            <a:endParaRPr lang="en-US" sz="3600" b="1"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595338" y="1347507"/>
            <a:ext cx="2056403" cy="939102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latin typeface="Arial-SGK-TV" pitchFamily="2" charset="0"/>
                <a:ea typeface="Arial-Rounded" pitchFamily="34" charset="0"/>
                <a:cs typeface="Arial-SGK-TV" pitchFamily="2" charset="0"/>
              </a:rPr>
              <a:t>nước</a:t>
            </a:r>
            <a:endParaRPr lang="en-US" sz="3600" b="1"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77446" y="2168380"/>
            <a:ext cx="1411804" cy="708172"/>
            <a:chOff x="777446" y="2168380"/>
            <a:chExt cx="1411804" cy="708172"/>
          </a:xfrm>
        </p:grpSpPr>
        <p:sp>
          <p:nvSpPr>
            <p:cNvPr id="4" name="Right Arrow 3"/>
            <p:cNvSpPr/>
            <p:nvPr/>
          </p:nvSpPr>
          <p:spPr>
            <a:xfrm rot="6817876">
              <a:off x="554825" y="2391001"/>
              <a:ext cx="595975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/>
            <p:cNvSpPr/>
            <p:nvPr/>
          </p:nvSpPr>
          <p:spPr>
            <a:xfrm rot="5400000">
              <a:off x="1162488" y="2503197"/>
              <a:ext cx="595976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 rot="4627805">
              <a:off x="1815895" y="2430769"/>
              <a:ext cx="595975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755316" y="2175853"/>
            <a:ext cx="1411804" cy="708172"/>
            <a:chOff x="777446" y="2168380"/>
            <a:chExt cx="1411804" cy="708172"/>
          </a:xfrm>
        </p:grpSpPr>
        <p:sp>
          <p:nvSpPr>
            <p:cNvPr id="15" name="Right Arrow 14"/>
            <p:cNvSpPr/>
            <p:nvPr/>
          </p:nvSpPr>
          <p:spPr>
            <a:xfrm rot="6817876">
              <a:off x="554825" y="2391001"/>
              <a:ext cx="595975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5"/>
            <p:cNvSpPr/>
            <p:nvPr/>
          </p:nvSpPr>
          <p:spPr>
            <a:xfrm rot="5400000">
              <a:off x="1173246" y="2503197"/>
              <a:ext cx="595976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/>
            <p:cNvSpPr/>
            <p:nvPr/>
          </p:nvSpPr>
          <p:spPr>
            <a:xfrm rot="4627805">
              <a:off x="1815895" y="2430769"/>
              <a:ext cx="595975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733186" y="2183326"/>
            <a:ext cx="1411804" cy="708172"/>
            <a:chOff x="777446" y="2168380"/>
            <a:chExt cx="1411804" cy="708172"/>
          </a:xfrm>
        </p:grpSpPr>
        <p:sp>
          <p:nvSpPr>
            <p:cNvPr id="19" name="Right Arrow 18"/>
            <p:cNvSpPr/>
            <p:nvPr/>
          </p:nvSpPr>
          <p:spPr>
            <a:xfrm rot="6817876">
              <a:off x="554825" y="2391001"/>
              <a:ext cx="595975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Arrow 19"/>
            <p:cNvSpPr/>
            <p:nvPr/>
          </p:nvSpPr>
          <p:spPr>
            <a:xfrm rot="5400000">
              <a:off x="1173246" y="2503197"/>
              <a:ext cx="595976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ight Arrow 20"/>
            <p:cNvSpPr/>
            <p:nvPr/>
          </p:nvSpPr>
          <p:spPr>
            <a:xfrm rot="4627805">
              <a:off x="1815895" y="2430769"/>
              <a:ext cx="595975" cy="150734"/>
            </a:xfrm>
            <a:prstGeom prst="rightArrow">
              <a:avLst/>
            </a:prstGeom>
            <a:solidFill>
              <a:srgbClr val="FFDF7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/>
          <p:cNvSpPr/>
          <p:nvPr/>
        </p:nvSpPr>
        <p:spPr>
          <a:xfrm rot="1414773">
            <a:off x="253240" y="2737305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lúm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40507" y="2875116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um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 rot="20743700">
            <a:off x="1971235" y="2799920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hùm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414773">
            <a:off x="3247428" y="2748421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chơi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134695" y="2886232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bới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 rot="20743700">
            <a:off x="4965423" y="2811036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đ</a:t>
            </a:r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ợi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 rot="1414773">
            <a:off x="6221640" y="2776277"/>
            <a:ext cx="715755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đ</a:t>
            </a:r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ược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039335" y="2898924"/>
            <a:ext cx="761724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thước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 rot="20743700">
            <a:off x="7942800" y="2823728"/>
            <a:ext cx="639937" cy="639937"/>
          </a:xfrm>
          <a:prstGeom prst="rect">
            <a:avLst/>
          </a:prstGeom>
          <a:solidFill>
            <a:srgbClr val="FFED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Arial-SGK-TV" pitchFamily="2" charset="0"/>
                <a:ea typeface="Arial-Rounded" pitchFamily="34" charset="0"/>
                <a:cs typeface="Arial-SGK-TV" pitchFamily="2" charset="0"/>
              </a:rPr>
              <a:t>lược</a:t>
            </a:r>
            <a:endParaRPr lang="en-US" sz="1600">
              <a:solidFill>
                <a:schemeClr val="tx1"/>
              </a:solidFill>
              <a:latin typeface="Arial-SGK-TV" pitchFamily="2" charset="0"/>
              <a:ea typeface="Arial-Rounded" pitchFamily="34" charset="0"/>
              <a:cs typeface="Arial-SGK-TV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vào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vở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4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7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0531" y="587334"/>
            <a:ext cx="9028559" cy="3982080"/>
            <a:chOff x="87393" y="618057"/>
            <a:chExt cx="9028559" cy="3982080"/>
          </a:xfrm>
        </p:grpSpPr>
        <p:grpSp>
          <p:nvGrpSpPr>
            <p:cNvPr id="9" name="Group 8"/>
            <p:cNvGrpSpPr/>
            <p:nvPr/>
          </p:nvGrpSpPr>
          <p:grpSpPr>
            <a:xfrm>
              <a:off x="138545" y="633643"/>
              <a:ext cx="8977407" cy="3966494"/>
              <a:chOff x="138545" y="633643"/>
              <a:chExt cx="8977407" cy="3966494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138545" y="633643"/>
                <a:ext cx="8977407" cy="2057369"/>
                <a:chOff x="152400" y="1171989"/>
                <a:chExt cx="8977407" cy="2057369"/>
              </a:xfrm>
            </p:grpSpPr>
            <p:pic>
              <p:nvPicPr>
                <p:cNvPr id="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" t="823" r="3489" b="-80"/>
                <a:stretch/>
              </p:blipFill>
              <p:spPr bwMode="auto">
                <a:xfrm>
                  <a:off x="152400" y="1171989"/>
                  <a:ext cx="7678412" cy="20556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" t="823" r="83149" b="-80"/>
                <a:stretch/>
              </p:blipFill>
              <p:spPr bwMode="auto">
                <a:xfrm>
                  <a:off x="7789247" y="1173720"/>
                  <a:ext cx="1340560" cy="20556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8367" r="3489" b="-80"/>
              <a:stretch/>
            </p:blipFill>
            <p:spPr bwMode="auto">
              <a:xfrm>
                <a:off x="138545" y="2700735"/>
                <a:ext cx="7678412" cy="18994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9247" r="83149" b="-79"/>
              <a:stretch/>
            </p:blipFill>
            <p:spPr bwMode="auto">
              <a:xfrm>
                <a:off x="7775392" y="2714590"/>
                <a:ext cx="1340560" cy="18811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Rectangle 2"/>
            <p:cNvSpPr/>
            <p:nvPr/>
          </p:nvSpPr>
          <p:spPr>
            <a:xfrm>
              <a:off x="87393" y="618057"/>
              <a:ext cx="9028559" cy="1248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4F8E5F2-4792-4415-B6B7-F49CEAC375A5}"/>
              </a:ext>
            </a:extLst>
          </p:cNvPr>
          <p:cNvSpPr txBox="1"/>
          <p:nvPr/>
        </p:nvSpPr>
        <p:spPr>
          <a:xfrm>
            <a:off x="381000" y="8659"/>
            <a:ext cx="2288930" cy="6093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2800" dirty="0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1. </a:t>
            </a:r>
            <a:r>
              <a:rPr lang="en-US" sz="2800" dirty="0" err="1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Viết</a:t>
            </a:r>
            <a:r>
              <a:rPr lang="en-US" sz="2800" dirty="0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 </a:t>
            </a:r>
            <a:r>
              <a:rPr lang="en-US" sz="2800" dirty="0" err="1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từ</a:t>
            </a:r>
            <a:r>
              <a:rPr lang="en-US" sz="2800" dirty="0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 </a:t>
            </a:r>
            <a:r>
              <a:rPr lang="en-US" sz="2800" dirty="0" err="1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ngữ</a:t>
            </a:r>
            <a:endParaRPr lang="vi-VN" sz="2800" dirty="0">
              <a:ln>
                <a:solidFill>
                  <a:srgbClr val="00B050"/>
                </a:solidFill>
              </a:ln>
              <a:latin typeface="Arial-SGK-TV" pitchFamily="2" charset="0"/>
              <a:ea typeface="Arial-Rounded" panose="020B0500000000000000" pitchFamily="34" charset="0"/>
              <a:cs typeface="Arial-SGK-TV" pitchFamily="2" charset="0"/>
            </a:endParaRPr>
          </a:p>
        </p:txBody>
      </p:sp>
      <p:sp>
        <p:nvSpPr>
          <p:cNvPr id="33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3" y="1010294"/>
            <a:ext cx="79696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xao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25" y="1016917"/>
            <a:ext cx="133075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xu</a:t>
            </a:r>
            <a:r>
              <a:rPr lang="el-GR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ΐ</a:t>
            </a: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Ğn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819" y="2286200"/>
            <a:ext cx="117572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lảnh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261" y="2289368"/>
            <a:ext cx="77668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lĝ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401" y="921054"/>
            <a:ext cx="1363748" cy="93842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3" y="955497"/>
            <a:ext cx="1907394" cy="85553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2881" y="2229182"/>
            <a:ext cx="1723760" cy="86505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972" y="2198360"/>
            <a:ext cx="1168696" cy="91914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578" y="921054"/>
            <a:ext cx="1363748" cy="93842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3010" y="955497"/>
            <a:ext cx="1907394" cy="85553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3006" y="2229706"/>
            <a:ext cx="1723760" cy="86505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9097" y="2209158"/>
            <a:ext cx="1168696" cy="91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3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0531" y="587334"/>
            <a:ext cx="9028559" cy="3982080"/>
            <a:chOff x="87393" y="618057"/>
            <a:chExt cx="9028559" cy="3982080"/>
          </a:xfrm>
        </p:grpSpPr>
        <p:grpSp>
          <p:nvGrpSpPr>
            <p:cNvPr id="9" name="Group 8"/>
            <p:cNvGrpSpPr/>
            <p:nvPr/>
          </p:nvGrpSpPr>
          <p:grpSpPr>
            <a:xfrm>
              <a:off x="138545" y="633643"/>
              <a:ext cx="8977407" cy="3966494"/>
              <a:chOff x="138545" y="633643"/>
              <a:chExt cx="8977407" cy="3966494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138545" y="633643"/>
                <a:ext cx="8977407" cy="2057369"/>
                <a:chOff x="152400" y="1171989"/>
                <a:chExt cx="8977407" cy="2057369"/>
              </a:xfrm>
            </p:grpSpPr>
            <p:pic>
              <p:nvPicPr>
                <p:cNvPr id="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" t="823" r="3489" b="-80"/>
                <a:stretch/>
              </p:blipFill>
              <p:spPr bwMode="auto">
                <a:xfrm>
                  <a:off x="152400" y="1171989"/>
                  <a:ext cx="7678412" cy="20556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" t="823" r="83149" b="-80"/>
                <a:stretch/>
              </p:blipFill>
              <p:spPr bwMode="auto">
                <a:xfrm>
                  <a:off x="7789247" y="1173720"/>
                  <a:ext cx="1340560" cy="20556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8367" r="3489" b="-80"/>
              <a:stretch/>
            </p:blipFill>
            <p:spPr bwMode="auto">
              <a:xfrm>
                <a:off x="138545" y="2700735"/>
                <a:ext cx="7678412" cy="18994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9247" r="83149" b="-79"/>
              <a:stretch/>
            </p:blipFill>
            <p:spPr bwMode="auto">
              <a:xfrm>
                <a:off x="7775392" y="2714590"/>
                <a:ext cx="1340560" cy="18811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Rectangle 2"/>
            <p:cNvSpPr/>
            <p:nvPr/>
          </p:nvSpPr>
          <p:spPr>
            <a:xfrm>
              <a:off x="87393" y="618057"/>
              <a:ext cx="9028559" cy="1248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4F8E5F2-4792-4415-B6B7-F49CEAC375A5}"/>
              </a:ext>
            </a:extLst>
          </p:cNvPr>
          <p:cNvSpPr txBox="1"/>
          <p:nvPr/>
        </p:nvSpPr>
        <p:spPr>
          <a:xfrm>
            <a:off x="380999" y="8659"/>
            <a:ext cx="8688091" cy="6093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2800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2. Viết tiếng cùng vần với mỗi tiếng </a:t>
            </a:r>
            <a:r>
              <a:rPr lang="en-US" sz="2800" i="1" smtClean="0">
                <a:ln>
                  <a:solidFill>
                    <a:srgbClr val="00B050"/>
                  </a:solidFill>
                </a:ln>
                <a:latin typeface="Arial-SGK-TV" pitchFamily="2" charset="0"/>
                <a:ea typeface="Arial-Rounded" panose="020B0500000000000000" pitchFamily="34" charset="0"/>
                <a:cs typeface="Arial-SGK-TV" pitchFamily="2" charset="0"/>
              </a:rPr>
              <a:t>chum, phơi, nước</a:t>
            </a:r>
            <a:endParaRPr lang="vi-VN" sz="2800" i="1" dirty="0">
              <a:ln>
                <a:solidFill>
                  <a:srgbClr val="00B050"/>
                </a:solidFill>
              </a:ln>
              <a:latin typeface="Arial-SGK-TV" pitchFamily="2" charset="0"/>
              <a:ea typeface="Arial-Rounded" panose="020B0500000000000000" pitchFamily="34" charset="0"/>
              <a:cs typeface="Arial-SGK-TV" pitchFamily="2" charset="0"/>
            </a:endParaRPr>
          </a:p>
        </p:txBody>
      </p:sp>
      <p:sp>
        <p:nvSpPr>
          <p:cNvPr id="40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971" y="898643"/>
            <a:ext cx="381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b="1" smtClean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2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722" y="1548258"/>
            <a:ext cx="381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b="1" smtClean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3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473" y="2160449"/>
            <a:ext cx="381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b="1" smtClean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0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83" y="1015186"/>
            <a:ext cx="12587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chùm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6" y="1640462"/>
            <a:ext cx="102451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ph</a:t>
            </a:r>
            <a:r>
              <a:rPr lang="el-GR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Π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7" y="2286286"/>
            <a:ext cx="102451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wư</a:t>
            </a:r>
            <a:r>
              <a:rPr lang="el-GR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ϐ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072" y="1013534"/>
            <a:ext cx="12587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chum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7270" y="1638810"/>
            <a:ext cx="86149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d</a:t>
            </a:r>
            <a:r>
              <a:rPr lang="el-GR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Π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Box 11">
            <a:extLst>
              <a:ext uri="{FF2B5EF4-FFF2-40B4-BE49-F238E27FC236}">
                <a16:creationId xmlns="" xmlns:a16="http://schemas.microsoft.com/office/drawing/2014/main" id="{243B69F1-7102-4478-B308-223FBA0A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0625" y="2286286"/>
            <a:ext cx="12587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xư</a:t>
            </a:r>
            <a:r>
              <a:rPr lang="el-GR" altLang="en-US" sz="3400" smtClean="0">
                <a:latin typeface="HP001 4 hàng" panose="020B0603050302020204" pitchFamily="34" charset="0"/>
                <a:cs typeface="Times New Roman" panose="02020603050405020304" pitchFamily="18" charset="0"/>
              </a:rPr>
              <a:t>ϐ</a:t>
            </a:r>
            <a:endParaRPr lang="en-US" altLang="en-US" sz="6000" smtClean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43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"/>
          <p:cNvSpPr/>
          <p:nvPr/>
        </p:nvSpPr>
        <p:spPr>
          <a:xfrm rot="-3000650" flipH="1">
            <a:off x="3622607" y="980622"/>
            <a:ext cx="4003028" cy="3488687"/>
          </a:xfrm>
          <a:custGeom>
            <a:avLst/>
            <a:gdLst/>
            <a:ahLst/>
            <a:cxnLst/>
            <a:rect l="l" t="t" r="r" b="b"/>
            <a:pathLst>
              <a:path w="4003028" h="3488687" extrusionOk="0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p8"/>
          <p:cNvGrpSpPr/>
          <p:nvPr/>
        </p:nvGrpSpPr>
        <p:grpSpPr>
          <a:xfrm>
            <a:off x="2253689" y="1535048"/>
            <a:ext cx="1955429" cy="1333408"/>
            <a:chOff x="2253689" y="1535048"/>
            <a:chExt cx="1955429" cy="1333408"/>
          </a:xfrm>
        </p:grpSpPr>
        <p:sp>
          <p:nvSpPr>
            <p:cNvPr id="263" name="Google Shape;263;p8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 rot="-9473289">
              <a:off x="2919041" y="2153353"/>
              <a:ext cx="909847" cy="190357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8"/>
          <p:cNvGrpSpPr/>
          <p:nvPr/>
        </p:nvGrpSpPr>
        <p:grpSpPr>
          <a:xfrm>
            <a:off x="3760322" y="3582254"/>
            <a:ext cx="1465034" cy="1349862"/>
            <a:chOff x="3760322" y="3582254"/>
            <a:chExt cx="1465034" cy="1349862"/>
          </a:xfrm>
        </p:grpSpPr>
        <p:sp>
          <p:nvSpPr>
            <p:cNvPr id="266" name="Google Shape;266;p8"/>
            <p:cNvSpPr/>
            <p:nvPr/>
          </p:nvSpPr>
          <p:spPr>
            <a:xfrm rot="-8507573">
              <a:off x="3819583" y="3928190"/>
              <a:ext cx="1346512" cy="65799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8"/>
          <p:cNvGrpSpPr/>
          <p:nvPr/>
        </p:nvGrpSpPr>
        <p:grpSpPr>
          <a:xfrm>
            <a:off x="6089897" y="3405944"/>
            <a:ext cx="741464" cy="878352"/>
            <a:chOff x="6119714" y="3405944"/>
            <a:chExt cx="741464" cy="878352"/>
          </a:xfrm>
        </p:grpSpPr>
        <p:sp>
          <p:nvSpPr>
            <p:cNvPr id="269" name="Google Shape;269;p8"/>
            <p:cNvSpPr/>
            <p:nvPr/>
          </p:nvSpPr>
          <p:spPr>
            <a:xfrm rot="-3669911">
              <a:off x="6105396" y="3633904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1" name="Google Shape;271;p8"/>
          <p:cNvGrpSpPr/>
          <p:nvPr/>
        </p:nvGrpSpPr>
        <p:grpSpPr>
          <a:xfrm>
            <a:off x="6378045" y="3998247"/>
            <a:ext cx="767568" cy="484084"/>
            <a:chOff x="6378045" y="3998247"/>
            <a:chExt cx="767568" cy="484084"/>
          </a:xfrm>
        </p:grpSpPr>
        <p:sp>
          <p:nvSpPr>
            <p:cNvPr id="272" name="Google Shape;272;p8"/>
            <p:cNvSpPr/>
            <p:nvPr/>
          </p:nvSpPr>
          <p:spPr>
            <a:xfrm rot="-681126">
              <a:off x="6405591" y="4064938"/>
              <a:ext cx="712475" cy="35070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4" name="Google Shape;274;p8"/>
          <p:cNvGrpSpPr/>
          <p:nvPr/>
        </p:nvGrpSpPr>
        <p:grpSpPr>
          <a:xfrm>
            <a:off x="5029754" y="2073115"/>
            <a:ext cx="598228" cy="850125"/>
            <a:chOff x="5077882" y="2061083"/>
            <a:chExt cx="598228" cy="850125"/>
          </a:xfrm>
        </p:grpSpPr>
        <p:sp>
          <p:nvSpPr>
            <p:cNvPr id="275" name="Google Shape;275;p8"/>
            <p:cNvSpPr/>
            <p:nvPr/>
          </p:nvSpPr>
          <p:spPr>
            <a:xfrm rot="-4549107">
              <a:off x="4991946" y="2274930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8"/>
            <p:cNvSpPr/>
            <p:nvPr/>
          </p:nvSpPr>
          <p:spPr>
            <a:xfrm rot="5895372" flipH="1">
              <a:off x="5166313" y="2503220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8"/>
          <p:cNvGrpSpPr/>
          <p:nvPr/>
        </p:nvGrpSpPr>
        <p:grpSpPr>
          <a:xfrm>
            <a:off x="5299207" y="2516037"/>
            <a:ext cx="806538" cy="633648"/>
            <a:chOff x="5299207" y="2540101"/>
            <a:chExt cx="806538" cy="633648"/>
          </a:xfrm>
        </p:grpSpPr>
        <p:sp>
          <p:nvSpPr>
            <p:cNvPr id="278" name="Google Shape;278;p8"/>
            <p:cNvSpPr/>
            <p:nvPr/>
          </p:nvSpPr>
          <p:spPr>
            <a:xfrm rot="-1560322">
              <a:off x="5339322" y="2681574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 rot="8884157" flipH="1">
              <a:off x="5463265" y="2847305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" name="Google Shape;280;p8"/>
          <p:cNvGrpSpPr/>
          <p:nvPr/>
        </p:nvGrpSpPr>
        <p:grpSpPr>
          <a:xfrm>
            <a:off x="7410774" y="1197999"/>
            <a:ext cx="778581" cy="875100"/>
            <a:chOff x="7374678" y="1161903"/>
            <a:chExt cx="778581" cy="875100"/>
          </a:xfrm>
        </p:grpSpPr>
        <p:sp>
          <p:nvSpPr>
            <p:cNvPr id="281" name="Google Shape;281;p8"/>
            <p:cNvSpPr/>
            <p:nvPr/>
          </p:nvSpPr>
          <p:spPr>
            <a:xfrm rot="7420741" flipH="1">
              <a:off x="7378918" y="1388237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8"/>
            <p:cNvSpPr/>
            <p:nvPr/>
          </p:nvSpPr>
          <p:spPr>
            <a:xfrm rot="-3023738">
              <a:off x="7530177" y="1606273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3" name="Google Shape;283;p8"/>
          <p:cNvGrpSpPr/>
          <p:nvPr/>
        </p:nvGrpSpPr>
        <p:grpSpPr>
          <a:xfrm>
            <a:off x="7025358" y="1209298"/>
            <a:ext cx="538720" cy="795156"/>
            <a:chOff x="7001294" y="1209298"/>
            <a:chExt cx="538720" cy="795156"/>
          </a:xfrm>
        </p:grpSpPr>
        <p:sp>
          <p:nvSpPr>
            <p:cNvPr id="284" name="Google Shape;284;p8"/>
            <p:cNvSpPr/>
            <p:nvPr/>
          </p:nvSpPr>
          <p:spPr>
            <a:xfrm rot="4431956" flipH="1">
              <a:off x="6907501" y="1431525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 rot="-6012523">
              <a:off x="7100276" y="1627802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8"/>
          <p:cNvGrpSpPr/>
          <p:nvPr/>
        </p:nvGrpSpPr>
        <p:grpSpPr>
          <a:xfrm>
            <a:off x="7507360" y="1418371"/>
            <a:ext cx="2289464" cy="1795572"/>
            <a:chOff x="7507360" y="1418371"/>
            <a:chExt cx="2289464" cy="1795572"/>
          </a:xfrm>
        </p:grpSpPr>
        <p:sp>
          <p:nvSpPr>
            <p:cNvPr id="287" name="Google Shape;287;p8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8"/>
            <p:cNvSpPr/>
            <p:nvPr/>
          </p:nvSpPr>
          <p:spPr>
            <a:xfrm rot="-1104413">
              <a:off x="7973719" y="2267331"/>
              <a:ext cx="1039933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9" name="Google Shape;289;p8"/>
          <p:cNvGrpSpPr/>
          <p:nvPr/>
        </p:nvGrpSpPr>
        <p:grpSpPr>
          <a:xfrm rot="2799594" flipH="1">
            <a:off x="5077585" y="-4173"/>
            <a:ext cx="1296742" cy="2117363"/>
            <a:chOff x="1279516" y="-3525500"/>
            <a:chExt cx="1296742" cy="2550422"/>
          </a:xfrm>
        </p:grpSpPr>
        <p:sp>
          <p:nvSpPr>
            <p:cNvPr id="290" name="Google Shape;290;p8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"/>
            <p:cNvSpPr/>
            <p:nvPr/>
          </p:nvSpPr>
          <p:spPr>
            <a:xfrm rot="-5400000">
              <a:off x="1314007" y="-2158857"/>
              <a:ext cx="1252628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8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293" name="Google Shape;293;p8"/>
            <p:cNvPicPr preferRelativeResize="0"/>
            <p:nvPr/>
          </p:nvPicPr>
          <p:blipFill rotWithShape="1">
            <a:blip r:embed="rId3">
              <a:alphaModFix/>
            </a:blip>
            <a:srcRect l="2993" r="4332" b="1428"/>
            <a:stretch/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4" name="Google Shape;294;p8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8"/>
          <p:cNvSpPr txBox="1"/>
          <p:nvPr/>
        </p:nvSpPr>
        <p:spPr>
          <a:xfrm>
            <a:off x="182783" y="2113681"/>
            <a:ext cx="3588404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Trả lời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câu hỏi</a:t>
            </a:r>
            <a:endParaRPr sz="4400" b="1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96" name="Google Shape;296;p8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smtClean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5</a:t>
            </a:r>
            <a:endParaRPr sz="54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297" name="Google Shape;29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4891" y="454275"/>
            <a:ext cx="2248544" cy="75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4976" y="2452092"/>
            <a:ext cx="1125835" cy="260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7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4375228"/>
            <a:ext cx="8839200" cy="584739"/>
          </a:xfrm>
          <a:prstGeom prst="rect">
            <a:avLst/>
          </a:prstGeom>
          <a:solidFill>
            <a:srgbClr val="FFD347"/>
          </a:solidFill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n-US" sz="32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Trước ngõ nhà bạn nhỏ có gì?</a:t>
            </a:r>
            <a:endParaRPr lang="en-US" sz="32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375228"/>
            <a:ext cx="8534400" cy="584739"/>
          </a:xfrm>
          <a:prstGeom prst="rect">
            <a:avLst/>
          </a:prstGeom>
          <a:solidFill>
            <a:srgbClr val="FFD347"/>
          </a:solidFill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n-US" sz="32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Tiếng chim hót ở đầu hồi như thế nào?</a:t>
            </a:r>
            <a:endParaRPr lang="en-US" sz="32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5800" y="4375227"/>
            <a:ext cx="7453746" cy="584739"/>
          </a:xfrm>
          <a:prstGeom prst="rect">
            <a:avLst/>
          </a:prstGeom>
          <a:solidFill>
            <a:srgbClr val="FFD347"/>
          </a:solidFill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n-US" sz="32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Câu thơ nào nói về hình ảnh mái nhà?</a:t>
            </a:r>
            <a:endParaRPr lang="en-US" sz="32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9482" y="133350"/>
            <a:ext cx="5947064" cy="400061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2000" b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Ngôi nhà</a:t>
            </a:r>
            <a:endParaRPr lang="en-US" sz="2000" b="1"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43696" y="491979"/>
            <a:ext cx="2409825" cy="4001047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 yêu nhà em</a:t>
            </a:r>
          </a:p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Hàng xoan trước ngõ</a:t>
            </a:r>
          </a:p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Hoa xao xuyến nở</a:t>
            </a:r>
          </a:p>
          <a:p>
            <a:pPr algn="just">
              <a:spcAft>
                <a:spcPts val="1200"/>
              </a:spcAft>
            </a:pPr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Như mây từng chùm.</a:t>
            </a:r>
            <a:endParaRPr lang="en-US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 yêu tiếng chim</a:t>
            </a:r>
          </a:p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Đầu hồi lảnh lót</a:t>
            </a:r>
          </a:p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Mái vàng thơm phức</a:t>
            </a:r>
          </a:p>
          <a:p>
            <a:pPr algn="just">
              <a:spcAft>
                <a:spcPts val="1200"/>
              </a:spcAft>
            </a:pPr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Rạ đầy sân phơi.</a:t>
            </a:r>
          </a:p>
          <a:p>
            <a:pPr algn="just"/>
            <a:r>
              <a:rPr lang="en-US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 yêu </a:t>
            </a:r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ngôi </a:t>
            </a:r>
            <a:r>
              <a:rPr lang="en-US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nhà</a:t>
            </a:r>
          </a:p>
          <a:p>
            <a:pPr algn="just"/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Gỗ, </a:t>
            </a:r>
            <a:r>
              <a:rPr lang="en-US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tre mộc mạc</a:t>
            </a:r>
          </a:p>
          <a:p>
            <a:pPr algn="just"/>
            <a:r>
              <a:rPr lang="en-US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Như yêu đất nước</a:t>
            </a:r>
          </a:p>
          <a:p>
            <a:pPr algn="just"/>
            <a:r>
              <a:rPr lang="en-US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Bốn mùa chim ca.</a:t>
            </a:r>
          </a:p>
          <a:p>
            <a:pPr algn="just"/>
            <a:r>
              <a:rPr lang="en-US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      </a:t>
            </a:r>
            <a:r>
              <a:rPr lang="en-US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             (Tô Hà)</a:t>
            </a:r>
            <a:endParaRPr lang="en-US"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01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0"/>
          <p:cNvSpPr/>
          <p:nvPr/>
        </p:nvSpPr>
        <p:spPr>
          <a:xfrm rot="-3000650" flipH="1">
            <a:off x="3622607" y="980622"/>
            <a:ext cx="4003028" cy="3488687"/>
          </a:xfrm>
          <a:custGeom>
            <a:avLst/>
            <a:gdLst/>
            <a:ahLst/>
            <a:cxnLst/>
            <a:rect l="l" t="t" r="r" b="b"/>
            <a:pathLst>
              <a:path w="4003028" h="3488687" extrusionOk="0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0"/>
          <p:cNvGrpSpPr/>
          <p:nvPr/>
        </p:nvGrpSpPr>
        <p:grpSpPr>
          <a:xfrm>
            <a:off x="2253689" y="1535048"/>
            <a:ext cx="1955429" cy="1333408"/>
            <a:chOff x="2253689" y="1535048"/>
            <a:chExt cx="1955429" cy="1333408"/>
          </a:xfrm>
        </p:grpSpPr>
        <p:sp>
          <p:nvSpPr>
            <p:cNvPr id="314" name="Google Shape;314;p10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0"/>
            <p:cNvSpPr/>
            <p:nvPr/>
          </p:nvSpPr>
          <p:spPr>
            <a:xfrm rot="-9473289">
              <a:off x="2919041" y="2153353"/>
              <a:ext cx="909847" cy="190357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6" name="Google Shape;316;p10"/>
          <p:cNvGrpSpPr/>
          <p:nvPr/>
        </p:nvGrpSpPr>
        <p:grpSpPr>
          <a:xfrm>
            <a:off x="3760322" y="3582254"/>
            <a:ext cx="1465034" cy="1349862"/>
            <a:chOff x="3760322" y="3582254"/>
            <a:chExt cx="1465034" cy="1349862"/>
          </a:xfrm>
        </p:grpSpPr>
        <p:sp>
          <p:nvSpPr>
            <p:cNvPr id="317" name="Google Shape;317;p10"/>
            <p:cNvSpPr/>
            <p:nvPr/>
          </p:nvSpPr>
          <p:spPr>
            <a:xfrm rot="-8507573">
              <a:off x="3819583" y="3928190"/>
              <a:ext cx="1346512" cy="65799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0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10"/>
          <p:cNvGrpSpPr/>
          <p:nvPr/>
        </p:nvGrpSpPr>
        <p:grpSpPr>
          <a:xfrm>
            <a:off x="6089897" y="3405944"/>
            <a:ext cx="741464" cy="878352"/>
            <a:chOff x="6119714" y="3405944"/>
            <a:chExt cx="741464" cy="878352"/>
          </a:xfrm>
        </p:grpSpPr>
        <p:sp>
          <p:nvSpPr>
            <p:cNvPr id="320" name="Google Shape;320;p10"/>
            <p:cNvSpPr/>
            <p:nvPr/>
          </p:nvSpPr>
          <p:spPr>
            <a:xfrm rot="-3669911">
              <a:off x="6105396" y="3633904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0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10"/>
          <p:cNvGrpSpPr/>
          <p:nvPr/>
        </p:nvGrpSpPr>
        <p:grpSpPr>
          <a:xfrm>
            <a:off x="6378045" y="3998247"/>
            <a:ext cx="767568" cy="484084"/>
            <a:chOff x="6378045" y="3998247"/>
            <a:chExt cx="767568" cy="484084"/>
          </a:xfrm>
        </p:grpSpPr>
        <p:sp>
          <p:nvSpPr>
            <p:cNvPr id="323" name="Google Shape;323;p10"/>
            <p:cNvSpPr/>
            <p:nvPr/>
          </p:nvSpPr>
          <p:spPr>
            <a:xfrm rot="-681126">
              <a:off x="6405591" y="4064938"/>
              <a:ext cx="712475" cy="35070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0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5" name="Google Shape;325;p10"/>
          <p:cNvGrpSpPr/>
          <p:nvPr/>
        </p:nvGrpSpPr>
        <p:grpSpPr>
          <a:xfrm>
            <a:off x="5029754" y="2073115"/>
            <a:ext cx="598228" cy="850125"/>
            <a:chOff x="5077882" y="2061083"/>
            <a:chExt cx="598228" cy="850125"/>
          </a:xfrm>
        </p:grpSpPr>
        <p:sp>
          <p:nvSpPr>
            <p:cNvPr id="326" name="Google Shape;326;p10"/>
            <p:cNvSpPr/>
            <p:nvPr/>
          </p:nvSpPr>
          <p:spPr>
            <a:xfrm rot="-4549107">
              <a:off x="4991946" y="2274930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0"/>
            <p:cNvSpPr/>
            <p:nvPr/>
          </p:nvSpPr>
          <p:spPr>
            <a:xfrm rot="5895372" flipH="1">
              <a:off x="5166313" y="2503220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p10"/>
          <p:cNvGrpSpPr/>
          <p:nvPr/>
        </p:nvGrpSpPr>
        <p:grpSpPr>
          <a:xfrm>
            <a:off x="5299207" y="2516037"/>
            <a:ext cx="806538" cy="633648"/>
            <a:chOff x="5299207" y="2540101"/>
            <a:chExt cx="806538" cy="633648"/>
          </a:xfrm>
        </p:grpSpPr>
        <p:sp>
          <p:nvSpPr>
            <p:cNvPr id="329" name="Google Shape;329;p10"/>
            <p:cNvSpPr/>
            <p:nvPr/>
          </p:nvSpPr>
          <p:spPr>
            <a:xfrm rot="-1560322">
              <a:off x="5339322" y="2681574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0"/>
            <p:cNvSpPr/>
            <p:nvPr/>
          </p:nvSpPr>
          <p:spPr>
            <a:xfrm rot="8884157" flipH="1">
              <a:off x="5463265" y="2847305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1" name="Google Shape;331;p10"/>
          <p:cNvGrpSpPr/>
          <p:nvPr/>
        </p:nvGrpSpPr>
        <p:grpSpPr>
          <a:xfrm>
            <a:off x="7410774" y="1197999"/>
            <a:ext cx="778581" cy="875100"/>
            <a:chOff x="7374678" y="1161903"/>
            <a:chExt cx="778581" cy="875100"/>
          </a:xfrm>
        </p:grpSpPr>
        <p:sp>
          <p:nvSpPr>
            <p:cNvPr id="332" name="Google Shape;332;p10"/>
            <p:cNvSpPr/>
            <p:nvPr/>
          </p:nvSpPr>
          <p:spPr>
            <a:xfrm rot="7420741" flipH="1">
              <a:off x="7378918" y="1388237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0"/>
            <p:cNvSpPr/>
            <p:nvPr/>
          </p:nvSpPr>
          <p:spPr>
            <a:xfrm rot="-3023738">
              <a:off x="7530177" y="1606273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" name="Google Shape;334;p10"/>
          <p:cNvGrpSpPr/>
          <p:nvPr/>
        </p:nvGrpSpPr>
        <p:grpSpPr>
          <a:xfrm>
            <a:off x="7025358" y="1209298"/>
            <a:ext cx="538720" cy="795156"/>
            <a:chOff x="7001294" y="1209298"/>
            <a:chExt cx="538720" cy="795156"/>
          </a:xfrm>
        </p:grpSpPr>
        <p:sp>
          <p:nvSpPr>
            <p:cNvPr id="335" name="Google Shape;335;p10"/>
            <p:cNvSpPr/>
            <p:nvPr/>
          </p:nvSpPr>
          <p:spPr>
            <a:xfrm rot="4431956" flipH="1">
              <a:off x="6907501" y="1431525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0"/>
            <p:cNvSpPr/>
            <p:nvPr/>
          </p:nvSpPr>
          <p:spPr>
            <a:xfrm rot="-6012523">
              <a:off x="7100276" y="1627802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" name="Google Shape;337;p10"/>
          <p:cNvGrpSpPr/>
          <p:nvPr/>
        </p:nvGrpSpPr>
        <p:grpSpPr>
          <a:xfrm>
            <a:off x="7507360" y="1418371"/>
            <a:ext cx="2289464" cy="1795572"/>
            <a:chOff x="7507360" y="1418371"/>
            <a:chExt cx="2289464" cy="1795572"/>
          </a:xfrm>
        </p:grpSpPr>
        <p:sp>
          <p:nvSpPr>
            <p:cNvPr id="338" name="Google Shape;338;p10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0"/>
            <p:cNvSpPr/>
            <p:nvPr/>
          </p:nvSpPr>
          <p:spPr>
            <a:xfrm rot="-1104413">
              <a:off x="7973719" y="2267331"/>
              <a:ext cx="1039933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" name="Google Shape;340;p10"/>
          <p:cNvGrpSpPr/>
          <p:nvPr/>
        </p:nvGrpSpPr>
        <p:grpSpPr>
          <a:xfrm rot="2799594" flipH="1">
            <a:off x="5077585" y="-4173"/>
            <a:ext cx="1296742" cy="2117363"/>
            <a:chOff x="1279516" y="-3525500"/>
            <a:chExt cx="1296742" cy="2550422"/>
          </a:xfrm>
        </p:grpSpPr>
        <p:sp>
          <p:nvSpPr>
            <p:cNvPr id="341" name="Google Shape;341;p10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0"/>
            <p:cNvSpPr/>
            <p:nvPr/>
          </p:nvSpPr>
          <p:spPr>
            <a:xfrm rot="-5400000">
              <a:off x="1314007" y="-2158857"/>
              <a:ext cx="1252628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" name="Google Shape;343;p10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344" name="Google Shape;344;p10"/>
            <p:cNvPicPr preferRelativeResize="0"/>
            <p:nvPr/>
          </p:nvPicPr>
          <p:blipFill rotWithShape="1">
            <a:blip r:embed="rId3">
              <a:alphaModFix/>
            </a:blip>
            <a:srcRect l="2993" r="4332" b="1428"/>
            <a:stretch/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10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6" name="Google Shape;346;p10"/>
          <p:cNvSpPr txBox="1"/>
          <p:nvPr/>
        </p:nvSpPr>
        <p:spPr>
          <a:xfrm>
            <a:off x="182783" y="2113681"/>
            <a:ext cx="358840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4400" b="1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Học thuộc lòng</a:t>
            </a:r>
            <a:endParaRPr sz="44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47" name="Google Shape;347;p10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smtClean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6</a:t>
            </a:r>
            <a:endParaRPr sz="54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348" name="Google Shape;34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4891" y="454275"/>
            <a:ext cx="2248544" cy="75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4976" y="2452092"/>
            <a:ext cx="1125835" cy="260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7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5977" y="356663"/>
            <a:ext cx="609600" cy="609600"/>
          </a:xfrm>
          <a:prstGeom prst="ellipse">
            <a:avLst/>
          </a:prstGeom>
          <a:solidFill>
            <a:srgbClr val="F68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en-US" sz="2800" b="1" smtClean="0">
                <a:solidFill>
                  <a:schemeClr val="bg1"/>
                </a:solidFill>
                <a:latin typeface="Arial Rounded MT Bold" pitchFamily="34" charset="0"/>
                <a:cs typeface="Times New Roman" pitchFamily="18" charset="0"/>
              </a:rPr>
              <a:t>5</a:t>
            </a:r>
            <a:endParaRPr lang="en-US" sz="2800" b="1">
              <a:solidFill>
                <a:schemeClr val="bg1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728" y="445960"/>
            <a:ext cx="6622473" cy="461616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just"/>
            <a:r>
              <a:rPr lang="en-US" sz="2400" b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Học thuộc lòng hai khổ thơ  đầu</a:t>
            </a:r>
            <a:endParaRPr lang="en-US" sz="2400" b="1">
              <a:latin typeface="Arial Rounded MT Bol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3542" y="1200150"/>
            <a:ext cx="3471058" cy="3416271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 yêu nhà em</a:t>
            </a: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Hàng xoan trước ngõ</a:t>
            </a: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Hoa xao xuyến nở</a:t>
            </a: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Như mây từng chùm.</a:t>
            </a:r>
          </a:p>
          <a:p>
            <a:pPr algn="just"/>
            <a:endParaRPr lang="en-US" sz="24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 yêu tiếng chim</a:t>
            </a: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Đầu hồi lảnh lót</a:t>
            </a: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Mái vàng thơm phức</a:t>
            </a:r>
          </a:p>
          <a:p>
            <a:pPr algn="just"/>
            <a:r>
              <a:rPr lang="en-US" sz="2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Rạ đầy sân phơi.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436" y="1274473"/>
            <a:ext cx="2743200" cy="36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963" y="1660379"/>
            <a:ext cx="2743200" cy="3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003" y="2000536"/>
            <a:ext cx="27432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787" y="2392648"/>
            <a:ext cx="2743200" cy="40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436" y="3113513"/>
            <a:ext cx="2743200" cy="34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713" y="3463052"/>
            <a:ext cx="2743200" cy="34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947" y="3812591"/>
            <a:ext cx="2743200" cy="37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52" y="4186801"/>
            <a:ext cx="2743200" cy="42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85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3"/>
          <p:cNvSpPr/>
          <p:nvPr/>
        </p:nvSpPr>
        <p:spPr>
          <a:xfrm rot="-3000650" flipH="1">
            <a:off x="3622607" y="980622"/>
            <a:ext cx="4003028" cy="3488687"/>
          </a:xfrm>
          <a:custGeom>
            <a:avLst/>
            <a:gdLst/>
            <a:ahLst/>
            <a:cxnLst/>
            <a:rect l="l" t="t" r="r" b="b"/>
            <a:pathLst>
              <a:path w="4003028" h="3488687" extrusionOk="0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1" name="Google Shape;371;p13"/>
          <p:cNvGrpSpPr/>
          <p:nvPr/>
        </p:nvGrpSpPr>
        <p:grpSpPr>
          <a:xfrm>
            <a:off x="2253689" y="1535048"/>
            <a:ext cx="1955429" cy="1333408"/>
            <a:chOff x="2253689" y="1535048"/>
            <a:chExt cx="1955429" cy="1333408"/>
          </a:xfrm>
        </p:grpSpPr>
        <p:sp>
          <p:nvSpPr>
            <p:cNvPr id="372" name="Google Shape;372;p13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3"/>
            <p:cNvSpPr/>
            <p:nvPr/>
          </p:nvSpPr>
          <p:spPr>
            <a:xfrm rot="-9473289">
              <a:off x="2919041" y="2153353"/>
              <a:ext cx="909847" cy="190357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4" name="Google Shape;374;p13"/>
          <p:cNvGrpSpPr/>
          <p:nvPr/>
        </p:nvGrpSpPr>
        <p:grpSpPr>
          <a:xfrm>
            <a:off x="3760322" y="3582254"/>
            <a:ext cx="1465034" cy="1349862"/>
            <a:chOff x="3760322" y="3582254"/>
            <a:chExt cx="1465034" cy="1349862"/>
          </a:xfrm>
        </p:grpSpPr>
        <p:sp>
          <p:nvSpPr>
            <p:cNvPr id="375" name="Google Shape;375;p13"/>
            <p:cNvSpPr/>
            <p:nvPr/>
          </p:nvSpPr>
          <p:spPr>
            <a:xfrm rot="-8507573">
              <a:off x="3819583" y="3928190"/>
              <a:ext cx="1346512" cy="65799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7" name="Google Shape;377;p13"/>
          <p:cNvGrpSpPr/>
          <p:nvPr/>
        </p:nvGrpSpPr>
        <p:grpSpPr>
          <a:xfrm>
            <a:off x="6089897" y="3405944"/>
            <a:ext cx="741464" cy="878352"/>
            <a:chOff x="6119714" y="3405944"/>
            <a:chExt cx="741464" cy="878352"/>
          </a:xfrm>
        </p:grpSpPr>
        <p:sp>
          <p:nvSpPr>
            <p:cNvPr id="378" name="Google Shape;378;p13"/>
            <p:cNvSpPr/>
            <p:nvPr/>
          </p:nvSpPr>
          <p:spPr>
            <a:xfrm rot="-3669911">
              <a:off x="6105396" y="3633904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3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0" name="Google Shape;380;p13"/>
          <p:cNvGrpSpPr/>
          <p:nvPr/>
        </p:nvGrpSpPr>
        <p:grpSpPr>
          <a:xfrm>
            <a:off x="6378045" y="3998247"/>
            <a:ext cx="767568" cy="484084"/>
            <a:chOff x="6378045" y="3998247"/>
            <a:chExt cx="767568" cy="484084"/>
          </a:xfrm>
        </p:grpSpPr>
        <p:sp>
          <p:nvSpPr>
            <p:cNvPr id="381" name="Google Shape;381;p13"/>
            <p:cNvSpPr/>
            <p:nvPr/>
          </p:nvSpPr>
          <p:spPr>
            <a:xfrm rot="-681126">
              <a:off x="6405591" y="4064938"/>
              <a:ext cx="712475" cy="35070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3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3" name="Google Shape;383;p13"/>
          <p:cNvGrpSpPr/>
          <p:nvPr/>
        </p:nvGrpSpPr>
        <p:grpSpPr>
          <a:xfrm>
            <a:off x="5029754" y="2073115"/>
            <a:ext cx="598228" cy="850125"/>
            <a:chOff x="5077882" y="2061083"/>
            <a:chExt cx="598228" cy="850125"/>
          </a:xfrm>
        </p:grpSpPr>
        <p:sp>
          <p:nvSpPr>
            <p:cNvPr id="384" name="Google Shape;384;p13"/>
            <p:cNvSpPr/>
            <p:nvPr/>
          </p:nvSpPr>
          <p:spPr>
            <a:xfrm rot="-4549107">
              <a:off x="4991946" y="2274930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3"/>
            <p:cNvSpPr/>
            <p:nvPr/>
          </p:nvSpPr>
          <p:spPr>
            <a:xfrm rot="5895372" flipH="1">
              <a:off x="5166313" y="2503220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6" name="Google Shape;386;p13"/>
          <p:cNvGrpSpPr/>
          <p:nvPr/>
        </p:nvGrpSpPr>
        <p:grpSpPr>
          <a:xfrm>
            <a:off x="5299207" y="2516037"/>
            <a:ext cx="806538" cy="633648"/>
            <a:chOff x="5299207" y="2540101"/>
            <a:chExt cx="806538" cy="633648"/>
          </a:xfrm>
        </p:grpSpPr>
        <p:sp>
          <p:nvSpPr>
            <p:cNvPr id="387" name="Google Shape;387;p13"/>
            <p:cNvSpPr/>
            <p:nvPr/>
          </p:nvSpPr>
          <p:spPr>
            <a:xfrm rot="-1560322">
              <a:off x="5339322" y="2681574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3"/>
            <p:cNvSpPr/>
            <p:nvPr/>
          </p:nvSpPr>
          <p:spPr>
            <a:xfrm rot="8884157" flipH="1">
              <a:off x="5463265" y="2847305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9" name="Google Shape;389;p13"/>
          <p:cNvGrpSpPr/>
          <p:nvPr/>
        </p:nvGrpSpPr>
        <p:grpSpPr>
          <a:xfrm>
            <a:off x="7410774" y="1197999"/>
            <a:ext cx="778581" cy="875100"/>
            <a:chOff x="7374678" y="1161903"/>
            <a:chExt cx="778581" cy="875100"/>
          </a:xfrm>
        </p:grpSpPr>
        <p:sp>
          <p:nvSpPr>
            <p:cNvPr id="390" name="Google Shape;390;p13"/>
            <p:cNvSpPr/>
            <p:nvPr/>
          </p:nvSpPr>
          <p:spPr>
            <a:xfrm rot="7420741" flipH="1">
              <a:off x="7378918" y="1388237"/>
              <a:ext cx="770101" cy="422431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3"/>
            <p:cNvSpPr/>
            <p:nvPr/>
          </p:nvSpPr>
          <p:spPr>
            <a:xfrm rot="-3023738">
              <a:off x="7530177" y="1606273"/>
              <a:ext cx="392891" cy="92346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13"/>
          <p:cNvGrpSpPr/>
          <p:nvPr/>
        </p:nvGrpSpPr>
        <p:grpSpPr>
          <a:xfrm>
            <a:off x="7025358" y="1209298"/>
            <a:ext cx="538720" cy="795156"/>
            <a:chOff x="7001294" y="1209298"/>
            <a:chExt cx="538720" cy="795156"/>
          </a:xfrm>
        </p:grpSpPr>
        <p:sp>
          <p:nvSpPr>
            <p:cNvPr id="393" name="Google Shape;393;p13"/>
            <p:cNvSpPr/>
            <p:nvPr/>
          </p:nvSpPr>
          <p:spPr>
            <a:xfrm rot="4431956" flipH="1">
              <a:off x="6907501" y="1431525"/>
              <a:ext cx="726307" cy="350702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3"/>
            <p:cNvSpPr/>
            <p:nvPr/>
          </p:nvSpPr>
          <p:spPr>
            <a:xfrm rot="-6012523">
              <a:off x="7100276" y="1627802"/>
              <a:ext cx="370548" cy="76665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5" name="Google Shape;395;p13"/>
          <p:cNvGrpSpPr/>
          <p:nvPr/>
        </p:nvGrpSpPr>
        <p:grpSpPr>
          <a:xfrm>
            <a:off x="7507360" y="1418371"/>
            <a:ext cx="2289464" cy="1795572"/>
            <a:chOff x="7507360" y="1418371"/>
            <a:chExt cx="2289464" cy="1795572"/>
          </a:xfrm>
        </p:grpSpPr>
        <p:sp>
          <p:nvSpPr>
            <p:cNvPr id="396" name="Google Shape;396;p1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3"/>
            <p:cNvSpPr/>
            <p:nvPr/>
          </p:nvSpPr>
          <p:spPr>
            <a:xfrm rot="-1104413">
              <a:off x="7973719" y="2267331"/>
              <a:ext cx="1039933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8" name="Google Shape;398;p13"/>
          <p:cNvGrpSpPr/>
          <p:nvPr/>
        </p:nvGrpSpPr>
        <p:grpSpPr>
          <a:xfrm rot="2799594" flipH="1">
            <a:off x="5077585" y="-4173"/>
            <a:ext cx="1296742" cy="2117363"/>
            <a:chOff x="1279516" y="-3525500"/>
            <a:chExt cx="1296742" cy="2550422"/>
          </a:xfrm>
        </p:grpSpPr>
        <p:sp>
          <p:nvSpPr>
            <p:cNvPr id="399" name="Google Shape;399;p13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/>
              <a:ahLst/>
              <a:cxnLst/>
              <a:rect l="l" t="t" r="r" b="b"/>
              <a:pathLst>
                <a:path w="4469938" h="1909549" extrusionOk="0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3"/>
            <p:cNvSpPr/>
            <p:nvPr/>
          </p:nvSpPr>
          <p:spPr>
            <a:xfrm rot="-5400000">
              <a:off x="1314007" y="-2158857"/>
              <a:ext cx="1252628" cy="229291"/>
            </a:xfrm>
            <a:custGeom>
              <a:avLst/>
              <a:gdLst/>
              <a:ahLst/>
              <a:cxnLst/>
              <a:rect l="l" t="t" r="r" b="b"/>
              <a:pathLst>
                <a:path w="3510010" h="524894" extrusionOk="0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1" name="Google Shape;401;p13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402" name="Google Shape;402;p13"/>
            <p:cNvPicPr preferRelativeResize="0"/>
            <p:nvPr/>
          </p:nvPicPr>
          <p:blipFill rotWithShape="1">
            <a:blip r:embed="rId3">
              <a:alphaModFix/>
            </a:blip>
            <a:srcRect l="2993" r="4332" b="1428"/>
            <a:stretch/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3" name="Google Shape;403;p13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Google Shape;404;p13"/>
          <p:cNvSpPr txBox="1"/>
          <p:nvPr/>
        </p:nvSpPr>
        <p:spPr>
          <a:xfrm>
            <a:off x="182783" y="2113681"/>
            <a:ext cx="358840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4000" b="1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Vẽ ngôi nhà</a:t>
            </a:r>
            <a:endParaRPr sz="40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05" name="Google Shape;405;p13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smtClean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7</a:t>
            </a:r>
            <a:endParaRPr sz="5400" b="1" dirty="0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406" name="Google Shape;40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4891" y="454275"/>
            <a:ext cx="2248544" cy="75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4976" y="2452092"/>
            <a:ext cx="1125835" cy="2607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93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75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070553B-39E5-4021-B310-7C57F364B2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1" t="77850" r="8250" b="14360"/>
          <a:stretch/>
        </p:blipFill>
        <p:spPr>
          <a:xfrm>
            <a:off x="731778" y="304800"/>
            <a:ext cx="4764148" cy="1207217"/>
          </a:xfrm>
          <a:prstGeom prst="rect">
            <a:avLst/>
          </a:prstGeom>
        </p:spPr>
      </p:pic>
      <p:pic>
        <p:nvPicPr>
          <p:cNvPr id="1026" name="Picture 2" descr="Thỏa sức sáng tạo, lan tỏa yêu thương cùng cuộc thi vẽ &quot;Đất Xanh ...">
            <a:extLst>
              <a:ext uri="{FF2B5EF4-FFF2-40B4-BE49-F238E27FC236}">
                <a16:creationId xmlns="" xmlns:a16="http://schemas.microsoft.com/office/drawing/2014/main" id="{A55C7A33-B9CC-4FD9-8801-37B7C2FCD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242478"/>
            <a:ext cx="4076700" cy="279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uộc thi vẽ tranh NGÔI NHÀ MƠ ƯỚC">
            <a:extLst>
              <a:ext uri="{FF2B5EF4-FFF2-40B4-BE49-F238E27FC236}">
                <a16:creationId xmlns="" xmlns:a16="http://schemas.microsoft.com/office/drawing/2014/main" id="{711189C2-0C02-4444-ACA8-469C420EB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60" y="2197312"/>
            <a:ext cx="4076700" cy="288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5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3B9FA2E-689F-AFF7-4CBE-AEB398A7ED59}"/>
              </a:ext>
            </a:extLst>
          </p:cNvPr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2" name="TextBox 2">
              <a:extLst>
                <a:ext uri="{FF2B5EF4-FFF2-40B4-BE49-F238E27FC236}">
                  <a16:creationId xmlns="" xmlns:a16="http://schemas.microsoft.com/office/drawing/2014/main" id="{C231A5BC-A261-F3FE-9903-D7C7CE8FFC65}"/>
                </a:ext>
              </a:extLst>
            </p:cNvPr>
            <p:cNvSpPr txBox="1"/>
            <p:nvPr/>
          </p:nvSpPr>
          <p:spPr>
            <a:xfrm>
              <a:off x="5531499" y="3105835"/>
              <a:ext cx="1129003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buClrTx/>
                <a:defRPr/>
              </a:pPr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Lê </a:t>
              </a:r>
              <a:r>
                <a:rPr lang="en-US" sz="1350" dirty="0" err="1">
                  <a:solidFill>
                    <a:prstClr val="black"/>
                  </a:solidFill>
                  <a:latin typeface="Calibri" panose="020F0502020204030204"/>
                </a:rPr>
                <a:t>Văn</a:t>
              </a:r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1350" dirty="0" err="1">
                  <a:solidFill>
                    <a:prstClr val="black"/>
                  </a:solidFill>
                  <a:latin typeface="Calibri" panose="020F0502020204030204"/>
                </a:rPr>
                <a:t>Sinh</a:t>
              </a:r>
              <a:endParaRPr lang="en-US" sz="135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5" name="Hình ảnh 4" descr="Ảnh có chứa văn bản, đồ chơi&#10;&#10;Mô tả được tạo tự động">
              <a:extLst>
                <a:ext uri="{FF2B5EF4-FFF2-40B4-BE49-F238E27FC236}">
                  <a16:creationId xmlns="" xmlns:a16="http://schemas.microsoft.com/office/drawing/2014/main" id="{DC60280D-538D-3D33-C731-40BB64E617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DAFD498-5126-5E03-08F9-F8B82F989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" y="1118873"/>
            <a:ext cx="9144000" cy="22199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428018" y="152400"/>
            <a:ext cx="1253837" cy="11707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889543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</TotalTime>
  <Words>734</Words>
  <Application>Microsoft Office PowerPoint</Application>
  <PresentationFormat>On-screen Show (16:9)</PresentationFormat>
  <Paragraphs>248</Paragraphs>
  <Slides>27</Slides>
  <Notes>16</Notes>
  <HiddenSlides>0</HiddenSlides>
  <MMClips>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宋体</vt:lpstr>
      <vt:lpstr>Arial</vt:lpstr>
      <vt:lpstr>Arial Rounded</vt:lpstr>
      <vt:lpstr>Arial Rounded MT Bold</vt:lpstr>
      <vt:lpstr>Arial-Rounded</vt:lpstr>
      <vt:lpstr>Arial-SGK-TV</vt:lpstr>
      <vt:lpstr>Calibri</vt:lpstr>
      <vt:lpstr>Calibri Light</vt:lpstr>
      <vt:lpstr>HP001 4 hàng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nhà gỗ, nhà tre</vt:lpstr>
      <vt:lpstr>hoa xoan</vt:lpstr>
      <vt:lpstr>PowerPoint Presentation</vt:lpstr>
      <vt:lpstr>mái vàng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Pham Thi Minh Phuong</dc:creator>
  <cp:lastModifiedBy>ADMIN</cp:lastModifiedBy>
  <cp:revision>47</cp:revision>
  <dcterms:created xsi:type="dcterms:W3CDTF">2020-08-13T09:19:08Z</dcterms:created>
  <dcterms:modified xsi:type="dcterms:W3CDTF">2025-03-02T13:29:35Z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0x010100592AF9ED3A35974FB4FC0A750E20F08F</vt:lpwstr>
  </property>
</Properties>
</file>