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CF047-F03C-4311-9064-1CEAF425AF39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9C7F5-9C90-4A6B-B4AA-EA03D80AC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4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E650A-89FF-4CC3-B1B5-DF8CF759A3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0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E650A-89FF-4CC3-B1B5-DF8CF759A3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9540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C5C0A-0D26-4132-B61F-2E06C1498E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490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5632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4819" name="文本占位符 5632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dirty="0"/>
          </a:p>
        </p:txBody>
      </p:sp>
      <p:sp>
        <p:nvSpPr>
          <p:cNvPr id="34820" name="灯片编号占位符 1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931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417D38-AFE3-49B8-A163-5A99BE9712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519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14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3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464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25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08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4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38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6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8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1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54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9299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solidFill>
          <a:srgbClr val="7DD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61257" y="261257"/>
            <a:ext cx="11683093" cy="63572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797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A404991-DC8B-44E9-97DB-783310D506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25B1FBD-A72F-4401-8221-9042861C1EB0}"/>
              </a:ext>
            </a:extLst>
          </p:cNvPr>
          <p:cNvSpPr/>
          <p:nvPr userDrawn="1"/>
        </p:nvSpPr>
        <p:spPr>
          <a:xfrm>
            <a:off x="192910" y="196770"/>
            <a:ext cx="11806177" cy="6464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F73B100-4B5E-4F9E-8674-58E9344AFC50}"/>
              </a:ext>
            </a:extLst>
          </p:cNvPr>
          <p:cNvSpPr/>
          <p:nvPr userDrawn="1"/>
        </p:nvSpPr>
        <p:spPr>
          <a:xfrm>
            <a:off x="360742" y="344346"/>
            <a:ext cx="11470511" cy="6169306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E6010-74C8-4A0E-9E14-C5E91C324F52}"/>
              </a:ext>
            </a:extLst>
          </p:cNvPr>
          <p:cNvSpPr txBox="1"/>
          <p:nvPr userDrawn="1"/>
        </p:nvSpPr>
        <p:spPr>
          <a:xfrm>
            <a:off x="9417734" y="-39953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accent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accent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accent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accent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04203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图片 2" descr="图片包含 室内, 墙壁&#10;&#10;已生成高可信度的说明">
            <a:extLst>
              <a:ext uri="{FF2B5EF4-FFF2-40B4-BE49-F238E27FC236}">
                <a16:creationId xmlns:a16="http://schemas.microsoft.com/office/drawing/2014/main" id="{3D3BFAC6-E4F7-4285-9F4E-EFC21AFFE8B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561" y="-321904"/>
            <a:ext cx="9892397" cy="750180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890A358-1FE7-49FE-8C71-27E2C45C82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226" y="-242207"/>
            <a:ext cx="5352893" cy="3506145"/>
          </a:xfrm>
          <a:prstGeom prst="rect">
            <a:avLst/>
          </a:prstGeom>
        </p:spPr>
      </p:pic>
      <p:pic>
        <p:nvPicPr>
          <p:cNvPr id="12" name="PA_图片 6">
            <a:extLst>
              <a:ext uri="{FF2B5EF4-FFF2-40B4-BE49-F238E27FC236}">
                <a16:creationId xmlns:a16="http://schemas.microsoft.com/office/drawing/2014/main" id="{1EB92C0C-91B8-4FCE-B507-FFA510A4D8CC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75" y="433160"/>
            <a:ext cx="4229070" cy="3064817"/>
          </a:xfrm>
          <a:prstGeom prst="rect">
            <a:avLst/>
          </a:prstGeom>
        </p:spPr>
      </p:pic>
      <p:pic>
        <p:nvPicPr>
          <p:cNvPr id="13" name="PA_图片 8" descr="图片包含 矢量图形&#10;&#10;已生成高可信度的说明">
            <a:extLst>
              <a:ext uri="{FF2B5EF4-FFF2-40B4-BE49-F238E27FC236}">
                <a16:creationId xmlns:a16="http://schemas.microsoft.com/office/drawing/2014/main" id="{D5901FA8-80E5-47CA-B278-792CF245A16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747" y="3859845"/>
            <a:ext cx="2559562" cy="3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4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2000" accel="50000" decel="50000" autoRev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3.75E-6 4.44444E-6 L 0.06705 0.006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D933A-5BB3-4F91-866C-E5969E344AB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5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slide" Target="slide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12" Type="http://schemas.openxmlformats.org/officeDocument/2006/relationships/image" Target="../media/image23.png"/><Relationship Id="rId17" Type="http://schemas.openxmlformats.org/officeDocument/2006/relationships/image" Target="../media/image26.png"/><Relationship Id="rId2" Type="http://schemas.openxmlformats.org/officeDocument/2006/relationships/audio" Target="../media/media1.mp3"/><Relationship Id="rId16" Type="http://schemas.openxmlformats.org/officeDocument/2006/relationships/slide" Target="slide5.xml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microsoft.com/office/2007/relationships/hdphoto" Target="../media/hdphoto3.wdp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" Target="slide10.xml"/><Relationship Id="rId7" Type="http://schemas.openxmlformats.org/officeDocument/2006/relationships/image" Target="../media/image29.png"/><Relationship Id="rId12" Type="http://schemas.openxmlformats.org/officeDocument/2006/relationships/slide" Target="slide9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slide" Target="slide8.xml"/><Relationship Id="rId5" Type="http://schemas.microsoft.com/office/2007/relationships/hdphoto" Target="../media/hdphoto4.wdp"/><Relationship Id="rId10" Type="http://schemas.openxmlformats.org/officeDocument/2006/relationships/slide" Target="slide7.xml"/><Relationship Id="rId4" Type="http://schemas.openxmlformats.org/officeDocument/2006/relationships/image" Target="../media/image18.png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microsoft.com/office/2007/relationships/hdphoto" Target="../media/hdphoto4.wdp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0" y="18567"/>
            <a:ext cx="12192000" cy="237744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08" y="3649912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601" y="292902"/>
            <a:ext cx="1892506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5"/>
            <a:ext cx="12192000" cy="39238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4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64" y="4255974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6" y="346014"/>
            <a:ext cx="1695887" cy="197853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867" y="-207297"/>
            <a:ext cx="1676754" cy="21526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20BF7B-B2AC-408F-8576-23DDB0FDEE6C}"/>
              </a:ext>
            </a:extLst>
          </p:cNvPr>
          <p:cNvSpPr txBox="1"/>
          <p:nvPr/>
        </p:nvSpPr>
        <p:spPr>
          <a:xfrm>
            <a:off x="840852" y="2004715"/>
            <a:ext cx="10626144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555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08" y="3649912"/>
            <a:ext cx="1503363" cy="76161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24" y="3235491"/>
            <a:ext cx="12192000" cy="3923805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299791" y="847891"/>
            <a:ext cx="10489096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 ba, ngày   tháng 4 năm 2025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317739" y="1593006"/>
            <a:ext cx="9144000" cy="16557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</a:t>
            </a:r>
          </a:p>
          <a:p>
            <a:pPr marL="0" indent="0" algn="ctr">
              <a:buNone/>
            </a:pPr>
            <a:r>
              <a:rPr lang="en-US" sz="320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19: Cảm ơn anh hà mã</a:t>
            </a:r>
          </a:p>
          <a:p>
            <a:pPr marL="0" indent="0" algn="ctr">
              <a:buNone/>
            </a:pP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 và nghe: Cảm ơn anh hà mã</a:t>
            </a:r>
            <a:endParaRPr lang="en-US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9954543" y="262007"/>
            <a:ext cx="1769764" cy="3559369"/>
          </a:xfrm>
          <a:prstGeom prst="rect">
            <a:avLst/>
          </a:prstGeom>
        </p:spPr>
      </p:pic>
      <p:pic>
        <p:nvPicPr>
          <p:cNvPr id="17" name="图片 22">
            <a:extLst>
              <a:ext uri="{FF2B5EF4-FFF2-40B4-BE49-F238E27FC236}">
                <a16:creationId xmlns:a16="http://schemas.microsoft.com/office/drawing/2014/main" id="{6A71E56A-95C6-4E79-9D84-29B178256EFB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8" y="2420887"/>
            <a:ext cx="3877064" cy="4246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39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矩形 92"/>
          <p:cNvSpPr/>
          <p:nvPr/>
        </p:nvSpPr>
        <p:spPr>
          <a:xfrm>
            <a:off x="4141654" y="0"/>
            <a:ext cx="3908692" cy="647700"/>
          </a:xfrm>
          <a:prstGeom prst="rect">
            <a:avLst/>
          </a:prstGeom>
          <a:solidFill>
            <a:srgbClr val="7DD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4" name="等腰三角形 93"/>
          <p:cNvSpPr/>
          <p:nvPr/>
        </p:nvSpPr>
        <p:spPr>
          <a:xfrm flipV="1">
            <a:off x="8035741" y="0"/>
            <a:ext cx="346259" cy="647700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5" name="等腰三角形 94"/>
          <p:cNvSpPr/>
          <p:nvPr/>
        </p:nvSpPr>
        <p:spPr>
          <a:xfrm flipH="1" flipV="1">
            <a:off x="3795395" y="0"/>
            <a:ext cx="346259" cy="647700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1F7ED1-2C41-48CF-8C28-B190CE3F2F04}"/>
              </a:ext>
            </a:extLst>
          </p:cNvPr>
          <p:cNvSpPr txBox="1"/>
          <p:nvPr/>
        </p:nvSpPr>
        <p:spPr>
          <a:xfrm>
            <a:off x="437321" y="1422886"/>
            <a:ext cx="1828801" cy="4616648"/>
          </a:xfrm>
          <a:prstGeom prst="rect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1.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Dựa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vào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tranh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và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câu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hỏi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gợi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ý,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nói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về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sự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việc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từng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tranh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.</a:t>
            </a:r>
            <a:endParaRPr kumimoji="0" lang="vi-VN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E23BF3-F8AA-41F5-8D2C-8E2D8F0CDFB2}"/>
              </a:ext>
            </a:extLst>
          </p:cNvPr>
          <p:cNvSpPr txBox="1"/>
          <p:nvPr/>
        </p:nvSpPr>
        <p:spPr>
          <a:xfrm>
            <a:off x="3534268" y="-82500"/>
            <a:ext cx="5123464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Arial-Rounded"/>
                <a:ea typeface="Arial-Rounded"/>
              </a:rPr>
              <a:t>Cảm</a:t>
            </a:r>
            <a:r>
              <a:rPr lang="en-US" sz="3200" b="1" dirty="0">
                <a:solidFill>
                  <a:schemeClr val="bg1"/>
                </a:solidFill>
                <a:latin typeface="Arial-Rounded"/>
                <a:ea typeface="Arial-Rounded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-Rounded"/>
                <a:ea typeface="Arial-Rounded"/>
              </a:rPr>
              <a:t>ơn</a:t>
            </a:r>
            <a:r>
              <a:rPr lang="en-US" sz="3200" b="1" dirty="0">
                <a:solidFill>
                  <a:schemeClr val="bg1"/>
                </a:solidFill>
                <a:latin typeface="Arial-Rounded"/>
                <a:ea typeface="Arial-Rounded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-Rounded"/>
                <a:ea typeface="Arial-Rounded"/>
              </a:rPr>
              <a:t>anh</a:t>
            </a:r>
            <a:r>
              <a:rPr lang="en-US" sz="3200" b="1" dirty="0">
                <a:solidFill>
                  <a:schemeClr val="bg1"/>
                </a:solidFill>
                <a:latin typeface="Arial-Rounded"/>
                <a:ea typeface="Arial-Rounded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-Rounded"/>
                <a:ea typeface="Arial-Rounded"/>
              </a:rPr>
              <a:t>hà</a:t>
            </a:r>
            <a:r>
              <a:rPr lang="en-US" sz="3200" b="1" dirty="0">
                <a:solidFill>
                  <a:schemeClr val="bg1"/>
                </a:solidFill>
                <a:latin typeface="Arial-Rounded"/>
                <a:ea typeface="Arial-Rounded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-Rounded"/>
                <a:ea typeface="Arial-Rounded"/>
              </a:rPr>
              <a:t>mã</a:t>
            </a:r>
            <a:endParaRPr lang="en-US" sz="3200" b="1" dirty="0">
              <a:solidFill>
                <a:schemeClr val="bg1"/>
              </a:solidFill>
              <a:latin typeface="Arial-Rounded"/>
              <a:ea typeface="Arial-Rounded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54F156-F79D-42DF-9A55-A330C9571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3991" y="681222"/>
            <a:ext cx="8788587" cy="28849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BF403F-69F7-47BC-884D-3B27804F2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3657" y="3627097"/>
            <a:ext cx="8722724" cy="291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8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7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3" action="ppaction://hlinksldjump"/>
          </p:cNvPr>
          <p:cNvSpPr/>
          <p:nvPr/>
        </p:nvSpPr>
        <p:spPr>
          <a:xfrm>
            <a:off x="10458438" y="209550"/>
            <a:ext cx="1678906" cy="571500"/>
          </a:xfrm>
          <a:prstGeom prst="homePlat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Khám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954" y="2844966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07" y="1723784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068" y="2503670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729" y="1609823"/>
            <a:ext cx="2175133" cy="3385256"/>
          </a:xfrm>
          <a:prstGeom prst="rect">
            <a:avLst/>
          </a:prstGeom>
        </p:spPr>
      </p:pic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2626746" y="6019555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Khỉ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ounded Rectangle 28">
            <a:hlinkClick r:id="rId10" action="ppaction://hlinksldjump"/>
          </p:cNvPr>
          <p:cNvSpPr/>
          <p:nvPr/>
        </p:nvSpPr>
        <p:spPr>
          <a:xfrm>
            <a:off x="4188065" y="5159111"/>
            <a:ext cx="1178480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ounded Rectangle 29">
            <a:hlinkClick r:id="rId11" action="ppaction://hlinksldjump"/>
          </p:cNvPr>
          <p:cNvSpPr/>
          <p:nvPr/>
        </p:nvSpPr>
        <p:spPr>
          <a:xfrm>
            <a:off x="5849952" y="6262672"/>
            <a:ext cx="1383869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Ngựa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vằn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ounded Rectangle 30">
            <a:hlinkClick r:id="rId12" action="ppaction://hlinksldjump"/>
          </p:cNvPr>
          <p:cNvSpPr/>
          <p:nvPr/>
        </p:nvSpPr>
        <p:spPr>
          <a:xfrm>
            <a:off x="7999748" y="4995692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Hổ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3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33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234 -0.7882 " pathEditMode="relative" rAng="0" ptsTypes="AA">
                                      <p:cBhvr>
                                        <p:cTn id="38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01081 -0.98866 " pathEditMode="relative" rAng="0" ptsTypes="AA">
                                      <p:cBhvr>
                                        <p:cTn id="43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01446 -0.73819 " pathEditMode="relative" rAng="0" ptsTypes="AA">
                                      <p:cBhvr>
                                        <p:cTn id="48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24027" y="3571310"/>
            <a:ext cx="6066824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lang="en-US" sz="36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6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cún</a:t>
            </a:r>
            <a:r>
              <a:rPr lang="en-US" sz="36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gặp</a:t>
            </a:r>
            <a:r>
              <a:rPr lang="en-US" sz="36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lang="en-US" sz="36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endParaRPr lang="en-US" sz="3600" b="1" dirty="0">
              <a:solidFill>
                <a:srgbClr val="008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 algn="ctr"/>
            <a:r>
              <a:rPr lang="en-US" sz="36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lang="en-US" sz="36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36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rừng</a:t>
            </a:r>
            <a:r>
              <a:rPr lang="en-US" sz="36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96496" y="5142239"/>
            <a:ext cx="6205514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Dê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và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cún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vào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rừng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chơi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,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khi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quay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về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thì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bị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lạc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đường</a:t>
            </a:r>
            <a:r>
              <a:rPr lang="en-US" sz="3600" kern="0" dirty="0">
                <a:solidFill>
                  <a:srgbClr val="FF0000"/>
                </a:solidFill>
                <a:latin typeface="Arial-Rounded"/>
                <a:ea typeface="Arial-Rounded"/>
                <a:cs typeface="Arial"/>
                <a:sym typeface="Arial"/>
              </a:rPr>
              <a:t>.</a:t>
            </a:r>
            <a:endParaRPr lang="vi-VN" sz="3200" kern="0" dirty="0">
              <a:solidFill>
                <a:srgbClr val="FF0000"/>
              </a:solidFill>
              <a:latin typeface="Arial-Rounded"/>
              <a:ea typeface="Arial-Rounded"/>
              <a:cs typeface="Arial"/>
              <a:sym typeface="Arial"/>
            </a:endParaRPr>
          </a:p>
        </p:txBody>
      </p:sp>
      <p:pic>
        <p:nvPicPr>
          <p:cNvPr id="7" name="Pictur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03928E-CC32-49E8-A5D1-C3E1CF9412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r="54702"/>
          <a:stretch/>
        </p:blipFill>
        <p:spPr>
          <a:xfrm>
            <a:off x="268355" y="324548"/>
            <a:ext cx="5220781" cy="3935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110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5158" y="3628865"/>
            <a:ext cx="6411981" cy="906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4000" kern="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Dê</a:t>
            </a:r>
            <a:r>
              <a:rPr lang="en-US" sz="4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000" kern="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đã</a:t>
            </a:r>
            <a:r>
              <a:rPr lang="en-US" sz="4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000" kern="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nói</a:t>
            </a:r>
            <a:r>
              <a:rPr lang="en-US" sz="4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000" kern="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gì</a:t>
            </a:r>
            <a:r>
              <a:rPr lang="en-US" sz="4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000" kern="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khi</a:t>
            </a:r>
            <a:r>
              <a:rPr lang="en-US" sz="4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000" kern="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gặp</a:t>
            </a:r>
            <a:r>
              <a:rPr lang="en-US" sz="4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000" kern="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cô</a:t>
            </a:r>
            <a:r>
              <a:rPr lang="en-US" sz="4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000" kern="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  <a:sym typeface="Wingdings" panose="05000000000000000000" pitchFamily="2" charset="2"/>
              </a:rPr>
              <a:t>hươu</a:t>
            </a:r>
            <a:r>
              <a:rPr lang="en-US" sz="3600" kern="0" dirty="0">
                <a:solidFill>
                  <a:schemeClr val="accent6">
                    <a:lumMod val="50000"/>
                  </a:schemeClr>
                </a:solidFill>
                <a:latin typeface="Arial-Rounded"/>
                <a:ea typeface="Arial-Rounded"/>
                <a:cs typeface="Arial"/>
                <a:sym typeface="Wingdings" panose="05000000000000000000" pitchFamily="2" charset="2"/>
              </a:rPr>
              <a:t>?</a:t>
            </a:r>
            <a:endParaRPr lang="vi-VN" sz="3600" kern="0" dirty="0">
              <a:solidFill>
                <a:schemeClr val="accent6">
                  <a:lumMod val="50000"/>
                </a:schemeClr>
              </a:solidFill>
              <a:latin typeface="Arial-Rounded"/>
              <a:ea typeface="Arial-Rounded"/>
              <a:cs typeface="Arial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8528" y="4686978"/>
            <a:ext cx="659347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44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Dê</a:t>
            </a:r>
            <a:r>
              <a:rPr lang="en-US" sz="4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4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nói</a:t>
            </a:r>
            <a:r>
              <a:rPr lang="en-US" sz="4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en-US" sz="4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  </a:t>
            </a:r>
            <a:r>
              <a:rPr lang="en-US" sz="44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Cô</a:t>
            </a:r>
            <a:r>
              <a:rPr lang="en-US" sz="4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kia, </a:t>
            </a:r>
            <a:r>
              <a:rPr lang="en-US" sz="44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về</a:t>
            </a:r>
            <a:r>
              <a:rPr lang="en-US" sz="4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4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làng</a:t>
            </a:r>
            <a:r>
              <a:rPr lang="en-US" sz="4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4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đi</a:t>
            </a:r>
            <a:r>
              <a:rPr lang="en-US" sz="4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4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lối</a:t>
            </a:r>
            <a:r>
              <a:rPr lang="en-US" sz="4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44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nào</a:t>
            </a:r>
            <a:r>
              <a:rPr lang="en-US" sz="4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?</a:t>
            </a:r>
          </a:p>
        </p:txBody>
      </p:sp>
      <p:pic>
        <p:nvPicPr>
          <p:cNvPr id="8" name="Picture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961867-22D8-4457-BE92-5283BEFDAD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50000" r="1138"/>
          <a:stretch/>
        </p:blipFill>
        <p:spPr>
          <a:xfrm>
            <a:off x="619682" y="129209"/>
            <a:ext cx="5393739" cy="4224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264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61102" y="4095941"/>
            <a:ext cx="6622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600" b="1" dirty="0" err="1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sao</a:t>
            </a:r>
            <a:r>
              <a:rPr lang="en-US" sz="3600" b="1" dirty="0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dê</a:t>
            </a:r>
            <a:r>
              <a:rPr lang="en-US" sz="3600" b="1" dirty="0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anh</a:t>
            </a:r>
            <a:r>
              <a:rPr lang="en-US" sz="3600" b="1" dirty="0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hà</a:t>
            </a:r>
            <a:r>
              <a:rPr lang="en-US" sz="3600" b="1" dirty="0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mã</a:t>
            </a:r>
            <a:r>
              <a:rPr lang="en-US" sz="3600" b="1" dirty="0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phật</a:t>
            </a:r>
            <a:r>
              <a:rPr lang="en-US" sz="3600" b="1" dirty="0">
                <a:solidFill>
                  <a:srgbClr val="008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ý?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94347" y="4742272"/>
            <a:ext cx="7228088" cy="1664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Dê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làm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anh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hà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mã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phật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ý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vì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đã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hỏi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không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lịch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sự</a:t>
            </a:r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</a:t>
            </a:r>
            <a:endParaRPr lang="vi-VN" sz="3200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>
            <a:off x="10383756" y="1"/>
            <a:ext cx="1732044" cy="37735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62E14F-9BB3-45DA-986F-552B772774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r="52521"/>
          <a:stretch/>
        </p:blipFill>
        <p:spPr>
          <a:xfrm>
            <a:off x="576469" y="216832"/>
            <a:ext cx="5515280" cy="3879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886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12795" y="3563203"/>
            <a:ext cx="5923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Cún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khiến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anh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hà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mã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vẻ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giúp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đỡ</a:t>
            </a:r>
            <a:r>
              <a:rPr lang="en-US" sz="3200" b="1" dirty="0">
                <a:solidFill>
                  <a:srgbClr val="008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2795" y="4785123"/>
            <a:ext cx="68451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Cún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đã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hỏi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anh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hà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mã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rất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lịch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sự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 “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Chào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anh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hà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mã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anh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giúp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bọn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em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qua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sông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được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không</a:t>
            </a:r>
            <a:r>
              <a:rPr lang="en-US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ạ?”</a:t>
            </a:r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16932" y="208540"/>
            <a:ext cx="2175133" cy="3385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8D889C-F7D4-4793-BB03-A427140874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8981"/>
          <a:stretch/>
        </p:blipFill>
        <p:spPr>
          <a:xfrm>
            <a:off x="69574" y="337930"/>
            <a:ext cx="5222821" cy="3418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911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88033" y="439003"/>
            <a:ext cx="977453" cy="1888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701783" y="2140249"/>
            <a:ext cx="1300698" cy="2519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9244" y="169302"/>
            <a:ext cx="1303585" cy="20288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53624" y="3429000"/>
            <a:ext cx="1510274" cy="289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3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0.90729 -3.7037E-7 " pathEditMode="relative" rAng="0" ptsTypes="AA">
                                      <p:cBhvr>
                                        <p:cTn id="6" dur="6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6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L 0.64557 -0.04606 " pathEditMode="relative" rAng="0" ptsTypes="AA">
                                      <p:cBhvr>
                                        <p:cTn id="8" dur="6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79" y="-2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0.52213 0.00277 " pathEditMode="relative" rAng="0" ptsTypes="AA">
                                      <p:cBhvr>
                                        <p:cTn id="10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07" y="1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0.80403 0.05463 " pathEditMode="relative" rAng="0" ptsTypes="AA">
                                      <p:cBhvr>
                                        <p:cTn id="12" dur="6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95" y="27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04637" y="588757"/>
            <a:ext cx="11487363" cy="8199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3" tIns="43341" rIns="86683" bIns="4334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 panose="020F0502020204030204"/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8F79D-F494-446D-9585-320F963A6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6018" y="1567346"/>
            <a:ext cx="8739964" cy="23495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EB2EBB-351F-4047-A613-468B88FEAF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6017" y="4057654"/>
            <a:ext cx="8739965" cy="22115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C325F8-0FD6-461A-9FBF-3680AB61D4AB}"/>
              </a:ext>
            </a:extLst>
          </p:cNvPr>
          <p:cNvSpPr txBox="1"/>
          <p:nvPr/>
        </p:nvSpPr>
        <p:spPr>
          <a:xfrm>
            <a:off x="-584795" y="430139"/>
            <a:ext cx="9388551" cy="889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2.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Kể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lại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từng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đoạn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theo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tranh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40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6" name="图片 41995" descr="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685800"/>
            <a:ext cx="5235879" cy="434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97" name="图片 41996" descr="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7800"/>
            <a:ext cx="7272867" cy="61827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6" name="图片 41997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617633"/>
            <a:ext cx="12192000" cy="12403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7" name="Text Box 5"/>
          <p:cNvSpPr txBox="1"/>
          <p:nvPr/>
        </p:nvSpPr>
        <p:spPr>
          <a:xfrm>
            <a:off x="1930400" y="3429000"/>
            <a:ext cx="3556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8" name="Text Box 6"/>
          <p:cNvSpPr txBox="1"/>
          <p:nvPr/>
        </p:nvSpPr>
        <p:spPr>
          <a:xfrm>
            <a:off x="711200" y="4093087"/>
            <a:ext cx="5994400" cy="7694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 NHÓM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03" name="Text Box 7"/>
          <p:cNvSpPr txBox="1"/>
          <p:nvPr/>
        </p:nvSpPr>
        <p:spPr>
          <a:xfrm>
            <a:off x="7685892" y="3136612"/>
            <a:ext cx="2899281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200" noProof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</a:t>
            </a:r>
            <a:r>
              <a:rPr kumimoji="0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gian </a:t>
            </a:r>
            <a:r>
              <a:rPr kumimoji="0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phút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520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7C27E7-3EBB-44E4-B587-606D4BE648FB}"/>
              </a:ext>
            </a:extLst>
          </p:cNvPr>
          <p:cNvSpPr txBox="1"/>
          <p:nvPr/>
        </p:nvSpPr>
        <p:spPr>
          <a:xfrm>
            <a:off x="3955774" y="3041375"/>
            <a:ext cx="7841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Qua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câu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chuyện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em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học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được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điều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gì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/>
                <a:ea typeface="Arial-Rounded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42274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F816D39-F595-43E9-8B6D-0E35D872CDC7}"/>
              </a:ext>
            </a:extLst>
          </p:cNvPr>
          <p:cNvGrpSpPr/>
          <p:nvPr/>
        </p:nvGrpSpPr>
        <p:grpSpPr>
          <a:xfrm>
            <a:off x="4114788" y="150513"/>
            <a:ext cx="3962424" cy="675470"/>
            <a:chOff x="142892" y="4600886"/>
            <a:chExt cx="13240614" cy="225711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2EE7291-C571-4FF0-A32F-19A667A5EE8B}"/>
                </a:ext>
              </a:extLst>
            </p:cNvPr>
            <p:cNvGrpSpPr/>
            <p:nvPr/>
          </p:nvGrpSpPr>
          <p:grpSpPr>
            <a:xfrm>
              <a:off x="142892" y="4600886"/>
              <a:ext cx="8762570" cy="2257114"/>
              <a:chOff x="1958439" y="4280452"/>
              <a:chExt cx="10392413" cy="2676939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A2D66E0F-BFAE-40B1-A6C1-2C8EF64B12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19151" y="4280452"/>
                <a:ext cx="1852523" cy="2577548"/>
              </a:xfrm>
              <a:prstGeom prst="rect">
                <a:avLst/>
              </a:prstGeom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D9DD8A38-F18B-4719-8427-9566DA7977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711681" y="4379843"/>
                <a:ext cx="1639171" cy="2577548"/>
              </a:xfrm>
              <a:prstGeom prst="rect">
                <a:avLst/>
              </a:prstGeom>
            </p:spPr>
          </p:pic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62CA85A0-A55A-4BDE-9BA4-43C68A946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75461" y="4363278"/>
                <a:ext cx="2090028" cy="2577548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4903B05C-77A7-4FA9-B4D0-DDFE534DF5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58439" y="4280452"/>
                <a:ext cx="1956916" cy="2577548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8848C162-B395-45E6-9AF8-A35BAE722F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29665" y="4280452"/>
                <a:ext cx="1580048" cy="2577548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37346418-F0D5-416D-9D10-0374546E48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18755" y="4280452"/>
                <a:ext cx="1936220" cy="2577548"/>
              </a:xfrm>
              <a:prstGeom prst="rect">
                <a:avLst/>
              </a:prstGeom>
            </p:spPr>
          </p:pic>
        </p:grp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0A5E2055-8DCD-41CD-92A6-2ABD75F82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84500" y="4684689"/>
              <a:ext cx="1561992" cy="217331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2659696-D553-4CCD-9220-C3CA0DE33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95388" y="4684689"/>
              <a:ext cx="1332249" cy="217331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D98B178-A77E-47D3-ABEF-1038199D2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50944" y="4684689"/>
              <a:ext cx="1632562" cy="2173311"/>
            </a:xfrm>
            <a:prstGeom prst="rect">
              <a:avLst/>
            </a:prstGeom>
          </p:spPr>
        </p:pic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2EEAA560-2CFD-46A1-B6EF-793A9461B638}"/>
              </a:ext>
            </a:extLst>
          </p:cNvPr>
          <p:cNvSpPr/>
          <p:nvPr/>
        </p:nvSpPr>
        <p:spPr>
          <a:xfrm>
            <a:off x="0" y="825983"/>
            <a:ext cx="12192000" cy="207687"/>
          </a:xfrm>
          <a:prstGeom prst="rect">
            <a:avLst/>
          </a:prstGeom>
          <a:solidFill>
            <a:srgbClr val="FDC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: 折角 13">
            <a:extLst>
              <a:ext uri="{FF2B5EF4-FFF2-40B4-BE49-F238E27FC236}">
                <a16:creationId xmlns:a16="http://schemas.microsoft.com/office/drawing/2014/main" id="{ABACA639-4A14-4D99-8ECD-EBA10B471567}"/>
              </a:ext>
            </a:extLst>
          </p:cNvPr>
          <p:cNvSpPr/>
          <p:nvPr/>
        </p:nvSpPr>
        <p:spPr>
          <a:xfrm>
            <a:off x="642337" y="2069482"/>
            <a:ext cx="6715125" cy="3073396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F8B2CC59-ED4B-46A2-918F-CCCB8E30B3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66" y="-442595"/>
            <a:ext cx="5509611" cy="43006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A0A55C7-7D03-4F80-AA38-9CCDF9171E2B}"/>
              </a:ext>
            </a:extLst>
          </p:cNvPr>
          <p:cNvSpPr txBox="1"/>
          <p:nvPr/>
        </p:nvSpPr>
        <p:spPr>
          <a:xfrm>
            <a:off x="1304336" y="2551837"/>
            <a:ext cx="53911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cùng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người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thân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trao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đổi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chào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hỏi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thể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hiện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sự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thân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thiện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hoặc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lịch</a:t>
            </a:r>
            <a:r>
              <a:rPr lang="en-US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sự</a:t>
            </a:r>
            <a:endParaRPr lang="en-US" sz="36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4" descr="Friendly kids greeting each other waving hands and">
            <a:extLst>
              <a:ext uri="{FF2B5EF4-FFF2-40B4-BE49-F238E27FC236}">
                <a16:creationId xmlns:a16="http://schemas.microsoft.com/office/drawing/2014/main" id="{64CD5D87-F938-4828-AA99-39847F404B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" t="16900" r="7748" b="24719"/>
          <a:stretch/>
        </p:blipFill>
        <p:spPr bwMode="auto">
          <a:xfrm>
            <a:off x="6931732" y="3589890"/>
            <a:ext cx="4171037" cy="307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819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445280" y="1827539"/>
            <a:ext cx="9015394" cy="3241099"/>
          </a:xfrm>
          <a:prstGeom prst="rect">
            <a:avLst/>
          </a:prstGeom>
          <a:solidFill>
            <a:srgbClr val="059BA3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0" y="6689188"/>
            <a:ext cx="12192000" cy="168812"/>
            <a:chOff x="0" y="0"/>
            <a:chExt cx="12192000" cy="168812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pic>
        <p:nvPicPr>
          <p:cNvPr id="24" name="图片 22">
            <a:extLst>
              <a:ext uri="{FF2B5EF4-FFF2-40B4-BE49-F238E27FC236}">
                <a16:creationId xmlns:a16="http://schemas.microsoft.com/office/drawing/2014/main" id="{6A71E56A-95C6-4E79-9D84-29B178256E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140" y="2561630"/>
            <a:ext cx="3578860" cy="39414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51FF43-0F47-4404-B5DB-A68CBB1503CC}"/>
              </a:ext>
            </a:extLst>
          </p:cNvPr>
          <p:cNvSpPr txBox="1"/>
          <p:nvPr/>
        </p:nvSpPr>
        <p:spPr>
          <a:xfrm>
            <a:off x="2147777" y="2478592"/>
            <a:ext cx="67228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Củng</a:t>
            </a:r>
            <a:r>
              <a:rPr 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cố</a:t>
            </a:r>
            <a:r>
              <a:rPr 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bài</a:t>
            </a:r>
            <a:r>
              <a:rPr 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học</a:t>
            </a:r>
            <a:endParaRPr lang="en-US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Dặn</a:t>
            </a:r>
            <a:r>
              <a:rPr 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dò</a:t>
            </a:r>
            <a:endParaRPr lang="en-US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8B47B1-A59D-43DA-8F6C-0785D27EE8FF}"/>
              </a:ext>
            </a:extLst>
          </p:cNvPr>
          <p:cNvSpPr txBox="1"/>
          <p:nvPr/>
        </p:nvSpPr>
        <p:spPr>
          <a:xfrm>
            <a:off x="0" y="6364575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accent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accent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accent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accent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309647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245</Words>
  <Application>Microsoft Office PowerPoint</Application>
  <PresentationFormat>Widescreen</PresentationFormat>
  <Paragraphs>38</Paragraphs>
  <Slides>15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宋体</vt:lpstr>
      <vt:lpstr>宋体</vt:lpstr>
      <vt:lpstr>Arial</vt:lpstr>
      <vt:lpstr>Arial-Rounded</vt:lpstr>
      <vt:lpstr>Calibri</vt:lpstr>
      <vt:lpstr>Calibri Light</vt:lpstr>
      <vt:lpstr>等线</vt:lpstr>
      <vt:lpstr>黑体</vt:lpstr>
      <vt:lpstr>Times New Roman</vt:lpstr>
      <vt:lpstr>Wingdings</vt:lpstr>
      <vt:lpstr>字魂59号-创粗黑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PC</dc:creator>
  <cp:lastModifiedBy>User PC</cp:lastModifiedBy>
  <cp:revision>2</cp:revision>
  <dcterms:created xsi:type="dcterms:W3CDTF">2025-04-01T07:43:38Z</dcterms:created>
  <dcterms:modified xsi:type="dcterms:W3CDTF">2025-04-01T07:52:49Z</dcterms:modified>
</cp:coreProperties>
</file>