
<file path=[Content_Types].xml><?xml version="1.0" encoding="utf-8"?>
<Types xmlns="http://schemas.openxmlformats.org/package/2006/content-types">
  <Default Extension="emf" ContentType="image/x-emf"/>
  <Default Extension="jpe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11693" r:id="rId2"/>
    <p:sldId id="258" r:id="rId3"/>
    <p:sldId id="397" r:id="rId4"/>
    <p:sldId id="259" r:id="rId5"/>
    <p:sldId id="260" r:id="rId6"/>
    <p:sldId id="398" r:id="rId7"/>
    <p:sldId id="399" r:id="rId8"/>
    <p:sldId id="257" r:id="rId9"/>
    <p:sldId id="382" r:id="rId10"/>
    <p:sldId id="387" r:id="rId11"/>
    <p:sldId id="370" r:id="rId12"/>
    <p:sldId id="389" r:id="rId13"/>
    <p:sldId id="400" r:id="rId14"/>
    <p:sldId id="401" r:id="rId15"/>
    <p:sldId id="402" r:id="rId16"/>
    <p:sldId id="403" r:id="rId17"/>
    <p:sldId id="390" r:id="rId18"/>
    <p:sldId id="404" r:id="rId19"/>
    <p:sldId id="376" r:id="rId20"/>
    <p:sldId id="375" r:id="rId21"/>
    <p:sldId id="373" r:id="rId22"/>
    <p:sldId id="39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6" d="100"/>
          <a:sy n="76" d="100"/>
        </p:scale>
        <p:origin x="43"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20A7F-5264-4741-AC17-1F4AC4F50C74}" type="datetimeFigureOut">
              <a:rPr lang="en-US" smtClean="0"/>
              <a:t>29/04/2025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D7168-6BE3-490F-99B9-6C6EC38F27A7}" type="slidenum">
              <a:rPr lang="en-US" smtClean="0"/>
              <a:t>‹#›</a:t>
            </a:fld>
            <a:endParaRPr lang="en-US"/>
          </a:p>
        </p:txBody>
      </p:sp>
    </p:spTree>
    <p:extLst>
      <p:ext uri="{BB962C8B-B14F-4D97-AF65-F5344CB8AC3E}">
        <p14:creationId xmlns:p14="http://schemas.microsoft.com/office/powerpoint/2010/main" val="2548568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C8020-144F-4A97-BC6C-8348BECFAAB1}"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355816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753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203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53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4203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802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7475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https://kahoot.it/challenge/01429142?challenge-id=4704f5a7-ae2e-4560-bd76-f4409d01bdec_1637733308397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9E570-05C7-4B86-92DC-DB7FE38CC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71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44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E23BA-81D7-DD44-BA07-516D337B1BAF}"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264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DEAA1-92EC-CB1D-8DF0-2E16CB1BB3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DDA162-BEBB-62A8-C6A6-F4500F65C8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9E0039-BA9A-5A49-E244-442AD35BB237}"/>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5" name="Footer Placeholder 4">
            <a:extLst>
              <a:ext uri="{FF2B5EF4-FFF2-40B4-BE49-F238E27FC236}">
                <a16:creationId xmlns:a16="http://schemas.microsoft.com/office/drawing/2014/main" id="{BD4C509E-48C2-89EF-1B25-5FB7B94659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B5B928-B7F5-370F-8504-55204EC7F1A4}"/>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3281471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C0D52-8520-26FB-787F-0BB6DE7908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81A7CA-24A8-31DE-3492-088689AF6F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4EF0C0-3B28-3EA6-D58F-C0DC3C7A6D7A}"/>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5" name="Footer Placeholder 4">
            <a:extLst>
              <a:ext uri="{FF2B5EF4-FFF2-40B4-BE49-F238E27FC236}">
                <a16:creationId xmlns:a16="http://schemas.microsoft.com/office/drawing/2014/main" id="{84BF62B9-8E11-44C2-ACD5-635EA34412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CEFF2D-1A6B-D3B6-08E7-EA501A3F0A2F}"/>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3504667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5B85-8CBF-F0F8-9FEE-492BB725CF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EFB174-EDF1-1D5B-A1B0-6CFBE18E73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E157C9-A427-FD3E-788F-7E5DB33C7288}"/>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5" name="Footer Placeholder 4">
            <a:extLst>
              <a:ext uri="{FF2B5EF4-FFF2-40B4-BE49-F238E27FC236}">
                <a16:creationId xmlns:a16="http://schemas.microsoft.com/office/drawing/2014/main" id="{DD9D75E5-94B2-7081-8E2C-3D0779731F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47B244-C582-DD3F-D499-06C8DACC5674}"/>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2646056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44F4B-A6AF-453C-227C-F9C9AFFCED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7AEE3E-1ED1-D7B6-DB4E-655F36D688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4FF5B5-8638-5082-749F-777EB5D5F8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34C3BB-E71C-97A4-8282-7D2786B6322A}"/>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6" name="Footer Placeholder 5">
            <a:extLst>
              <a:ext uri="{FF2B5EF4-FFF2-40B4-BE49-F238E27FC236}">
                <a16:creationId xmlns:a16="http://schemas.microsoft.com/office/drawing/2014/main" id="{EC04C4F9-24EA-08E6-9BC2-F9D6CA6827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6F1737-C18E-59ED-86FA-0AA71BC5EEEE}"/>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3033336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1C61D-EE18-7B29-DAC3-8682E8232C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9067B6-438A-125F-9E5C-B7326E6D87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C4CC2E-4D8F-F002-2016-F6C7459508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63D9FF-64B9-50BB-FFA7-1DC3B86197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6958B1-314F-A9D2-A97C-550DD35D7F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C08AF7-5415-3C51-391B-4C1F5DFE777A}"/>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8" name="Footer Placeholder 7">
            <a:extLst>
              <a:ext uri="{FF2B5EF4-FFF2-40B4-BE49-F238E27FC236}">
                <a16:creationId xmlns:a16="http://schemas.microsoft.com/office/drawing/2014/main" id="{F19FE70A-E7D8-6638-F4E8-50458F35FA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05593A-5974-D6DF-880A-1B7388A88307}"/>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4074794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3B5DB-D3B1-C6DA-B693-80DD0CB4FD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8A20F0-E1DC-694D-B156-948ED3E598ED}"/>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4" name="Footer Placeholder 3">
            <a:extLst>
              <a:ext uri="{FF2B5EF4-FFF2-40B4-BE49-F238E27FC236}">
                <a16:creationId xmlns:a16="http://schemas.microsoft.com/office/drawing/2014/main" id="{1B705504-E99D-8D7E-74E4-D6942E9ED1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31D2F6-AB69-CD2E-36B8-A26339E88686}"/>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1564770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19FC85-55DF-2F69-0ADD-1E7A2E7C6B20}"/>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3" name="Footer Placeholder 2">
            <a:extLst>
              <a:ext uri="{FF2B5EF4-FFF2-40B4-BE49-F238E27FC236}">
                <a16:creationId xmlns:a16="http://schemas.microsoft.com/office/drawing/2014/main" id="{3CE4750F-95D4-60C0-7DA3-4FC711305A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751B79-692D-858D-BE59-A431D22DD928}"/>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301892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0E9F-AE5C-366E-5A98-A77493E0E1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A17B2E-4649-FB80-374B-7A1A96FA57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0E3504-BFDC-23C4-F383-4014430092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E6AE8A-1334-F6BF-C1B9-9CB92AD71A7D}"/>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6" name="Footer Placeholder 5">
            <a:extLst>
              <a:ext uri="{FF2B5EF4-FFF2-40B4-BE49-F238E27FC236}">
                <a16:creationId xmlns:a16="http://schemas.microsoft.com/office/drawing/2014/main" id="{C2D58310-1D67-F78C-23DB-087E5DA8CC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7C89E7-A430-E5EF-7418-3E45FE92A760}"/>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1001226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B63E9-A02E-0A3F-C367-AD5E596F3C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DD91A4-DB2A-1EC5-005C-F5A346388F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1A25C4-535E-8027-806E-2BBE538AA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989F90-55C1-FAB6-991A-10D64041D740}"/>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6" name="Footer Placeholder 5">
            <a:extLst>
              <a:ext uri="{FF2B5EF4-FFF2-40B4-BE49-F238E27FC236}">
                <a16:creationId xmlns:a16="http://schemas.microsoft.com/office/drawing/2014/main" id="{A02E78AF-C3BD-BA6F-5805-6ABCFC4D57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448538-5C57-EE6B-2471-D4BD71B02C93}"/>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2367459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C85B-88E0-1EDD-EB90-7726434A8E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7A7292-B7D8-C0BC-DE38-E9767EC69E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24D474-D6D3-54FC-9EF5-30AC72BEC04D}"/>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5" name="Footer Placeholder 4">
            <a:extLst>
              <a:ext uri="{FF2B5EF4-FFF2-40B4-BE49-F238E27FC236}">
                <a16:creationId xmlns:a16="http://schemas.microsoft.com/office/drawing/2014/main" id="{2EF5E892-196F-ACF3-7719-353D01E10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9FC4C-E4D5-B352-0CBE-DEA990BA4EB3}"/>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132332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7A9B33-16FF-7269-92C6-F3016ACB29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18C6CD-D6FA-D9E1-4080-562FCC2F23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80C27-8897-6170-94CD-C575950280A3}"/>
              </a:ext>
            </a:extLst>
          </p:cNvPr>
          <p:cNvSpPr>
            <a:spLocks noGrp="1"/>
          </p:cNvSpPr>
          <p:nvPr>
            <p:ph type="dt" sz="half" idx="10"/>
          </p:nvPr>
        </p:nvSpPr>
        <p:spPr/>
        <p:txBody>
          <a:bodyPr/>
          <a:lstStyle/>
          <a:p>
            <a:fld id="{A84C7F6B-421D-481C-8673-67AB8AB903BA}" type="datetimeFigureOut">
              <a:rPr lang="en-US" smtClean="0"/>
              <a:t>29/04/2025</a:t>
            </a:fld>
            <a:endParaRPr lang="en-US"/>
          </a:p>
        </p:txBody>
      </p:sp>
      <p:sp>
        <p:nvSpPr>
          <p:cNvPr id="5" name="Footer Placeholder 4">
            <a:extLst>
              <a:ext uri="{FF2B5EF4-FFF2-40B4-BE49-F238E27FC236}">
                <a16:creationId xmlns:a16="http://schemas.microsoft.com/office/drawing/2014/main" id="{1D699201-F736-7055-E420-ECABD1C5F2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B41EB7-BD24-E97B-7BC3-87AB9C5F9E3F}"/>
              </a:ext>
            </a:extLst>
          </p:cNvPr>
          <p:cNvSpPr>
            <a:spLocks noGrp="1"/>
          </p:cNvSpPr>
          <p:nvPr>
            <p:ph type="sldNum" sz="quarter" idx="12"/>
          </p:nvPr>
        </p:nvSpPr>
        <p:spPr/>
        <p:txBody>
          <a:bodyPr/>
          <a:lstStyle/>
          <a:p>
            <a:fld id="{1AEC07FA-2389-4A55-AFB0-D7415F102752}" type="slidenum">
              <a:rPr lang="en-US" smtClean="0"/>
              <a:t>‹#›</a:t>
            </a:fld>
            <a:endParaRPr lang="en-US"/>
          </a:p>
        </p:txBody>
      </p:sp>
    </p:spTree>
    <p:extLst>
      <p:ext uri="{BB962C8B-B14F-4D97-AF65-F5344CB8AC3E}">
        <p14:creationId xmlns:p14="http://schemas.microsoft.com/office/powerpoint/2010/main" val="1273716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999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961ED4-F308-1347-E5E2-82BAC56213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879B6A-4D2F-3954-FBE3-DE2BD8082A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2AAAE-254D-C04D-57DF-2534570574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4C7F6B-421D-481C-8673-67AB8AB903BA}" type="datetimeFigureOut">
              <a:rPr lang="en-US" smtClean="0"/>
              <a:t>29/04/2025</a:t>
            </a:fld>
            <a:endParaRPr lang="en-US"/>
          </a:p>
        </p:txBody>
      </p:sp>
      <p:sp>
        <p:nvSpPr>
          <p:cNvPr id="5" name="Footer Placeholder 4">
            <a:extLst>
              <a:ext uri="{FF2B5EF4-FFF2-40B4-BE49-F238E27FC236}">
                <a16:creationId xmlns:a16="http://schemas.microsoft.com/office/drawing/2014/main" id="{FB2B3C42-D9C4-3EA3-88E5-BA76B0FAD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274F7-8DAF-A080-E513-C8CA4D706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EC07FA-2389-4A55-AFB0-D7415F102752}" type="slidenum">
              <a:rPr lang="en-US" smtClean="0"/>
              <a:t>‹#›</a:t>
            </a:fld>
            <a:endParaRPr lang="en-US"/>
          </a:p>
        </p:txBody>
      </p:sp>
    </p:spTree>
    <p:extLst>
      <p:ext uri="{BB962C8B-B14F-4D97-AF65-F5344CB8AC3E}">
        <p14:creationId xmlns:p14="http://schemas.microsoft.com/office/powerpoint/2010/main" val="2680464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audio" Target="../media/audio4.wav"/><Relationship Id="rId12"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3.wav"/><Relationship Id="rId11" Type="http://schemas.openxmlformats.org/officeDocument/2006/relationships/image" Target="../media/image10.png"/><Relationship Id="rId5" Type="http://schemas.openxmlformats.org/officeDocument/2006/relationships/audio" Target="../media/audio2.wav"/><Relationship Id="rId15" Type="http://schemas.openxmlformats.org/officeDocument/2006/relationships/image" Target="../media/image12.wmf"/><Relationship Id="rId10" Type="http://schemas.openxmlformats.org/officeDocument/2006/relationships/image" Target="../media/image8.png"/><Relationship Id="rId4" Type="http://schemas.openxmlformats.org/officeDocument/2006/relationships/audio" Target="../media/audio1.wav"/><Relationship Id="rId9" Type="http://schemas.openxmlformats.org/officeDocument/2006/relationships/image" Target="../media/image9.png"/><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audio" Target="../media/audio4.wav"/><Relationship Id="rId12"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3.wav"/><Relationship Id="rId11" Type="http://schemas.openxmlformats.org/officeDocument/2006/relationships/image" Target="../media/image10.png"/><Relationship Id="rId5" Type="http://schemas.openxmlformats.org/officeDocument/2006/relationships/audio" Target="../media/audio2.wav"/><Relationship Id="rId15" Type="http://schemas.openxmlformats.org/officeDocument/2006/relationships/image" Target="../media/image12.wmf"/><Relationship Id="rId10" Type="http://schemas.openxmlformats.org/officeDocument/2006/relationships/image" Target="../media/image8.png"/><Relationship Id="rId4" Type="http://schemas.openxmlformats.org/officeDocument/2006/relationships/audio" Target="../media/audio1.wav"/><Relationship Id="rId9" Type="http://schemas.openxmlformats.org/officeDocument/2006/relationships/image" Target="../media/image9.png"/><Relationship Id="rId1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audio" Target="../media/audio4.wav"/><Relationship Id="rId12"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3.wav"/><Relationship Id="rId11" Type="http://schemas.openxmlformats.org/officeDocument/2006/relationships/image" Target="../media/image10.png"/><Relationship Id="rId5" Type="http://schemas.openxmlformats.org/officeDocument/2006/relationships/audio" Target="../media/audio2.wav"/><Relationship Id="rId15" Type="http://schemas.openxmlformats.org/officeDocument/2006/relationships/image" Target="../media/image12.wmf"/><Relationship Id="rId10" Type="http://schemas.openxmlformats.org/officeDocument/2006/relationships/image" Target="../media/image8.png"/><Relationship Id="rId4" Type="http://schemas.openxmlformats.org/officeDocument/2006/relationships/audio" Target="../media/audio1.wav"/><Relationship Id="rId9" Type="http://schemas.openxmlformats.org/officeDocument/2006/relationships/image" Target="../media/image9.png"/><Relationship Id="rId1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4.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emf"/><Relationship Id="rId4" Type="http://schemas.microsoft.com/office/2007/relationships/hdphoto" Target="../media/hdphoto4.wdp"/><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32.emf"/><Relationship Id="rId4" Type="http://schemas.openxmlformats.org/officeDocument/2006/relationships/image" Target="../media/image16.sv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8F46460-66A3-4295-B90A-3AEE68185CA2}"/>
              </a:ext>
            </a:extLst>
          </p:cNvPr>
          <p:cNvPicPr>
            <a:picLocks noChangeAspect="1"/>
          </p:cNvPicPr>
          <p:nvPr/>
        </p:nvPicPr>
        <p:blipFill rotWithShape="1">
          <a:blip r:embed="rId3">
            <a:extLst>
              <a:ext uri="{28A0092B-C50C-407E-A947-70E740481C1C}">
                <a14:useLocalDpi xmlns:a14="http://schemas.microsoft.com/office/drawing/2010/main" val="0"/>
              </a:ext>
            </a:extLst>
          </a:blip>
          <a:srcRect t="75555" r="-1014"/>
          <a:stretch/>
        </p:blipFill>
        <p:spPr>
          <a:xfrm>
            <a:off x="0" y="4727739"/>
            <a:ext cx="12374880" cy="2130261"/>
          </a:xfrm>
          <a:prstGeom prst="rect">
            <a:avLst/>
          </a:prstGeom>
        </p:spPr>
      </p:pic>
      <p:pic>
        <p:nvPicPr>
          <p:cNvPr id="10" name="图片 9">
            <a:extLst>
              <a:ext uri="{FF2B5EF4-FFF2-40B4-BE49-F238E27FC236}">
                <a16:creationId xmlns:a16="http://schemas.microsoft.com/office/drawing/2014/main" id="{F7E6BC58-AED1-4EF4-9BDE-33AE26334DDD}"/>
              </a:ext>
            </a:extLst>
          </p:cNvPr>
          <p:cNvPicPr>
            <a:picLocks noChangeAspect="1"/>
          </p:cNvPicPr>
          <p:nvPr/>
        </p:nvPicPr>
        <p:blipFill rotWithShape="1">
          <a:blip r:embed="rId4">
            <a:extLst>
              <a:ext uri="{28A0092B-C50C-407E-A947-70E740481C1C}">
                <a14:useLocalDpi xmlns:a14="http://schemas.microsoft.com/office/drawing/2010/main" val="0"/>
              </a:ext>
            </a:extLst>
          </a:blip>
          <a:srcRect l="76127" t="1329" r="4993" b="80004"/>
          <a:stretch/>
        </p:blipFill>
        <p:spPr>
          <a:xfrm>
            <a:off x="442813" y="735418"/>
            <a:ext cx="2362200" cy="1280160"/>
          </a:xfrm>
          <a:prstGeom prst="rect">
            <a:avLst/>
          </a:prstGeom>
        </p:spPr>
      </p:pic>
      <p:pic>
        <p:nvPicPr>
          <p:cNvPr id="11" name="图片 10">
            <a:extLst>
              <a:ext uri="{FF2B5EF4-FFF2-40B4-BE49-F238E27FC236}">
                <a16:creationId xmlns:a16="http://schemas.microsoft.com/office/drawing/2014/main" id="{7E68FBDE-CA38-4FFF-B31C-8D8471726CFF}"/>
              </a:ext>
            </a:extLst>
          </p:cNvPr>
          <p:cNvPicPr>
            <a:picLocks noChangeAspect="1"/>
          </p:cNvPicPr>
          <p:nvPr/>
        </p:nvPicPr>
        <p:blipFill rotWithShape="1">
          <a:blip r:embed="rId5">
            <a:extLst>
              <a:ext uri="{28A0092B-C50C-407E-A947-70E740481C1C}">
                <a14:useLocalDpi xmlns:a14="http://schemas.microsoft.com/office/drawing/2010/main" val="0"/>
              </a:ext>
            </a:extLst>
          </a:blip>
          <a:srcRect l="77761" t="1329" r="14133" b="88065"/>
          <a:stretch/>
        </p:blipFill>
        <p:spPr>
          <a:xfrm>
            <a:off x="8570216" y="0"/>
            <a:ext cx="2051094" cy="1470837"/>
          </a:xfrm>
          <a:prstGeom prst="rect">
            <a:avLst/>
          </a:prstGeom>
        </p:spPr>
      </p:pic>
      <p:pic>
        <p:nvPicPr>
          <p:cNvPr id="13" name="图片 12">
            <a:extLst>
              <a:ext uri="{FF2B5EF4-FFF2-40B4-BE49-F238E27FC236}">
                <a16:creationId xmlns:a16="http://schemas.microsoft.com/office/drawing/2014/main" id="{9597BE2D-A049-43DC-A681-72632CCF69CB}"/>
              </a:ext>
            </a:extLst>
          </p:cNvPr>
          <p:cNvPicPr>
            <a:picLocks noChangeAspect="1"/>
          </p:cNvPicPr>
          <p:nvPr/>
        </p:nvPicPr>
        <p:blipFill rotWithShape="1">
          <a:blip r:embed="rId6">
            <a:extLst>
              <a:ext uri="{28A0092B-C50C-407E-A947-70E740481C1C}">
                <a14:useLocalDpi xmlns:a14="http://schemas.microsoft.com/office/drawing/2010/main" val="0"/>
              </a:ext>
            </a:extLst>
          </a:blip>
          <a:srcRect l="85429" t="8081" r="6051" b="81084"/>
          <a:stretch/>
        </p:blipFill>
        <p:spPr>
          <a:xfrm>
            <a:off x="10270184" y="431450"/>
            <a:ext cx="1770468" cy="1234141"/>
          </a:xfrm>
          <a:prstGeom prst="rect">
            <a:avLst/>
          </a:prstGeom>
        </p:spPr>
      </p:pic>
      <p:sp>
        <p:nvSpPr>
          <p:cNvPr id="2" name="Rectangle: Rounded Corners 1">
            <a:extLst>
              <a:ext uri="{FF2B5EF4-FFF2-40B4-BE49-F238E27FC236}">
                <a16:creationId xmlns:a16="http://schemas.microsoft.com/office/drawing/2014/main" id="{D038FB7A-576D-1F49-397A-9B3C6E4BB60D}"/>
              </a:ext>
            </a:extLst>
          </p:cNvPr>
          <p:cNvSpPr/>
          <p:nvPr/>
        </p:nvSpPr>
        <p:spPr>
          <a:xfrm>
            <a:off x="1292675" y="1490598"/>
            <a:ext cx="9606649" cy="306214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accent1"/>
                </a:solidFill>
                <a:effectLst>
                  <a:outerShdw blurRad="38100" dist="25400" dir="5400000" algn="ctr" rotWithShape="0">
                    <a:srgbClr val="6E747A">
                      <a:alpha val="43000"/>
                    </a:srgbClr>
                  </a:outerShdw>
                </a:effectLst>
              </a:rPr>
              <a:t>TRƯỜNG TIỂU HỌC CHÁNH NGHĨA</a:t>
            </a:r>
          </a:p>
          <a:p>
            <a:pPr algn="ctr"/>
            <a:r>
              <a:rPr lang="en-US" sz="3600" b="1" dirty="0">
                <a:ln w="0"/>
                <a:solidFill>
                  <a:schemeClr val="accent1"/>
                </a:solidFill>
                <a:effectLst>
                  <a:outerShdw blurRad="38100" dist="25400" dir="5400000" algn="ctr" rotWithShape="0">
                    <a:srgbClr val="6E747A">
                      <a:alpha val="43000"/>
                    </a:srgbClr>
                  </a:outerShdw>
                </a:effectLst>
              </a:rPr>
              <a:t>KHỐI LỚP 4</a:t>
            </a:r>
          </a:p>
          <a:p>
            <a:pPr algn="ctr"/>
            <a:r>
              <a:rPr lang="en-US" sz="3600" b="1">
                <a:ln w="0"/>
                <a:solidFill>
                  <a:schemeClr val="accent1"/>
                </a:solidFill>
                <a:effectLst>
                  <a:outerShdw blurRad="38100" dist="25400" dir="5400000" algn="ctr" rotWithShape="0">
                    <a:srgbClr val="6E747A">
                      <a:alpha val="43000"/>
                    </a:srgbClr>
                  </a:outerShdw>
                </a:effectLst>
              </a:rPr>
              <a:t>MÔN: TIẾNG VIỆT</a:t>
            </a:r>
            <a:endParaRPr lang="en-US" sz="3600" b="1" dirty="0">
              <a:ln w="0"/>
              <a:solidFill>
                <a:schemeClr val="accent1"/>
              </a:solidFill>
              <a:effectLst>
                <a:outerShdw blurRad="38100" dist="25400" dir="5400000" algn="ctr" rotWithShape="0">
                  <a:srgbClr val="6E747A">
                    <a:alpha val="43000"/>
                  </a:srgbClr>
                </a:outerShdw>
              </a:effectLst>
            </a:endParaRPr>
          </a:p>
          <a:p>
            <a:pPr algn="ctr"/>
            <a:r>
              <a:rPr lang="en-US" sz="3600" b="1">
                <a:ln w="0"/>
                <a:solidFill>
                  <a:schemeClr val="accent1"/>
                </a:solidFill>
                <a:effectLst>
                  <a:outerShdw blurRad="38100" dist="25400" dir="5400000" algn="ctr" rotWithShape="0">
                    <a:srgbClr val="6E747A">
                      <a:alpha val="43000"/>
                    </a:srgbClr>
                  </a:outerShdw>
                </a:effectLst>
              </a:rPr>
              <a:t>LTVC: DẤU NGOẶC KÉP</a:t>
            </a:r>
            <a:endParaRPr lang="en-US"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557088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5C9497-2151-AC43-8ABC-5886A6E63A66}"/>
              </a:ext>
            </a:extLst>
          </p:cNvPr>
          <p:cNvPicPr>
            <a:picLocks noChangeAspect="1"/>
          </p:cNvPicPr>
          <p:nvPr/>
        </p:nvPicPr>
        <p:blipFill>
          <a:blip r:embed="rId3"/>
          <a:stretch>
            <a:fillRect/>
          </a:stretch>
        </p:blipFill>
        <p:spPr>
          <a:xfrm>
            <a:off x="2445808" y="1305346"/>
            <a:ext cx="8100484" cy="2342308"/>
          </a:xfrm>
          <a:prstGeom prst="rect">
            <a:avLst/>
          </a:prstGeom>
        </p:spPr>
      </p:pic>
      <p:pic>
        <p:nvPicPr>
          <p:cNvPr id="3" name="Picture 2" descr="Cute girl standing pointing hand to presentation poses logo banner hand drawn cartoon art illustration">
            <a:extLst>
              <a:ext uri="{FF2B5EF4-FFF2-40B4-BE49-F238E27FC236}">
                <a16:creationId xmlns:a16="http://schemas.microsoft.com/office/drawing/2014/main" id="{EFA54AA9-1382-2B66-9DBC-7F22BA81E45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81" b="95409" l="9585" r="89617">
                        <a14:foregroundMark x1="44089" y1="9780" x2="45367" y2="13174"/>
                        <a14:foregroundMark x1="52596" y1="89421" x2="53035" y2="87226"/>
                        <a14:foregroundMark x1="51917" y1="92814" x2="52436" y2="90220"/>
                        <a14:foregroundMark x1="48403" y1="95010" x2="47923" y2="93613"/>
                        <a14:foregroundMark x1="52236" y1="95409" x2="52077" y2="95210"/>
                        <a14:backgroundMark x1="28435" y1="25749" x2="25240" y2="53493"/>
                        <a14:backgroundMark x1="25240" y1="59281" x2="35942" y2="77844"/>
                        <a14:backgroundMark x1="38339" y1="60479" x2="41054" y2="64072"/>
                        <a14:backgroundMark x1="58786" y1="61677" x2="59904" y2="60878"/>
                        <a14:backgroundMark x1="59105" y1="81437" x2="70447" y2="75050"/>
                        <a14:backgroundMark x1="50000" y1="89421" x2="50000" y2="90220"/>
                        <a14:backgroundMark x1="50000" y1="87026" x2="50000" y2="87226"/>
                        <a14:backgroundMark x1="63578" y1="75649" x2="77636" y2="62475"/>
                        <a14:backgroundMark x1="73642" y1="55689" x2="73962" y2="28942"/>
                        <a14:backgroundMark x1="38179" y1="21557" x2="37859" y2="20958"/>
                        <a14:backgroundMark x1="51438" y1="14571" x2="51438" y2="13972"/>
                      </a14:backgroundRemoval>
                    </a14:imgEffect>
                  </a14:imgLayer>
                </a14:imgProps>
              </a:ext>
              <a:ext uri="{28A0092B-C50C-407E-A947-70E740481C1C}">
                <a14:useLocalDpi xmlns:a14="http://schemas.microsoft.com/office/drawing/2010/main" val="0"/>
              </a:ext>
            </a:extLst>
          </a:blip>
          <a:srcRect/>
          <a:stretch>
            <a:fillRect/>
          </a:stretch>
        </p:blipFill>
        <p:spPr bwMode="auto">
          <a:xfrm>
            <a:off x="-1438661" y="1962151"/>
            <a:ext cx="6230462" cy="49863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sp>
        <p:nvSpPr>
          <p:cNvPr id="24" name="Rectangle 23"/>
          <p:cNvSpPr/>
          <p:nvPr/>
        </p:nvSpPr>
        <p:spPr>
          <a:xfrm>
            <a:off x="2341699" y="1928040"/>
            <a:ext cx="7714741" cy="1323439"/>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err="1">
                <a:ln w="0"/>
                <a:solidFill>
                  <a:srgbClr val="FFFF00"/>
                </a:solidFill>
                <a:effectLst/>
                <a:uLnTx/>
                <a:uFillTx/>
                <a:latin typeface="Times New Roman" panose="02020603050405020304" pitchFamily="18" charset="0"/>
                <a:ea typeface="+mn-ea"/>
                <a:cs typeface="Times New Roman" panose="02020603050405020304" pitchFamily="18" charset="0"/>
              </a:rPr>
              <a:t>Trò</a:t>
            </a:r>
            <a:r>
              <a:rPr kumimoji="0" lang="en-US" sz="8000" b="1" i="0" u="none" strike="noStrike" kern="1200" cap="none" spc="0" normalizeH="0" baseline="0" noProof="0" dirty="0">
                <a:ln w="0"/>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w="0"/>
                <a:solidFill>
                  <a:srgbClr val="FFFF00"/>
                </a:solidFill>
                <a:effectLst/>
                <a:uLnTx/>
                <a:uFillTx/>
                <a:latin typeface="Times New Roman" panose="02020603050405020304" pitchFamily="18" charset="0"/>
                <a:ea typeface="+mn-ea"/>
                <a:cs typeface="Times New Roman" panose="02020603050405020304" pitchFamily="18" charset="0"/>
              </a:rPr>
              <a:t>Chơi</a:t>
            </a:r>
            <a:r>
              <a:rPr kumimoji="0" lang="en-US" sz="8000" b="1" i="0" u="none" strike="noStrike" kern="1200" cap="none" spc="0" normalizeH="0" baseline="0" noProof="0" dirty="0">
                <a:ln w="0"/>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w="0"/>
                <a:solidFill>
                  <a:srgbClr val="FFFF00"/>
                </a:solidFill>
                <a:effectLst/>
                <a:uLnTx/>
                <a:uFillTx/>
                <a:latin typeface="Times New Roman" panose="02020603050405020304" pitchFamily="18" charset="0"/>
                <a:ea typeface="+mn-ea"/>
                <a:cs typeface="Times New Roman" panose="02020603050405020304" pitchFamily="18" charset="0"/>
              </a:rPr>
              <a:t>Kéo</a:t>
            </a:r>
            <a:r>
              <a:rPr kumimoji="0" lang="en-US" sz="8000" b="1" i="0" u="none" strike="noStrike" kern="1200" cap="none" spc="0" normalizeH="0" baseline="0" noProof="0" dirty="0">
                <a:ln w="0"/>
                <a:solidFill>
                  <a:srgbClr val="FFFF00"/>
                </a:solidFill>
                <a:effectLst/>
                <a:uLnTx/>
                <a:uFillTx/>
                <a:latin typeface="Times New Roman" panose="02020603050405020304" pitchFamily="18" charset="0"/>
                <a:ea typeface="+mn-ea"/>
                <a:cs typeface="Times New Roman" panose="02020603050405020304" pitchFamily="18" charset="0"/>
              </a:rPr>
              <a:t> Co</a:t>
            </a:r>
          </a:p>
        </p:txBody>
      </p:sp>
      <p:pic>
        <p:nvPicPr>
          <p:cNvPr id="25" name="Coupe">
            <a:hlinkClick r:id="" action="ppaction://media"/>
          </p:cNvPr>
          <p:cNvPicPr>
            <a:picLocks noChangeAspect="1"/>
          </p:cNvPicPr>
          <p:nvPr>
            <a:audioFile r:link="rId1"/>
            <p:extLst>
              <p:ext uri="{DAA4B4D4-6D71-4841-9C94-3DE7FCFB9230}">
                <p14:media xmlns:p14="http://schemas.microsoft.com/office/powerpoint/2010/main" r:embed="rId2">
                  <p14:trim st="2057"/>
                </p14:media>
              </p:ext>
            </p:extLst>
          </p:nvPr>
        </p:nvPicPr>
        <p:blipFill>
          <a:blip r:embed="rId5"/>
          <a:stretch>
            <a:fillRect/>
          </a:stretch>
        </p:blipFill>
        <p:spPr>
          <a:xfrm>
            <a:off x="6261202" y="-609600"/>
            <a:ext cx="609600" cy="609600"/>
          </a:xfrm>
          <a:prstGeom prst="rect">
            <a:avLst/>
          </a:prstGeom>
        </p:spPr>
      </p:pic>
      <p:pic>
        <p:nvPicPr>
          <p:cNvPr id="29" name="9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1763" y="3803414"/>
            <a:ext cx="9682490" cy="2752209"/>
          </a:xfrm>
          <a:prstGeom prst="rect">
            <a:avLst/>
          </a:prstGeom>
          <a:effectLst>
            <a:outerShdw blurRad="76200" dist="139700" dir="18900000" sy="23000" kx="-1200000" algn="bl" rotWithShape="0">
              <a:prstClr val="black">
                <a:alpha val="20000"/>
              </a:prstClr>
            </a:outerShdw>
          </a:effectLst>
        </p:spPr>
      </p:pic>
    </p:spTree>
    <p:extLst>
      <p:ext uri="{BB962C8B-B14F-4D97-AF65-F5344CB8AC3E}">
        <p14:creationId xmlns:p14="http://schemas.microsoft.com/office/powerpoint/2010/main" val="21259010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001" fill="hold"/>
                                        <p:tgtEl>
                                          <p:spTgt spid="25"/>
                                        </p:tgtEl>
                                      </p:cBhvr>
                                    </p:cmd>
                                  </p:childTnLst>
                                </p:cTn>
                              </p:par>
                              <p:par>
                                <p:cTn id="7"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8" dur="1000" accel="50000" decel="50000" autoRev="1" fill="hold">
                                          <p:stCondLst>
                                            <p:cond delay="0"/>
                                          </p:stCondLst>
                                        </p:cTn>
                                        <p:tgtEl>
                                          <p:spTgt spid="24"/>
                                        </p:tgtEl>
                                        <p:attrNameLst>
                                          <p:attrName>ppt_x</p:attrName>
                                          <p:attrName>ppt_y</p:attrName>
                                        </p:attrNameLst>
                                      </p:cBhvr>
                                    </p:animMotion>
                                    <p:animRot by="1500000">
                                      <p:cBhvr>
                                        <p:cTn id="9" dur="500" fill="hold">
                                          <p:stCondLst>
                                            <p:cond delay="0"/>
                                          </p:stCondLst>
                                        </p:cTn>
                                        <p:tgtEl>
                                          <p:spTgt spid="24"/>
                                        </p:tgtEl>
                                        <p:attrNameLst>
                                          <p:attrName>r</p:attrName>
                                        </p:attrNameLst>
                                      </p:cBhvr>
                                    </p:animRot>
                                    <p:animRot by="-1500000">
                                      <p:cBhvr>
                                        <p:cTn id="10" dur="500" fill="hold">
                                          <p:stCondLst>
                                            <p:cond delay="500"/>
                                          </p:stCondLst>
                                        </p:cTn>
                                        <p:tgtEl>
                                          <p:spTgt spid="24"/>
                                        </p:tgtEl>
                                        <p:attrNameLst>
                                          <p:attrName>r</p:attrName>
                                        </p:attrNameLst>
                                      </p:cBhvr>
                                    </p:animRot>
                                    <p:animRot by="-1500000">
                                      <p:cBhvr>
                                        <p:cTn id="11" dur="500" fill="hold">
                                          <p:stCondLst>
                                            <p:cond delay="1000"/>
                                          </p:stCondLst>
                                        </p:cTn>
                                        <p:tgtEl>
                                          <p:spTgt spid="24"/>
                                        </p:tgtEl>
                                        <p:attrNameLst>
                                          <p:attrName>r</p:attrName>
                                        </p:attrNameLst>
                                      </p:cBhvr>
                                    </p:animRot>
                                    <p:animRot by="1500000">
                                      <p:cBhvr>
                                        <p:cTn id="12" dur="500" fill="hold">
                                          <p:stCondLst>
                                            <p:cond delay="1500"/>
                                          </p:stCondLst>
                                        </p:cTn>
                                        <p:tgtEl>
                                          <p:spTgt spid="24"/>
                                        </p:tgtEl>
                                        <p:attrNameLst>
                                          <p:attrName>r</p:attrName>
                                        </p:attrNameLst>
                                      </p:cBhvr>
                                    </p:animRot>
                                  </p:childTnLst>
                                </p:cTn>
                              </p:par>
                              <p:par>
                                <p:cTn id="13" presetID="12" presetClass="path" presetSubtype="0" repeatCount="indefinite" accel="50000" decel="50000" fill="hold" nodeType="withEffect">
                                  <p:stCondLst>
                                    <p:cond delay="0"/>
                                  </p:stCondLst>
                                  <p:childTnLst>
                                    <p:animMotion origin="layout" path="M -0.03464 0.00926 C -0.02409 0.00487 -0.00729 0.00232 0.01107 0.00232 C 0.02955 0.00232 0.04609 0.00487 0.05742 0.00926 C 0.04609 0.01366 0.02955 0.0169 0.01107 0.0169 C -0.00729 0.0169 -0.02409 0.01366 -0.03464 0.00926 Z " pathEditMode="relative" rAng="0" ptsTypes="AAAAA">
                                      <p:cBhvr>
                                        <p:cTn id="14" dur="2000" fill="hold"/>
                                        <p:tgtEl>
                                          <p:spTgt spid="29"/>
                                        </p:tgtEl>
                                        <p:attrNameLst>
                                          <p:attrName>ppt_x</p:attrName>
                                          <p:attrName>ppt_y</p:attrName>
                                        </p:attrNameLst>
                                      </p:cBhvr>
                                      <p:rCtr x="4596" y="23"/>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5"/>
                </p:tgtEl>
              </p:cMediaNode>
            </p:audio>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pic>
        <p:nvPicPr>
          <p:cNvPr id="26" name="9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3327" y="4453039"/>
            <a:ext cx="8042674" cy="2286098"/>
          </a:xfrm>
          <a:prstGeom prst="rect">
            <a:avLst/>
          </a:prstGeom>
          <a:effectLst>
            <a:outerShdw blurRad="76200" dist="139700" dir="18900000" sy="23000" kx="-1200000" algn="bl" rotWithShape="0">
              <a:prstClr val="black">
                <a:alpha val="20000"/>
              </a:prstClr>
            </a:outerShdw>
          </a:effectLst>
        </p:spPr>
      </p:pic>
      <p:pic>
        <p:nvPicPr>
          <p:cNvPr id="25" name="Coupe">
            <a:hlinkClick r:id="" action="ppaction://media"/>
          </p:cNvPr>
          <p:cNvPicPr>
            <a:picLocks noChangeAspect="1"/>
          </p:cNvPicPr>
          <p:nvPr>
            <a:audioFile r:link="rId1"/>
            <p:extLst>
              <p:ext uri="{DAA4B4D4-6D71-4841-9C94-3DE7FCFB9230}">
                <p14:media xmlns:p14="http://schemas.microsoft.com/office/powerpoint/2010/main" r:embed="rId2">
                  <p14:trim st="2057"/>
                </p14:media>
              </p:ext>
            </p:extLst>
          </p:nvPr>
        </p:nvPicPr>
        <p:blipFill>
          <a:blip r:embed="rId6"/>
          <a:stretch>
            <a:fillRect/>
          </a:stretch>
        </p:blipFill>
        <p:spPr>
          <a:xfrm>
            <a:off x="6261202" y="-609600"/>
            <a:ext cx="609600" cy="609600"/>
          </a:xfrm>
          <a:prstGeom prst="rect">
            <a:avLst/>
          </a:prstGeom>
        </p:spPr>
      </p:pic>
      <p:sp>
        <p:nvSpPr>
          <p:cNvPr id="2" name="Rounded Rectangle 1"/>
          <p:cNvSpPr/>
          <p:nvPr/>
        </p:nvSpPr>
        <p:spPr>
          <a:xfrm>
            <a:off x="503295" y="281089"/>
            <a:ext cx="11182350" cy="3867150"/>
          </a:xfrm>
          <a:prstGeom prst="roundRect">
            <a:avLst/>
          </a:prstGeom>
          <a:solidFill>
            <a:schemeClr val="bg1">
              <a:alpha val="88000"/>
            </a:schemeClr>
          </a:solidFill>
          <a:ln w="5715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Cách</a:t>
            </a:r>
            <a:r>
              <a:rPr kumimoji="0" lang="en-US" sz="44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rPr>
              <a:t> </a:t>
            </a:r>
            <a:r>
              <a:rPr kumimoji="0" lang="en-US" sz="4400" b="1" i="0" u="none" strike="noStrike" kern="1200" cap="none" spc="0" normalizeH="0" baseline="0" noProof="0" dirty="0" err="1">
                <a:ln>
                  <a:noFill/>
                </a:ln>
                <a:solidFill>
                  <a:srgbClr val="000066"/>
                </a:solidFill>
                <a:effectLst/>
                <a:uLnTx/>
                <a:uFillTx/>
                <a:latin typeface="Times New Roman" panose="02020603050405020304" pitchFamily="18" charset="0"/>
                <a:ea typeface="+mn-ea"/>
                <a:cs typeface="Times New Roman" panose="02020603050405020304" pitchFamily="18" charset="0"/>
              </a:rPr>
              <a:t>chơi</a:t>
            </a:r>
            <a:endParaRPr kumimoji="0" lang="en-US" sz="44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Times New Roman" panose="02020603050405020304" pitchFamily="18" charset="0"/>
            </a:endParaRP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Các</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em</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học</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sinh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câu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hỏi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để</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giúp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mình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kéo</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bạn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Mỗi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câu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đúng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trong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gian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quy</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định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giúp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mình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1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Trường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hợp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hai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không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đúng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coi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như</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hòa</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đó</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không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tính</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vào</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số</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Kết</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thúc</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trò</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chơi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nào</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có</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số</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hiệp</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nhiều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hơn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tương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đương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với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trả</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lời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đúng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nhiều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câu</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hỏi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hơn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sẽ</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là</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đội</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chiến</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C0504D"/>
                </a:solidFill>
                <a:effectLst/>
                <a:uLnTx/>
                <a:uFillTx/>
                <a:latin typeface="Times New Roman" panose="02020603050405020304" pitchFamily="18" charset="0"/>
                <a:ea typeface="+mn-ea"/>
                <a:cs typeface="Times New Roman" panose="02020603050405020304" pitchFamily="18" charset="0"/>
              </a:rPr>
              <a:t>thắng</a:t>
            </a:r>
            <a:r>
              <a:rPr kumimoji="0" lang="en-US" sz="2800" b="1" i="0" u="none" strike="noStrike" kern="12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a:t>
            </a:r>
          </a:p>
        </p:txBody>
      </p:sp>
    </p:spTree>
    <p:extLst>
      <p:ext uri="{BB962C8B-B14F-4D97-AF65-F5344CB8AC3E}">
        <p14:creationId xmlns:p14="http://schemas.microsoft.com/office/powerpoint/2010/main" val="3046427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001" fill="hold"/>
                                        <p:tgtEl>
                                          <p:spTgt spid="25"/>
                                        </p:tgtEl>
                                      </p:cBhvr>
                                    </p:cmd>
                                  </p:childTnLst>
                                </p:cTn>
                              </p:par>
                              <p:par>
                                <p:cTn id="7" presetID="12" presetClass="path" presetSubtype="0" repeatCount="indefinite" accel="50000" decel="50000" fill="hold" nodeType="withEffect">
                                  <p:stCondLst>
                                    <p:cond delay="0"/>
                                  </p:stCondLst>
                                  <p:childTnLst>
                                    <p:animMotion origin="layout" path="M -0.02877 0.00949 C -0.01823 0.00509 -0.00143 0.00255 0.01693 0.00255 C 0.03542 0.00255 0.05196 0.00509 0.06328 0.00949 C 0.05196 0.01389 0.03542 0.01713 0.01693 0.01713 C -0.00143 0.01713 -0.01823 0.01389 -0.02877 0.00949 Z " pathEditMode="relative" rAng="0" ptsTypes="AAAAA">
                                      <p:cBhvr>
                                        <p:cTn id="8" dur="2000" fill="hold"/>
                                        <p:tgtEl>
                                          <p:spTgt spid="26"/>
                                        </p:tgtEl>
                                        <p:attrNameLst>
                                          <p:attrName>ppt_x</p:attrName>
                                          <p:attrName>ppt_y</p:attrName>
                                        </p:attrNameLst>
                                      </p:cBhvr>
                                      <p:rCtr x="4596" y="23"/>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8"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ảnh ké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283" y="4269092"/>
            <a:ext cx="8752048" cy="2487735"/>
          </a:xfrm>
          <a:prstGeom prst="rect">
            <a:avLst/>
          </a:prstGeom>
          <a:effectLst>
            <a:outerShdw blurRad="76200" dist="139700" dir="18900000" sy="23000" kx="-1200000" algn="bl" rotWithShape="0">
              <a:prstClr val="black">
                <a:alpha val="20000"/>
              </a:prstClr>
            </a:outerShdw>
          </a:effectLst>
        </p:spPr>
      </p:pic>
      <p:pic>
        <p:nvPicPr>
          <p:cNvPr id="15" name="Apprehensive_at_Be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66307" y="-911959"/>
            <a:ext cx="609600" cy="609600"/>
          </a:xfrm>
          <a:prstGeom prst="rect">
            <a:avLst/>
          </a:prstGeom>
        </p:spPr>
      </p:pic>
      <p:pic>
        <p:nvPicPr>
          <p:cNvPr id="22" name="Đội B"/>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100000" l="9883" r="89971"/>
                    </a14:imgEffect>
                  </a14:imgLayer>
                </a14:imgProps>
              </a:ext>
            </a:extLst>
          </a:blip>
          <a:srcRect l="30643" t="31195" r="31012" b="4112"/>
          <a:stretch/>
        </p:blipFill>
        <p:spPr>
          <a:xfrm>
            <a:off x="10900071" y="5355528"/>
            <a:ext cx="1325091" cy="1401299"/>
          </a:xfrm>
          <a:prstGeom prst="rect">
            <a:avLst/>
          </a:prstGeom>
        </p:spPr>
      </p:pic>
      <p:pic>
        <p:nvPicPr>
          <p:cNvPr id="19" name="Đội A"/>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Lst>
          </a:blip>
          <a:srcRect l="24108" t="17379" r="35452" b="16393"/>
          <a:stretch/>
        </p:blipFill>
        <p:spPr>
          <a:xfrm>
            <a:off x="-94673" y="5470358"/>
            <a:ext cx="1274482" cy="1478256"/>
          </a:xfrm>
          <a:prstGeom prst="rect">
            <a:avLst/>
          </a:prstGeom>
        </p:spPr>
      </p:pic>
      <p:sp>
        <p:nvSpPr>
          <p:cNvPr id="28" name="Nội dung CH"/>
          <p:cNvSpPr/>
          <p:nvPr/>
        </p:nvSpPr>
        <p:spPr>
          <a:xfrm>
            <a:off x="533400" y="685800"/>
            <a:ext cx="11258266" cy="3390901"/>
          </a:xfrm>
          <a:prstGeom prst="roundRect">
            <a:avLst/>
          </a:prstGeom>
          <a:solidFill>
            <a:schemeClr val="accent3">
              <a:lumMod val="20000"/>
              <a:lumOff val="8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rPr>
              <a:t> </a:t>
            </a:r>
            <a:endParaRPr kumimoji="0" lang="en-US"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endParaRPr kumimoji="0" lang="en-US" sz="2800" b="1" i="0" u="none" strike="noStrike" kern="1200" cap="none" spc="0" normalizeH="0" baseline="0" noProof="0" dirty="0">
              <a:ln>
                <a:noFill/>
              </a:ln>
              <a:solidFill>
                <a:srgbClr val="FFFFFF"/>
              </a:solidFill>
              <a:effectLst/>
              <a:uLnTx/>
              <a:uFillTx/>
              <a:latin typeface="Tahoma" pitchFamily="34" charset="0"/>
              <a:ea typeface="+mn-ea"/>
              <a:cs typeface="Tahoma" pitchFamily="34" charset="0"/>
            </a:endParaRPr>
          </a:p>
        </p:txBody>
      </p:sp>
      <p:sp>
        <p:nvSpPr>
          <p:cNvPr id="29" name="Câu hỏi"/>
          <p:cNvSpPr/>
          <p:nvPr/>
        </p:nvSpPr>
        <p:spPr>
          <a:xfrm>
            <a:off x="4435522" y="0"/>
            <a:ext cx="2209800" cy="685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Câu</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hỏi</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p>
        </p:txBody>
      </p:sp>
      <p:sp>
        <p:nvSpPr>
          <p:cNvPr id="30" name="Đáp án"/>
          <p:cNvSpPr/>
          <p:nvPr/>
        </p:nvSpPr>
        <p:spPr>
          <a:xfrm>
            <a:off x="941696" y="2657475"/>
            <a:ext cx="10467832" cy="1309258"/>
          </a:xfrm>
          <a:prstGeom prst="roundRect">
            <a:avLst>
              <a:gd name="adj"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vi-VN" sz="2400" b="1">
                <a:solidFill>
                  <a:srgbClr val="FF0000"/>
                </a:solidFill>
                <a:latin typeface="Tahoma" pitchFamily="34" charset="0"/>
                <a:cs typeface="Tahoma" pitchFamily="34" charset="0"/>
              </a:rPr>
              <a:t>Trạng ngữ chỉ phương tiện bổ sung thông tin về phương tiện thực hiện hoạt động được nói đến trong câu; trả lời cho câu hỏi có từ ngữ để hỏi: bằng gì, bằng cái gì, với cái gì,...</a:t>
            </a:r>
            <a:endParaRPr kumimoji="0" lang="en-US" sz="2400" b="1" i="0" u="none" strike="noStrike" kern="1200" cap="none" spc="0" normalizeH="0" baseline="0" noProof="0" dirty="0">
              <a:ln>
                <a:noFill/>
              </a:ln>
              <a:solidFill>
                <a:srgbClr val="FF0000"/>
              </a:solidFill>
              <a:effectLst/>
              <a:uLnTx/>
              <a:uFillTx/>
              <a:latin typeface="Tahoma" pitchFamily="34" charset="0"/>
              <a:ea typeface="+mn-ea"/>
              <a:cs typeface="Tahoma" pitchFamily="34" charset="0"/>
            </a:endParaRPr>
          </a:p>
        </p:txBody>
      </p:sp>
      <p:sp>
        <p:nvSpPr>
          <p:cNvPr id="2" name="Rectangle 1"/>
          <p:cNvSpPr/>
          <p:nvPr/>
        </p:nvSpPr>
        <p:spPr>
          <a:xfrm>
            <a:off x="1895475" y="1022385"/>
            <a:ext cx="8943975" cy="1446550"/>
          </a:xfrm>
          <a:prstGeom prst="rect">
            <a:avLst/>
          </a:prstGeom>
          <a:noFill/>
        </p:spPr>
        <p:txBody>
          <a:bodyPr wrap="square" lIns="91440" tIns="45720" rIns="91440" bIns="45720">
            <a:spAutoFit/>
          </a:bodyPr>
          <a:lstStyle/>
          <a:p>
            <a:pPr lvl="0" algn="ctr"/>
            <a:r>
              <a:rPr lang="vi-VN" sz="4400" b="1" dirty="0">
                <a:ln w="0"/>
                <a:solidFill>
                  <a:srgbClr val="002060"/>
                </a:solidFill>
                <a:latin typeface="Times New Roman" panose="02020603050405020304" pitchFamily="18" charset="0"/>
                <a:cs typeface="Times New Roman" panose="02020603050405020304" pitchFamily="18" charset="0"/>
              </a:rPr>
              <a:t>Trạng ngữ chỉ phương tiện bổ sung thông tin gì cho câu?</a:t>
            </a:r>
            <a:endParaRPr kumimoji="0" lang="en-US" sz="4400" b="1" i="0" u="none" strike="noStrike" kern="1200" cap="none" spc="0" normalizeH="0" baseline="0" noProof="0" dirty="0">
              <a:ln w="0"/>
              <a:solidFill>
                <a:srgbClr val="002060"/>
              </a:solidFill>
              <a:effectLst/>
              <a:uLnTx/>
              <a:uFillTx/>
              <a:latin typeface="Times New Roman" panose="02020603050405020304" pitchFamily="18" charset="0"/>
              <a:cs typeface="Times New Roman" panose="02020603050405020304" pitchFamily="18" charset="0"/>
            </a:endParaRPr>
          </a:p>
        </p:txBody>
      </p:sp>
      <p:pic>
        <p:nvPicPr>
          <p:cNvPr id="49" name="Picture 115" descr="ALRMCLO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9254" y="114737"/>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5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5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7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7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7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73"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74"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75"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76"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77"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78"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79"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8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8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8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3276158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870" fill="hold"/>
                                        <p:tgtEl>
                                          <p:spTgt spid="15"/>
                                        </p:tgtEl>
                                      </p:cBhvr>
                                    </p:cmd>
                                  </p:childTnLst>
                                </p:cTn>
                              </p:par>
                              <p:par>
                                <p:cTn id="7" presetID="53" presetClass="entr" presetSubtype="16"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p:cTn id="9" dur="500" fill="hold"/>
                                        <p:tgtEl>
                                          <p:spTgt spid="29"/>
                                        </p:tgtEl>
                                        <p:attrNameLst>
                                          <p:attrName>ppt_w</p:attrName>
                                        </p:attrNameLst>
                                      </p:cBhvr>
                                      <p:tavLst>
                                        <p:tav tm="0">
                                          <p:val>
                                            <p:fltVal val="0"/>
                                          </p:val>
                                        </p:tav>
                                        <p:tav tm="100000">
                                          <p:val>
                                            <p:strVal val="#ppt_w"/>
                                          </p:val>
                                        </p:tav>
                                      </p:tavLst>
                                    </p:anim>
                                    <p:anim calcmode="lin" valueType="num">
                                      <p:cBhvr>
                                        <p:cTn id="10" dur="500" fill="hold"/>
                                        <p:tgtEl>
                                          <p:spTgt spid="29"/>
                                        </p:tgtEl>
                                        <p:attrNameLst>
                                          <p:attrName>ppt_h</p:attrName>
                                        </p:attrNameLst>
                                      </p:cBhvr>
                                      <p:tavLst>
                                        <p:tav tm="0">
                                          <p:val>
                                            <p:fltVal val="0"/>
                                          </p:val>
                                        </p:tav>
                                        <p:tav tm="100000">
                                          <p:val>
                                            <p:strVal val="#ppt_h"/>
                                          </p:val>
                                        </p:tav>
                                      </p:tavLst>
                                    </p:anim>
                                    <p:animEffect transition="in" filter="fade">
                                      <p:cBhvr>
                                        <p:cTn id="11" dur="500"/>
                                        <p:tgtEl>
                                          <p:spTgt spid="29"/>
                                        </p:tgtEl>
                                      </p:cBhvr>
                                    </p:animEffect>
                                  </p:childTnLst>
                                  <p:subTnLst>
                                    <p:audio>
                                      <p:cMediaNode>
                                        <p:cTn display="0" masterRel="sameClick">
                                          <p:stCondLst>
                                            <p:cond evt="begin" delay="0">
                                              <p:tn val="7"/>
                                            </p:cond>
                                          </p:stCondLst>
                                          <p:endCondLst>
                                            <p:cond evt="onStopAudio" delay="0">
                                              <p:tgtEl>
                                                <p:sldTgt/>
                                              </p:tgtEl>
                                            </p:cond>
                                          </p:endCondLst>
                                        </p:cTn>
                                        <p:tgtEl>
                                          <p:sndTgt r:embed="rId4" name="type.wav"/>
                                        </p:tgtEl>
                                      </p:cMediaNode>
                                    </p:audio>
                                  </p:subTnLst>
                                </p:cTn>
                              </p:par>
                              <p:par>
                                <p:cTn id="12" presetID="53" presetClass="entr" presetSubtype="16"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subTnLst>
                                    <p:audio>
                                      <p:cMediaNode>
                                        <p:cTn display="0" masterRel="sameClick">
                                          <p:stCondLst>
                                            <p:cond evt="begin" delay="0">
                                              <p:tn val="12"/>
                                            </p:cond>
                                          </p:stCondLst>
                                          <p:endCondLst>
                                            <p:cond evt="onStopAudio" delay="0">
                                              <p:tgtEl>
                                                <p:sldTgt/>
                                              </p:tgtEl>
                                            </p:cond>
                                          </p:endCondLst>
                                        </p:cTn>
                                        <p:tgtEl>
                                          <p:sndTgt r:embed="rId4" name="type.wav"/>
                                        </p:tgtEl>
                                      </p:cMediaNode>
                                    </p:audio>
                                  </p:sub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0" fill="hold" display="0">
                  <p:stCondLst>
                    <p:cond delay="indefinite"/>
                  </p:stCondLst>
                  <p:endCondLst>
                    <p:cond evt="onStopAudio" delay="0">
                      <p:tgtEl>
                        <p:sldTgt/>
                      </p:tgtEl>
                    </p:cond>
                  </p:endCondLst>
                </p:cTn>
                <p:tgtEl>
                  <p:spTgt spid="15"/>
                </p:tgtEl>
              </p:cMediaNode>
            </p:audio>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63" presetClass="path" presetSubtype="0" accel="50000" decel="50000" fill="hold" nodeType="clickEffect">
                                  <p:stCondLst>
                                    <p:cond delay="0"/>
                                  </p:stCondLst>
                                  <p:childTnLst>
                                    <p:animMotion origin="layout" path="M 2.08333E-7 -3.7037E-6 L 0.09714 -0.00601 " pathEditMode="relative" rAng="0" ptsTypes="AA">
                                      <p:cBhvr>
                                        <p:cTn id="35" dur="2000" fill="hold"/>
                                        <p:tgtEl>
                                          <p:spTgt spid="26"/>
                                        </p:tgtEl>
                                        <p:attrNameLst>
                                          <p:attrName>ppt_x</p:attrName>
                                          <p:attrName>ppt_y</p:attrName>
                                        </p:attrNameLst>
                                      </p:cBhvr>
                                      <p:rCtr x="4857" y="-301"/>
                                    </p:animMotion>
                                  </p:childTnLst>
                                  <p:subTnLst>
                                    <p:audio>
                                      <p:cMediaNode>
                                        <p:cTn display="0" masterRel="sameClick">
                                          <p:stCondLst>
                                            <p:cond evt="begin" delay="0">
                                              <p:tn val="34"/>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19"/>
                    </p:tgtEl>
                  </p:cond>
                </p:stCondLst>
                <p:endSync evt="end" delay="0">
                  <p:rtn val="all"/>
                </p:endSync>
                <p:childTnLst>
                  <p:par>
                    <p:cTn id="37" fill="hold">
                      <p:stCondLst>
                        <p:cond delay="0"/>
                      </p:stCondLst>
                      <p:childTnLst>
                        <p:par>
                          <p:cTn id="38" fill="hold">
                            <p:stCondLst>
                              <p:cond delay="0"/>
                            </p:stCondLst>
                            <p:childTnLst>
                              <p:par>
                                <p:cTn id="39" presetID="35" presetClass="path" presetSubtype="0" accel="50000" decel="50000" fill="hold" nodeType="clickEffect">
                                  <p:stCondLst>
                                    <p:cond delay="0"/>
                                  </p:stCondLst>
                                  <p:childTnLst>
                                    <p:animMotion origin="layout" path="M 2.08333E-7 -3.7037E-6 L -0.09714 -0.00601 " pathEditMode="relative" rAng="0" ptsTypes="AA">
                                      <p:cBhvr>
                                        <p:cTn id="40" dur="2000" fill="hold"/>
                                        <p:tgtEl>
                                          <p:spTgt spid="26"/>
                                        </p:tgtEl>
                                        <p:attrNameLst>
                                          <p:attrName>ppt_x</p:attrName>
                                          <p:attrName>ppt_y</p:attrName>
                                        </p:attrNameLst>
                                      </p:cBhvr>
                                      <p:rCtr x="-4857" y="-301"/>
                                    </p:animMotion>
                                  </p:childTnLst>
                                  <p:subTnLst>
                                    <p:audio>
                                      <p:cMediaNode>
                                        <p:cTn display="0" masterRel="sameClick">
                                          <p:stCondLst>
                                            <p:cond evt="begin" delay="0">
                                              <p:tn val="39"/>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afterEffect">
                                  <p:stCondLst>
                                    <p:cond delay="1000"/>
                                  </p:stCondLst>
                                  <p:childTnLst>
                                    <p:set>
                                      <p:cBhvr>
                                        <p:cTn id="45"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1000"/>
                            </p:stCondLst>
                            <p:childTnLst>
                              <p:par>
                                <p:cTn id="47" presetID="1" presetClass="entr" presetSubtype="0" fill="hold" grpId="0" nodeType="afterEffect">
                                  <p:stCondLst>
                                    <p:cond delay="1000"/>
                                  </p:stCondLst>
                                  <p:childTnLst>
                                    <p:set>
                                      <p:cBhvr>
                                        <p:cTn id="48"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2000"/>
                            </p:stCondLst>
                            <p:childTnLst>
                              <p:par>
                                <p:cTn id="50" presetID="1" presetClass="entr" presetSubtype="0" fill="hold" grpId="0" nodeType="afterEffect">
                                  <p:stCondLst>
                                    <p:cond delay="1000"/>
                                  </p:stCondLst>
                                  <p:childTnLst>
                                    <p:set>
                                      <p:cBhvr>
                                        <p:cTn id="51"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3000"/>
                            </p:stCondLst>
                            <p:childTnLst>
                              <p:par>
                                <p:cTn id="53" presetID="1" presetClass="entr" presetSubtype="0" fill="hold" grpId="0" nodeType="afterEffect">
                                  <p:stCondLst>
                                    <p:cond delay="1000"/>
                                  </p:stCondLst>
                                  <p:childTnLst>
                                    <p:set>
                                      <p:cBhvr>
                                        <p:cTn id="54"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4000"/>
                            </p:stCondLst>
                            <p:childTnLst>
                              <p:par>
                                <p:cTn id="56" presetID="1" presetClass="entr" presetSubtype="0" fill="hold" grpId="0" nodeType="afterEffect">
                                  <p:stCondLst>
                                    <p:cond delay="1000"/>
                                  </p:stCondLst>
                                  <p:childTnLst>
                                    <p:set>
                                      <p:cBhvr>
                                        <p:cTn id="57"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5000"/>
                            </p:stCondLst>
                            <p:childTnLst>
                              <p:par>
                                <p:cTn id="59" presetID="1" presetClass="entr" presetSubtype="0" fill="hold" grpId="0" nodeType="afterEffect">
                                  <p:stCondLst>
                                    <p:cond delay="1000"/>
                                  </p:stCondLst>
                                  <p:childTnLst>
                                    <p:set>
                                      <p:cBhvr>
                                        <p:cTn id="60" dur="1" fill="hold">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6000"/>
                            </p:stCondLst>
                            <p:childTnLst>
                              <p:par>
                                <p:cTn id="62" presetID="1" presetClass="entr" presetSubtype="0" fill="hold" grpId="0" nodeType="afterEffect">
                                  <p:stCondLst>
                                    <p:cond delay="1000"/>
                                  </p:stCondLst>
                                  <p:childTnLst>
                                    <p:set>
                                      <p:cBhvr>
                                        <p:cTn id="63" dur="1" fill="hold">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7000"/>
                            </p:stCondLst>
                            <p:childTnLst>
                              <p:par>
                                <p:cTn id="65" presetID="1" presetClass="entr" presetSubtype="0" fill="hold" grpId="0" nodeType="afterEffect">
                                  <p:stCondLst>
                                    <p:cond delay="1000"/>
                                  </p:stCondLst>
                                  <p:childTnLst>
                                    <p:set>
                                      <p:cBhvr>
                                        <p:cTn id="66" dur="1" fill="hold">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8000"/>
                            </p:stCondLst>
                            <p:childTnLst>
                              <p:par>
                                <p:cTn id="68" presetID="1" presetClass="entr" presetSubtype="0" fill="hold" grpId="0" nodeType="afterEffect">
                                  <p:stCondLst>
                                    <p:cond delay="1000"/>
                                  </p:stCondLst>
                                  <p:childTnLst>
                                    <p:set>
                                      <p:cBhvr>
                                        <p:cTn id="69" dur="1" fill="hold">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9000"/>
                            </p:stCondLst>
                            <p:childTnLst>
                              <p:par>
                                <p:cTn id="71" presetID="1" presetClass="entr" presetSubtype="0" fill="hold" grpId="0" nodeType="afterEffect">
                                  <p:stCondLst>
                                    <p:cond delay="1000"/>
                                  </p:stCondLst>
                                  <p:childTnLst>
                                    <p:set>
                                      <p:cBhvr>
                                        <p:cTn id="72" dur="1" fill="hold">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6" name="beep.wav"/>
                                        </p:tgtEl>
                                      </p:cMediaNode>
                                    </p:audio>
                                  </p:subTnLst>
                                </p:cTn>
                              </p:par>
                            </p:childTnLst>
                          </p:cTn>
                        </p:par>
                        <p:par>
                          <p:cTn id="73" fill="hold">
                            <p:stCondLst>
                              <p:cond delay="10000"/>
                            </p:stCondLst>
                            <p:childTnLst>
                              <p:par>
                                <p:cTn id="74" presetID="1" presetClass="entr" presetSubtype="0" fill="hold" grpId="0" nodeType="afterEffect">
                                  <p:stCondLst>
                                    <p:cond delay="1000"/>
                                  </p:stCondLst>
                                  <p:childTnLst>
                                    <p:set>
                                      <p:cBhvr>
                                        <p:cTn id="75" dur="1" fill="hold">
                                          <p:stCondLst>
                                            <p:cond delay="0"/>
                                          </p:stCondLst>
                                        </p:cTn>
                                        <p:tgtEl>
                                          <p:spTgt spid="77"/>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6" name="beep.wav"/>
                                        </p:tgtEl>
                                      </p:cMediaNode>
                                    </p:audio>
                                  </p:subTnLst>
                                </p:cTn>
                              </p:par>
                            </p:childTnLst>
                          </p:cTn>
                        </p:par>
                        <p:par>
                          <p:cTn id="76" fill="hold">
                            <p:stCondLst>
                              <p:cond delay="11000"/>
                            </p:stCondLst>
                            <p:childTnLst>
                              <p:par>
                                <p:cTn id="77" presetID="1" presetClass="entr" presetSubtype="0" fill="hold" grpId="0" nodeType="afterEffect">
                                  <p:stCondLst>
                                    <p:cond delay="1000"/>
                                  </p:stCondLst>
                                  <p:childTnLst>
                                    <p:set>
                                      <p:cBhvr>
                                        <p:cTn id="78" dur="1" fill="hold">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6" name="beep.wav"/>
                                        </p:tgtEl>
                                      </p:cMediaNode>
                                    </p:audio>
                                  </p:subTnLst>
                                </p:cTn>
                              </p:par>
                            </p:childTnLst>
                          </p:cTn>
                        </p:par>
                        <p:par>
                          <p:cTn id="79" fill="hold">
                            <p:stCondLst>
                              <p:cond delay="12000"/>
                            </p:stCondLst>
                            <p:childTnLst>
                              <p:par>
                                <p:cTn id="80" presetID="1" presetClass="entr" presetSubtype="0" fill="hold" grpId="0" nodeType="afterEffect">
                                  <p:stCondLst>
                                    <p:cond delay="1000"/>
                                  </p:stCondLst>
                                  <p:childTnLst>
                                    <p:set>
                                      <p:cBhvr>
                                        <p:cTn id="81"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6" name="beep.wav"/>
                                        </p:tgtEl>
                                      </p:cMediaNode>
                                    </p:audio>
                                  </p:subTnLst>
                                </p:cTn>
                              </p:par>
                            </p:childTnLst>
                          </p:cTn>
                        </p:par>
                        <p:par>
                          <p:cTn id="82" fill="hold">
                            <p:stCondLst>
                              <p:cond delay="13000"/>
                            </p:stCondLst>
                            <p:childTnLst>
                              <p:par>
                                <p:cTn id="83" presetID="1" presetClass="entr" presetSubtype="0" fill="hold" grpId="0" nodeType="afterEffect">
                                  <p:stCondLst>
                                    <p:cond delay="1000"/>
                                  </p:stCondLst>
                                  <p:childTnLst>
                                    <p:set>
                                      <p:cBhvr>
                                        <p:cTn id="84"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6" name="beep.wav"/>
                                        </p:tgtEl>
                                      </p:cMediaNode>
                                    </p:audio>
                                  </p:subTnLst>
                                </p:cTn>
                              </p:par>
                            </p:childTnLst>
                          </p:cTn>
                        </p:par>
                        <p:par>
                          <p:cTn id="85" fill="hold">
                            <p:stCondLst>
                              <p:cond delay="14000"/>
                            </p:stCondLst>
                            <p:childTnLst>
                              <p:par>
                                <p:cTn id="86" presetID="1" presetClass="entr" presetSubtype="0" fill="hold" grpId="0" nodeType="afterEffect">
                                  <p:stCondLst>
                                    <p:cond delay="1000"/>
                                  </p:stCondLst>
                                  <p:childTnLst>
                                    <p:set>
                                      <p:cBhvr>
                                        <p:cTn id="87" dur="1" fill="hold">
                                          <p:stCondLst>
                                            <p:cond delay="0"/>
                                          </p:stCondLst>
                                        </p:cTn>
                                        <p:tgtEl>
                                          <p:spTgt spid="81"/>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6" name="beep.wav"/>
                                        </p:tgtEl>
                                      </p:cMediaNode>
                                    </p:audio>
                                  </p:subTnLst>
                                </p:cTn>
                              </p:par>
                            </p:childTnLst>
                          </p:cTn>
                        </p:par>
                        <p:par>
                          <p:cTn id="88" fill="hold">
                            <p:stCondLst>
                              <p:cond delay="15000"/>
                            </p:stCondLst>
                            <p:childTnLst>
                              <p:par>
                                <p:cTn id="89" presetID="1" presetClass="entr" presetSubtype="0" fill="hold" grpId="0" nodeType="afterEffect">
                                  <p:stCondLst>
                                    <p:cond delay="1000"/>
                                  </p:stCondLst>
                                  <p:childTnLst>
                                    <p:set>
                                      <p:cBhvr>
                                        <p:cTn id="90" dur="1" fill="hold">
                                          <p:stCondLst>
                                            <p:cond delay="0"/>
                                          </p:stCondLst>
                                        </p:cTn>
                                        <p:tgtEl>
                                          <p:spTgt spid="82"/>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49"/>
                  </p:tgtEl>
                </p:cond>
              </p:nextCondLst>
            </p:seq>
          </p:childTnLst>
        </p:cTn>
      </p:par>
    </p:tnLst>
    <p:bldLst>
      <p:bldP spid="28" grpId="0" animBg="1"/>
      <p:bldP spid="29" grpId="0" animBg="1"/>
      <p:bldP spid="30" grpId="0" animBg="1"/>
      <p:bldP spid="2" grpId="0"/>
      <p:bldP spid="50" grpId="0" animBg="1"/>
      <p:bldP spid="51" grpId="0" animBg="1"/>
      <p:bldP spid="52"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8"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ảnh ké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283" y="4269092"/>
            <a:ext cx="8752048" cy="2487735"/>
          </a:xfrm>
          <a:prstGeom prst="rect">
            <a:avLst/>
          </a:prstGeom>
          <a:effectLst>
            <a:outerShdw blurRad="76200" dist="139700" dir="18900000" sy="23000" kx="-1200000" algn="bl" rotWithShape="0">
              <a:prstClr val="black">
                <a:alpha val="20000"/>
              </a:prstClr>
            </a:outerShdw>
          </a:effectLst>
        </p:spPr>
      </p:pic>
      <p:pic>
        <p:nvPicPr>
          <p:cNvPr id="15" name="Apprehensive_at_Be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66307" y="-911959"/>
            <a:ext cx="609600" cy="609600"/>
          </a:xfrm>
          <a:prstGeom prst="rect">
            <a:avLst/>
          </a:prstGeom>
        </p:spPr>
      </p:pic>
      <p:pic>
        <p:nvPicPr>
          <p:cNvPr id="22" name="Đội B"/>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100000" l="9883" r="89971"/>
                    </a14:imgEffect>
                  </a14:imgLayer>
                </a14:imgProps>
              </a:ext>
            </a:extLst>
          </a:blip>
          <a:srcRect l="30643" t="31195" r="31012" b="4112"/>
          <a:stretch/>
        </p:blipFill>
        <p:spPr>
          <a:xfrm>
            <a:off x="10900071" y="5355528"/>
            <a:ext cx="1325091" cy="1401299"/>
          </a:xfrm>
          <a:prstGeom prst="rect">
            <a:avLst/>
          </a:prstGeom>
        </p:spPr>
      </p:pic>
      <p:pic>
        <p:nvPicPr>
          <p:cNvPr id="19" name="Đội A"/>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Lst>
          </a:blip>
          <a:srcRect l="24108" t="17379" r="35452" b="16393"/>
          <a:stretch/>
        </p:blipFill>
        <p:spPr>
          <a:xfrm>
            <a:off x="-94673" y="5470358"/>
            <a:ext cx="1274482" cy="1478256"/>
          </a:xfrm>
          <a:prstGeom prst="rect">
            <a:avLst/>
          </a:prstGeom>
        </p:spPr>
      </p:pic>
      <p:sp>
        <p:nvSpPr>
          <p:cNvPr id="28" name="Nội dung CH"/>
          <p:cNvSpPr/>
          <p:nvPr/>
        </p:nvSpPr>
        <p:spPr>
          <a:xfrm>
            <a:off x="533400" y="685800"/>
            <a:ext cx="11258266" cy="3390901"/>
          </a:xfrm>
          <a:prstGeom prst="roundRect">
            <a:avLst/>
          </a:prstGeom>
          <a:solidFill>
            <a:schemeClr val="accent3">
              <a:lumMod val="20000"/>
              <a:lumOff val="8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rPr>
              <a:t> </a:t>
            </a:r>
            <a:endParaRPr kumimoji="0" lang="en-US"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endParaRPr kumimoji="0" lang="en-US" sz="2800" b="1" i="0" u="none" strike="noStrike" kern="1200" cap="none" spc="0" normalizeH="0" baseline="0" noProof="0" dirty="0">
              <a:ln>
                <a:noFill/>
              </a:ln>
              <a:solidFill>
                <a:srgbClr val="FFFFFF"/>
              </a:solidFill>
              <a:effectLst/>
              <a:uLnTx/>
              <a:uFillTx/>
              <a:latin typeface="Tahoma" pitchFamily="34" charset="0"/>
              <a:ea typeface="+mn-ea"/>
              <a:cs typeface="Tahoma" pitchFamily="34" charset="0"/>
            </a:endParaRPr>
          </a:p>
        </p:txBody>
      </p:sp>
      <p:sp>
        <p:nvSpPr>
          <p:cNvPr id="29" name="Câu hỏi"/>
          <p:cNvSpPr/>
          <p:nvPr/>
        </p:nvSpPr>
        <p:spPr>
          <a:xfrm>
            <a:off x="4435522" y="0"/>
            <a:ext cx="2209800" cy="685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Câu</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hỏi</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p>
        </p:txBody>
      </p:sp>
      <p:sp>
        <p:nvSpPr>
          <p:cNvPr id="30" name="Đáp án"/>
          <p:cNvSpPr/>
          <p:nvPr/>
        </p:nvSpPr>
        <p:spPr>
          <a:xfrm>
            <a:off x="941696" y="2657475"/>
            <a:ext cx="10467832" cy="1309258"/>
          </a:xfrm>
          <a:prstGeom prst="roundRect">
            <a:avLst>
              <a:gd name="adj"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en-US" sz="3200" b="1" dirty="0" err="1">
                <a:solidFill>
                  <a:srgbClr val="FF0000"/>
                </a:solidFill>
                <a:latin typeface="Tahoma" pitchFamily="34" charset="0"/>
                <a:cs typeface="Tahoma" pitchFamily="34" charset="0"/>
              </a:rPr>
              <a:t>Ví</a:t>
            </a:r>
            <a:r>
              <a:rPr lang="en-US" sz="3200" b="1" dirty="0">
                <a:solidFill>
                  <a:srgbClr val="FF0000"/>
                </a:solidFill>
                <a:latin typeface="Tahoma" pitchFamily="34" charset="0"/>
                <a:cs typeface="Tahoma" pitchFamily="34" charset="0"/>
              </a:rPr>
              <a:t> </a:t>
            </a:r>
            <a:r>
              <a:rPr lang="en-US" sz="3200" b="1" dirty="0" err="1">
                <a:solidFill>
                  <a:srgbClr val="FF0000"/>
                </a:solidFill>
                <a:latin typeface="Tahoma" pitchFamily="34" charset="0"/>
                <a:cs typeface="Tahoma" pitchFamily="34" charset="0"/>
              </a:rPr>
              <a:t>dụ</a:t>
            </a:r>
            <a:r>
              <a:rPr lang="en-US" sz="3200" b="1" dirty="0">
                <a:solidFill>
                  <a:srgbClr val="FF0000"/>
                </a:solidFill>
                <a:latin typeface="Tahoma" pitchFamily="34" charset="0"/>
                <a:cs typeface="Tahoma" pitchFamily="34" charset="0"/>
              </a:rPr>
              <a:t>: </a:t>
            </a:r>
            <a:r>
              <a:rPr lang="vi-VN" sz="3200" b="1" dirty="0">
                <a:solidFill>
                  <a:srgbClr val="FF0000"/>
                </a:solidFill>
                <a:latin typeface="Tahoma" pitchFamily="34" charset="0"/>
                <a:cs typeface="Tahoma" pitchFamily="34" charset="0"/>
              </a:rPr>
              <a:t>Với việc chăm chỉ học, mà bạn Hân lớp em đứng tốp đầu tiên của trường.</a:t>
            </a:r>
            <a:endParaRPr kumimoji="0" lang="en-US" sz="3200" b="1" i="0" u="none" strike="noStrike" kern="1200" cap="none" spc="0" normalizeH="0" baseline="0" noProof="0" dirty="0">
              <a:ln>
                <a:noFill/>
              </a:ln>
              <a:solidFill>
                <a:srgbClr val="FF0000"/>
              </a:solidFill>
              <a:effectLst/>
              <a:uLnTx/>
              <a:uFillTx/>
              <a:latin typeface="Tahoma" pitchFamily="34" charset="0"/>
              <a:cs typeface="Tahoma" pitchFamily="34" charset="0"/>
            </a:endParaRPr>
          </a:p>
        </p:txBody>
      </p:sp>
      <p:sp>
        <p:nvSpPr>
          <p:cNvPr id="2" name="Rectangle 1"/>
          <p:cNvSpPr/>
          <p:nvPr/>
        </p:nvSpPr>
        <p:spPr>
          <a:xfrm>
            <a:off x="1895475" y="1022385"/>
            <a:ext cx="8943975" cy="1446550"/>
          </a:xfrm>
          <a:prstGeom prst="rect">
            <a:avLst/>
          </a:prstGeom>
          <a:noFill/>
        </p:spPr>
        <p:txBody>
          <a:bodyPr wrap="square" lIns="91440" tIns="45720" rIns="91440" bIns="45720">
            <a:spAutoFit/>
          </a:bodyPr>
          <a:lstStyle/>
          <a:p>
            <a:pPr lvl="0" algn="ctr"/>
            <a:r>
              <a:rPr lang="vi-VN" sz="4400" b="1" dirty="0">
                <a:ln w="0"/>
                <a:solidFill>
                  <a:srgbClr val="002060"/>
                </a:solidFill>
                <a:latin typeface="Times New Roman" panose="02020603050405020304" pitchFamily="18" charset="0"/>
                <a:cs typeface="Times New Roman" panose="02020603050405020304" pitchFamily="18" charset="0"/>
              </a:rPr>
              <a:t>Em hãy đặt một câu có trạng ngữ chỉ phương tiện?</a:t>
            </a:r>
            <a:endParaRPr kumimoji="0" lang="en-US" sz="4400" b="1" i="0" u="none" strike="noStrike" kern="1200" cap="none" spc="0" normalizeH="0" baseline="0" noProof="0" dirty="0">
              <a:ln w="0"/>
              <a:solidFill>
                <a:srgbClr val="002060"/>
              </a:solidFill>
              <a:effectLst/>
              <a:uLnTx/>
              <a:uFillTx/>
              <a:latin typeface="Times New Roman" panose="02020603050405020304" pitchFamily="18" charset="0"/>
              <a:cs typeface="Times New Roman" panose="02020603050405020304" pitchFamily="18" charset="0"/>
            </a:endParaRPr>
          </a:p>
        </p:txBody>
      </p:sp>
      <p:pic>
        <p:nvPicPr>
          <p:cNvPr id="49" name="Picture 115" descr="ALRMCLO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9254" y="114737"/>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5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5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7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7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7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73"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74"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75"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76"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77"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78"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79"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8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8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8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37770046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870" fill="hold"/>
                                        <p:tgtEl>
                                          <p:spTgt spid="15"/>
                                        </p:tgtEl>
                                      </p:cBhvr>
                                    </p:cmd>
                                  </p:childTnLst>
                                </p:cTn>
                              </p:par>
                              <p:par>
                                <p:cTn id="7" presetID="53" presetClass="entr" presetSubtype="16"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p:cTn id="9" dur="500" fill="hold"/>
                                        <p:tgtEl>
                                          <p:spTgt spid="29"/>
                                        </p:tgtEl>
                                        <p:attrNameLst>
                                          <p:attrName>ppt_w</p:attrName>
                                        </p:attrNameLst>
                                      </p:cBhvr>
                                      <p:tavLst>
                                        <p:tav tm="0">
                                          <p:val>
                                            <p:fltVal val="0"/>
                                          </p:val>
                                        </p:tav>
                                        <p:tav tm="100000">
                                          <p:val>
                                            <p:strVal val="#ppt_w"/>
                                          </p:val>
                                        </p:tav>
                                      </p:tavLst>
                                    </p:anim>
                                    <p:anim calcmode="lin" valueType="num">
                                      <p:cBhvr>
                                        <p:cTn id="10" dur="500" fill="hold"/>
                                        <p:tgtEl>
                                          <p:spTgt spid="29"/>
                                        </p:tgtEl>
                                        <p:attrNameLst>
                                          <p:attrName>ppt_h</p:attrName>
                                        </p:attrNameLst>
                                      </p:cBhvr>
                                      <p:tavLst>
                                        <p:tav tm="0">
                                          <p:val>
                                            <p:fltVal val="0"/>
                                          </p:val>
                                        </p:tav>
                                        <p:tav tm="100000">
                                          <p:val>
                                            <p:strVal val="#ppt_h"/>
                                          </p:val>
                                        </p:tav>
                                      </p:tavLst>
                                    </p:anim>
                                    <p:animEffect transition="in" filter="fade">
                                      <p:cBhvr>
                                        <p:cTn id="11" dur="500"/>
                                        <p:tgtEl>
                                          <p:spTgt spid="29"/>
                                        </p:tgtEl>
                                      </p:cBhvr>
                                    </p:animEffect>
                                  </p:childTnLst>
                                  <p:subTnLst>
                                    <p:audio>
                                      <p:cMediaNode>
                                        <p:cTn display="0" masterRel="sameClick">
                                          <p:stCondLst>
                                            <p:cond evt="begin" delay="0">
                                              <p:tn val="7"/>
                                            </p:cond>
                                          </p:stCondLst>
                                          <p:endCondLst>
                                            <p:cond evt="onStopAudio" delay="0">
                                              <p:tgtEl>
                                                <p:sldTgt/>
                                              </p:tgtEl>
                                            </p:cond>
                                          </p:endCondLst>
                                        </p:cTn>
                                        <p:tgtEl>
                                          <p:sndTgt r:embed="rId4" name="type.wav"/>
                                        </p:tgtEl>
                                      </p:cMediaNode>
                                    </p:audio>
                                  </p:subTnLst>
                                </p:cTn>
                              </p:par>
                              <p:par>
                                <p:cTn id="12" presetID="53" presetClass="entr" presetSubtype="16"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subTnLst>
                                    <p:audio>
                                      <p:cMediaNode>
                                        <p:cTn display="0" masterRel="sameClick">
                                          <p:stCondLst>
                                            <p:cond evt="begin" delay="0">
                                              <p:tn val="12"/>
                                            </p:cond>
                                          </p:stCondLst>
                                          <p:endCondLst>
                                            <p:cond evt="onStopAudio" delay="0">
                                              <p:tgtEl>
                                                <p:sldTgt/>
                                              </p:tgtEl>
                                            </p:cond>
                                          </p:endCondLst>
                                        </p:cTn>
                                        <p:tgtEl>
                                          <p:sndTgt r:embed="rId4" name="type.wav"/>
                                        </p:tgtEl>
                                      </p:cMediaNode>
                                    </p:audio>
                                  </p:sub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0" fill="hold" display="0">
                  <p:stCondLst>
                    <p:cond delay="indefinite"/>
                  </p:stCondLst>
                  <p:endCondLst>
                    <p:cond evt="onStopAudio" delay="0">
                      <p:tgtEl>
                        <p:sldTgt/>
                      </p:tgtEl>
                    </p:cond>
                  </p:endCondLst>
                </p:cTn>
                <p:tgtEl>
                  <p:spTgt spid="15"/>
                </p:tgtEl>
              </p:cMediaNode>
            </p:audio>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63" presetClass="path" presetSubtype="0" accel="50000" decel="50000" fill="hold" nodeType="clickEffect">
                                  <p:stCondLst>
                                    <p:cond delay="0"/>
                                  </p:stCondLst>
                                  <p:childTnLst>
                                    <p:animMotion origin="layout" path="M 2.08333E-7 -3.7037E-6 L 0.09714 -0.00601 " pathEditMode="relative" rAng="0" ptsTypes="AA">
                                      <p:cBhvr>
                                        <p:cTn id="35" dur="2000" fill="hold"/>
                                        <p:tgtEl>
                                          <p:spTgt spid="26"/>
                                        </p:tgtEl>
                                        <p:attrNameLst>
                                          <p:attrName>ppt_x</p:attrName>
                                          <p:attrName>ppt_y</p:attrName>
                                        </p:attrNameLst>
                                      </p:cBhvr>
                                      <p:rCtr x="4857" y="-301"/>
                                    </p:animMotion>
                                  </p:childTnLst>
                                  <p:subTnLst>
                                    <p:audio>
                                      <p:cMediaNode>
                                        <p:cTn display="0" masterRel="sameClick">
                                          <p:stCondLst>
                                            <p:cond evt="begin" delay="0">
                                              <p:tn val="34"/>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19"/>
                    </p:tgtEl>
                  </p:cond>
                </p:stCondLst>
                <p:endSync evt="end" delay="0">
                  <p:rtn val="all"/>
                </p:endSync>
                <p:childTnLst>
                  <p:par>
                    <p:cTn id="37" fill="hold">
                      <p:stCondLst>
                        <p:cond delay="0"/>
                      </p:stCondLst>
                      <p:childTnLst>
                        <p:par>
                          <p:cTn id="38" fill="hold">
                            <p:stCondLst>
                              <p:cond delay="0"/>
                            </p:stCondLst>
                            <p:childTnLst>
                              <p:par>
                                <p:cTn id="39" presetID="35" presetClass="path" presetSubtype="0" accel="50000" decel="50000" fill="hold" nodeType="clickEffect">
                                  <p:stCondLst>
                                    <p:cond delay="0"/>
                                  </p:stCondLst>
                                  <p:childTnLst>
                                    <p:animMotion origin="layout" path="M 2.08333E-7 -3.7037E-6 L -0.09714 -0.00601 " pathEditMode="relative" rAng="0" ptsTypes="AA">
                                      <p:cBhvr>
                                        <p:cTn id="40" dur="2000" fill="hold"/>
                                        <p:tgtEl>
                                          <p:spTgt spid="26"/>
                                        </p:tgtEl>
                                        <p:attrNameLst>
                                          <p:attrName>ppt_x</p:attrName>
                                          <p:attrName>ppt_y</p:attrName>
                                        </p:attrNameLst>
                                      </p:cBhvr>
                                      <p:rCtr x="-4857" y="-301"/>
                                    </p:animMotion>
                                  </p:childTnLst>
                                  <p:subTnLst>
                                    <p:audio>
                                      <p:cMediaNode>
                                        <p:cTn display="0" masterRel="sameClick">
                                          <p:stCondLst>
                                            <p:cond evt="begin" delay="0">
                                              <p:tn val="39"/>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afterEffect">
                                  <p:stCondLst>
                                    <p:cond delay="1000"/>
                                  </p:stCondLst>
                                  <p:childTnLst>
                                    <p:set>
                                      <p:cBhvr>
                                        <p:cTn id="45"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1000"/>
                            </p:stCondLst>
                            <p:childTnLst>
                              <p:par>
                                <p:cTn id="47" presetID="1" presetClass="entr" presetSubtype="0" fill="hold" grpId="0" nodeType="afterEffect">
                                  <p:stCondLst>
                                    <p:cond delay="1000"/>
                                  </p:stCondLst>
                                  <p:childTnLst>
                                    <p:set>
                                      <p:cBhvr>
                                        <p:cTn id="48"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2000"/>
                            </p:stCondLst>
                            <p:childTnLst>
                              <p:par>
                                <p:cTn id="50" presetID="1" presetClass="entr" presetSubtype="0" fill="hold" grpId="0" nodeType="afterEffect">
                                  <p:stCondLst>
                                    <p:cond delay="1000"/>
                                  </p:stCondLst>
                                  <p:childTnLst>
                                    <p:set>
                                      <p:cBhvr>
                                        <p:cTn id="51"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3000"/>
                            </p:stCondLst>
                            <p:childTnLst>
                              <p:par>
                                <p:cTn id="53" presetID="1" presetClass="entr" presetSubtype="0" fill="hold" grpId="0" nodeType="afterEffect">
                                  <p:stCondLst>
                                    <p:cond delay="1000"/>
                                  </p:stCondLst>
                                  <p:childTnLst>
                                    <p:set>
                                      <p:cBhvr>
                                        <p:cTn id="54"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4000"/>
                            </p:stCondLst>
                            <p:childTnLst>
                              <p:par>
                                <p:cTn id="56" presetID="1" presetClass="entr" presetSubtype="0" fill="hold" grpId="0" nodeType="afterEffect">
                                  <p:stCondLst>
                                    <p:cond delay="1000"/>
                                  </p:stCondLst>
                                  <p:childTnLst>
                                    <p:set>
                                      <p:cBhvr>
                                        <p:cTn id="57"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5000"/>
                            </p:stCondLst>
                            <p:childTnLst>
                              <p:par>
                                <p:cTn id="59" presetID="1" presetClass="entr" presetSubtype="0" fill="hold" grpId="0" nodeType="afterEffect">
                                  <p:stCondLst>
                                    <p:cond delay="1000"/>
                                  </p:stCondLst>
                                  <p:childTnLst>
                                    <p:set>
                                      <p:cBhvr>
                                        <p:cTn id="60" dur="1" fill="hold">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6000"/>
                            </p:stCondLst>
                            <p:childTnLst>
                              <p:par>
                                <p:cTn id="62" presetID="1" presetClass="entr" presetSubtype="0" fill="hold" grpId="0" nodeType="afterEffect">
                                  <p:stCondLst>
                                    <p:cond delay="1000"/>
                                  </p:stCondLst>
                                  <p:childTnLst>
                                    <p:set>
                                      <p:cBhvr>
                                        <p:cTn id="63" dur="1" fill="hold">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7000"/>
                            </p:stCondLst>
                            <p:childTnLst>
                              <p:par>
                                <p:cTn id="65" presetID="1" presetClass="entr" presetSubtype="0" fill="hold" grpId="0" nodeType="afterEffect">
                                  <p:stCondLst>
                                    <p:cond delay="1000"/>
                                  </p:stCondLst>
                                  <p:childTnLst>
                                    <p:set>
                                      <p:cBhvr>
                                        <p:cTn id="66" dur="1" fill="hold">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8000"/>
                            </p:stCondLst>
                            <p:childTnLst>
                              <p:par>
                                <p:cTn id="68" presetID="1" presetClass="entr" presetSubtype="0" fill="hold" grpId="0" nodeType="afterEffect">
                                  <p:stCondLst>
                                    <p:cond delay="1000"/>
                                  </p:stCondLst>
                                  <p:childTnLst>
                                    <p:set>
                                      <p:cBhvr>
                                        <p:cTn id="69" dur="1" fill="hold">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9000"/>
                            </p:stCondLst>
                            <p:childTnLst>
                              <p:par>
                                <p:cTn id="71" presetID="1" presetClass="entr" presetSubtype="0" fill="hold" grpId="0" nodeType="afterEffect">
                                  <p:stCondLst>
                                    <p:cond delay="1000"/>
                                  </p:stCondLst>
                                  <p:childTnLst>
                                    <p:set>
                                      <p:cBhvr>
                                        <p:cTn id="72" dur="1" fill="hold">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6" name="beep.wav"/>
                                        </p:tgtEl>
                                      </p:cMediaNode>
                                    </p:audio>
                                  </p:subTnLst>
                                </p:cTn>
                              </p:par>
                            </p:childTnLst>
                          </p:cTn>
                        </p:par>
                        <p:par>
                          <p:cTn id="73" fill="hold">
                            <p:stCondLst>
                              <p:cond delay="10000"/>
                            </p:stCondLst>
                            <p:childTnLst>
                              <p:par>
                                <p:cTn id="74" presetID="1" presetClass="entr" presetSubtype="0" fill="hold" grpId="0" nodeType="afterEffect">
                                  <p:stCondLst>
                                    <p:cond delay="1000"/>
                                  </p:stCondLst>
                                  <p:childTnLst>
                                    <p:set>
                                      <p:cBhvr>
                                        <p:cTn id="75" dur="1" fill="hold">
                                          <p:stCondLst>
                                            <p:cond delay="0"/>
                                          </p:stCondLst>
                                        </p:cTn>
                                        <p:tgtEl>
                                          <p:spTgt spid="77"/>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6" name="beep.wav"/>
                                        </p:tgtEl>
                                      </p:cMediaNode>
                                    </p:audio>
                                  </p:subTnLst>
                                </p:cTn>
                              </p:par>
                            </p:childTnLst>
                          </p:cTn>
                        </p:par>
                        <p:par>
                          <p:cTn id="76" fill="hold">
                            <p:stCondLst>
                              <p:cond delay="11000"/>
                            </p:stCondLst>
                            <p:childTnLst>
                              <p:par>
                                <p:cTn id="77" presetID="1" presetClass="entr" presetSubtype="0" fill="hold" grpId="0" nodeType="afterEffect">
                                  <p:stCondLst>
                                    <p:cond delay="1000"/>
                                  </p:stCondLst>
                                  <p:childTnLst>
                                    <p:set>
                                      <p:cBhvr>
                                        <p:cTn id="78" dur="1" fill="hold">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6" name="beep.wav"/>
                                        </p:tgtEl>
                                      </p:cMediaNode>
                                    </p:audio>
                                  </p:subTnLst>
                                </p:cTn>
                              </p:par>
                            </p:childTnLst>
                          </p:cTn>
                        </p:par>
                        <p:par>
                          <p:cTn id="79" fill="hold">
                            <p:stCondLst>
                              <p:cond delay="12000"/>
                            </p:stCondLst>
                            <p:childTnLst>
                              <p:par>
                                <p:cTn id="80" presetID="1" presetClass="entr" presetSubtype="0" fill="hold" grpId="0" nodeType="afterEffect">
                                  <p:stCondLst>
                                    <p:cond delay="1000"/>
                                  </p:stCondLst>
                                  <p:childTnLst>
                                    <p:set>
                                      <p:cBhvr>
                                        <p:cTn id="81"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6" name="beep.wav"/>
                                        </p:tgtEl>
                                      </p:cMediaNode>
                                    </p:audio>
                                  </p:subTnLst>
                                </p:cTn>
                              </p:par>
                            </p:childTnLst>
                          </p:cTn>
                        </p:par>
                        <p:par>
                          <p:cTn id="82" fill="hold">
                            <p:stCondLst>
                              <p:cond delay="13000"/>
                            </p:stCondLst>
                            <p:childTnLst>
                              <p:par>
                                <p:cTn id="83" presetID="1" presetClass="entr" presetSubtype="0" fill="hold" grpId="0" nodeType="afterEffect">
                                  <p:stCondLst>
                                    <p:cond delay="1000"/>
                                  </p:stCondLst>
                                  <p:childTnLst>
                                    <p:set>
                                      <p:cBhvr>
                                        <p:cTn id="84"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6" name="beep.wav"/>
                                        </p:tgtEl>
                                      </p:cMediaNode>
                                    </p:audio>
                                  </p:subTnLst>
                                </p:cTn>
                              </p:par>
                            </p:childTnLst>
                          </p:cTn>
                        </p:par>
                        <p:par>
                          <p:cTn id="85" fill="hold">
                            <p:stCondLst>
                              <p:cond delay="14000"/>
                            </p:stCondLst>
                            <p:childTnLst>
                              <p:par>
                                <p:cTn id="86" presetID="1" presetClass="entr" presetSubtype="0" fill="hold" grpId="0" nodeType="afterEffect">
                                  <p:stCondLst>
                                    <p:cond delay="1000"/>
                                  </p:stCondLst>
                                  <p:childTnLst>
                                    <p:set>
                                      <p:cBhvr>
                                        <p:cTn id="87" dur="1" fill="hold">
                                          <p:stCondLst>
                                            <p:cond delay="0"/>
                                          </p:stCondLst>
                                        </p:cTn>
                                        <p:tgtEl>
                                          <p:spTgt spid="81"/>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6" name="beep.wav"/>
                                        </p:tgtEl>
                                      </p:cMediaNode>
                                    </p:audio>
                                  </p:subTnLst>
                                </p:cTn>
                              </p:par>
                            </p:childTnLst>
                          </p:cTn>
                        </p:par>
                        <p:par>
                          <p:cTn id="88" fill="hold">
                            <p:stCondLst>
                              <p:cond delay="15000"/>
                            </p:stCondLst>
                            <p:childTnLst>
                              <p:par>
                                <p:cTn id="89" presetID="1" presetClass="entr" presetSubtype="0" fill="hold" grpId="0" nodeType="afterEffect">
                                  <p:stCondLst>
                                    <p:cond delay="1000"/>
                                  </p:stCondLst>
                                  <p:childTnLst>
                                    <p:set>
                                      <p:cBhvr>
                                        <p:cTn id="90" dur="1" fill="hold">
                                          <p:stCondLst>
                                            <p:cond delay="0"/>
                                          </p:stCondLst>
                                        </p:cTn>
                                        <p:tgtEl>
                                          <p:spTgt spid="82"/>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49"/>
                  </p:tgtEl>
                </p:cond>
              </p:nextCondLst>
            </p:seq>
          </p:childTnLst>
        </p:cTn>
      </p:par>
    </p:tnLst>
    <p:bldLst>
      <p:bldP spid="28" grpId="0" animBg="1"/>
      <p:bldP spid="29" grpId="0" animBg="1"/>
      <p:bldP spid="30" grpId="0" animBg="1"/>
      <p:bldP spid="2" grpId="0"/>
      <p:bldP spid="50" grpId="0" animBg="1"/>
      <p:bldP spid="51" grpId="0" animBg="1"/>
      <p:bldP spid="52"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8" cstate="print">
            <a:extLst>
              <a:ext uri="{28A0092B-C50C-407E-A947-70E740481C1C}">
                <a14:useLocalDpi xmlns:a14="http://schemas.microsoft.com/office/drawing/2010/main" val="0"/>
              </a:ext>
            </a:extLst>
          </a:blip>
          <a:srcRect l="-105" t="2331" r="1" b="53511"/>
          <a:stretch/>
        </p:blipFill>
        <p:spPr>
          <a:xfrm>
            <a:off x="-68240" y="0"/>
            <a:ext cx="12260240" cy="5053169"/>
          </a:xfrm>
          <a:prstGeom prst="rect">
            <a:avLst/>
          </a:prstGeom>
          <a:ln>
            <a:noFill/>
          </a:ln>
          <a:effectLst>
            <a:softEdge rad="112500"/>
          </a:effectLst>
        </p:spPr>
      </p:pic>
      <p:cxnSp>
        <p:nvCxnSpPr>
          <p:cNvPr id="8" name="7 Conector recto"/>
          <p:cNvCxnSpPr/>
          <p:nvPr/>
        </p:nvCxnSpPr>
        <p:spPr>
          <a:xfrm flipH="1">
            <a:off x="6061880" y="5053169"/>
            <a:ext cx="32590" cy="17992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ảnh ké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283" y="4269092"/>
            <a:ext cx="8752048" cy="2487735"/>
          </a:xfrm>
          <a:prstGeom prst="rect">
            <a:avLst/>
          </a:prstGeom>
          <a:effectLst>
            <a:outerShdw blurRad="76200" dist="139700" dir="18900000" sy="23000" kx="-1200000" algn="bl" rotWithShape="0">
              <a:prstClr val="black">
                <a:alpha val="20000"/>
              </a:prstClr>
            </a:outerShdw>
          </a:effectLst>
        </p:spPr>
      </p:pic>
      <p:pic>
        <p:nvPicPr>
          <p:cNvPr id="15" name="Apprehensive_at_Be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66307" y="-911959"/>
            <a:ext cx="609600" cy="609600"/>
          </a:xfrm>
          <a:prstGeom prst="rect">
            <a:avLst/>
          </a:prstGeom>
        </p:spPr>
      </p:pic>
      <p:pic>
        <p:nvPicPr>
          <p:cNvPr id="22" name="Đội B"/>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100000" l="9883" r="89971"/>
                    </a14:imgEffect>
                  </a14:imgLayer>
                </a14:imgProps>
              </a:ext>
            </a:extLst>
          </a:blip>
          <a:srcRect l="30643" t="31195" r="31012" b="4112"/>
          <a:stretch/>
        </p:blipFill>
        <p:spPr>
          <a:xfrm>
            <a:off x="10900071" y="5355528"/>
            <a:ext cx="1325091" cy="1401299"/>
          </a:xfrm>
          <a:prstGeom prst="rect">
            <a:avLst/>
          </a:prstGeom>
        </p:spPr>
      </p:pic>
      <p:pic>
        <p:nvPicPr>
          <p:cNvPr id="19" name="Đội A"/>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Lst>
          </a:blip>
          <a:srcRect l="24108" t="17379" r="35452" b="16393"/>
          <a:stretch/>
        </p:blipFill>
        <p:spPr>
          <a:xfrm>
            <a:off x="-94673" y="5470358"/>
            <a:ext cx="1274482" cy="1478256"/>
          </a:xfrm>
          <a:prstGeom prst="rect">
            <a:avLst/>
          </a:prstGeom>
        </p:spPr>
      </p:pic>
      <p:sp>
        <p:nvSpPr>
          <p:cNvPr id="28" name="Nội dung CH"/>
          <p:cNvSpPr/>
          <p:nvPr/>
        </p:nvSpPr>
        <p:spPr>
          <a:xfrm>
            <a:off x="533400" y="685800"/>
            <a:ext cx="11258266" cy="3390901"/>
          </a:xfrm>
          <a:prstGeom prst="roundRect">
            <a:avLst/>
          </a:prstGeom>
          <a:solidFill>
            <a:schemeClr val="accent3">
              <a:lumMod val="20000"/>
              <a:lumOff val="8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rPr>
              <a:t> </a:t>
            </a:r>
            <a:endParaRPr kumimoji="0" lang="en-US" sz="2400" b="1" i="0" u="none" strike="noStrike" kern="1200" cap="none" spc="0" normalizeH="0" baseline="0" noProof="0" dirty="0">
              <a:ln>
                <a:noFill/>
              </a:ln>
              <a:solidFill>
                <a:srgbClr val="7030A0"/>
              </a:solidFill>
              <a:effectLst/>
              <a:uLnTx/>
              <a:uFillTx/>
              <a:latin typeface="Tahoma" pitchFamily="34" charset="0"/>
              <a:ea typeface="+mn-ea"/>
              <a:cs typeface="Tahoma"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endParaRPr kumimoji="0" lang="en-US" sz="2800" b="1" i="0" u="none" strike="noStrike" kern="1200" cap="none" spc="0" normalizeH="0" baseline="0" noProof="0" dirty="0">
              <a:ln>
                <a:noFill/>
              </a:ln>
              <a:solidFill>
                <a:srgbClr val="FFFFFF"/>
              </a:solidFill>
              <a:effectLst/>
              <a:uLnTx/>
              <a:uFillTx/>
              <a:latin typeface="Tahoma" pitchFamily="34" charset="0"/>
              <a:ea typeface="+mn-ea"/>
              <a:cs typeface="Tahoma" pitchFamily="34" charset="0"/>
            </a:endParaRPr>
          </a:p>
        </p:txBody>
      </p:sp>
      <p:sp>
        <p:nvSpPr>
          <p:cNvPr id="29" name="Câu hỏi"/>
          <p:cNvSpPr/>
          <p:nvPr/>
        </p:nvSpPr>
        <p:spPr>
          <a:xfrm>
            <a:off x="4435522" y="0"/>
            <a:ext cx="2209800" cy="685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Câu</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a:ln>
                  <a:noFill/>
                </a:ln>
                <a:solidFill>
                  <a:srgbClr val="00B050"/>
                </a:solidFill>
                <a:effectLst/>
                <a:uLnTx/>
                <a:uFillTx/>
                <a:latin typeface="Tahoma" pitchFamily="34" charset="0"/>
                <a:ea typeface="+mn-ea"/>
                <a:cs typeface="Tahoma" pitchFamily="34" charset="0"/>
              </a:rPr>
              <a:t>hỏi</a:t>
            </a: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Tahoma" pitchFamily="34" charset="0"/>
              </a:rPr>
              <a:t> </a:t>
            </a:r>
          </a:p>
        </p:txBody>
      </p:sp>
      <p:sp>
        <p:nvSpPr>
          <p:cNvPr id="30" name="Đáp án"/>
          <p:cNvSpPr/>
          <p:nvPr/>
        </p:nvSpPr>
        <p:spPr>
          <a:xfrm>
            <a:off x="941696" y="2657475"/>
            <a:ext cx="10467832" cy="1228726"/>
          </a:xfrm>
          <a:prstGeom prst="roundRect">
            <a:avLst>
              <a:gd name="adj"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vi-VN" sz="2800" b="1" dirty="0">
                <a:solidFill>
                  <a:srgbClr val="FF0000"/>
                </a:solidFill>
                <a:latin typeface="Tahoma" pitchFamily="34" charset="0"/>
                <a:cs typeface="Tahoma" pitchFamily="34" charset="0"/>
              </a:rPr>
              <a:t>Bằng cái vòi dài, voi có thể dễ dàng kéo lá cây, cành cây từ trên cao xuống. </a:t>
            </a:r>
            <a:endParaRPr kumimoji="0" lang="en-US" sz="2800" b="1" i="0" u="none" strike="noStrike" kern="1200" cap="none" spc="0" normalizeH="0" baseline="0" noProof="0" dirty="0">
              <a:ln>
                <a:noFill/>
              </a:ln>
              <a:solidFill>
                <a:srgbClr val="FF0000"/>
              </a:solidFill>
              <a:effectLst/>
              <a:uLnTx/>
              <a:uFillTx/>
              <a:latin typeface="Tahoma" pitchFamily="34" charset="0"/>
              <a:cs typeface="Tahoma" pitchFamily="34" charset="0"/>
            </a:endParaRPr>
          </a:p>
        </p:txBody>
      </p:sp>
      <p:sp>
        <p:nvSpPr>
          <p:cNvPr id="2" name="Rectangle 1"/>
          <p:cNvSpPr/>
          <p:nvPr/>
        </p:nvSpPr>
        <p:spPr>
          <a:xfrm>
            <a:off x="1895475" y="1022385"/>
            <a:ext cx="8943975" cy="1569660"/>
          </a:xfrm>
          <a:prstGeom prst="rect">
            <a:avLst/>
          </a:prstGeom>
          <a:noFill/>
        </p:spPr>
        <p:txBody>
          <a:bodyPr wrap="square" lIns="91440" tIns="45720" rIns="91440" bIns="45720">
            <a:spAutoFit/>
          </a:bodyPr>
          <a:lstStyle/>
          <a:p>
            <a:pPr lvl="0" algn="ctr"/>
            <a:r>
              <a:rPr lang="vi-VN" sz="3200" b="1" dirty="0">
                <a:ln w="0"/>
                <a:solidFill>
                  <a:srgbClr val="002060"/>
                </a:solidFill>
                <a:latin typeface="Times New Roman" panose="02020603050405020304" pitchFamily="18" charset="0"/>
                <a:cs typeface="Times New Roman" panose="02020603050405020304" pitchFamily="18" charset="0"/>
              </a:rPr>
              <a:t>Tìm từ ngữ thích hợp để hoàn thành câu có trạng ngữ chỉ phương tiện: Bằng..., voi có thể dễ dàng kéo lá cây, cành cây từ trên cao xuống. </a:t>
            </a:r>
            <a:endParaRPr kumimoji="0" lang="en-US" sz="3200" b="1" i="0" u="none" strike="noStrike" kern="1200" cap="none" spc="0" normalizeH="0" baseline="0" noProof="0" dirty="0">
              <a:ln w="0"/>
              <a:solidFill>
                <a:srgbClr val="002060"/>
              </a:solidFill>
              <a:effectLst/>
              <a:uLnTx/>
              <a:uFillTx/>
              <a:latin typeface="Times New Roman" panose="02020603050405020304" pitchFamily="18" charset="0"/>
              <a:cs typeface="Times New Roman" panose="02020603050405020304" pitchFamily="18" charset="0"/>
            </a:endParaRPr>
          </a:p>
        </p:txBody>
      </p:sp>
      <p:pic>
        <p:nvPicPr>
          <p:cNvPr id="49" name="Picture 115" descr="ALRMCLO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9254" y="114737"/>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5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5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7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7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7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73"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74"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75"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76"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77"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78"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79"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80"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81"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82" name="Oval 176"/>
          <p:cNvSpPr>
            <a:spLocks noChangeArrowheads="1"/>
          </p:cNvSpPr>
          <p:nvPr/>
        </p:nvSpPr>
        <p:spPr bwMode="auto">
          <a:xfrm>
            <a:off x="317854" y="495737"/>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mn-cs"/>
              </a:rPr>
              <a:t>0</a:t>
            </a:r>
          </a:p>
        </p:txBody>
      </p:sp>
    </p:spTree>
    <p:extLst>
      <p:ext uri="{BB962C8B-B14F-4D97-AF65-F5344CB8AC3E}">
        <p14:creationId xmlns:p14="http://schemas.microsoft.com/office/powerpoint/2010/main" val="28838140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870" fill="hold"/>
                                        <p:tgtEl>
                                          <p:spTgt spid="15"/>
                                        </p:tgtEl>
                                      </p:cBhvr>
                                    </p:cmd>
                                  </p:childTnLst>
                                </p:cTn>
                              </p:par>
                              <p:par>
                                <p:cTn id="7" presetID="53" presetClass="entr" presetSubtype="16"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p:cTn id="9" dur="500" fill="hold"/>
                                        <p:tgtEl>
                                          <p:spTgt spid="29"/>
                                        </p:tgtEl>
                                        <p:attrNameLst>
                                          <p:attrName>ppt_w</p:attrName>
                                        </p:attrNameLst>
                                      </p:cBhvr>
                                      <p:tavLst>
                                        <p:tav tm="0">
                                          <p:val>
                                            <p:fltVal val="0"/>
                                          </p:val>
                                        </p:tav>
                                        <p:tav tm="100000">
                                          <p:val>
                                            <p:strVal val="#ppt_w"/>
                                          </p:val>
                                        </p:tav>
                                      </p:tavLst>
                                    </p:anim>
                                    <p:anim calcmode="lin" valueType="num">
                                      <p:cBhvr>
                                        <p:cTn id="10" dur="500" fill="hold"/>
                                        <p:tgtEl>
                                          <p:spTgt spid="29"/>
                                        </p:tgtEl>
                                        <p:attrNameLst>
                                          <p:attrName>ppt_h</p:attrName>
                                        </p:attrNameLst>
                                      </p:cBhvr>
                                      <p:tavLst>
                                        <p:tav tm="0">
                                          <p:val>
                                            <p:fltVal val="0"/>
                                          </p:val>
                                        </p:tav>
                                        <p:tav tm="100000">
                                          <p:val>
                                            <p:strVal val="#ppt_h"/>
                                          </p:val>
                                        </p:tav>
                                      </p:tavLst>
                                    </p:anim>
                                    <p:animEffect transition="in" filter="fade">
                                      <p:cBhvr>
                                        <p:cTn id="11" dur="500"/>
                                        <p:tgtEl>
                                          <p:spTgt spid="29"/>
                                        </p:tgtEl>
                                      </p:cBhvr>
                                    </p:animEffect>
                                  </p:childTnLst>
                                  <p:subTnLst>
                                    <p:audio>
                                      <p:cMediaNode>
                                        <p:cTn display="0" masterRel="sameClick">
                                          <p:stCondLst>
                                            <p:cond evt="begin" delay="0">
                                              <p:tn val="7"/>
                                            </p:cond>
                                          </p:stCondLst>
                                          <p:endCondLst>
                                            <p:cond evt="onStopAudio" delay="0">
                                              <p:tgtEl>
                                                <p:sldTgt/>
                                              </p:tgtEl>
                                            </p:cond>
                                          </p:endCondLst>
                                        </p:cTn>
                                        <p:tgtEl>
                                          <p:sndTgt r:embed="rId4" name="type.wav"/>
                                        </p:tgtEl>
                                      </p:cMediaNode>
                                    </p:audio>
                                  </p:subTnLst>
                                </p:cTn>
                              </p:par>
                              <p:par>
                                <p:cTn id="12" presetID="53" presetClass="entr" presetSubtype="16"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subTnLst>
                                    <p:audio>
                                      <p:cMediaNode>
                                        <p:cTn display="0" masterRel="sameClick">
                                          <p:stCondLst>
                                            <p:cond evt="begin" delay="0">
                                              <p:tn val="12"/>
                                            </p:cond>
                                          </p:stCondLst>
                                          <p:endCondLst>
                                            <p:cond evt="onStopAudio" delay="0">
                                              <p:tgtEl>
                                                <p:sldTgt/>
                                              </p:tgtEl>
                                            </p:cond>
                                          </p:endCondLst>
                                        </p:cTn>
                                        <p:tgtEl>
                                          <p:sndTgt r:embed="rId4" name="type.wav"/>
                                        </p:tgtEl>
                                      </p:cMediaNode>
                                    </p:audio>
                                  </p:sub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0" fill="hold" display="0">
                  <p:stCondLst>
                    <p:cond delay="indefinite"/>
                  </p:stCondLst>
                  <p:endCondLst>
                    <p:cond evt="onStopAudio" delay="0">
                      <p:tgtEl>
                        <p:sldTgt/>
                      </p:tgtEl>
                    </p:cond>
                  </p:endCondLst>
                </p:cTn>
                <p:tgtEl>
                  <p:spTgt spid="15"/>
                </p:tgtEl>
              </p:cMediaNode>
            </p:audio>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63" presetClass="path" presetSubtype="0" accel="50000" decel="50000" fill="hold" nodeType="clickEffect">
                                  <p:stCondLst>
                                    <p:cond delay="0"/>
                                  </p:stCondLst>
                                  <p:childTnLst>
                                    <p:animMotion origin="layout" path="M 2.08333E-7 -3.7037E-6 L 0.09714 -0.00601 " pathEditMode="relative" rAng="0" ptsTypes="AA">
                                      <p:cBhvr>
                                        <p:cTn id="35" dur="2000" fill="hold"/>
                                        <p:tgtEl>
                                          <p:spTgt spid="26"/>
                                        </p:tgtEl>
                                        <p:attrNameLst>
                                          <p:attrName>ppt_x</p:attrName>
                                          <p:attrName>ppt_y</p:attrName>
                                        </p:attrNameLst>
                                      </p:cBhvr>
                                      <p:rCtr x="4857" y="-301"/>
                                    </p:animMotion>
                                  </p:childTnLst>
                                  <p:subTnLst>
                                    <p:audio>
                                      <p:cMediaNode>
                                        <p:cTn display="0" masterRel="sameClick">
                                          <p:stCondLst>
                                            <p:cond evt="begin" delay="0">
                                              <p:tn val="34"/>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19"/>
                    </p:tgtEl>
                  </p:cond>
                </p:stCondLst>
                <p:endSync evt="end" delay="0">
                  <p:rtn val="all"/>
                </p:endSync>
                <p:childTnLst>
                  <p:par>
                    <p:cTn id="37" fill="hold">
                      <p:stCondLst>
                        <p:cond delay="0"/>
                      </p:stCondLst>
                      <p:childTnLst>
                        <p:par>
                          <p:cTn id="38" fill="hold">
                            <p:stCondLst>
                              <p:cond delay="0"/>
                            </p:stCondLst>
                            <p:childTnLst>
                              <p:par>
                                <p:cTn id="39" presetID="35" presetClass="path" presetSubtype="0" accel="50000" decel="50000" fill="hold" nodeType="clickEffect">
                                  <p:stCondLst>
                                    <p:cond delay="0"/>
                                  </p:stCondLst>
                                  <p:childTnLst>
                                    <p:animMotion origin="layout" path="M 2.08333E-7 -3.7037E-6 L -0.09714 -0.00601 " pathEditMode="relative" rAng="0" ptsTypes="AA">
                                      <p:cBhvr>
                                        <p:cTn id="40" dur="2000" fill="hold"/>
                                        <p:tgtEl>
                                          <p:spTgt spid="26"/>
                                        </p:tgtEl>
                                        <p:attrNameLst>
                                          <p:attrName>ppt_x</p:attrName>
                                          <p:attrName>ppt_y</p:attrName>
                                        </p:attrNameLst>
                                      </p:cBhvr>
                                      <p:rCtr x="-4857" y="-301"/>
                                    </p:animMotion>
                                  </p:childTnLst>
                                  <p:subTnLst>
                                    <p:audio>
                                      <p:cMediaNode>
                                        <p:cTn display="0" masterRel="sameClick">
                                          <p:stCondLst>
                                            <p:cond evt="begin" delay="0">
                                              <p:tn val="39"/>
                                            </p:cond>
                                          </p:stCondLst>
                                          <p:endCondLst>
                                            <p:cond evt="onStopAudio" delay="0">
                                              <p:tgtEl>
                                                <p:sldTgt/>
                                              </p:tgtEl>
                                            </p:cond>
                                          </p:endCondLst>
                                        </p:cTn>
                                        <p:tgtEl>
                                          <p:sndTgt r:embed="rId5" name="yaaa (online-audio-converter.com).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afterEffect">
                                  <p:stCondLst>
                                    <p:cond delay="1000"/>
                                  </p:stCondLst>
                                  <p:childTnLst>
                                    <p:set>
                                      <p:cBhvr>
                                        <p:cTn id="45"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1000"/>
                            </p:stCondLst>
                            <p:childTnLst>
                              <p:par>
                                <p:cTn id="47" presetID="1" presetClass="entr" presetSubtype="0" fill="hold" grpId="0" nodeType="afterEffect">
                                  <p:stCondLst>
                                    <p:cond delay="1000"/>
                                  </p:stCondLst>
                                  <p:childTnLst>
                                    <p:set>
                                      <p:cBhvr>
                                        <p:cTn id="48" dur="1" fill="hold">
                                          <p:stCondLst>
                                            <p:cond delay="0"/>
                                          </p:stCondLst>
                                        </p:cTn>
                                        <p:tgtEl>
                                          <p:spTgt spid="5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2000"/>
                            </p:stCondLst>
                            <p:childTnLst>
                              <p:par>
                                <p:cTn id="50" presetID="1" presetClass="entr" presetSubtype="0" fill="hold" grpId="0" nodeType="afterEffect">
                                  <p:stCondLst>
                                    <p:cond delay="1000"/>
                                  </p:stCondLst>
                                  <p:childTnLst>
                                    <p:set>
                                      <p:cBhvr>
                                        <p:cTn id="51" dur="1" fill="hold">
                                          <p:stCondLst>
                                            <p:cond delay="0"/>
                                          </p:stCondLst>
                                        </p:cTn>
                                        <p:tgtEl>
                                          <p:spTgt spid="5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3000"/>
                            </p:stCondLst>
                            <p:childTnLst>
                              <p:par>
                                <p:cTn id="53" presetID="1" presetClass="entr" presetSubtype="0" fill="hold" grpId="0" nodeType="afterEffect">
                                  <p:stCondLst>
                                    <p:cond delay="1000"/>
                                  </p:stCondLst>
                                  <p:childTnLst>
                                    <p:set>
                                      <p:cBhvr>
                                        <p:cTn id="54" dur="1" fill="hold">
                                          <p:stCondLst>
                                            <p:cond delay="0"/>
                                          </p:stCondLst>
                                        </p:cTn>
                                        <p:tgtEl>
                                          <p:spTgt spid="70"/>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4000"/>
                            </p:stCondLst>
                            <p:childTnLst>
                              <p:par>
                                <p:cTn id="56" presetID="1" presetClass="entr" presetSubtype="0" fill="hold" grpId="0" nodeType="afterEffect">
                                  <p:stCondLst>
                                    <p:cond delay="1000"/>
                                  </p:stCondLst>
                                  <p:childTnLst>
                                    <p:set>
                                      <p:cBhvr>
                                        <p:cTn id="57"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5000"/>
                            </p:stCondLst>
                            <p:childTnLst>
                              <p:par>
                                <p:cTn id="59" presetID="1" presetClass="entr" presetSubtype="0" fill="hold" grpId="0" nodeType="afterEffect">
                                  <p:stCondLst>
                                    <p:cond delay="1000"/>
                                  </p:stCondLst>
                                  <p:childTnLst>
                                    <p:set>
                                      <p:cBhvr>
                                        <p:cTn id="60" dur="1" fill="hold">
                                          <p:stCondLst>
                                            <p:cond delay="0"/>
                                          </p:stCondLst>
                                        </p:cTn>
                                        <p:tgtEl>
                                          <p:spTgt spid="72"/>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6000"/>
                            </p:stCondLst>
                            <p:childTnLst>
                              <p:par>
                                <p:cTn id="62" presetID="1" presetClass="entr" presetSubtype="0" fill="hold" grpId="0" nodeType="afterEffect">
                                  <p:stCondLst>
                                    <p:cond delay="1000"/>
                                  </p:stCondLst>
                                  <p:childTnLst>
                                    <p:set>
                                      <p:cBhvr>
                                        <p:cTn id="63" dur="1" fill="hold">
                                          <p:stCondLst>
                                            <p:cond delay="0"/>
                                          </p:stCondLst>
                                        </p:cTn>
                                        <p:tgtEl>
                                          <p:spTgt spid="73"/>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7000"/>
                            </p:stCondLst>
                            <p:childTnLst>
                              <p:par>
                                <p:cTn id="65" presetID="1" presetClass="entr" presetSubtype="0" fill="hold" grpId="0" nodeType="afterEffect">
                                  <p:stCondLst>
                                    <p:cond delay="1000"/>
                                  </p:stCondLst>
                                  <p:childTnLst>
                                    <p:set>
                                      <p:cBhvr>
                                        <p:cTn id="66" dur="1" fill="hold">
                                          <p:stCondLst>
                                            <p:cond delay="0"/>
                                          </p:stCondLst>
                                        </p:cTn>
                                        <p:tgtEl>
                                          <p:spTgt spid="74"/>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8000"/>
                            </p:stCondLst>
                            <p:childTnLst>
                              <p:par>
                                <p:cTn id="68" presetID="1" presetClass="entr" presetSubtype="0" fill="hold" grpId="0" nodeType="afterEffect">
                                  <p:stCondLst>
                                    <p:cond delay="1000"/>
                                  </p:stCondLst>
                                  <p:childTnLst>
                                    <p:set>
                                      <p:cBhvr>
                                        <p:cTn id="69" dur="1" fill="hold">
                                          <p:stCondLst>
                                            <p:cond delay="0"/>
                                          </p:stCondLst>
                                        </p:cTn>
                                        <p:tgtEl>
                                          <p:spTgt spid="7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9000"/>
                            </p:stCondLst>
                            <p:childTnLst>
                              <p:par>
                                <p:cTn id="71" presetID="1" presetClass="entr" presetSubtype="0" fill="hold" grpId="0" nodeType="afterEffect">
                                  <p:stCondLst>
                                    <p:cond delay="1000"/>
                                  </p:stCondLst>
                                  <p:childTnLst>
                                    <p:set>
                                      <p:cBhvr>
                                        <p:cTn id="72" dur="1" fill="hold">
                                          <p:stCondLst>
                                            <p:cond delay="0"/>
                                          </p:stCondLst>
                                        </p:cTn>
                                        <p:tgtEl>
                                          <p:spTgt spid="76"/>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6" name="beep.wav"/>
                                        </p:tgtEl>
                                      </p:cMediaNode>
                                    </p:audio>
                                  </p:subTnLst>
                                </p:cTn>
                              </p:par>
                            </p:childTnLst>
                          </p:cTn>
                        </p:par>
                        <p:par>
                          <p:cTn id="73" fill="hold">
                            <p:stCondLst>
                              <p:cond delay="10000"/>
                            </p:stCondLst>
                            <p:childTnLst>
                              <p:par>
                                <p:cTn id="74" presetID="1" presetClass="entr" presetSubtype="0" fill="hold" grpId="0" nodeType="afterEffect">
                                  <p:stCondLst>
                                    <p:cond delay="1000"/>
                                  </p:stCondLst>
                                  <p:childTnLst>
                                    <p:set>
                                      <p:cBhvr>
                                        <p:cTn id="75" dur="1" fill="hold">
                                          <p:stCondLst>
                                            <p:cond delay="0"/>
                                          </p:stCondLst>
                                        </p:cTn>
                                        <p:tgtEl>
                                          <p:spTgt spid="77"/>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6" name="beep.wav"/>
                                        </p:tgtEl>
                                      </p:cMediaNode>
                                    </p:audio>
                                  </p:subTnLst>
                                </p:cTn>
                              </p:par>
                            </p:childTnLst>
                          </p:cTn>
                        </p:par>
                        <p:par>
                          <p:cTn id="76" fill="hold">
                            <p:stCondLst>
                              <p:cond delay="11000"/>
                            </p:stCondLst>
                            <p:childTnLst>
                              <p:par>
                                <p:cTn id="77" presetID="1" presetClass="entr" presetSubtype="0" fill="hold" grpId="0" nodeType="afterEffect">
                                  <p:stCondLst>
                                    <p:cond delay="1000"/>
                                  </p:stCondLst>
                                  <p:childTnLst>
                                    <p:set>
                                      <p:cBhvr>
                                        <p:cTn id="78" dur="1" fill="hold">
                                          <p:stCondLst>
                                            <p:cond delay="0"/>
                                          </p:stCondLst>
                                        </p:cTn>
                                        <p:tgtEl>
                                          <p:spTgt spid="78"/>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6" name="beep.wav"/>
                                        </p:tgtEl>
                                      </p:cMediaNode>
                                    </p:audio>
                                  </p:subTnLst>
                                </p:cTn>
                              </p:par>
                            </p:childTnLst>
                          </p:cTn>
                        </p:par>
                        <p:par>
                          <p:cTn id="79" fill="hold">
                            <p:stCondLst>
                              <p:cond delay="12000"/>
                            </p:stCondLst>
                            <p:childTnLst>
                              <p:par>
                                <p:cTn id="80" presetID="1" presetClass="entr" presetSubtype="0" fill="hold" grpId="0" nodeType="afterEffect">
                                  <p:stCondLst>
                                    <p:cond delay="1000"/>
                                  </p:stCondLst>
                                  <p:childTnLst>
                                    <p:set>
                                      <p:cBhvr>
                                        <p:cTn id="81" dur="1" fill="hold">
                                          <p:stCondLst>
                                            <p:cond delay="0"/>
                                          </p:stCondLst>
                                        </p:cTn>
                                        <p:tgtEl>
                                          <p:spTgt spid="79"/>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6" name="beep.wav"/>
                                        </p:tgtEl>
                                      </p:cMediaNode>
                                    </p:audio>
                                  </p:subTnLst>
                                </p:cTn>
                              </p:par>
                            </p:childTnLst>
                          </p:cTn>
                        </p:par>
                        <p:par>
                          <p:cTn id="82" fill="hold">
                            <p:stCondLst>
                              <p:cond delay="13000"/>
                            </p:stCondLst>
                            <p:childTnLst>
                              <p:par>
                                <p:cTn id="83" presetID="1" presetClass="entr" presetSubtype="0" fill="hold" grpId="0" nodeType="afterEffect">
                                  <p:stCondLst>
                                    <p:cond delay="1000"/>
                                  </p:stCondLst>
                                  <p:childTnLst>
                                    <p:set>
                                      <p:cBhvr>
                                        <p:cTn id="84" dur="1" fill="hold">
                                          <p:stCondLst>
                                            <p:cond delay="0"/>
                                          </p:stCondLst>
                                        </p:cTn>
                                        <p:tgtEl>
                                          <p:spTgt spid="80"/>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6" name="beep.wav"/>
                                        </p:tgtEl>
                                      </p:cMediaNode>
                                    </p:audio>
                                  </p:subTnLst>
                                </p:cTn>
                              </p:par>
                            </p:childTnLst>
                          </p:cTn>
                        </p:par>
                        <p:par>
                          <p:cTn id="85" fill="hold">
                            <p:stCondLst>
                              <p:cond delay="14000"/>
                            </p:stCondLst>
                            <p:childTnLst>
                              <p:par>
                                <p:cTn id="86" presetID="1" presetClass="entr" presetSubtype="0" fill="hold" grpId="0" nodeType="afterEffect">
                                  <p:stCondLst>
                                    <p:cond delay="1000"/>
                                  </p:stCondLst>
                                  <p:childTnLst>
                                    <p:set>
                                      <p:cBhvr>
                                        <p:cTn id="87" dur="1" fill="hold">
                                          <p:stCondLst>
                                            <p:cond delay="0"/>
                                          </p:stCondLst>
                                        </p:cTn>
                                        <p:tgtEl>
                                          <p:spTgt spid="81"/>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6" name="beep.wav"/>
                                        </p:tgtEl>
                                      </p:cMediaNode>
                                    </p:audio>
                                  </p:subTnLst>
                                </p:cTn>
                              </p:par>
                            </p:childTnLst>
                          </p:cTn>
                        </p:par>
                        <p:par>
                          <p:cTn id="88" fill="hold">
                            <p:stCondLst>
                              <p:cond delay="15000"/>
                            </p:stCondLst>
                            <p:childTnLst>
                              <p:par>
                                <p:cTn id="89" presetID="1" presetClass="entr" presetSubtype="0" fill="hold" grpId="0" nodeType="afterEffect">
                                  <p:stCondLst>
                                    <p:cond delay="1000"/>
                                  </p:stCondLst>
                                  <p:childTnLst>
                                    <p:set>
                                      <p:cBhvr>
                                        <p:cTn id="90" dur="1" fill="hold">
                                          <p:stCondLst>
                                            <p:cond delay="0"/>
                                          </p:stCondLst>
                                        </p:cTn>
                                        <p:tgtEl>
                                          <p:spTgt spid="82"/>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49"/>
                  </p:tgtEl>
                </p:cond>
              </p:nextCondLst>
            </p:seq>
          </p:childTnLst>
        </p:cTn>
      </p:par>
    </p:tnLst>
    <p:bldLst>
      <p:bldP spid="28" grpId="0" animBg="1"/>
      <p:bldP spid="29" grpId="0" animBg="1"/>
      <p:bldP spid="30" grpId="0" animBg="1"/>
      <p:bldP spid="2" grpId="0"/>
      <p:bldP spid="50" grpId="0" animBg="1"/>
      <p:bldP spid="51" grpId="0" animBg="1"/>
      <p:bldP spid="52"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
            <a:extLst>
              <a:ext uri="{FF2B5EF4-FFF2-40B4-BE49-F238E27FC236}">
                <a16:creationId xmlns:a16="http://schemas.microsoft.com/office/drawing/2014/main" id="{A0E559FB-B286-C14E-A771-7C0905ABF697}"/>
              </a:ext>
            </a:extLst>
          </p:cNvPr>
          <p:cNvSpPr/>
          <p:nvPr/>
        </p:nvSpPr>
        <p:spPr>
          <a:xfrm>
            <a:off x="2211932" y="1117430"/>
            <a:ext cx="7957689" cy="4311415"/>
          </a:xfrm>
          <a:custGeom>
            <a:avLst/>
            <a:gdLst/>
            <a:ahLst/>
            <a:cxnLst/>
            <a:rect l="l" t="t" r="r" b="b"/>
            <a:pathLst>
              <a:path w="8229600" h="7848981">
                <a:moveTo>
                  <a:pt x="0" y="0"/>
                </a:moveTo>
                <a:lnTo>
                  <a:pt x="8229600" y="0"/>
                </a:lnTo>
                <a:lnTo>
                  <a:pt x="8229600" y="7848980"/>
                </a:lnTo>
                <a:lnTo>
                  <a:pt x="0" y="7848980"/>
                </a:lnTo>
                <a:lnTo>
                  <a:pt x="0" y="0"/>
                </a:lnTo>
                <a:close/>
              </a:path>
            </a:pathLst>
          </a:custGeom>
          <a:blipFill>
            <a:blip r:embed="rId2"/>
            <a:stretch>
              <a:fillRect/>
            </a:stretch>
          </a:blipFill>
        </p:spPr>
        <p:txBody>
          <a:bodyPr/>
          <a:lstStyle/>
          <a:p>
            <a:endParaRPr lang="en-US"/>
          </a:p>
        </p:txBody>
      </p:sp>
      <p:pic>
        <p:nvPicPr>
          <p:cNvPr id="1026" name="Picture 2" descr="Hình ảnh Anh Bạn Nhỏ Chơi Guitar PNG , Anh Bạn Bé Nhỏ, Chơi Guitar, Nhạc Cụ  PNG và Vector với nền trong suốt để tải xuống miễn phí">
            <a:extLst>
              <a:ext uri="{FF2B5EF4-FFF2-40B4-BE49-F238E27FC236}">
                <a16:creationId xmlns:a16="http://schemas.microsoft.com/office/drawing/2014/main" id="{AB3B4ADC-CCCF-374B-8164-F5F7AF4E1C0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281" b="90000" l="10000" r="90000">
                        <a14:foregroundMark x1="50625" y1="10469" x2="57031" y2="10781"/>
                        <a14:foregroundMark x1="60781" y1="10000" x2="51250" y2="9063"/>
                        <a14:foregroundMark x1="51250" y1="9063" x2="47813" y2="9688"/>
                        <a14:foregroundMark x1="50781" y1="86094" x2="52656" y2="87344"/>
                        <a14:foregroundMark x1="52969" y1="86563" x2="52656" y2="88281"/>
                        <a14:foregroundMark x1="47031" y1="75938" x2="47031" y2="78594"/>
                        <a14:foregroundMark x1="44844" y1="30938" x2="47188" y2="37188"/>
                        <a14:foregroundMark x1="47188" y1="37188" x2="49844" y2="32656"/>
                        <a14:foregroundMark x1="52344" y1="48438" x2="47500" y2="53281"/>
                        <a14:foregroundMark x1="43125" y1="11406" x2="40000" y2="16719"/>
                        <a14:foregroundMark x1="40000" y1="16719" x2="39688" y2="17813"/>
                        <a14:foregroundMark x1="44219" y1="10313" x2="40156" y2="15000"/>
                        <a14:foregroundMark x1="40156" y1="15000" x2="39375" y2="18125"/>
                        <a14:foregroundMark x1="44531" y1="11250" x2="40156" y2="15313"/>
                        <a14:foregroundMark x1="40156" y1="15313" x2="40000" y2="21406"/>
                        <a14:foregroundMark x1="40000" y1="21406" x2="40469" y2="21563"/>
                        <a14:foregroundMark x1="67813" y1="31250" x2="64219" y2="36250"/>
                        <a14:foregroundMark x1="64219" y1="36250" x2="61094" y2="36875"/>
                        <a14:foregroundMark x1="65469" y1="35000" x2="70313" y2="23281"/>
                        <a14:foregroundMark x1="70313" y1="23281" x2="70469" y2="20781"/>
                        <a14:foregroundMark x1="62813" y1="11250" x2="57344" y2="8438"/>
                        <a14:foregroundMark x1="57344" y1="8438" x2="53594" y2="8281"/>
                      </a14:backgroundRemoval>
                    </a14:imgEffect>
                  </a14:imgLayer>
                </a14:imgProps>
              </a:ext>
              <a:ext uri="{28A0092B-C50C-407E-A947-70E740481C1C}">
                <a14:useLocalDpi xmlns:a14="http://schemas.microsoft.com/office/drawing/2010/main" val="0"/>
              </a:ext>
            </a:extLst>
          </a:blip>
          <a:srcRect/>
          <a:stretch>
            <a:fillRect/>
          </a:stretch>
        </p:blipFill>
        <p:spPr bwMode="auto">
          <a:xfrm>
            <a:off x="-1135896" y="2108200"/>
            <a:ext cx="5418667" cy="5418667"/>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11"/>
          <p:cNvSpPr/>
          <p:nvPr/>
        </p:nvSpPr>
        <p:spPr>
          <a:xfrm>
            <a:off x="5650271" y="4832305"/>
            <a:ext cx="1093896" cy="1042185"/>
          </a:xfrm>
          <a:custGeom>
            <a:avLst/>
            <a:gdLst/>
            <a:ahLst/>
            <a:cxnLst/>
            <a:rect l="l" t="t" r="r" b="b"/>
            <a:pathLst>
              <a:path w="1640844" h="1563277">
                <a:moveTo>
                  <a:pt x="0" y="0"/>
                </a:moveTo>
                <a:lnTo>
                  <a:pt x="1640844" y="0"/>
                </a:lnTo>
                <a:lnTo>
                  <a:pt x="1640844" y="1563276"/>
                </a:lnTo>
                <a:lnTo>
                  <a:pt x="0" y="15632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rot="-490225">
            <a:off x="9269228" y="759496"/>
            <a:ext cx="1109444" cy="1177981"/>
          </a:xfrm>
          <a:custGeom>
            <a:avLst/>
            <a:gdLst/>
            <a:ahLst/>
            <a:cxnLst/>
            <a:rect l="l" t="t" r="r" b="b"/>
            <a:pathLst>
              <a:path w="1664166" h="1766972">
                <a:moveTo>
                  <a:pt x="0" y="0"/>
                </a:moveTo>
                <a:lnTo>
                  <a:pt x="1664166" y="0"/>
                </a:lnTo>
                <a:lnTo>
                  <a:pt x="1664166" y="1766971"/>
                </a:lnTo>
                <a:lnTo>
                  <a:pt x="0" y="176697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1030" name="Picture 6" descr="Hình ảnh đứa Trẻ Ngộ Nghĩnh Bay Trên Cây Bút Chì đầy Màu Sắc Cô Bé Tiểu Học  đọc Vectơ PNG , đọc, Sơ Cấp, Con Gái PNG và Vector với nền">
            <a:extLst>
              <a:ext uri="{FF2B5EF4-FFF2-40B4-BE49-F238E27FC236}">
                <a16:creationId xmlns:a16="http://schemas.microsoft.com/office/drawing/2014/main" id="{8379BE5A-587E-D243-95E8-F3B3500E0F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6372" y="3866625"/>
            <a:ext cx="4919133" cy="30564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F922905-F623-B540-A6D6-6112437A699C}"/>
              </a:ext>
            </a:extLst>
          </p:cNvPr>
          <p:cNvPicPr>
            <a:picLocks noChangeAspect="1"/>
          </p:cNvPicPr>
          <p:nvPr/>
        </p:nvPicPr>
        <p:blipFill>
          <a:blip r:embed="rId10"/>
          <a:stretch>
            <a:fillRect/>
          </a:stretch>
        </p:blipFill>
        <p:spPr>
          <a:xfrm>
            <a:off x="3682765" y="113582"/>
            <a:ext cx="4920771" cy="1261736"/>
          </a:xfrm>
          <a:prstGeom prst="rect">
            <a:avLst/>
          </a:prstGeom>
        </p:spPr>
      </p:pic>
      <p:pic>
        <p:nvPicPr>
          <p:cNvPr id="4" name="Picture 3">
            <a:extLst>
              <a:ext uri="{FF2B5EF4-FFF2-40B4-BE49-F238E27FC236}">
                <a16:creationId xmlns:a16="http://schemas.microsoft.com/office/drawing/2014/main" id="{0D863E55-3986-72BC-8F43-D3774FA3153E}"/>
              </a:ext>
            </a:extLst>
          </p:cNvPr>
          <p:cNvPicPr>
            <a:picLocks noChangeAspect="1"/>
          </p:cNvPicPr>
          <p:nvPr/>
        </p:nvPicPr>
        <p:blipFill>
          <a:blip r:embed="rId11"/>
          <a:stretch>
            <a:fillRect/>
          </a:stretch>
        </p:blipFill>
        <p:spPr>
          <a:xfrm>
            <a:off x="2918548" y="2027592"/>
            <a:ext cx="6754953" cy="2078916"/>
          </a:xfrm>
          <a:prstGeom prst="rect">
            <a:avLst/>
          </a:prstGeom>
        </p:spPr>
      </p:pic>
      <p:pic>
        <p:nvPicPr>
          <p:cNvPr id="14" name="Picture 13">
            <a:extLst>
              <a:ext uri="{FF2B5EF4-FFF2-40B4-BE49-F238E27FC236}">
                <a16:creationId xmlns:a16="http://schemas.microsoft.com/office/drawing/2014/main" id="{991F498F-4AE5-DEEF-04DC-51BF0BEB2677}"/>
              </a:ext>
            </a:extLst>
          </p:cNvPr>
          <p:cNvPicPr>
            <a:picLocks noChangeAspect="1"/>
          </p:cNvPicPr>
          <p:nvPr/>
        </p:nvPicPr>
        <p:blipFill>
          <a:blip r:embed="rId12"/>
          <a:stretch>
            <a:fillRect/>
          </a:stretch>
        </p:blipFill>
        <p:spPr>
          <a:xfrm>
            <a:off x="387698" y="923118"/>
            <a:ext cx="3682303" cy="10303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dissolve">
                                      <p:cBhvr>
                                        <p:cTn id="14" dur="500"/>
                                        <p:tgtEl>
                                          <p:spTgt spid="11"/>
                                        </p:tgtEl>
                                      </p:cBhvr>
                                    </p:animEffect>
                                  </p:childTnLst>
                                </p:cTn>
                              </p:par>
                              <p:par>
                                <p:cTn id="15" presetID="9"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2A0929-F47F-3EE4-7F9D-FEBDA545B4B4}"/>
              </a:ext>
            </a:extLst>
          </p:cNvPr>
          <p:cNvPicPr>
            <a:picLocks noChangeAspect="1"/>
          </p:cNvPicPr>
          <p:nvPr/>
        </p:nvPicPr>
        <p:blipFill>
          <a:blip r:embed="rId2"/>
          <a:stretch>
            <a:fillRect/>
          </a:stretch>
        </p:blipFill>
        <p:spPr>
          <a:xfrm>
            <a:off x="3117079" y="76200"/>
            <a:ext cx="6944016" cy="1352550"/>
          </a:xfrm>
          <a:prstGeom prst="rect">
            <a:avLst/>
          </a:prstGeom>
        </p:spPr>
      </p:pic>
      <p:grpSp>
        <p:nvGrpSpPr>
          <p:cNvPr id="5" name="Group 4">
            <a:extLst>
              <a:ext uri="{FF2B5EF4-FFF2-40B4-BE49-F238E27FC236}">
                <a16:creationId xmlns:a16="http://schemas.microsoft.com/office/drawing/2014/main" id="{F9649278-44C6-96C8-826C-D5C437F05FAF}"/>
              </a:ext>
            </a:extLst>
          </p:cNvPr>
          <p:cNvGrpSpPr/>
          <p:nvPr/>
        </p:nvGrpSpPr>
        <p:grpSpPr>
          <a:xfrm>
            <a:off x="780678" y="1371600"/>
            <a:ext cx="10830297" cy="3771899"/>
            <a:chOff x="1782505" y="1670742"/>
            <a:chExt cx="13072385" cy="3720409"/>
          </a:xfrm>
        </p:grpSpPr>
        <p:grpSp>
          <p:nvGrpSpPr>
            <p:cNvPr id="6" name="Group 2">
              <a:extLst>
                <a:ext uri="{FF2B5EF4-FFF2-40B4-BE49-F238E27FC236}">
                  <a16:creationId xmlns:a16="http://schemas.microsoft.com/office/drawing/2014/main" id="{020910F5-976C-F77D-70B5-2A697060288E}"/>
                </a:ext>
              </a:extLst>
            </p:cNvPr>
            <p:cNvGrpSpPr/>
            <p:nvPr/>
          </p:nvGrpSpPr>
          <p:grpSpPr>
            <a:xfrm>
              <a:off x="1782505" y="1670742"/>
              <a:ext cx="13072385" cy="3720409"/>
              <a:chOff x="149858" y="394914"/>
              <a:chExt cx="10132038" cy="2288388"/>
            </a:xfrm>
          </p:grpSpPr>
          <p:sp>
            <p:nvSpPr>
              <p:cNvPr id="11" name="Freeform 3">
                <a:extLst>
                  <a:ext uri="{FF2B5EF4-FFF2-40B4-BE49-F238E27FC236}">
                    <a16:creationId xmlns:a16="http://schemas.microsoft.com/office/drawing/2014/main" id="{37ABCD5B-32D9-BD07-298A-3F0D956E451E}"/>
                  </a:ext>
                </a:extLst>
              </p:cNvPr>
              <p:cNvSpPr/>
              <p:nvPr/>
            </p:nvSpPr>
            <p:spPr>
              <a:xfrm>
                <a:off x="149858" y="394914"/>
                <a:ext cx="10132038" cy="2288388"/>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sp>
          <p:nvSpPr>
            <p:cNvPr id="7" name="TextBox 6">
              <a:extLst>
                <a:ext uri="{FF2B5EF4-FFF2-40B4-BE49-F238E27FC236}">
                  <a16:creationId xmlns:a16="http://schemas.microsoft.com/office/drawing/2014/main" id="{E63CF241-50E7-3072-B945-43BFA21030B6}"/>
                </a:ext>
              </a:extLst>
            </p:cNvPr>
            <p:cNvSpPr txBox="1"/>
            <p:nvPr/>
          </p:nvSpPr>
          <p:spPr>
            <a:xfrm>
              <a:off x="2176060" y="1791286"/>
              <a:ext cx="12285274" cy="3309348"/>
            </a:xfrm>
            <a:prstGeom prst="rect">
              <a:avLst/>
            </a:prstGeom>
            <a:noFill/>
          </p:spPr>
          <p:txBody>
            <a:bodyPr wrap="square">
              <a:spAutoFit/>
            </a:bodyPr>
            <a:lstStyle/>
            <a:p>
              <a:pPr marL="571500" marR="0" indent="-571500" algn="just">
                <a:lnSpc>
                  <a:spcPct val="120000"/>
                </a:lnSpc>
                <a:spcBef>
                  <a:spcPts val="0"/>
                </a:spcBef>
                <a:spcAft>
                  <a:spcPts val="0"/>
                </a:spcAft>
                <a:buFont typeface="Arial" panose="020B0604020202020204" pitchFamily="34" charset="0"/>
                <a:buChar char="•"/>
              </a:pPr>
              <a:r>
                <a:rPr lang="en-US" sz="3600" dirty="0" err="1">
                  <a:effectLst/>
                  <a:latin typeface="Cambria" panose="02040503050406030204" pitchFamily="18" charset="0"/>
                  <a:ea typeface="Cambria" panose="02040503050406030204" pitchFamily="18" charset="0"/>
                </a:rPr>
                <a:t>Biết</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thêm</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một</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công</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dụng</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của</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dấu</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ngoặc</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kép</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dùng</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để</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đánh</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dấu</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tên</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tác</a:t>
              </a:r>
              <a:r>
                <a:rPr lang="en-US" sz="3600" dirty="0">
                  <a:effectLst/>
                  <a:latin typeface="Cambria" panose="02040503050406030204" pitchFamily="18" charset="0"/>
                  <a:ea typeface="Cambria" panose="02040503050406030204" pitchFamily="18" charset="0"/>
                </a:rPr>
                <a:t> </a:t>
              </a:r>
              <a:r>
                <a:rPr lang="en-US" sz="3600" dirty="0" err="1">
                  <a:effectLst/>
                  <a:latin typeface="Cambria" panose="02040503050406030204" pitchFamily="18" charset="0"/>
                  <a:ea typeface="Cambria" panose="02040503050406030204" pitchFamily="18" charset="0"/>
                </a:rPr>
                <a:t>phẩm</a:t>
              </a:r>
              <a:r>
                <a:rPr lang="en-US" sz="3600" dirty="0">
                  <a:effectLst/>
                  <a:latin typeface="Cambria" panose="02040503050406030204" pitchFamily="18" charset="0"/>
                  <a:ea typeface="Cambria" panose="02040503050406030204" pitchFamily="18" charset="0"/>
                </a:rPr>
                <a:t> </a:t>
              </a:r>
              <a:r>
                <a:rPr lang="vi-VN" sz="3600" dirty="0">
                  <a:effectLst/>
                  <a:latin typeface="Cambria" panose="02040503050406030204" pitchFamily="18" charset="0"/>
                  <a:ea typeface="Cambria" panose="02040503050406030204" pitchFamily="18" charset="0"/>
                </a:rPr>
                <a:t>(bài thơ, bài văn,...) hoặc tên tài liệu (tạp chí, báo,...)</a:t>
              </a:r>
              <a:endParaRPr lang="en-US" sz="3600" dirty="0">
                <a:effectLst/>
                <a:latin typeface="Cambria" panose="02040503050406030204" pitchFamily="18" charset="0"/>
                <a:ea typeface="Cambria" panose="02040503050406030204" pitchFamily="18" charset="0"/>
              </a:endParaRPr>
            </a:p>
            <a:p>
              <a:pPr marL="571500" marR="0" indent="-571500" algn="just">
                <a:lnSpc>
                  <a:spcPct val="120000"/>
                </a:lnSpc>
                <a:spcBef>
                  <a:spcPts val="0"/>
                </a:spcBef>
                <a:spcAft>
                  <a:spcPts val="0"/>
                </a:spcAft>
                <a:buFont typeface="Arial" panose="020B0604020202020204" pitchFamily="34" charset="0"/>
                <a:buChar char="•"/>
              </a:pPr>
              <a:r>
                <a:rPr lang="vi-VN" sz="3600" dirty="0">
                  <a:effectLst/>
                  <a:latin typeface="Cambria" panose="02040503050406030204" pitchFamily="18" charset="0"/>
                  <a:ea typeface="Cambria" panose="02040503050406030204" pitchFamily="18" charset="0"/>
                </a:rPr>
                <a:t>Biết dùng dấu ngoặc kép đánh dấu tên tác phẩm, tài liệu khi viết.</a:t>
              </a:r>
              <a:endParaRPr lang="en-US" sz="3600" dirty="0">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876958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06FA80-C22C-5F47-9D6A-95AA6FB7B2BD}"/>
              </a:ext>
            </a:extLst>
          </p:cNvPr>
          <p:cNvPicPr>
            <a:picLocks noChangeAspect="1"/>
          </p:cNvPicPr>
          <p:nvPr/>
        </p:nvPicPr>
        <p:blipFill>
          <a:blip r:embed="rId3"/>
          <a:stretch>
            <a:fillRect/>
          </a:stretch>
        </p:blipFill>
        <p:spPr>
          <a:xfrm>
            <a:off x="2597625" y="1050925"/>
            <a:ext cx="7873050" cy="2336800"/>
          </a:xfrm>
          <a:prstGeom prst="rect">
            <a:avLst/>
          </a:prstGeom>
        </p:spPr>
      </p:pic>
      <p:pic>
        <p:nvPicPr>
          <p:cNvPr id="2" name="Picture 2" descr="Cute girl standing pointing hand to presentation poses logo banner hand drawn cartoon art illustration">
            <a:extLst>
              <a:ext uri="{FF2B5EF4-FFF2-40B4-BE49-F238E27FC236}">
                <a16:creationId xmlns:a16="http://schemas.microsoft.com/office/drawing/2014/main" id="{5B586891-1C6A-84AF-ABC0-FFA353689C8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81" b="95409" l="9585" r="89617">
                        <a14:foregroundMark x1="44089" y1="9780" x2="45367" y2="13174"/>
                        <a14:foregroundMark x1="52596" y1="89421" x2="53035" y2="87226"/>
                        <a14:foregroundMark x1="51917" y1="92814" x2="52436" y2="90220"/>
                        <a14:foregroundMark x1="48403" y1="95010" x2="47923" y2="93613"/>
                        <a14:foregroundMark x1="52236" y1="95409" x2="52077" y2="95210"/>
                        <a14:backgroundMark x1="28435" y1="25749" x2="25240" y2="53493"/>
                        <a14:backgroundMark x1="25240" y1="59281" x2="35942" y2="77844"/>
                        <a14:backgroundMark x1="38339" y1="60479" x2="41054" y2="64072"/>
                        <a14:backgroundMark x1="58786" y1="61677" x2="59904" y2="60878"/>
                        <a14:backgroundMark x1="59105" y1="81437" x2="70447" y2="75050"/>
                        <a14:backgroundMark x1="50000" y1="89421" x2="50000" y2="90220"/>
                        <a14:backgroundMark x1="50000" y1="87026" x2="50000" y2="87226"/>
                        <a14:backgroundMark x1="63578" y1="75649" x2="77636" y2="62475"/>
                        <a14:backgroundMark x1="73642" y1="55689" x2="73962" y2="28942"/>
                        <a14:backgroundMark x1="38179" y1="21557" x2="37859" y2="20958"/>
                        <a14:backgroundMark x1="51438" y1="14571" x2="51438" y2="13972"/>
                      </a14:backgroundRemoval>
                    </a14:imgEffect>
                  </a14:imgLayer>
                </a14:imgProps>
              </a:ext>
              <a:ext uri="{28A0092B-C50C-407E-A947-70E740481C1C}">
                <a14:useLocalDpi xmlns:a14="http://schemas.microsoft.com/office/drawing/2010/main" val="0"/>
              </a:ext>
            </a:extLst>
          </a:blip>
          <a:srcRect/>
          <a:stretch>
            <a:fillRect/>
          </a:stretch>
        </p:blipFill>
        <p:spPr bwMode="auto">
          <a:xfrm>
            <a:off x="-1438661" y="1962151"/>
            <a:ext cx="6230462" cy="498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9223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sp>
        <p:nvSpPr>
          <p:cNvPr id="2" name="TextBox 1">
            <a:extLst>
              <a:ext uri="{FF2B5EF4-FFF2-40B4-BE49-F238E27FC236}">
                <a16:creationId xmlns:a16="http://schemas.microsoft.com/office/drawing/2014/main" id="{5FC26E00-1470-774E-BD4E-58A1DB74FEA2}"/>
              </a:ext>
            </a:extLst>
          </p:cNvPr>
          <p:cNvSpPr txBox="1"/>
          <p:nvPr/>
        </p:nvSpPr>
        <p:spPr>
          <a:xfrm>
            <a:off x="409575" y="396687"/>
            <a:ext cx="11210925" cy="1015663"/>
          </a:xfrm>
          <a:prstGeom prst="rect">
            <a:avLst/>
          </a:prstGeom>
          <a:noFill/>
        </p:spPr>
        <p:txBody>
          <a:bodyPr wrap="square" rtlCol="0">
            <a:spAutoFit/>
          </a:bodyPr>
          <a:lstStyle/>
          <a:p>
            <a:pPr algn="ctr" defTabSz="609630"/>
            <a:r>
              <a:rPr lang="en-US" sz="3000" b="1" dirty="0">
                <a:solidFill>
                  <a:srgbClr val="C00000"/>
                </a:solidFill>
                <a:latin typeface="Cambria" panose="02040503050406030204" pitchFamily="18" charset="0"/>
              </a:rPr>
              <a:t>1. </a:t>
            </a:r>
            <a:r>
              <a:rPr lang="vi-VN" sz="3000" b="1" dirty="0">
                <a:solidFill>
                  <a:srgbClr val="C00000"/>
                </a:solidFill>
                <a:latin typeface="Cambria" panose="02040503050406030204" pitchFamily="18" charset="0"/>
              </a:rPr>
              <a:t>Tên cuốn truyện, bài thơ, bài hát hay tạp chí, tờ báo có trong những câu dưới đây được đánh dấu bằng dấu câu nào?</a:t>
            </a:r>
          </a:p>
        </p:txBody>
      </p:sp>
      <p:sp>
        <p:nvSpPr>
          <p:cNvPr id="3" name="TextBox 2">
            <a:extLst>
              <a:ext uri="{FF2B5EF4-FFF2-40B4-BE49-F238E27FC236}">
                <a16:creationId xmlns:a16="http://schemas.microsoft.com/office/drawing/2014/main" id="{9BA163A2-2C4F-D669-4E51-7028E755457A}"/>
              </a:ext>
            </a:extLst>
          </p:cNvPr>
          <p:cNvSpPr txBox="1"/>
          <p:nvPr/>
        </p:nvSpPr>
        <p:spPr>
          <a:xfrm>
            <a:off x="800100" y="1971675"/>
            <a:ext cx="10839450" cy="3046988"/>
          </a:xfrm>
          <a:prstGeom prst="rect">
            <a:avLst/>
          </a:prstGeom>
          <a:noFill/>
        </p:spPr>
        <p:txBody>
          <a:bodyPr wrap="square" rtlCol="0">
            <a:spAutoFit/>
          </a:bodyPr>
          <a:lstStyle/>
          <a:p>
            <a:pPr algn="just" rtl="0" latinLnBrk="0"/>
            <a:r>
              <a:rPr lang="vi-VN" sz="3200" b="0" i="0" dirty="0">
                <a:solidFill>
                  <a:srgbClr val="000000"/>
                </a:solidFill>
                <a:effectLst/>
                <a:latin typeface="Cambria" panose="02040503050406030204" pitchFamily="18" charset="0"/>
                <a:ea typeface="Cambria" panose="02040503050406030204" pitchFamily="18" charset="0"/>
              </a:rPr>
              <a:t>a. Đến với “Dế Mèn phiêu lưu kí”, các bạn nhỏ được lạc vào thế giới của những loài vật gần gũi, thân thương.</a:t>
            </a:r>
          </a:p>
          <a:p>
            <a:pPr algn="just" rtl="0" latinLnBrk="0"/>
            <a:r>
              <a:rPr lang="vi-VN" sz="3200" b="0" i="0" dirty="0">
                <a:solidFill>
                  <a:srgbClr val="000000"/>
                </a:solidFill>
                <a:effectLst/>
                <a:latin typeface="Cambria" panose="02040503050406030204" pitchFamily="18" charset="0"/>
                <a:ea typeface="Cambria" panose="02040503050406030204" pitchFamily="18" charset="0"/>
              </a:rPr>
              <a:t>b. Nhạc sĩ Trần Hoàn đã phổ nhạc bài thơ</a:t>
            </a:r>
            <a:r>
              <a:rPr lang="en-US" sz="3200" b="0" i="0" dirty="0">
                <a:solidFill>
                  <a:srgbClr val="000000"/>
                </a:solidFill>
                <a:effectLst/>
                <a:latin typeface="Cambria" panose="02040503050406030204" pitchFamily="18" charset="0"/>
                <a:ea typeface="Cambria" panose="02040503050406030204" pitchFamily="18" charset="0"/>
              </a:rPr>
              <a:t> </a:t>
            </a:r>
            <a:r>
              <a:rPr lang="vi-VN" sz="3200" b="0" i="0" dirty="0">
                <a:solidFill>
                  <a:srgbClr val="000000"/>
                </a:solidFill>
                <a:effectLst/>
                <a:latin typeface="Cambria" panose="02040503050406030204" pitchFamily="18" charset="0"/>
                <a:ea typeface="Cambria" panose="02040503050406030204" pitchFamily="18" charset="0"/>
              </a:rPr>
              <a:t>“Khúc hát ru những em bé lớn trên lưng mẹ” thành bài hát “Lời ru trên nương”.</a:t>
            </a:r>
          </a:p>
          <a:p>
            <a:pPr algn="just" rtl="0" latinLnBrk="0"/>
            <a:r>
              <a:rPr lang="vi-VN" sz="3200" b="0" i="0" dirty="0">
                <a:solidFill>
                  <a:srgbClr val="000000"/>
                </a:solidFill>
                <a:effectLst/>
                <a:latin typeface="Cambria" panose="02040503050406030204" pitchFamily="18" charset="0"/>
                <a:ea typeface="Cambria" panose="02040503050406030204" pitchFamily="18" charset="0"/>
              </a:rPr>
              <a:t>c. Từ thuở ấu thơ, tôi đã có tạp chí“Văn tuổi thơ, báo “Nhi đồng” làm bạn đồng hành.</a:t>
            </a:r>
          </a:p>
        </p:txBody>
      </p:sp>
    </p:spTree>
    <p:extLst>
      <p:ext uri="{BB962C8B-B14F-4D97-AF65-F5344CB8AC3E}">
        <p14:creationId xmlns:p14="http://schemas.microsoft.com/office/powerpoint/2010/main" val="11008869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757360-670E-DA9F-B2B0-1D0BD351B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9275" y="1802465"/>
            <a:ext cx="7102456" cy="4846740"/>
          </a:xfrm>
          <a:prstGeom prst="rect">
            <a:avLst/>
          </a:prstGeom>
        </p:spPr>
      </p:pic>
      <p:pic>
        <p:nvPicPr>
          <p:cNvPr id="11" name="3 Minute Timer with Music for Kids! Countdown Videos HD! (1)">
            <a:hlinkClick r:id="" action="ppaction://media"/>
            <a:extLst>
              <a:ext uri="{FF2B5EF4-FFF2-40B4-BE49-F238E27FC236}">
                <a16:creationId xmlns:a16="http://schemas.microsoft.com/office/drawing/2014/main" id="{B1A415B3-3F15-910C-20D5-DB660DBE214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8846" t="30472" r="19449" b="29057"/>
          <a:stretch/>
        </p:blipFill>
        <p:spPr>
          <a:xfrm>
            <a:off x="5038500" y="540682"/>
            <a:ext cx="2057848" cy="759207"/>
          </a:xfrm>
          <a:prstGeom prst="rect">
            <a:avLst/>
          </a:prstGeom>
        </p:spPr>
      </p:pic>
    </p:spTree>
    <p:extLst>
      <p:ext uri="{BB962C8B-B14F-4D97-AF65-F5344CB8AC3E}">
        <p14:creationId xmlns:p14="http://schemas.microsoft.com/office/powerpoint/2010/main" val="1413359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graphicFrame>
        <p:nvGraphicFramePr>
          <p:cNvPr id="4" name="Table 3">
            <a:extLst>
              <a:ext uri="{FF2B5EF4-FFF2-40B4-BE49-F238E27FC236}">
                <a16:creationId xmlns:a16="http://schemas.microsoft.com/office/drawing/2014/main" id="{7ED43A30-F21A-E070-ACA6-4277E482AD23}"/>
              </a:ext>
            </a:extLst>
          </p:cNvPr>
          <p:cNvGraphicFramePr>
            <a:graphicFrameLocks noGrp="1"/>
          </p:cNvGraphicFramePr>
          <p:nvPr/>
        </p:nvGraphicFramePr>
        <p:xfrm>
          <a:off x="523875" y="495301"/>
          <a:ext cx="10934701" cy="5686423"/>
        </p:xfrm>
        <a:graphic>
          <a:graphicData uri="http://schemas.openxmlformats.org/drawingml/2006/table">
            <a:tbl>
              <a:tblPr firstRow="1" firstCol="1" bandRow="1">
                <a:tableStyleId>{5C22544A-7EE6-4342-B048-85BDC9FD1C3A}</a:tableStyleId>
              </a:tblPr>
              <a:tblGrid>
                <a:gridCol w="4616207">
                  <a:extLst>
                    <a:ext uri="{9D8B030D-6E8A-4147-A177-3AD203B41FA5}">
                      <a16:colId xmlns:a16="http://schemas.microsoft.com/office/drawing/2014/main" val="2373691462"/>
                    </a:ext>
                  </a:extLst>
                </a:gridCol>
                <a:gridCol w="2527543">
                  <a:extLst>
                    <a:ext uri="{9D8B030D-6E8A-4147-A177-3AD203B41FA5}">
                      <a16:colId xmlns:a16="http://schemas.microsoft.com/office/drawing/2014/main" val="799566777"/>
                    </a:ext>
                  </a:extLst>
                </a:gridCol>
                <a:gridCol w="1724025">
                  <a:extLst>
                    <a:ext uri="{9D8B030D-6E8A-4147-A177-3AD203B41FA5}">
                      <a16:colId xmlns:a16="http://schemas.microsoft.com/office/drawing/2014/main" val="760891422"/>
                    </a:ext>
                  </a:extLst>
                </a:gridCol>
                <a:gridCol w="2066926">
                  <a:extLst>
                    <a:ext uri="{9D8B030D-6E8A-4147-A177-3AD203B41FA5}">
                      <a16:colId xmlns:a16="http://schemas.microsoft.com/office/drawing/2014/main" val="2575159232"/>
                    </a:ext>
                  </a:extLst>
                </a:gridCol>
              </a:tblGrid>
              <a:tr h="1186601">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Câu</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Tên cuốn truyện, bài thơ, bài hát</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Tên tạp chí, tờ báo</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algn="ctr">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câu đánh dấu tên tác phẩm/ tài liệu</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16528053"/>
                  </a:ext>
                </a:extLst>
              </a:tr>
              <a:tr h="1435186">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a. Đến với “Dế Mèn phiêu lưu kí”, các bạn nhỏ được lạc vào thế giới của những loài vật gần gũi, yêu thương.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Dế Mèn phiêu lưu kí</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nl-NL" sz="2000" dirty="0">
                          <a:solidFill>
                            <a:srgbClr val="002060"/>
                          </a:solidFill>
                          <a:effectLst/>
                          <a:latin typeface="Cambria" panose="02040503050406030204" pitchFamily="18" charset="0"/>
                          <a:ea typeface="Cambria" panose="02040503050406030204" pitchFamily="18" charset="0"/>
                        </a:rPr>
                        <a:t> </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ngoặc kép</a:t>
                      </a:r>
                      <a:endParaRPr lang="en-US" sz="4000" b="1" dirty="0">
                        <a:solidFill>
                          <a:srgbClr val="002060"/>
                        </a:solidFill>
                        <a:effectLst/>
                        <a:latin typeface="Cambria" panose="02040503050406030204" pitchFamily="18" charset="0"/>
                        <a:ea typeface="Cambria" panose="02040503050406030204" pitchFamily="18" charset="0"/>
                      </a:endParaRPr>
                    </a:p>
                    <a:p>
                      <a:pPr marL="0" marR="0">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8479274"/>
                  </a:ext>
                </a:extLst>
              </a:tr>
              <a:tr h="1802430">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b. Nhạc sĩ Trần Hoàn đã phổ nhạc bài thơ “Khúc hát ru những em bé lớn trên lưng mẹ” thành bài hát “Lời ru trên nương”.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Khúc hát ru những em bé lớn trên lưng mẹ</a:t>
                      </a:r>
                      <a:endParaRPr lang="en-US" sz="4000"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Lời ru trên nương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nl-NL" sz="2000" dirty="0">
                          <a:solidFill>
                            <a:srgbClr val="002060"/>
                          </a:solidFill>
                          <a:effectLst/>
                          <a:latin typeface="Cambria" panose="02040503050406030204" pitchFamily="18" charset="0"/>
                          <a:ea typeface="Cambria" panose="02040503050406030204" pitchFamily="18" charset="0"/>
                        </a:rPr>
                        <a:t> </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ngoặc kép</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1021954"/>
                  </a:ext>
                </a:extLst>
              </a:tr>
              <a:tr h="1262206">
                <a:tc>
                  <a:txBody>
                    <a:bodyPr/>
                    <a:lstStyle/>
                    <a:p>
                      <a:pPr marL="0" marR="0" algn="just">
                        <a:lnSpc>
                          <a:spcPct val="120000"/>
                        </a:lnSpc>
                        <a:spcBef>
                          <a:spcPts val="0"/>
                        </a:spcBef>
                        <a:spcAft>
                          <a:spcPts val="0"/>
                        </a:spcAft>
                      </a:pPr>
                      <a:r>
                        <a:rPr lang="vi-VN" sz="2000">
                          <a:solidFill>
                            <a:srgbClr val="002060"/>
                          </a:solidFill>
                          <a:effectLst/>
                          <a:latin typeface="Cambria" panose="02040503050406030204" pitchFamily="18" charset="0"/>
                          <a:ea typeface="Cambria" panose="02040503050406030204" pitchFamily="18" charset="0"/>
                        </a:rPr>
                        <a:t>c. Từ thuở thơ ấu, tôi đã có tạp chí “Văn tuổi thơ”, báo “Nhi đồng” làm bạn đồng hành.</a:t>
                      </a:r>
                      <a:endParaRPr lang="en-US" sz="400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nl-NL" sz="2000" dirty="0">
                          <a:solidFill>
                            <a:srgbClr val="002060"/>
                          </a:solidFill>
                          <a:effectLst/>
                          <a:latin typeface="Cambria" panose="02040503050406030204" pitchFamily="18" charset="0"/>
                          <a:ea typeface="Cambria" panose="02040503050406030204" pitchFamily="18" charset="0"/>
                        </a:rPr>
                        <a:t> </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Văn tuổi thơ</a:t>
                      </a:r>
                      <a:endParaRPr lang="en-US" sz="4000"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vi-VN" sz="2000" dirty="0">
                          <a:solidFill>
                            <a:srgbClr val="002060"/>
                          </a:solidFill>
                          <a:effectLst/>
                          <a:latin typeface="Cambria" panose="02040503050406030204" pitchFamily="18" charset="0"/>
                          <a:ea typeface="Cambria" panose="02040503050406030204" pitchFamily="18" charset="0"/>
                        </a:rPr>
                        <a:t>- Nhi đồng</a:t>
                      </a:r>
                      <a:endParaRPr lang="en-US" sz="4000"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just">
                        <a:lnSpc>
                          <a:spcPct val="120000"/>
                        </a:lnSpc>
                        <a:spcBef>
                          <a:spcPts val="0"/>
                        </a:spcBef>
                        <a:spcAft>
                          <a:spcPts val="0"/>
                        </a:spcAft>
                      </a:pPr>
                      <a:r>
                        <a:rPr lang="vi-VN" sz="2000" b="1" dirty="0">
                          <a:solidFill>
                            <a:srgbClr val="002060"/>
                          </a:solidFill>
                          <a:effectLst/>
                          <a:latin typeface="Cambria" panose="02040503050406030204" pitchFamily="18" charset="0"/>
                          <a:ea typeface="Cambria" panose="02040503050406030204" pitchFamily="18" charset="0"/>
                        </a:rPr>
                        <a:t>Dấu ngoặc kép</a:t>
                      </a:r>
                      <a:endParaRPr lang="en-US" sz="4000" b="1" dirty="0">
                        <a:solidFill>
                          <a:srgbClr val="002060"/>
                        </a:solidFill>
                        <a:effectLst/>
                        <a:latin typeface="Cambria" panose="02040503050406030204" pitchFamily="18" charset="0"/>
                        <a:ea typeface="Cambria" panose="02040503050406030204" pitchFamily="18" charset="0"/>
                      </a:endParaRPr>
                    </a:p>
                    <a:p>
                      <a:pPr marL="0" marR="0" algn="just">
                        <a:lnSpc>
                          <a:spcPct val="120000"/>
                        </a:lnSpc>
                        <a:spcBef>
                          <a:spcPts val="0"/>
                        </a:spcBef>
                        <a:spcAft>
                          <a:spcPts val="0"/>
                        </a:spcAft>
                      </a:pPr>
                      <a:r>
                        <a:rPr lang="nl-NL" sz="2000" b="1" dirty="0">
                          <a:solidFill>
                            <a:srgbClr val="002060"/>
                          </a:solidFill>
                          <a:effectLst/>
                          <a:latin typeface="Cambria" panose="02040503050406030204" pitchFamily="18" charset="0"/>
                          <a:ea typeface="Cambria" panose="02040503050406030204" pitchFamily="18" charset="0"/>
                        </a:rPr>
                        <a:t> </a:t>
                      </a:r>
                      <a:endParaRPr lang="en-US" sz="4000" b="1" dirty="0">
                        <a:solidFill>
                          <a:srgbClr val="002060"/>
                        </a:solidFill>
                        <a:effectLst/>
                        <a:latin typeface="Cambria" panose="02040503050406030204" pitchFamily="18" charset="0"/>
                        <a:ea typeface="Cambria" panose="02040503050406030204" pitchFamily="18" charset="0"/>
                      </a:endParaRPr>
                    </a:p>
                  </a:txBody>
                  <a:tcPr marL="56952" marR="56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1914889"/>
                  </a:ext>
                </a:extLst>
              </a:tr>
            </a:tbl>
          </a:graphicData>
        </a:graphic>
      </p:graphicFrame>
    </p:spTree>
    <p:extLst>
      <p:ext uri="{BB962C8B-B14F-4D97-AF65-F5344CB8AC3E}">
        <p14:creationId xmlns:p14="http://schemas.microsoft.com/office/powerpoint/2010/main" val="1663686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sp>
        <p:nvSpPr>
          <p:cNvPr id="2" name="TextBox 1">
            <a:extLst>
              <a:ext uri="{FF2B5EF4-FFF2-40B4-BE49-F238E27FC236}">
                <a16:creationId xmlns:a16="http://schemas.microsoft.com/office/drawing/2014/main" id="{5FC26E00-1470-774E-BD4E-58A1DB74FEA2}"/>
              </a:ext>
            </a:extLst>
          </p:cNvPr>
          <p:cNvSpPr txBox="1"/>
          <p:nvPr/>
        </p:nvSpPr>
        <p:spPr>
          <a:xfrm>
            <a:off x="409575" y="396687"/>
            <a:ext cx="11210925" cy="553998"/>
          </a:xfrm>
          <a:prstGeom prst="rect">
            <a:avLst/>
          </a:prstGeom>
          <a:noFill/>
        </p:spPr>
        <p:txBody>
          <a:bodyPr wrap="square" rtlCol="0">
            <a:spAutoFit/>
          </a:bodyPr>
          <a:lstStyle/>
          <a:p>
            <a:pPr lvl="0" algn="ctr" defTabSz="609630"/>
            <a:r>
              <a:rPr lang="en-US" sz="3000" b="1" dirty="0">
                <a:solidFill>
                  <a:srgbClr val="C00000"/>
                </a:solidFill>
                <a:latin typeface="Cambria" panose="02040503050406030204" pitchFamily="18" charset="0"/>
              </a:rPr>
              <a:t>2. </a:t>
            </a:r>
            <a:r>
              <a:rPr lang="vi-VN" sz="3000" b="1" dirty="0">
                <a:solidFill>
                  <a:srgbClr val="C00000"/>
                </a:solidFill>
                <a:latin typeface="Cambria" panose="02040503050406030204" pitchFamily="18" charset="0"/>
              </a:rPr>
              <a:t>Tìm công dụng của dấu ngoặc kép trong những câu dưới đây:</a:t>
            </a:r>
            <a:endParaRPr kumimoji="0" lang="vi-VN"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
        <p:nvSpPr>
          <p:cNvPr id="3" name="TextBox 2">
            <a:extLst>
              <a:ext uri="{FF2B5EF4-FFF2-40B4-BE49-F238E27FC236}">
                <a16:creationId xmlns:a16="http://schemas.microsoft.com/office/drawing/2014/main" id="{9BA163A2-2C4F-D669-4E51-7028E755457A}"/>
              </a:ext>
            </a:extLst>
          </p:cNvPr>
          <p:cNvSpPr txBox="1"/>
          <p:nvPr/>
        </p:nvSpPr>
        <p:spPr>
          <a:xfrm>
            <a:off x="666750" y="1162050"/>
            <a:ext cx="11001375" cy="3816429"/>
          </a:xfrm>
          <a:prstGeom prst="rect">
            <a:avLst/>
          </a:prstGeom>
          <a:noFill/>
        </p:spPr>
        <p:txBody>
          <a:bodyPr wrap="square" rtlCol="0">
            <a:spAutoFit/>
          </a:bodyPr>
          <a:lstStyle/>
          <a:p>
            <a:r>
              <a:rPr lang="vi-VN" sz="2200" dirty="0">
                <a:latin typeface="Cambria" panose="02040503050406030204" pitchFamily="18" charset="0"/>
                <a:ea typeface="Cambria" panose="02040503050406030204" pitchFamily="18" charset="0"/>
              </a:rPr>
              <a:t>a. Nhiều câu thơ trong trẻo, hồn nhiên như lời đồng dao:</a:t>
            </a:r>
            <a:r>
              <a:rPr lang="en-US" sz="2200" dirty="0">
                <a:latin typeface="Cambria" panose="02040503050406030204" pitchFamily="18" charset="0"/>
                <a:ea typeface="Cambria" panose="02040503050406030204" pitchFamily="18" charset="0"/>
              </a:rPr>
              <a:t> </a:t>
            </a:r>
            <a:r>
              <a:rPr lang="vi-VN" sz="2200" dirty="0">
                <a:latin typeface="Cambria" panose="02040503050406030204" pitchFamily="18" charset="0"/>
                <a:ea typeface="Cambria" panose="02040503050406030204" pitchFamily="18" charset="0"/>
              </a:rPr>
              <a:t>“Hạt gạo làng ta/ Có vị phù sa/ Của sông Kinh Thầy...</a:t>
            </a:r>
          </a:p>
          <a:p>
            <a:pPr algn="r"/>
            <a:r>
              <a:rPr lang="vi-VN" sz="2200" dirty="0">
                <a:latin typeface="Cambria" panose="02040503050406030204" pitchFamily="18" charset="0"/>
                <a:ea typeface="Cambria" panose="02040503050406030204" pitchFamily="18" charset="0"/>
              </a:rPr>
              <a:t>(Theo Nguyễn Trọng)</a:t>
            </a:r>
          </a:p>
          <a:p>
            <a:r>
              <a:rPr lang="vi-VN" sz="2200" dirty="0">
                <a:latin typeface="Cambria" panose="02040503050406030204" pitchFamily="18" charset="0"/>
                <a:ea typeface="Cambria" panose="02040503050406030204" pitchFamily="18" charset="0"/>
              </a:rPr>
              <a:t>b. Một hôm, trên đường đi học về, Hùng, Quý và Nam trao đổi với nhau xem ở trên đời này, cái gì quý nhất. Hùng nói:“Theo tớ, quý nhất là lúa gạo. Đi được mươi bước, Quý vội reo lên: “Theo tớ, quý nhất phải là vàng...”. Nam vội tiếp ngay: “Quý nhất là thì giờ. Thầy giáo thường nói thì giờ quý hơn vàng bạc. Có thì giờ mới làm ra lúa gạo, vàng bạc!”.</a:t>
            </a:r>
          </a:p>
          <a:p>
            <a:pPr algn="r"/>
            <a:r>
              <a:rPr lang="vi-VN" sz="2200" dirty="0">
                <a:latin typeface="Cambria" panose="02040503050406030204" pitchFamily="18" charset="0"/>
                <a:ea typeface="Cambria" panose="02040503050406030204" pitchFamily="18" charset="0"/>
              </a:rPr>
              <a:t>(Theo Trịnh Mạnh)</a:t>
            </a:r>
          </a:p>
          <a:p>
            <a:r>
              <a:rPr lang="vi-VN" sz="2200" dirty="0">
                <a:latin typeface="Cambria" panose="02040503050406030204" pitchFamily="18" charset="0"/>
                <a:ea typeface="Cambria" panose="02040503050406030204" pitchFamily="18" charset="0"/>
              </a:rPr>
              <a:t>c. Cuốn sách “Đất rừng phương Nam” giúp tôi hiểu thêm vẻ đẹp của con người và vùng đất Nam Bộ.</a:t>
            </a:r>
          </a:p>
          <a:p>
            <a:pPr algn="r"/>
            <a:r>
              <a:rPr lang="vi-VN" sz="2200" dirty="0">
                <a:latin typeface="Cambria" panose="02040503050406030204" pitchFamily="18" charset="0"/>
                <a:ea typeface="Cambria" panose="02040503050406030204" pitchFamily="18" charset="0"/>
              </a:rPr>
              <a:t>(Theo Vũ Phương Thu) </a:t>
            </a:r>
          </a:p>
        </p:txBody>
      </p:sp>
      <p:sp>
        <p:nvSpPr>
          <p:cNvPr id="4" name="Rectangle: Rounded Corners 3">
            <a:extLst>
              <a:ext uri="{FF2B5EF4-FFF2-40B4-BE49-F238E27FC236}">
                <a16:creationId xmlns:a16="http://schemas.microsoft.com/office/drawing/2014/main" id="{2585E6C4-61EB-C34B-C2C5-17FD16BE0373}"/>
              </a:ext>
            </a:extLst>
          </p:cNvPr>
          <p:cNvSpPr/>
          <p:nvPr/>
        </p:nvSpPr>
        <p:spPr>
          <a:xfrm>
            <a:off x="733425" y="5000625"/>
            <a:ext cx="3105150" cy="914400"/>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Đánh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dấu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tên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tác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phẩm</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tài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liệu</a:t>
            </a:r>
            <a:endParaRPr lang="en-US" sz="2800" dirty="0">
              <a:solidFill>
                <a:srgbClr val="002060"/>
              </a:solidFill>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618CE7EE-1D47-59E6-0042-B94E7DB0D597}"/>
              </a:ext>
            </a:extLst>
          </p:cNvPr>
          <p:cNvSpPr/>
          <p:nvPr/>
        </p:nvSpPr>
        <p:spPr>
          <a:xfrm>
            <a:off x="4558173" y="5020290"/>
            <a:ext cx="2668537" cy="9144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Đánh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dấu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lời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đối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thoại</a:t>
            </a:r>
            <a:endParaRPr lang="en-US" sz="2800" dirty="0">
              <a:solidFill>
                <a:srgbClr val="002060"/>
              </a:solidFill>
              <a:latin typeface="Cambria" panose="02040503050406030204" pitchFamily="18" charset="0"/>
              <a:ea typeface="Cambria" panose="02040503050406030204" pitchFamily="18" charset="0"/>
            </a:endParaRPr>
          </a:p>
        </p:txBody>
      </p:sp>
      <p:sp>
        <p:nvSpPr>
          <p:cNvPr id="11" name="Rectangle: Rounded Corners 10">
            <a:extLst>
              <a:ext uri="{FF2B5EF4-FFF2-40B4-BE49-F238E27FC236}">
                <a16:creationId xmlns:a16="http://schemas.microsoft.com/office/drawing/2014/main" id="{06F1F450-6221-5A2A-009E-EF6526D20C6E}"/>
              </a:ext>
            </a:extLst>
          </p:cNvPr>
          <p:cNvSpPr/>
          <p:nvPr/>
        </p:nvSpPr>
        <p:spPr>
          <a:xfrm>
            <a:off x="8028960" y="5030121"/>
            <a:ext cx="3105150" cy="914400"/>
          </a:xfrm>
          <a:prstGeom prst="roundRect">
            <a:avLst/>
          </a:prstGeom>
          <a:solidFill>
            <a:srgbClr val="FDC7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Đánh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dấu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phần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trích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dẫn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trực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tiếp</a:t>
            </a:r>
            <a:endParaRPr lang="en-US" sz="28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04463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8"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757360-670E-DA9F-B2B0-1D0BD351B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9275" y="1802465"/>
            <a:ext cx="7102456" cy="4846740"/>
          </a:xfrm>
          <a:prstGeom prst="rect">
            <a:avLst/>
          </a:prstGeom>
        </p:spPr>
      </p:pic>
      <p:pic>
        <p:nvPicPr>
          <p:cNvPr id="11" name="3 Minute Timer with Music for Kids! Countdown Videos HD! (1)">
            <a:hlinkClick r:id="" action="ppaction://media"/>
            <a:extLst>
              <a:ext uri="{FF2B5EF4-FFF2-40B4-BE49-F238E27FC236}">
                <a16:creationId xmlns:a16="http://schemas.microsoft.com/office/drawing/2014/main" id="{B1A415B3-3F15-910C-20D5-DB660DBE214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8846" t="30472" r="19449" b="29057"/>
          <a:stretch/>
        </p:blipFill>
        <p:spPr>
          <a:xfrm>
            <a:off x="5038500" y="540682"/>
            <a:ext cx="2057848" cy="759207"/>
          </a:xfrm>
          <a:prstGeom prst="rect">
            <a:avLst/>
          </a:prstGeom>
        </p:spPr>
      </p:pic>
    </p:spTree>
    <p:extLst>
      <p:ext uri="{BB962C8B-B14F-4D97-AF65-F5344CB8AC3E}">
        <p14:creationId xmlns:p14="http://schemas.microsoft.com/office/powerpoint/2010/main" val="18052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sp>
        <p:nvSpPr>
          <p:cNvPr id="3" name="TextBox 2">
            <a:extLst>
              <a:ext uri="{FF2B5EF4-FFF2-40B4-BE49-F238E27FC236}">
                <a16:creationId xmlns:a16="http://schemas.microsoft.com/office/drawing/2014/main" id="{9BA163A2-2C4F-D669-4E51-7028E755457A}"/>
              </a:ext>
            </a:extLst>
          </p:cNvPr>
          <p:cNvSpPr txBox="1"/>
          <p:nvPr/>
        </p:nvSpPr>
        <p:spPr>
          <a:xfrm>
            <a:off x="657225" y="457200"/>
            <a:ext cx="11001375"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Nhiều câu thơ trong trẻo, hồn nhiên như lời đồng dao:</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“Hạt gạo làng ta/ Có vị phù sa/ Của sông Kinh Thầy...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Nguyễn Trọng)</a:t>
            </a:r>
            <a:endPar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 Một hôm, trên đường đi học về, Hùng, Quý và Nam trao đổi với nhau xem ở trên đời này, cái gì quý nhất. Hùng nói:“Theo tớ, quý nhất là lúa gạo. Đi được mươi bước, Quý vội reo lên: “Theo tớ, quý nhất phải là vàng...”. Nam vội tiếp ngay: “Quý nhất là thì giờ. Thầy giáo thường nói thì giờ quý hơn vàng bạc. Có thì giờ mới làm ra lúa gạo, vàng bạc!”.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Trịnh Mạnh)</a:t>
            </a:r>
            <a:endPar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 Cuốn sách “Đất rừng phương Nam” giúp tôi hiểu thêm vẻ đẹp của con người và vùng đất Nam Bộ.</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Vũ Phương Thu) </a:t>
            </a:r>
          </a:p>
        </p:txBody>
      </p:sp>
      <p:sp>
        <p:nvSpPr>
          <p:cNvPr id="4" name="Rectangle: Rounded Corners 3">
            <a:extLst>
              <a:ext uri="{FF2B5EF4-FFF2-40B4-BE49-F238E27FC236}">
                <a16:creationId xmlns:a16="http://schemas.microsoft.com/office/drawing/2014/main" id="{2585E6C4-61EB-C34B-C2C5-17FD16BE0373}"/>
              </a:ext>
            </a:extLst>
          </p:cNvPr>
          <p:cNvSpPr/>
          <p:nvPr/>
        </p:nvSpPr>
        <p:spPr>
          <a:xfrm>
            <a:off x="3529011" y="4264938"/>
            <a:ext cx="5133975" cy="685800"/>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Đánh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dấu</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tên</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tác</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phẩm</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tài</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liệu</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8" name="Rectangle: Rounded Corners 7">
            <a:extLst>
              <a:ext uri="{FF2B5EF4-FFF2-40B4-BE49-F238E27FC236}">
                <a16:creationId xmlns:a16="http://schemas.microsoft.com/office/drawing/2014/main" id="{618CE7EE-1D47-59E6-0042-B94E7DB0D597}"/>
              </a:ext>
            </a:extLst>
          </p:cNvPr>
          <p:cNvSpPr/>
          <p:nvPr/>
        </p:nvSpPr>
        <p:spPr>
          <a:xfrm>
            <a:off x="4012636" y="3223290"/>
            <a:ext cx="4166727" cy="63879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Đánh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dấu</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lời</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đối</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thoại</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11" name="Rectangle: Rounded Corners 10">
            <a:extLst>
              <a:ext uri="{FF2B5EF4-FFF2-40B4-BE49-F238E27FC236}">
                <a16:creationId xmlns:a16="http://schemas.microsoft.com/office/drawing/2014/main" id="{06F1F450-6221-5A2A-009E-EF6526D20C6E}"/>
              </a:ext>
            </a:extLst>
          </p:cNvPr>
          <p:cNvSpPr/>
          <p:nvPr/>
        </p:nvSpPr>
        <p:spPr>
          <a:xfrm>
            <a:off x="3371850" y="1022123"/>
            <a:ext cx="5448300" cy="561975"/>
          </a:xfrm>
          <a:prstGeom prst="roundRect">
            <a:avLst/>
          </a:prstGeom>
          <a:solidFill>
            <a:srgbClr val="FDC7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Đánh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dấu</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phần</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trích</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dẫn</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trực</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tiếp</a:t>
            </a:r>
            <a:endPar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074350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7A09F82-4128-DB4D-BE33-5E6D65696C7C}"/>
              </a:ext>
            </a:extLst>
          </p:cNvPr>
          <p:cNvGrpSpPr/>
          <p:nvPr/>
        </p:nvGrpSpPr>
        <p:grpSpPr>
          <a:xfrm>
            <a:off x="4257674" y="325754"/>
            <a:ext cx="7458075" cy="3305087"/>
            <a:chOff x="761999" y="5053760"/>
            <a:chExt cx="11187113" cy="4957631"/>
          </a:xfrm>
        </p:grpSpPr>
        <p:sp>
          <p:nvSpPr>
            <p:cNvPr id="4" name="Oval Callout 3">
              <a:extLst>
                <a:ext uri="{FF2B5EF4-FFF2-40B4-BE49-F238E27FC236}">
                  <a16:creationId xmlns:a16="http://schemas.microsoft.com/office/drawing/2014/main" id="{8AAF8D6C-D3B3-204D-BD61-E8B3A3A3F70C}"/>
                </a:ext>
              </a:extLst>
            </p:cNvPr>
            <p:cNvSpPr/>
            <p:nvPr/>
          </p:nvSpPr>
          <p:spPr>
            <a:xfrm>
              <a:off x="761999" y="5065190"/>
              <a:ext cx="11187113" cy="4946201"/>
            </a:xfrm>
            <a:prstGeom prst="wedgeRoundRectCallout">
              <a:avLst>
                <a:gd name="adj1" fmla="val -57998"/>
                <a:gd name="adj2" fmla="val 41351"/>
                <a:gd name="adj3" fmla="val 16667"/>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VN" sz="1200">
                <a:solidFill>
                  <a:prstClr val="white"/>
                </a:solidFill>
                <a:latin typeface="Calibri"/>
              </a:endParaRPr>
            </a:p>
          </p:txBody>
        </p:sp>
        <p:sp>
          <p:nvSpPr>
            <p:cNvPr id="3" name="TextBox 2">
              <a:extLst>
                <a:ext uri="{FF2B5EF4-FFF2-40B4-BE49-F238E27FC236}">
                  <a16:creationId xmlns:a16="http://schemas.microsoft.com/office/drawing/2014/main" id="{98D4E594-C481-E649-B3E2-AE42B106CAF8}"/>
                </a:ext>
              </a:extLst>
            </p:cNvPr>
            <p:cNvSpPr txBox="1"/>
            <p:nvPr/>
          </p:nvSpPr>
          <p:spPr>
            <a:xfrm>
              <a:off x="876301" y="5053760"/>
              <a:ext cx="10944224" cy="4570482"/>
            </a:xfrm>
            <a:prstGeom prst="rect">
              <a:avLst/>
            </a:prstGeom>
            <a:noFill/>
          </p:spPr>
          <p:txBody>
            <a:bodyPr wrap="square" rtlCol="0">
              <a:spAutoFit/>
            </a:bodyPr>
            <a:lstStyle/>
            <a:p>
              <a:pPr algn="ctr" defTabSz="609630"/>
              <a:r>
                <a:rPr lang="en-US" sz="3200" b="1" dirty="0">
                  <a:solidFill>
                    <a:srgbClr val="000000"/>
                  </a:solidFill>
                  <a:latin typeface="Cambria" panose="02040503050406030204" pitchFamily="18" charset="0"/>
                </a:rPr>
                <a:t>G</a:t>
              </a:r>
              <a:r>
                <a:rPr lang="vi-VN" sz="3200" b="1" dirty="0">
                  <a:solidFill>
                    <a:srgbClr val="000000"/>
                  </a:solidFill>
                  <a:latin typeface="Cambria" panose="02040503050406030204" pitchFamily="18" charset="0"/>
                </a:rPr>
                <a:t>hi nhớ:</a:t>
              </a:r>
            </a:p>
            <a:p>
              <a:pPr algn="just" defTabSz="609630"/>
              <a:r>
                <a:rPr lang="vi-VN" sz="3200" dirty="0">
                  <a:solidFill>
                    <a:srgbClr val="000000"/>
                  </a:solidFill>
                  <a:latin typeface="Cambria" panose="02040503050406030204" pitchFamily="18" charset="0"/>
                </a:rPr>
                <a:t>Ngoài công dụng </a:t>
              </a:r>
              <a:r>
                <a:rPr lang="vi-VN" sz="3200" b="1" dirty="0">
                  <a:solidFill>
                    <a:srgbClr val="000000"/>
                  </a:solidFill>
                  <a:latin typeface="Cambria" panose="02040503050406030204" pitchFamily="18" charset="0"/>
                </a:rPr>
                <a:t>đánh dấu phần trích dẫn trực tiếp hoặc lời đối thoại</a:t>
              </a:r>
              <a:r>
                <a:rPr lang="vi-VN" sz="3200" dirty="0">
                  <a:solidFill>
                    <a:srgbClr val="000000"/>
                  </a:solidFill>
                  <a:latin typeface="Cambria" panose="02040503050406030204" pitchFamily="18" charset="0"/>
                </a:rPr>
                <a:t>, dấu ngoặc kép có thể được dùng để </a:t>
              </a:r>
              <a:r>
                <a:rPr lang="vi-VN" sz="3200" b="1" dirty="0">
                  <a:solidFill>
                    <a:srgbClr val="000000"/>
                  </a:solidFill>
                  <a:latin typeface="Cambria" panose="02040503050406030204" pitchFamily="18" charset="0"/>
                </a:rPr>
                <a:t>đánh dấu tên tác phẩm</a:t>
              </a:r>
              <a:r>
                <a:rPr lang="vi-VN" sz="3200" dirty="0">
                  <a:solidFill>
                    <a:srgbClr val="000000"/>
                  </a:solidFill>
                  <a:latin typeface="Cambria" panose="02040503050406030204" pitchFamily="18" charset="0"/>
                </a:rPr>
                <a:t> (bài thơ, bài văn,…), </a:t>
              </a:r>
              <a:r>
                <a:rPr lang="vi-VN" sz="3200" b="1" dirty="0">
                  <a:solidFill>
                    <a:srgbClr val="000000"/>
                  </a:solidFill>
                  <a:latin typeface="Cambria" panose="02040503050406030204" pitchFamily="18" charset="0"/>
                </a:rPr>
                <a:t>tên tài liệu </a:t>
              </a:r>
              <a:r>
                <a:rPr lang="vi-VN" sz="3200" dirty="0">
                  <a:solidFill>
                    <a:srgbClr val="000000"/>
                  </a:solidFill>
                  <a:latin typeface="Cambria" panose="02040503050406030204" pitchFamily="18" charset="0"/>
                </a:rPr>
                <a:t>(tạp chí, báo,…).</a:t>
              </a:r>
            </a:p>
          </p:txBody>
        </p:sp>
      </p:grpSp>
      <p:sp>
        <p:nvSpPr>
          <p:cNvPr id="2" name="Freeform 2">
            <a:extLst>
              <a:ext uri="{FF2B5EF4-FFF2-40B4-BE49-F238E27FC236}">
                <a16:creationId xmlns:a16="http://schemas.microsoft.com/office/drawing/2014/main" id="{5AC9D3D7-3B1E-A3D1-27C0-EB224250092D}"/>
              </a:ext>
            </a:extLst>
          </p:cNvPr>
          <p:cNvSpPr/>
          <p:nvPr/>
        </p:nvSpPr>
        <p:spPr>
          <a:xfrm>
            <a:off x="-81906" y="2600643"/>
            <a:ext cx="3852255" cy="3870007"/>
          </a:xfrm>
          <a:custGeom>
            <a:avLst/>
            <a:gdLst/>
            <a:ahLst/>
            <a:cxnLst/>
            <a:rect l="l" t="t" r="r" b="b"/>
            <a:pathLst>
              <a:path w="3234896" h="3247073">
                <a:moveTo>
                  <a:pt x="0" y="0"/>
                </a:moveTo>
                <a:lnTo>
                  <a:pt x="3234897" y="0"/>
                </a:lnTo>
                <a:lnTo>
                  <a:pt x="3234897" y="3247073"/>
                </a:lnTo>
                <a:lnTo>
                  <a:pt x="0" y="32470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2781913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72969B98-CBB5-4243-BFCF-F700CEBA0AB7}"/>
              </a:ext>
            </a:extLst>
          </p:cNvPr>
          <p:cNvGrpSpPr/>
          <p:nvPr/>
        </p:nvGrpSpPr>
        <p:grpSpPr>
          <a:xfrm>
            <a:off x="304800" y="304800"/>
            <a:ext cx="11582400" cy="6248400"/>
            <a:chOff x="-358067" y="0"/>
            <a:chExt cx="12427226" cy="5366603"/>
          </a:xfrm>
        </p:grpSpPr>
        <p:sp>
          <p:nvSpPr>
            <p:cNvPr id="10" name="Freeform 3">
              <a:extLst>
                <a:ext uri="{FF2B5EF4-FFF2-40B4-BE49-F238E27FC236}">
                  <a16:creationId xmlns:a16="http://schemas.microsoft.com/office/drawing/2014/main" id="{47BA4C3D-397E-1744-A39E-94F83EBF1E95}"/>
                </a:ext>
              </a:extLst>
            </p:cNvPr>
            <p:cNvSpPr/>
            <p:nvPr/>
          </p:nvSpPr>
          <p:spPr>
            <a:xfrm>
              <a:off x="-358067" y="0"/>
              <a:ext cx="12427226" cy="5366603"/>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sp>
        <p:nvSpPr>
          <p:cNvPr id="2" name="TextBox 1">
            <a:extLst>
              <a:ext uri="{FF2B5EF4-FFF2-40B4-BE49-F238E27FC236}">
                <a16:creationId xmlns:a16="http://schemas.microsoft.com/office/drawing/2014/main" id="{5FC26E00-1470-774E-BD4E-58A1DB74FEA2}"/>
              </a:ext>
            </a:extLst>
          </p:cNvPr>
          <p:cNvSpPr txBox="1"/>
          <p:nvPr/>
        </p:nvSpPr>
        <p:spPr>
          <a:xfrm>
            <a:off x="409575" y="396687"/>
            <a:ext cx="11210925" cy="1015663"/>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1. </a:t>
            </a:r>
            <a:r>
              <a:rPr kumimoji="0" lang="vi-VN"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Tên cuốn truyện, bài thơ, bài hát hay tạp chí, tờ báo có trong những câu dưới đây được đánh dấu bằng dấu câu nào?</a:t>
            </a:r>
          </a:p>
        </p:txBody>
      </p:sp>
      <p:sp>
        <p:nvSpPr>
          <p:cNvPr id="3" name="TextBox 2">
            <a:extLst>
              <a:ext uri="{FF2B5EF4-FFF2-40B4-BE49-F238E27FC236}">
                <a16:creationId xmlns:a16="http://schemas.microsoft.com/office/drawing/2014/main" id="{9BA163A2-2C4F-D669-4E51-7028E755457A}"/>
              </a:ext>
            </a:extLst>
          </p:cNvPr>
          <p:cNvSpPr txBox="1"/>
          <p:nvPr/>
        </p:nvSpPr>
        <p:spPr>
          <a:xfrm>
            <a:off x="800100" y="1971675"/>
            <a:ext cx="10839450" cy="304698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 Đến với “Dế Mèn phiêu lưu kí”, các bạn nhỏ được lạc vào thế giới của những loài vật gần gũi, thân thương.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 Nhạc sĩ Trần Hoàn đã phổ nhạc bài thơ</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“Khúc hát ru những em bé lớn trên lưng mẹ” thành bài hát “Lời ru trên nương”.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 Từ thuở ấu thơ, tôi đã có tạp chí“Văn tuổi thơ, báo “Nhi đồng” làm bạn đồng hành.</a:t>
            </a:r>
          </a:p>
        </p:txBody>
      </p:sp>
    </p:spTree>
    <p:extLst>
      <p:ext uri="{BB962C8B-B14F-4D97-AF65-F5344CB8AC3E}">
        <p14:creationId xmlns:p14="http://schemas.microsoft.com/office/powerpoint/2010/main" val="11103375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6F6CE8-09FA-2F4B-A3D4-708B37F47DE7}"/>
              </a:ext>
            </a:extLst>
          </p:cNvPr>
          <p:cNvPicPr>
            <a:picLocks noChangeAspect="1"/>
          </p:cNvPicPr>
          <p:nvPr/>
        </p:nvPicPr>
        <p:blipFill>
          <a:blip r:embed="rId2"/>
          <a:stretch>
            <a:fillRect/>
          </a:stretch>
        </p:blipFill>
        <p:spPr>
          <a:xfrm>
            <a:off x="2133600" y="2211535"/>
            <a:ext cx="7924800" cy="2434931"/>
          </a:xfrm>
          <a:prstGeom prst="rect">
            <a:avLst/>
          </a:prstGeom>
        </p:spPr>
      </p:pic>
    </p:spTree>
    <p:extLst>
      <p:ext uri="{BB962C8B-B14F-4D97-AF65-F5344CB8AC3E}">
        <p14:creationId xmlns:p14="http://schemas.microsoft.com/office/powerpoint/2010/main" val="24180138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F6F6CD4-9963-D04C-91A8-8318983A55EB}"/>
              </a:ext>
            </a:extLst>
          </p:cNvPr>
          <p:cNvGrpSpPr/>
          <p:nvPr/>
        </p:nvGrpSpPr>
        <p:grpSpPr>
          <a:xfrm>
            <a:off x="382814" y="196849"/>
            <a:ext cx="11552011" cy="1278468"/>
            <a:chOff x="1755504" y="1200149"/>
            <a:chExt cx="13072385" cy="1917700"/>
          </a:xfrm>
        </p:grpSpPr>
        <p:grpSp>
          <p:nvGrpSpPr>
            <p:cNvPr id="8" name="Group 2">
              <a:extLst>
                <a:ext uri="{FF2B5EF4-FFF2-40B4-BE49-F238E27FC236}">
                  <a16:creationId xmlns:a16="http://schemas.microsoft.com/office/drawing/2014/main" id="{A79ED1A1-FDA6-5148-8547-08275ACEF4D2}"/>
                </a:ext>
              </a:extLst>
            </p:cNvPr>
            <p:cNvGrpSpPr/>
            <p:nvPr/>
          </p:nvGrpSpPr>
          <p:grpSpPr>
            <a:xfrm>
              <a:off x="1755504" y="1200149"/>
              <a:ext cx="13072385" cy="1917700"/>
              <a:chOff x="128930" y="105457"/>
              <a:chExt cx="10132038" cy="1179559"/>
            </a:xfrm>
          </p:grpSpPr>
          <p:sp>
            <p:nvSpPr>
              <p:cNvPr id="10" name="Freeform 3">
                <a:extLst>
                  <a:ext uri="{FF2B5EF4-FFF2-40B4-BE49-F238E27FC236}">
                    <a16:creationId xmlns:a16="http://schemas.microsoft.com/office/drawing/2014/main" id="{5AF85608-2936-F44E-A4A2-DACE119FEDD9}"/>
                  </a:ext>
                </a:extLst>
              </p:cNvPr>
              <p:cNvSpPr/>
              <p:nvPr/>
            </p:nvSpPr>
            <p:spPr>
              <a:xfrm>
                <a:off x="128930" y="105457"/>
                <a:ext cx="10132038" cy="1179559"/>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sp>
          <p:nvSpPr>
            <p:cNvPr id="9" name="TextBox 8">
              <a:extLst>
                <a:ext uri="{FF2B5EF4-FFF2-40B4-BE49-F238E27FC236}">
                  <a16:creationId xmlns:a16="http://schemas.microsoft.com/office/drawing/2014/main" id="{FB249D35-CF9C-BD4E-86D6-DC10CE694B11}"/>
                </a:ext>
              </a:extLst>
            </p:cNvPr>
            <p:cNvSpPr txBox="1"/>
            <p:nvPr/>
          </p:nvSpPr>
          <p:spPr>
            <a:xfrm>
              <a:off x="1987380" y="1367768"/>
              <a:ext cx="12285274" cy="1615825"/>
            </a:xfrm>
            <a:prstGeom prst="rect">
              <a:avLst/>
            </a:prstGeom>
            <a:noFill/>
          </p:spPr>
          <p:txBody>
            <a:bodyPr wrap="square">
              <a:spAutoFit/>
            </a:bodyPr>
            <a:lstStyle/>
            <a:p>
              <a:pPr algn="ctr" defTabSz="609630"/>
              <a:r>
                <a:rPr lang="en-US" sz="3200" b="1" dirty="0">
                  <a:solidFill>
                    <a:srgbClr val="000000"/>
                  </a:solidFill>
                  <a:latin typeface="Cambria" panose="02040503050406030204" pitchFamily="18" charset="0"/>
                </a:rPr>
                <a:t>3. </a:t>
              </a:r>
              <a:r>
                <a:rPr lang="vi-VN" sz="3200" b="1" dirty="0">
                  <a:solidFill>
                    <a:srgbClr val="000000"/>
                  </a:solidFill>
                  <a:latin typeface="Cambria" panose="02040503050406030204" pitchFamily="18" charset="0"/>
                </a:rPr>
                <a:t>Chép lại đoạn văn sau vào vở, chú ý dùng dấu ngoặc kép đánh dấu tên tác phẩm, tài liệu.</a:t>
              </a:r>
            </a:p>
          </p:txBody>
        </p:sp>
      </p:grpSp>
      <p:sp>
        <p:nvSpPr>
          <p:cNvPr id="20" name="Rectangle: Rounded Corners 19">
            <a:extLst>
              <a:ext uri="{FF2B5EF4-FFF2-40B4-BE49-F238E27FC236}">
                <a16:creationId xmlns:a16="http://schemas.microsoft.com/office/drawing/2014/main" id="{7ED688DA-A3EB-2D05-ED71-D39BBF646CA9}"/>
              </a:ext>
            </a:extLst>
          </p:cNvPr>
          <p:cNvSpPr/>
          <p:nvPr/>
        </p:nvSpPr>
        <p:spPr>
          <a:xfrm>
            <a:off x="428625" y="1943100"/>
            <a:ext cx="11353800" cy="46101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TextBox 20">
            <a:extLst>
              <a:ext uri="{FF2B5EF4-FFF2-40B4-BE49-F238E27FC236}">
                <a16:creationId xmlns:a16="http://schemas.microsoft.com/office/drawing/2014/main" id="{CB5230B0-71A0-141D-4527-F130F110EB59}"/>
              </a:ext>
            </a:extLst>
          </p:cNvPr>
          <p:cNvSpPr txBox="1"/>
          <p:nvPr/>
        </p:nvSpPr>
        <p:spPr>
          <a:xfrm>
            <a:off x="971550" y="2324100"/>
            <a:ext cx="10467975" cy="3539430"/>
          </a:xfrm>
          <a:prstGeom prst="rect">
            <a:avLst/>
          </a:prstGeom>
          <a:noFill/>
        </p:spPr>
        <p:txBody>
          <a:bodyPr wrap="square" rtlCol="0">
            <a:spAutoFit/>
          </a:bodyPr>
          <a:lstStyle/>
          <a:p>
            <a:pPr algn="just" rtl="0" latinLnBrk="0"/>
            <a:r>
              <a:rPr lang="en-US" sz="3200" b="0" i="1" dirty="0">
                <a:solidFill>
                  <a:srgbClr val="000000"/>
                </a:solidFill>
                <a:effectLst/>
                <a:latin typeface="Cambria" panose="02040503050406030204" pitchFamily="18" charset="0"/>
                <a:ea typeface="Cambria" panose="02040503050406030204" pitchFamily="18" charset="0"/>
              </a:rPr>
              <a:t>   </a:t>
            </a:r>
            <a:r>
              <a:rPr lang="vi-VN" sz="3200" b="0" i="1" dirty="0">
                <a:solidFill>
                  <a:srgbClr val="000000"/>
                </a:solidFill>
                <a:effectLst/>
                <a:latin typeface="Cambria" panose="02040503050406030204" pitchFamily="18" charset="0"/>
                <a:ea typeface="Cambria" panose="02040503050406030204" pitchFamily="18" charset="0"/>
              </a:rPr>
              <a:t>Đi học </a:t>
            </a:r>
            <a:r>
              <a:rPr lang="vi-VN" sz="3200" b="0" i="0" dirty="0">
                <a:solidFill>
                  <a:srgbClr val="000000"/>
                </a:solidFill>
                <a:effectLst/>
                <a:latin typeface="Cambria" panose="02040503050406030204" pitchFamily="18" charset="0"/>
                <a:ea typeface="Cambria" panose="02040503050406030204" pitchFamily="18" charset="0"/>
              </a:rPr>
              <a:t>là bài thơ do Hoàng Minh Chính sáng tác, được Nhà xuất bản Kim Đồng đưa vào tuyển tập thơ thiếu nhi </a:t>
            </a:r>
            <a:r>
              <a:rPr lang="vi-VN" sz="3200" b="0" i="1" dirty="0">
                <a:solidFill>
                  <a:srgbClr val="000000"/>
                </a:solidFill>
                <a:effectLst/>
                <a:latin typeface="Cambria" panose="02040503050406030204" pitchFamily="18" charset="0"/>
                <a:ea typeface="Cambria" panose="02040503050406030204" pitchFamily="18" charset="0"/>
              </a:rPr>
              <a:t>Mặt trời xanh </a:t>
            </a:r>
            <a:r>
              <a:rPr lang="vi-VN" sz="3200" b="0" i="0" dirty="0">
                <a:solidFill>
                  <a:srgbClr val="000000"/>
                </a:solidFill>
                <a:effectLst/>
                <a:latin typeface="Cambria" panose="02040503050406030204" pitchFamily="18" charset="0"/>
                <a:ea typeface="Cambria" panose="02040503050406030204" pitchFamily="18" charset="0"/>
              </a:rPr>
              <a:t>(năm 1971). Năm 1976, nhạc sĩ Bùi Đình Thảo phổ nhạc cho bài thơ đó bằng một giai điệu mang âm hưởng dân ca Tày, Nùng. Từ đó trở đi, bài hát </a:t>
            </a:r>
            <a:r>
              <a:rPr lang="vi-VN" sz="3200" b="0" i="1" dirty="0">
                <a:solidFill>
                  <a:srgbClr val="000000"/>
                </a:solidFill>
                <a:effectLst/>
                <a:latin typeface="Cambria" panose="02040503050406030204" pitchFamily="18" charset="0"/>
                <a:ea typeface="Cambria" panose="02040503050406030204" pitchFamily="18" charset="0"/>
              </a:rPr>
              <a:t>Đi học </a:t>
            </a:r>
            <a:r>
              <a:rPr lang="vi-VN" sz="3200" b="0" i="0" dirty="0">
                <a:solidFill>
                  <a:srgbClr val="000000"/>
                </a:solidFill>
                <a:effectLst/>
                <a:latin typeface="Cambria" panose="02040503050406030204" pitchFamily="18" charset="0"/>
                <a:ea typeface="Cambria" panose="02040503050406030204" pitchFamily="18" charset="0"/>
              </a:rPr>
              <a:t>gần như đã trở thành “ca khúc của ngày tựu trường".  </a:t>
            </a:r>
          </a:p>
          <a:p>
            <a:pPr algn="r" latinLnBrk="0"/>
            <a:r>
              <a:rPr lang="vi-VN" sz="3200" b="0" i="0" dirty="0">
                <a:solidFill>
                  <a:srgbClr val="000000"/>
                </a:solidFill>
                <a:effectLst/>
                <a:latin typeface="Cambria" panose="02040503050406030204" pitchFamily="18" charset="0"/>
                <a:ea typeface="Cambria" panose="02040503050406030204" pitchFamily="18" charset="0"/>
              </a:rPr>
              <a:t>(</a:t>
            </a:r>
            <a:r>
              <a:rPr lang="vi-VN" sz="3200" b="0" i="1" dirty="0">
                <a:solidFill>
                  <a:srgbClr val="000000"/>
                </a:solidFill>
                <a:effectLst/>
                <a:latin typeface="Cambria" panose="02040503050406030204" pitchFamily="18" charset="0"/>
                <a:ea typeface="Cambria" panose="02040503050406030204" pitchFamily="18" charset="0"/>
              </a:rPr>
              <a:t>Theo</a:t>
            </a:r>
            <a:r>
              <a:rPr lang="vi-VN" sz="3200" b="0" i="0" dirty="0">
                <a:solidFill>
                  <a:srgbClr val="000000"/>
                </a:solidFill>
                <a:effectLst/>
                <a:latin typeface="Cambria" panose="02040503050406030204" pitchFamily="18" charset="0"/>
                <a:ea typeface="Cambria" panose="02040503050406030204" pitchFamily="18" charset="0"/>
              </a:rPr>
              <a:t> Phạm Quý Hải)</a:t>
            </a:r>
          </a:p>
        </p:txBody>
      </p:sp>
    </p:spTree>
    <p:extLst>
      <p:ext uri="{BB962C8B-B14F-4D97-AF65-F5344CB8AC3E}">
        <p14:creationId xmlns:p14="http://schemas.microsoft.com/office/powerpoint/2010/main" val="71066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F6F6CD4-9963-D04C-91A8-8318983A55EB}"/>
              </a:ext>
            </a:extLst>
          </p:cNvPr>
          <p:cNvGrpSpPr/>
          <p:nvPr/>
        </p:nvGrpSpPr>
        <p:grpSpPr>
          <a:xfrm>
            <a:off x="3697514" y="634999"/>
            <a:ext cx="8164625" cy="2565401"/>
            <a:chOff x="1755504" y="1200149"/>
            <a:chExt cx="13072385" cy="3848101"/>
          </a:xfrm>
        </p:grpSpPr>
        <p:grpSp>
          <p:nvGrpSpPr>
            <p:cNvPr id="8" name="Group 2">
              <a:extLst>
                <a:ext uri="{FF2B5EF4-FFF2-40B4-BE49-F238E27FC236}">
                  <a16:creationId xmlns:a16="http://schemas.microsoft.com/office/drawing/2014/main" id="{A79ED1A1-FDA6-5148-8547-08275ACEF4D2}"/>
                </a:ext>
              </a:extLst>
            </p:cNvPr>
            <p:cNvGrpSpPr/>
            <p:nvPr/>
          </p:nvGrpSpPr>
          <p:grpSpPr>
            <a:xfrm>
              <a:off x="1755504" y="1200149"/>
              <a:ext cx="13072385" cy="3848101"/>
              <a:chOff x="128930" y="105457"/>
              <a:chExt cx="10132038" cy="2366930"/>
            </a:xfrm>
          </p:grpSpPr>
          <p:sp>
            <p:nvSpPr>
              <p:cNvPr id="10" name="Freeform 3">
                <a:extLst>
                  <a:ext uri="{FF2B5EF4-FFF2-40B4-BE49-F238E27FC236}">
                    <a16:creationId xmlns:a16="http://schemas.microsoft.com/office/drawing/2014/main" id="{5AF85608-2936-F44E-A4A2-DACE119FEDD9}"/>
                  </a:ext>
                </a:extLst>
              </p:cNvPr>
              <p:cNvSpPr/>
              <p:nvPr/>
            </p:nvSpPr>
            <p:spPr>
              <a:xfrm>
                <a:off x="128930" y="105457"/>
                <a:ext cx="10132038" cy="2366930"/>
              </a:xfrm>
              <a:custGeom>
                <a:avLst/>
                <a:gdLst/>
                <a:ahLst/>
                <a:cxnLst/>
                <a:rect l="l" t="t" r="r" b="b"/>
                <a:pathLst>
                  <a:path w="11718753" h="5366603">
                    <a:moveTo>
                      <a:pt x="11212314" y="5349684"/>
                    </a:moveTo>
                    <a:cubicBezTo>
                      <a:pt x="11212314" y="5349684"/>
                      <a:pt x="10975318" y="5339714"/>
                      <a:pt x="10613179" y="5353158"/>
                    </a:cubicBezTo>
                    <a:cubicBezTo>
                      <a:pt x="10251041" y="5366603"/>
                      <a:pt x="490924" y="5366603"/>
                      <a:pt x="490924" y="5366603"/>
                    </a:cubicBezTo>
                    <a:cubicBezTo>
                      <a:pt x="245502" y="5366603"/>
                      <a:pt x="32509" y="5269335"/>
                      <a:pt x="31032" y="5109220"/>
                    </a:cubicBezTo>
                    <a:cubicBezTo>
                      <a:pt x="31032" y="5109220"/>
                      <a:pt x="0" y="338828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1165766" y="0"/>
                      <a:pt x="11165766" y="0"/>
                    </a:cubicBezTo>
                    <a:cubicBezTo>
                      <a:pt x="11477666" y="0"/>
                      <a:pt x="11711095" y="101069"/>
                      <a:pt x="11703237" y="303616"/>
                    </a:cubicBezTo>
                    <a:cubicBezTo>
                      <a:pt x="11703237" y="303616"/>
                      <a:pt x="11701242" y="3140853"/>
                      <a:pt x="11709998" y="4409633"/>
                    </a:cubicBezTo>
                    <a:cubicBezTo>
                      <a:pt x="11718753" y="4702935"/>
                      <a:pt x="11672205" y="5036006"/>
                      <a:pt x="11672205" y="5036006"/>
                    </a:cubicBezTo>
                    <a:cubicBezTo>
                      <a:pt x="11669240" y="5216031"/>
                      <a:pt x="11457737" y="5349684"/>
                      <a:pt x="11212314" y="5349684"/>
                    </a:cubicBezTo>
                    <a:close/>
                  </a:path>
                </a:pathLst>
              </a:custGeom>
              <a:solidFill>
                <a:srgbClr val="FFFAF6"/>
              </a:solidFill>
              <a:ln w="57150">
                <a:solidFill>
                  <a:schemeClr val="tx1"/>
                </a:solidFill>
              </a:ln>
            </p:spPr>
            <p:txBody>
              <a:bodyPr/>
              <a:lstStyle/>
              <a:p>
                <a:endParaRPr lang="en-US"/>
              </a:p>
            </p:txBody>
          </p:sp>
        </p:grpSp>
        <p:sp>
          <p:nvSpPr>
            <p:cNvPr id="9" name="TextBox 8">
              <a:extLst>
                <a:ext uri="{FF2B5EF4-FFF2-40B4-BE49-F238E27FC236}">
                  <a16:creationId xmlns:a16="http://schemas.microsoft.com/office/drawing/2014/main" id="{FB249D35-CF9C-BD4E-86D6-DC10CE694B11}"/>
                </a:ext>
              </a:extLst>
            </p:cNvPr>
            <p:cNvSpPr txBox="1"/>
            <p:nvPr/>
          </p:nvSpPr>
          <p:spPr>
            <a:xfrm>
              <a:off x="2013283" y="1639905"/>
              <a:ext cx="12678830" cy="2631489"/>
            </a:xfrm>
            <a:prstGeom prst="rect">
              <a:avLst/>
            </a:prstGeom>
            <a:noFill/>
          </p:spPr>
          <p:txBody>
            <a:bodyPr wrap="square">
              <a:spAutoFit/>
            </a:bodyPr>
            <a:lstStyle/>
            <a:p>
              <a:pPr algn="just" defTabSz="609630"/>
              <a:r>
                <a:rPr lang="vi-VN" sz="3600" b="1" dirty="0">
                  <a:solidFill>
                    <a:srgbClr val="C00000"/>
                  </a:solidFill>
                  <a:latin typeface="Cambria" panose="02040503050406030204" pitchFamily="18" charset="0"/>
                </a:rPr>
                <a:t>Viết 1 – 2 câu có sử dụng dấu ngoặc kép để đánh dấu tên tác phẩm mà em yêu thích. </a:t>
              </a:r>
              <a:endParaRPr lang="vi-VN" sz="3600" dirty="0">
                <a:solidFill>
                  <a:srgbClr val="000000"/>
                </a:solidFill>
                <a:latin typeface="Cambria" panose="02040503050406030204" pitchFamily="18" charset="0"/>
              </a:endParaRPr>
            </a:p>
          </p:txBody>
        </p:sp>
      </p:grpSp>
      <p:sp>
        <p:nvSpPr>
          <p:cNvPr id="2" name="Rounded Rectangle 1">
            <a:extLst>
              <a:ext uri="{FF2B5EF4-FFF2-40B4-BE49-F238E27FC236}">
                <a16:creationId xmlns:a16="http://schemas.microsoft.com/office/drawing/2014/main" id="{10A1737E-F4AD-6D47-B4C4-E7930C02847F}"/>
              </a:ext>
            </a:extLst>
          </p:cNvPr>
          <p:cNvSpPr/>
          <p:nvPr/>
        </p:nvSpPr>
        <p:spPr>
          <a:xfrm>
            <a:off x="4686468" y="3873498"/>
            <a:ext cx="6800681" cy="2032001"/>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r>
              <a:rPr lang="vi-VN" sz="3600" dirty="0">
                <a:solidFill>
                  <a:srgbClr val="002060"/>
                </a:solidFill>
                <a:latin typeface="Cambria" panose="02040503050406030204" pitchFamily="18" charset="0"/>
                <a:ea typeface="Cambria" panose="02040503050406030204" pitchFamily="18" charset="0"/>
              </a:rPr>
              <a:t>VD: Khi còn nhỏ xíu, mình đã thuộc bài thơ “Kể cho bé nghe” của Trần Đăng Khoa.</a:t>
            </a:r>
            <a:endParaRPr lang="en-VN" sz="3600" dirty="0">
              <a:solidFill>
                <a:srgbClr val="002060"/>
              </a:solidFill>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8C992BA3-9BDB-1D46-BC9E-0406C5C1DC3F}"/>
              </a:ext>
            </a:extLst>
          </p:cNvPr>
          <p:cNvPicPr>
            <a:picLocks noChangeAspect="1"/>
          </p:cNvPicPr>
          <p:nvPr/>
        </p:nvPicPr>
        <p:blipFill>
          <a:blip r:embed="rId2"/>
          <a:stretch>
            <a:fillRect/>
          </a:stretch>
        </p:blipFill>
        <p:spPr>
          <a:xfrm>
            <a:off x="812800" y="1411387"/>
            <a:ext cx="2455333" cy="1278467"/>
          </a:xfrm>
          <a:prstGeom prst="rect">
            <a:avLst/>
          </a:prstGeom>
        </p:spPr>
      </p:pic>
      <p:pic>
        <p:nvPicPr>
          <p:cNvPr id="12" name="Picture 11">
            <a:extLst>
              <a:ext uri="{FF2B5EF4-FFF2-40B4-BE49-F238E27FC236}">
                <a16:creationId xmlns:a16="http://schemas.microsoft.com/office/drawing/2014/main" id="{253662A2-845D-A64C-8FC5-D86E7DF69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703531"/>
            <a:ext cx="4233333" cy="4233333"/>
          </a:xfrm>
          <a:prstGeom prst="rect">
            <a:avLst/>
          </a:prstGeom>
        </p:spPr>
      </p:pic>
    </p:spTree>
    <p:extLst>
      <p:ext uri="{BB962C8B-B14F-4D97-AF65-F5344CB8AC3E}">
        <p14:creationId xmlns:p14="http://schemas.microsoft.com/office/powerpoint/2010/main" val="38899241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
            <a:extLst>
              <a:ext uri="{FF2B5EF4-FFF2-40B4-BE49-F238E27FC236}">
                <a16:creationId xmlns:a16="http://schemas.microsoft.com/office/drawing/2014/main" id="{A0E559FB-B286-C14E-A771-7C0905ABF697}"/>
              </a:ext>
            </a:extLst>
          </p:cNvPr>
          <p:cNvSpPr/>
          <p:nvPr/>
        </p:nvSpPr>
        <p:spPr>
          <a:xfrm>
            <a:off x="2211932" y="1117430"/>
            <a:ext cx="7957689" cy="4311415"/>
          </a:xfrm>
          <a:custGeom>
            <a:avLst/>
            <a:gdLst/>
            <a:ahLst/>
            <a:cxnLst/>
            <a:rect l="l" t="t" r="r" b="b"/>
            <a:pathLst>
              <a:path w="8229600" h="7848981">
                <a:moveTo>
                  <a:pt x="0" y="0"/>
                </a:moveTo>
                <a:lnTo>
                  <a:pt x="8229600" y="0"/>
                </a:lnTo>
                <a:lnTo>
                  <a:pt x="8229600" y="7848980"/>
                </a:lnTo>
                <a:lnTo>
                  <a:pt x="0" y="7848980"/>
                </a:lnTo>
                <a:lnTo>
                  <a:pt x="0" y="0"/>
                </a:lnTo>
                <a:close/>
              </a:path>
            </a:pathLst>
          </a:custGeom>
          <a:blipFill>
            <a:blip r:embed="rId2"/>
            <a:stretch>
              <a:fillRect/>
            </a:stretch>
          </a:blipFill>
        </p:spPr>
        <p:txBody>
          <a:bodyPr/>
          <a:lstStyle/>
          <a:p>
            <a:endParaRPr lang="en-US"/>
          </a:p>
        </p:txBody>
      </p:sp>
      <p:sp>
        <p:nvSpPr>
          <p:cNvPr id="11" name="Freeform 11"/>
          <p:cNvSpPr/>
          <p:nvPr/>
        </p:nvSpPr>
        <p:spPr>
          <a:xfrm>
            <a:off x="3221396" y="3603580"/>
            <a:ext cx="1093896" cy="1042185"/>
          </a:xfrm>
          <a:custGeom>
            <a:avLst/>
            <a:gdLst/>
            <a:ahLst/>
            <a:cxnLst/>
            <a:rect l="l" t="t" r="r" b="b"/>
            <a:pathLst>
              <a:path w="1640844" h="1563277">
                <a:moveTo>
                  <a:pt x="0" y="0"/>
                </a:moveTo>
                <a:lnTo>
                  <a:pt x="1640844" y="0"/>
                </a:lnTo>
                <a:lnTo>
                  <a:pt x="1640844" y="1563276"/>
                </a:lnTo>
                <a:lnTo>
                  <a:pt x="0" y="15632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rot="-490225">
            <a:off x="6268852" y="1150021"/>
            <a:ext cx="1109444" cy="1177981"/>
          </a:xfrm>
          <a:custGeom>
            <a:avLst/>
            <a:gdLst/>
            <a:ahLst/>
            <a:cxnLst/>
            <a:rect l="l" t="t" r="r" b="b"/>
            <a:pathLst>
              <a:path w="1664166" h="1766972">
                <a:moveTo>
                  <a:pt x="0" y="0"/>
                </a:moveTo>
                <a:lnTo>
                  <a:pt x="1664166" y="0"/>
                </a:lnTo>
                <a:lnTo>
                  <a:pt x="1664166" y="1766971"/>
                </a:lnTo>
                <a:lnTo>
                  <a:pt x="0" y="17669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1026" name="Picture 2" descr="Hình ảnh Anh Bạn Nhỏ Chơi Guitar PNG , Anh Bạn Bé Nhỏ, Chơi Guitar, Nhạc Cụ  PNG và Vector với nền trong suốt để tải xuống miễn phí">
            <a:extLst>
              <a:ext uri="{FF2B5EF4-FFF2-40B4-BE49-F238E27FC236}">
                <a16:creationId xmlns:a16="http://schemas.microsoft.com/office/drawing/2014/main" id="{AB3B4ADC-CCCF-374B-8164-F5F7AF4E1C0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8281" b="90000" l="10000" r="90000">
                        <a14:foregroundMark x1="50625" y1="10469" x2="57031" y2="10781"/>
                        <a14:foregroundMark x1="60781" y1="10000" x2="51250" y2="9063"/>
                        <a14:foregroundMark x1="51250" y1="9063" x2="47813" y2="9688"/>
                        <a14:foregroundMark x1="50781" y1="86094" x2="52656" y2="87344"/>
                        <a14:foregroundMark x1="52969" y1="86563" x2="52656" y2="88281"/>
                        <a14:foregroundMark x1="47031" y1="75938" x2="47031" y2="78594"/>
                        <a14:foregroundMark x1="44844" y1="30938" x2="47188" y2="37188"/>
                        <a14:foregroundMark x1="47188" y1="37188" x2="49844" y2="32656"/>
                        <a14:foregroundMark x1="52344" y1="48438" x2="47500" y2="53281"/>
                        <a14:foregroundMark x1="43125" y1="11406" x2="40000" y2="16719"/>
                        <a14:foregroundMark x1="40000" y1="16719" x2="39688" y2="17813"/>
                        <a14:foregroundMark x1="44219" y1="10313" x2="40156" y2="15000"/>
                        <a14:foregroundMark x1="40156" y1="15000" x2="39375" y2="18125"/>
                        <a14:foregroundMark x1="44531" y1="11250" x2="40156" y2="15313"/>
                        <a14:foregroundMark x1="40156" y1="15313" x2="40000" y2="21406"/>
                        <a14:foregroundMark x1="40000" y1="21406" x2="40469" y2="21563"/>
                        <a14:foregroundMark x1="67813" y1="31250" x2="64219" y2="36250"/>
                        <a14:foregroundMark x1="64219" y1="36250" x2="61094" y2="36875"/>
                        <a14:foregroundMark x1="65469" y1="35000" x2="70313" y2="23281"/>
                        <a14:foregroundMark x1="70313" y1="23281" x2="70469" y2="20781"/>
                        <a14:foregroundMark x1="62813" y1="11250" x2="57344" y2="8438"/>
                        <a14:foregroundMark x1="57344" y1="8438" x2="53594" y2="8281"/>
                      </a14:backgroundRemoval>
                    </a14:imgEffect>
                  </a14:imgLayer>
                </a14:imgProps>
              </a:ext>
              <a:ext uri="{28A0092B-C50C-407E-A947-70E740481C1C}">
                <a14:useLocalDpi xmlns:a14="http://schemas.microsoft.com/office/drawing/2010/main" val="0"/>
              </a:ext>
            </a:extLst>
          </a:blip>
          <a:srcRect/>
          <a:stretch>
            <a:fillRect/>
          </a:stretch>
        </p:blipFill>
        <p:spPr bwMode="auto">
          <a:xfrm>
            <a:off x="-1135896" y="2108200"/>
            <a:ext cx="5418667" cy="54186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ình ảnh đứa Trẻ Ngộ Nghĩnh Bay Trên Cây Bút Chì đầy Màu Sắc Cô Bé Tiểu Học  đọc Vectơ PNG , đọc, Sơ Cấp, Con Gái PNG và Vector với nền">
            <a:extLst>
              <a:ext uri="{FF2B5EF4-FFF2-40B4-BE49-F238E27FC236}">
                <a16:creationId xmlns:a16="http://schemas.microsoft.com/office/drawing/2014/main" id="{8379BE5A-587E-D243-95E8-F3B3500E0F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6372" y="3866625"/>
            <a:ext cx="4919133" cy="30564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A88F14D-C51E-6B41-BA6F-2BAB5F406328}"/>
              </a:ext>
            </a:extLst>
          </p:cNvPr>
          <p:cNvPicPr>
            <a:picLocks noChangeAspect="1"/>
          </p:cNvPicPr>
          <p:nvPr/>
        </p:nvPicPr>
        <p:blipFill>
          <a:blip r:embed="rId10"/>
          <a:stretch>
            <a:fillRect/>
          </a:stretch>
        </p:blipFill>
        <p:spPr>
          <a:xfrm>
            <a:off x="1287193" y="2554426"/>
            <a:ext cx="9617615" cy="1716006"/>
          </a:xfrm>
          <a:prstGeom prst="rect">
            <a:avLst/>
          </a:prstGeom>
        </p:spPr>
      </p:pic>
    </p:spTree>
    <p:extLst>
      <p:ext uri="{BB962C8B-B14F-4D97-AF65-F5344CB8AC3E}">
        <p14:creationId xmlns:p14="http://schemas.microsoft.com/office/powerpoint/2010/main" val="555723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1393</Words>
  <Application>Microsoft Office PowerPoint</Application>
  <PresentationFormat>Widescreen</PresentationFormat>
  <Paragraphs>147</Paragraphs>
  <Slides>22</Slides>
  <Notes>10</Notes>
  <HiddenSlides>0</HiddenSlides>
  <MMClips>7</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.VnBlack</vt:lpstr>
      <vt:lpstr>Aptos</vt:lpstr>
      <vt:lpstr>Aptos Display</vt:lpstr>
      <vt:lpstr>Arial</vt:lpstr>
      <vt:lpstr>Calibri</vt:lpstr>
      <vt:lpstr>Cambria</vt:lpstr>
      <vt:lpstr>inpin heiti</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 Ho</dc:creator>
  <cp:lastModifiedBy>Vi Ho</cp:lastModifiedBy>
  <cp:revision>2</cp:revision>
  <dcterms:created xsi:type="dcterms:W3CDTF">2025-04-29T08:28:59Z</dcterms:created>
  <dcterms:modified xsi:type="dcterms:W3CDTF">2025-04-29T08:31:06Z</dcterms:modified>
</cp:coreProperties>
</file>