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Anh" initials="K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sz="1200" dirty="0">
                <a:latin typeface="Calibri" panose="020F0502020204030204" charset="0"/>
              </a:rPr>
            </a:fld>
            <a:endParaRPr lang="en-US" sz="1200" dirty="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D3AC9-3560-40E7-BA92-C9728860DD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84993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文本占位符 84994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0964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D3AC9-3560-40E7-BA92-C9728860DD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84993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文本占位符 84994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0964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2AEFD-FEDB-4542-BE9E-D4DED9AFC90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770" y="66675"/>
            <a:ext cx="9379585" cy="6664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0"/>
            <a:ext cx="122936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3535796" y="1840369"/>
            <a:ext cx="52526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</a:t>
            </a: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16" y="-221890"/>
            <a:ext cx="10413485" cy="7289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1863" y="4428367"/>
            <a:ext cx="52526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Hoạt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động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mở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đầu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Giới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thiệu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viên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gia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đình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endParaRPr lang="en-US" dirty="0" err="1">
              <a:solidFill>
                <a:srgbClr val="FF0000"/>
              </a:solidFill>
              <a:highlight>
                <a:srgbClr val="FFFF00"/>
              </a:highlight>
              <a:latin typeface="+mn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3155" y="1780964"/>
            <a:ext cx="6423378" cy="3493029"/>
          </a:xfrm>
          <a:prstGeom prst="rect">
            <a:avLst/>
          </a:prstGeom>
        </p:spPr>
      </p:pic>
      <p:sp>
        <p:nvSpPr>
          <p:cNvPr id="6" name="Rectangle: Rounded Corners 5"/>
          <p:cNvSpPr/>
          <p:nvPr/>
        </p:nvSpPr>
        <p:spPr>
          <a:xfrm>
            <a:off x="2383155" y="5779770"/>
            <a:ext cx="7399020" cy="9029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Gia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đình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?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Gồm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ai?</a:t>
            </a:r>
            <a:endParaRPr lang="en-US" sz="3200" dirty="0"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2633980" y="5833110"/>
            <a:ext cx="6924675" cy="9029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Công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en-US" sz="3200" dirty="0"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 animBg="1"/>
      <p:bldP spid="6" grpId="1" bldLvl="0" animBg="1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16" y="-221890"/>
            <a:ext cx="10413485" cy="7289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1863" y="4428367"/>
            <a:ext cx="52526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Hoạt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động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khám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phá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3200" y="248356"/>
            <a:ext cx="11717867" cy="925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1.Nêu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thành</a:t>
            </a:r>
            <a:r>
              <a:rPr lang="en-US" sz="3200" dirty="0"/>
              <a:t> </a:t>
            </a:r>
            <a:r>
              <a:rPr lang="en-US" sz="3200" dirty="0" err="1"/>
              <a:t>viên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gia</a:t>
            </a:r>
            <a:r>
              <a:rPr lang="en-US" sz="3200" dirty="0"/>
              <a:t> </a:t>
            </a:r>
            <a:r>
              <a:rPr lang="en-US" sz="3200" dirty="0" err="1"/>
              <a:t>đình</a:t>
            </a:r>
            <a:r>
              <a:rPr lang="en-US" sz="3200" dirty="0"/>
              <a:t> </a:t>
            </a:r>
            <a:r>
              <a:rPr lang="en-US" sz="3200" dirty="0" err="1"/>
              <a:t>Hoa</a:t>
            </a:r>
            <a:r>
              <a:rPr lang="en-US" sz="3200" dirty="0"/>
              <a:t> </a:t>
            </a:r>
            <a:r>
              <a:rPr lang="en-US" sz="3200" dirty="0" err="1"/>
              <a:t>từ</a:t>
            </a:r>
            <a:r>
              <a:rPr lang="en-US" sz="3200" dirty="0"/>
              <a:t> </a:t>
            </a:r>
            <a:r>
              <a:rPr lang="en-US" sz="3200" dirty="0" err="1"/>
              <a:t>người</a:t>
            </a:r>
            <a:r>
              <a:rPr lang="en-US" sz="3200" dirty="0"/>
              <a:t> </a:t>
            </a:r>
            <a:r>
              <a:rPr lang="en-US" sz="3200" dirty="0" err="1"/>
              <a:t>nhiều</a:t>
            </a:r>
            <a:r>
              <a:rPr lang="en-US" sz="3200" dirty="0"/>
              <a:t> </a:t>
            </a:r>
            <a:r>
              <a:rPr lang="en-US" sz="3200" dirty="0" err="1"/>
              <a:t>tuổi</a:t>
            </a:r>
            <a:r>
              <a:rPr lang="en-US" sz="3200" dirty="0"/>
              <a:t> </a:t>
            </a:r>
            <a:r>
              <a:rPr lang="en-US" sz="3200" dirty="0" err="1"/>
              <a:t>đến</a:t>
            </a:r>
            <a:r>
              <a:rPr lang="en-US" sz="3200" dirty="0"/>
              <a:t> </a:t>
            </a:r>
            <a:r>
              <a:rPr lang="en-US" sz="3200" dirty="0" err="1"/>
              <a:t>người</a:t>
            </a:r>
            <a:r>
              <a:rPr lang="en-US" sz="3200" dirty="0"/>
              <a:t> </a:t>
            </a:r>
            <a:r>
              <a:rPr lang="en-US" sz="3200" dirty="0" err="1"/>
              <a:t>ít</a:t>
            </a:r>
            <a:r>
              <a:rPr lang="en-US" sz="3200" dirty="0"/>
              <a:t> </a:t>
            </a:r>
            <a:r>
              <a:rPr lang="en-US" sz="3200" dirty="0" err="1"/>
              <a:t>tuổi</a:t>
            </a:r>
            <a:r>
              <a:rPr lang="en-US" sz="3200" dirty="0"/>
              <a:t>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8389" y="1462881"/>
            <a:ext cx="8001000" cy="50768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02223" y="2167467"/>
            <a:ext cx="1309511" cy="485422"/>
          </a:xfrm>
          <a:prstGeom prst="rect">
            <a:avLst/>
          </a:prstGeom>
          <a:solidFill>
            <a:srgbClr val="DE62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bà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407377" y="1582914"/>
            <a:ext cx="1174045" cy="485422"/>
          </a:xfrm>
          <a:prstGeom prst="rect">
            <a:avLst/>
          </a:prstGeom>
          <a:solidFill>
            <a:srgbClr val="DE62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Bố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822699" y="1899003"/>
            <a:ext cx="1174045" cy="485422"/>
          </a:xfrm>
          <a:prstGeom prst="rect">
            <a:avLst/>
          </a:prstGeom>
          <a:solidFill>
            <a:srgbClr val="DE62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Mẹ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4409721" y="3394516"/>
            <a:ext cx="1437923" cy="485422"/>
          </a:xfrm>
          <a:prstGeom prst="rect">
            <a:avLst/>
          </a:prstGeom>
          <a:solidFill>
            <a:srgbClr val="DE62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trai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6344359" y="3016870"/>
            <a:ext cx="1174046" cy="485422"/>
          </a:xfrm>
          <a:prstGeom prst="rect">
            <a:avLst/>
          </a:prstGeom>
          <a:solidFill>
            <a:srgbClr val="DE62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Hoa</a:t>
            </a:r>
            <a:endParaRPr lang="en-US" sz="2800" dirty="0"/>
          </a:p>
        </p:txBody>
      </p:sp>
      <p:sp>
        <p:nvSpPr>
          <p:cNvPr id="13" name="Rectangle: Rounded Corners 12"/>
          <p:cNvSpPr/>
          <p:nvPr/>
        </p:nvSpPr>
        <p:spPr>
          <a:xfrm>
            <a:off x="3544711" y="5655733"/>
            <a:ext cx="5904089" cy="810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nghỉ</a:t>
            </a:r>
            <a:r>
              <a:rPr lang="en-US" sz="3200" dirty="0"/>
              <a:t>, </a:t>
            </a:r>
            <a:r>
              <a:rPr lang="en-US" sz="3200" dirty="0" err="1"/>
              <a:t>gia</a:t>
            </a:r>
            <a:r>
              <a:rPr lang="en-US" sz="3200" dirty="0"/>
              <a:t> </a:t>
            </a:r>
            <a:r>
              <a:rPr lang="en-US" sz="3200" dirty="0" err="1"/>
              <a:t>đình</a:t>
            </a:r>
            <a:r>
              <a:rPr lang="en-US" sz="3200" dirty="0"/>
              <a:t> </a:t>
            </a:r>
            <a:r>
              <a:rPr lang="en-US" sz="3200" dirty="0" err="1"/>
              <a:t>Hoa</a:t>
            </a:r>
            <a:r>
              <a:rPr lang="en-US" sz="3200" dirty="0"/>
              <a:t> </a:t>
            </a:r>
            <a:r>
              <a:rPr lang="en-US" sz="3200" dirty="0" err="1"/>
              <a:t>làm</a:t>
            </a:r>
            <a:r>
              <a:rPr lang="en-US" sz="3200" dirty="0"/>
              <a:t> </a:t>
            </a:r>
            <a:r>
              <a:rPr lang="en-US" sz="3200" dirty="0" err="1"/>
              <a:t>gì</a:t>
            </a:r>
            <a:r>
              <a:rPr lang="en-US" sz="3200" dirty="0"/>
              <a:t>?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76803" descr="PPT素材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-450849"/>
            <a:ext cx="12187767" cy="6849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2" name="Rectangle 4"/>
          <p:cNvSpPr/>
          <p:nvPr/>
        </p:nvSpPr>
        <p:spPr>
          <a:xfrm>
            <a:off x="2738474" y="1416819"/>
            <a:ext cx="7112000" cy="2799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sz="4400" dirty="0"/>
              <a:t>Gia </a:t>
            </a:r>
            <a:r>
              <a:rPr lang="en-US" sz="4400" dirty="0" err="1"/>
              <a:t>đình</a:t>
            </a:r>
            <a:r>
              <a:rPr lang="en-US" sz="4400" dirty="0"/>
              <a:t> </a:t>
            </a:r>
            <a:r>
              <a:rPr lang="en-US" sz="4400" dirty="0" err="1"/>
              <a:t>Hoa</a:t>
            </a:r>
            <a:r>
              <a:rPr lang="en-US" sz="4400" dirty="0"/>
              <a:t> </a:t>
            </a:r>
            <a:r>
              <a:rPr lang="en-US" sz="4400" dirty="0" err="1"/>
              <a:t>có</a:t>
            </a:r>
            <a:r>
              <a:rPr lang="en-US" sz="4400" dirty="0"/>
              <a:t> </a:t>
            </a:r>
            <a:r>
              <a:rPr lang="en-US" sz="4400" dirty="0" err="1"/>
              <a:t>nhiều</a:t>
            </a:r>
            <a:r>
              <a:rPr lang="en-US" sz="4400" dirty="0"/>
              <a:t> </a:t>
            </a:r>
            <a:r>
              <a:rPr lang="en-US" sz="4400" dirty="0" err="1"/>
              <a:t>thế</a:t>
            </a:r>
            <a:r>
              <a:rPr lang="en-US" sz="4400" dirty="0"/>
              <a:t> </a:t>
            </a:r>
            <a:r>
              <a:rPr lang="en-US" sz="4400" dirty="0" err="1"/>
              <a:t>hệ</a:t>
            </a:r>
            <a:r>
              <a:rPr lang="en-US" sz="4400" dirty="0"/>
              <a:t> </a:t>
            </a:r>
            <a:r>
              <a:rPr lang="en-US" sz="4400" dirty="0" err="1"/>
              <a:t>cùng</a:t>
            </a:r>
            <a:r>
              <a:rPr lang="en-US" sz="4400" dirty="0"/>
              <a:t> </a:t>
            </a:r>
            <a:r>
              <a:rPr lang="en-US" sz="4400" dirty="0" err="1"/>
              <a:t>chung</a:t>
            </a:r>
            <a:r>
              <a:rPr lang="en-US" sz="4400" dirty="0"/>
              <a:t> </a:t>
            </a:r>
            <a:r>
              <a:rPr lang="en-US" sz="4400" dirty="0" err="1"/>
              <a:t>sống</a:t>
            </a:r>
            <a:r>
              <a:rPr lang="en-US" sz="4400" dirty="0"/>
              <a:t>. </a:t>
            </a:r>
            <a:r>
              <a:rPr lang="en-US" sz="4400" dirty="0" err="1"/>
              <a:t>Những</a:t>
            </a:r>
            <a:r>
              <a:rPr lang="en-US" sz="4400" dirty="0"/>
              <a:t> </a:t>
            </a:r>
            <a:r>
              <a:rPr lang="en-US" sz="4400" dirty="0" err="1"/>
              <a:t>người</a:t>
            </a:r>
            <a:r>
              <a:rPr lang="en-US" sz="4400" dirty="0"/>
              <a:t> </a:t>
            </a:r>
            <a:r>
              <a:rPr lang="en-US" sz="4400" dirty="0" err="1"/>
              <a:t>ngang</a:t>
            </a:r>
            <a:r>
              <a:rPr lang="en-US" sz="4400" dirty="0"/>
              <a:t> </a:t>
            </a:r>
            <a:r>
              <a:rPr lang="en-US" sz="4400" dirty="0" err="1"/>
              <a:t>hàng</a:t>
            </a:r>
            <a:r>
              <a:rPr lang="en-US" sz="4400" dirty="0"/>
              <a:t> </a:t>
            </a:r>
            <a:r>
              <a:rPr lang="en-US" sz="4400" dirty="0" err="1"/>
              <a:t>trên</a:t>
            </a:r>
            <a:r>
              <a:rPr lang="en-US" sz="4400" dirty="0"/>
              <a:t> </a:t>
            </a:r>
            <a:r>
              <a:rPr lang="en-US" sz="4400" dirty="0" err="1"/>
              <a:t>sơ</a:t>
            </a:r>
            <a:r>
              <a:rPr lang="en-US" sz="4400" dirty="0"/>
              <a:t> </a:t>
            </a:r>
            <a:r>
              <a:rPr lang="en-US" sz="4400" dirty="0" err="1"/>
              <a:t>đồ</a:t>
            </a:r>
            <a:r>
              <a:rPr lang="en-US" sz="4400" dirty="0"/>
              <a:t> </a:t>
            </a:r>
            <a:r>
              <a:rPr lang="en-US" sz="4400" dirty="0" err="1"/>
              <a:t>là</a:t>
            </a:r>
            <a:r>
              <a:rPr lang="en-US" sz="4400" dirty="0"/>
              <a:t> </a:t>
            </a:r>
            <a:r>
              <a:rPr lang="en-US" sz="4400" dirty="0" err="1"/>
              <a:t>cùng</a:t>
            </a:r>
            <a:r>
              <a:rPr lang="en-US" sz="4400" dirty="0"/>
              <a:t> </a:t>
            </a:r>
            <a:r>
              <a:rPr lang="en-US" sz="4400" dirty="0" err="1"/>
              <a:t>một</a:t>
            </a:r>
            <a:r>
              <a:rPr lang="en-US" sz="4400" dirty="0"/>
              <a:t> </a:t>
            </a:r>
            <a:r>
              <a:rPr lang="en-US" sz="4400" dirty="0" err="1"/>
              <a:t>thế</a:t>
            </a:r>
            <a:r>
              <a:rPr lang="en-US" sz="4400" dirty="0"/>
              <a:t> </a:t>
            </a:r>
            <a:r>
              <a:rPr lang="en-US" sz="4400" dirty="0" err="1"/>
              <a:t>hệ</a:t>
            </a:r>
            <a:r>
              <a:rPr lang="en-US" sz="4400" dirty="0"/>
              <a:t>.</a:t>
            </a:r>
            <a:endParaRPr lang="en-US" sz="4400" dirty="0"/>
          </a:p>
        </p:txBody>
      </p:sp>
      <p:sp>
        <p:nvSpPr>
          <p:cNvPr id="53253" name="Text Box 5"/>
          <p:cNvSpPr txBox="1"/>
          <p:nvPr/>
        </p:nvSpPr>
        <p:spPr>
          <a:xfrm>
            <a:off x="1443567" y="2057400"/>
            <a:ext cx="93472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7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53254" name="Text Box 6"/>
          <p:cNvSpPr txBox="1"/>
          <p:nvPr/>
        </p:nvSpPr>
        <p:spPr>
          <a:xfrm>
            <a:off x="1361017" y="3530600"/>
            <a:ext cx="94488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7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  <p:bldP spid="532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035" y="643466"/>
            <a:ext cx="5895308" cy="55710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4178" y="169333"/>
            <a:ext cx="2381955" cy="7224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Quan </a:t>
            </a:r>
            <a:r>
              <a:rPr lang="en-US" sz="2800" dirty="0" err="1"/>
              <a:t>sát</a:t>
            </a:r>
            <a:r>
              <a:rPr lang="en-US" sz="2800" dirty="0"/>
              <a:t> </a:t>
            </a:r>
            <a:r>
              <a:rPr lang="en-US" sz="2800" dirty="0" err="1"/>
              <a:t>tranh</a:t>
            </a:r>
            <a:endParaRPr lang="en-US" sz="2800" dirty="0"/>
          </a:p>
        </p:txBody>
      </p:sp>
      <p:sp>
        <p:nvSpPr>
          <p:cNvPr id="5" name="Thought Bubble: Cloud 4"/>
          <p:cNvSpPr/>
          <p:nvPr/>
        </p:nvSpPr>
        <p:spPr>
          <a:xfrm>
            <a:off x="124178" y="1772356"/>
            <a:ext cx="3544711" cy="2359377"/>
          </a:xfrm>
          <a:prstGeom prst="cloud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Gia </a:t>
            </a:r>
            <a:r>
              <a:rPr lang="en-US" sz="3200" dirty="0" err="1"/>
              <a:t>đình</a:t>
            </a:r>
            <a:r>
              <a:rPr lang="en-US" sz="3200" dirty="0"/>
              <a:t> </a:t>
            </a:r>
            <a:r>
              <a:rPr lang="en-US" sz="3200" dirty="0" err="1"/>
              <a:t>Hoa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mấy</a:t>
            </a:r>
            <a:r>
              <a:rPr lang="en-US" sz="3200" dirty="0"/>
              <a:t> </a:t>
            </a:r>
            <a:r>
              <a:rPr lang="en-US" sz="3200" dirty="0" err="1"/>
              <a:t>thế</a:t>
            </a:r>
            <a:r>
              <a:rPr lang="en-US" sz="3200" dirty="0"/>
              <a:t> </a:t>
            </a:r>
            <a:r>
              <a:rPr lang="en-US" sz="3200" dirty="0" err="1"/>
              <a:t>hệ</a:t>
            </a:r>
            <a:r>
              <a:rPr lang="en-US" sz="3200" dirty="0"/>
              <a:t>?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6897511" y="1117600"/>
            <a:ext cx="699911" cy="44026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5633156" y="2596444"/>
            <a:ext cx="699911" cy="44026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5746044" y="4185354"/>
            <a:ext cx="699911" cy="44026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3</a:t>
            </a:r>
            <a:endParaRPr lang="en-US" sz="2400" dirty="0"/>
          </a:p>
        </p:txBody>
      </p:sp>
      <p:sp>
        <p:nvSpPr>
          <p:cNvPr id="11" name="Thought Bubble: Cloud 10"/>
          <p:cNvSpPr/>
          <p:nvPr/>
        </p:nvSpPr>
        <p:spPr>
          <a:xfrm>
            <a:off x="9461343" y="1196623"/>
            <a:ext cx="3544711" cy="2500488"/>
          </a:xfrm>
          <a:prstGeom prst="cloud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Chỉ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nói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thành</a:t>
            </a:r>
            <a:r>
              <a:rPr lang="en-US" sz="3200" dirty="0"/>
              <a:t> </a:t>
            </a:r>
            <a:r>
              <a:rPr lang="en-US" sz="3200" dirty="0" err="1"/>
              <a:t>viên</a:t>
            </a:r>
            <a:r>
              <a:rPr lang="en-US" sz="3200" dirty="0"/>
              <a:t> </a:t>
            </a:r>
            <a:r>
              <a:rPr lang="en-US" sz="3200" dirty="0" err="1"/>
              <a:t>cùng</a:t>
            </a:r>
            <a:r>
              <a:rPr lang="en-US" sz="3200" dirty="0"/>
              <a:t> </a:t>
            </a:r>
            <a:r>
              <a:rPr lang="en-US" sz="3200" dirty="0" err="1"/>
              <a:t>thế</a:t>
            </a:r>
            <a:r>
              <a:rPr lang="en-US" sz="3200" dirty="0"/>
              <a:t> </a:t>
            </a:r>
            <a:r>
              <a:rPr lang="en-US" sz="3200" dirty="0" err="1"/>
              <a:t>hệ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76803" descr="PPT素材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-450849"/>
            <a:ext cx="12187767" cy="6849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2" name="Rectangle 4"/>
          <p:cNvSpPr/>
          <p:nvPr/>
        </p:nvSpPr>
        <p:spPr>
          <a:xfrm>
            <a:off x="2738474" y="2010828"/>
            <a:ext cx="7112000" cy="21236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Gia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đình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thế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Thế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ông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thế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bố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mẹ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thế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 (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Hoa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Hoa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253" name="Text Box 5"/>
          <p:cNvSpPr txBox="1"/>
          <p:nvPr/>
        </p:nvSpPr>
        <p:spPr>
          <a:xfrm>
            <a:off x="1443567" y="2057400"/>
            <a:ext cx="93472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7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53254" name="Text Box 6"/>
          <p:cNvSpPr txBox="1"/>
          <p:nvPr/>
        </p:nvSpPr>
        <p:spPr>
          <a:xfrm>
            <a:off x="1361017" y="3530600"/>
            <a:ext cx="94488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7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  <p:bldP spid="532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16" y="-221890"/>
            <a:ext cx="10413485" cy="7289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1863" y="4428367"/>
            <a:ext cx="5456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Hoạt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động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thực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hành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200" y="248356"/>
            <a:ext cx="11717867" cy="925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Vẽ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,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dán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ảnh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hoặc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viết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tên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từng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thành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viên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trong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gia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đình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em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theo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sơ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đồ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Chart, bubble char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89" y="1828999"/>
            <a:ext cx="8048977" cy="407508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1377" y="6039555"/>
            <a:ext cx="8929511" cy="69990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2.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Giới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thiệu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sơ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đồ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các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thế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hệ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trong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gia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đình</a:t>
            </a: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Calibri" panose="020F0502020204030204"/>
              </a:rPr>
              <a:t>em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/>
            <a:r>
              <a:rPr lang="en-US" sz="80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Times New Roman" panose="02020603050405020304"/>
              </a:rPr>
              <a:t>CỦNG CỐ BÀI HỌC</a:t>
            </a:r>
            <a:endParaRPr lang="en-US" sz="8000" b="1" kern="1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Times New Roman" panose="02020603050405020304"/>
            </a:endParaRP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</Words>
  <Application>WPS Presentation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2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UTM Avo</vt:lpstr>
      <vt:lpstr>Segoe Print</vt:lpstr>
      <vt:lpstr>UTM Avo</vt:lpstr>
      <vt:lpstr>Times New Roman</vt:lpstr>
      <vt:lpstr>Calibri Light</vt:lpstr>
      <vt:lpstr>等线</vt:lpstr>
      <vt:lpstr>等线</vt:lpstr>
      <vt:lpstr>Arial-Rounded</vt:lpstr>
      <vt:lpstr>Ubuntu</vt:lpstr>
      <vt:lpstr>.VnAvant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Giới thiệu với các bạn về các thành viên trong gia đình em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Thắng Nguyễn Thị</cp:lastModifiedBy>
  <cp:revision>1</cp:revision>
  <dcterms:created xsi:type="dcterms:W3CDTF">2025-04-01T01:38:42Z</dcterms:created>
  <dcterms:modified xsi:type="dcterms:W3CDTF">2025-04-01T01:38:42Z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DFCF355112A6492FAE73D06EB5EF434E_12</vt:lpwstr>
  </property>
  <property fmtid="{D5CDD505-2E9C-101B-9397-08002B2CF9AE}" pid="3" name="KSOProductBuildVer">
    <vt:lpwstr>1033-12.2.0.20326</vt:lpwstr>
  </property>
</Properties>
</file>