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4"/>
  </p:notesMasterIdLst>
  <p:sldIdLst>
    <p:sldId id="435" r:id="rId3"/>
    <p:sldId id="463" r:id="rId4"/>
    <p:sldId id="432" r:id="rId5"/>
    <p:sldId id="433" r:id="rId6"/>
    <p:sldId id="256" r:id="rId7"/>
    <p:sldId id="458" r:id="rId8"/>
    <p:sldId id="456" r:id="rId9"/>
    <p:sldId id="461" r:id="rId10"/>
    <p:sldId id="440" r:id="rId11"/>
    <p:sldId id="452" r:id="rId12"/>
    <p:sldId id="459" r:id="rId13"/>
    <p:sldId id="460" r:id="rId14"/>
    <p:sldId id="441" r:id="rId15"/>
    <p:sldId id="462" r:id="rId16"/>
    <p:sldId id="448" r:id="rId17"/>
    <p:sldId id="449" r:id="rId18"/>
    <p:sldId id="453" r:id="rId19"/>
    <p:sldId id="455" r:id="rId20"/>
    <p:sldId id="454" r:id="rId21"/>
    <p:sldId id="464" r:id="rId22"/>
    <p:sldId id="465" r:id="rId23"/>
  </p:sldIdLst>
  <p:sldSz cx="12192000" cy="6858000"/>
  <p:notesSz cx="6858000" cy="9144000"/>
  <p:embeddedFontLs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HP001 Kieu 2 5H" pitchFamily="34" charset="0"/>
      <p:bold r:id="rId29"/>
    </p:embeddedFont>
    <p:embeddedFont>
      <p:font typeface="#9Slide03 AllRoundGothic" charset="0"/>
      <p:regular r:id="rId30"/>
    </p:embeddedFont>
    <p:embeddedFont>
      <p:font typeface="Microsoft YaHei" pitchFamily="34" charset="-122"/>
      <p:regular r:id="rId31"/>
      <p:bold r:id="rId32"/>
    </p:embeddedFont>
    <p:embeddedFont>
      <p:font typeface="VNI-Avo" pitchFamily="2" charset="0"/>
      <p:regular r:id="rId33"/>
      <p:bold r:id="rId34"/>
      <p:italic r:id="rId35"/>
      <p:boldItalic r:id="rId36"/>
    </p:embeddedFont>
    <p:embeddedFont>
      <p:font typeface="Calibri Light" charset="0"/>
      <p:regular r:id="rId37"/>
      <p:italic r:id="rId38"/>
    </p:embeddedFont>
    <p:embeddedFont>
      <p:font typeface="Cambria Math" pitchFamily="18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A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-648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32964-2176-47B0-9832-AFACA090A83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AD8A8-67CE-467B-A7F4-B4A850532A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14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7FAA0D-F192-4F62-8D14-69D738ECF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04ABC66-9645-418A-83B3-D41C5C182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C18F35-49FF-48B0-9107-2FCAFAF6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26F709-50F9-4252-863A-27B1EAB1D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52956F-D08E-494A-80CC-25D24A657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999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11CE72-1C6B-4BF0-869B-F942E716E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B5FEC5-3806-4793-8D11-B08BB1FCD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801082-6C5D-4203-BAC8-E7CF660D9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262E6F-6F03-49AF-9B95-625BA4E91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A3E935-284C-465D-99E5-9A6173F32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0134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105E4B-15FA-4AB7-BFFB-9F51FA90B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F012A5-EFA5-4894-9391-FD18D023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628029-AA06-4AA7-99EF-7BFB2F67D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E7E23EE-E586-456E-8097-01116E940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3BB0E5-B0B7-49C5-9FDD-8C6CA43CA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557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AFC30C-5D7E-40AB-A423-458B8E2B8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EEFB19-501D-4041-B39D-077869AED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50F290F-2557-45F5-AAFA-12713801F9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3D1D97F-93BC-453A-9769-19AD6918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B059FA-4485-44F0-87A9-435BB3AA7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2B7E6C-747D-4B89-8608-EF511A8B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354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8ED7A6-20C9-4D5C-834B-021F59127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2CCC37-1CDC-40C2-92AB-041968150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21BA4E5-24E9-4ED0-83EE-5E0B016FD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B1A75BF-2E5C-4E5F-B317-3B84FF393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92D21DB-8BCB-4605-A071-97FA85727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5EBB563-C0D8-47B8-9D7A-3A9635466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0539734-FB17-441B-B1B4-52F056430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F694D57-8A93-41C2-869F-B50647EA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793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1CBC1D-1E44-4096-8374-B2038641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4150309-9620-45EE-A947-1CF59879B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CCBA75E-5E8A-4385-82A1-AF9B37355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08BCB85-17A3-40A6-BFB2-A1EAF901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0272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1B9F172-476F-41B9-AE63-31938F45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0200826-71D0-46B2-8BCC-DF7D1E3D7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7CEB173-0B7E-40A9-B8F8-813759CE7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9805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B25D67-1F77-4792-A8C9-95DF874F9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397AD1-ECFB-4D93-BFF2-0DD644FE7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31750FD-D43E-4773-83DC-F771C503C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B25248-6ACF-4869-86C2-8E4BE1F2A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DCD8464-BEBB-4FCF-89F0-D0B1FF567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1C4A67-7758-441E-8884-1D1C6CAA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280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DD4891-862E-4E39-B176-1906D2524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89457CC-75EA-441D-8C58-CE0A12402D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235BB36-FCB7-45CB-9BF6-51B756008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BFA4F41-1490-4FF0-95F7-459497A5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4F82F5-E053-4659-ABC7-27FA46830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4EDDDA-B9DB-4B5F-AC34-FAA7152A2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224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0A9315-CA28-4E35-831F-59EC1881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5E5AE65-BB7C-4BEC-824B-8DFE41D5B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C55E28-8B9E-490F-90AE-E360A707B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E35F81D-9C76-4B5F-98A3-53AFC7A4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E66092-C1C2-4FBD-A8F0-028DD8B29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470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3F97C14-9803-4201-8578-FB98398362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1B3BA93-75B1-41CE-B1A1-334B24D99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A294DF-8053-422E-A1D3-C0761E205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421075-6197-4732-B3FD-5584683A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064CC78-0725-4360-A233-F225030C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126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2156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6333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3213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759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97450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594627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22/03/2025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88028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681274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8137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96778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lIns="92638" tIns="46319" rIns="92638" bIns="46319"/>
          <a:lstStyle>
            <a:lvl1pPr defTabSz="457167">
              <a:defRPr/>
            </a:lvl1pPr>
          </a:lstStyle>
          <a:p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2025/3/22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lIns="92638" tIns="46319" rIns="92638" bIns="46319"/>
          <a:lstStyle>
            <a:lvl1pPr defTabSz="457167">
              <a:defRPr/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92638" tIns="46319" rIns="92638" bIns="46319"/>
          <a:lstStyle>
            <a:lvl1pPr defTabSz="457167">
              <a:defRPr/>
            </a:lvl1pPr>
          </a:lstStyle>
          <a:p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971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650F3B8-B3A8-48C8-90A4-0A4922B6F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4B4786-D9F2-403F-909E-10B086334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55EE3A-9BE5-4520-8514-59A573C53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649EC-AFD0-4FCC-8CDE-C2AD56B03A1B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10DF6C-7E80-4FC9-AEBB-BDDC71469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6EE472-6682-4BE9-8A52-F964D9E37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70600-CE6E-4D81-84A8-5EEBDA0E8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944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pPr/>
              <a:t>22/03/2025</a:t>
            </a:fld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79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hyperlink" Target="http://www.glitter-graphics.com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hyperlink" Target="http://www.glitter-graphics.com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05EF50-A332-4F79-9C61-2688703041F0}"/>
              </a:ext>
            </a:extLst>
          </p:cNvPr>
          <p:cNvSpPr txBox="1"/>
          <p:nvPr/>
        </p:nvSpPr>
        <p:spPr>
          <a:xfrm>
            <a:off x="1728787" y="280089"/>
            <a:ext cx="9029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vi-V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ỜNG TIỂU HỌC PHÚ THỌ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26FA775-3E84-4F55-89B1-9598D452EC24}"/>
              </a:ext>
            </a:extLst>
          </p:cNvPr>
          <p:cNvSpPr txBox="1"/>
          <p:nvPr/>
        </p:nvSpPr>
        <p:spPr>
          <a:xfrm>
            <a:off x="1728787" y="1325736"/>
            <a:ext cx="8919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KÍNH CHÀO QUÝ THẦY CÔ VỀ DỰ GIỜ THĂM LỚP.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0B603B-2075-413A-9F9E-B1D343B251E3}"/>
              </a:ext>
            </a:extLst>
          </p:cNvPr>
          <p:cNvSpPr txBox="1"/>
          <p:nvPr/>
        </p:nvSpPr>
        <p:spPr>
          <a:xfrm>
            <a:off x="3162300" y="3592633"/>
            <a:ext cx="9029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Ly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ABAB4A2-A2D9-4795-9BB9-827DC1881909}"/>
              </a:ext>
            </a:extLst>
          </p:cNvPr>
          <p:cNvSpPr txBox="1"/>
          <p:nvPr/>
        </p:nvSpPr>
        <p:spPr>
          <a:xfrm>
            <a:off x="2230647" y="4450450"/>
            <a:ext cx="9029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1/6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5091CD89-52FE-4672-87A7-4B1DA088C95F}"/>
              </a:ext>
            </a:extLst>
          </p:cNvPr>
          <p:cNvSpPr/>
          <p:nvPr/>
        </p:nvSpPr>
        <p:spPr>
          <a:xfrm>
            <a:off x="-2933526" y="1654472"/>
            <a:ext cx="3775701" cy="3775701"/>
          </a:xfrm>
          <a:prstGeom prst="ellipse">
            <a:avLst/>
          </a:prstGeom>
          <a:solidFill>
            <a:schemeClr val="accent4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0F23EBE0-2B36-431B-A316-B3E83806889B}"/>
              </a:ext>
            </a:extLst>
          </p:cNvPr>
          <p:cNvSpPr/>
          <p:nvPr/>
        </p:nvSpPr>
        <p:spPr>
          <a:xfrm>
            <a:off x="-2477787" y="377698"/>
            <a:ext cx="3775701" cy="3775701"/>
          </a:xfrm>
          <a:prstGeom prst="ellipse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F943C9F6-E2AA-4B50-A269-5EC441DB75BF}"/>
              </a:ext>
            </a:extLst>
          </p:cNvPr>
          <p:cNvSpPr/>
          <p:nvPr/>
        </p:nvSpPr>
        <p:spPr>
          <a:xfrm>
            <a:off x="11475244" y="1276200"/>
            <a:ext cx="3775701" cy="3775701"/>
          </a:xfrm>
          <a:prstGeom prst="ellipse">
            <a:avLst/>
          </a:prstGeom>
          <a:solidFill>
            <a:schemeClr val="accent4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9EF9DE85-A97E-49B5-B6D6-8C0445344EF2}"/>
              </a:ext>
            </a:extLst>
          </p:cNvPr>
          <p:cNvSpPr/>
          <p:nvPr/>
        </p:nvSpPr>
        <p:spPr>
          <a:xfrm>
            <a:off x="10758487" y="3536676"/>
            <a:ext cx="3775701" cy="3775701"/>
          </a:xfrm>
          <a:prstGeom prst="ellipse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16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964E30-D741-4ADE-911A-633D42671631}"/>
              </a:ext>
            </a:extLst>
          </p:cNvPr>
          <p:cNvSpPr txBox="1"/>
          <p:nvPr/>
        </p:nvSpPr>
        <p:spPr>
          <a:xfrm>
            <a:off x="1819662" y="377737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72A690-EAF4-4011-95BF-C5263304D78D}"/>
              </a:ext>
            </a:extLst>
          </p:cNvPr>
          <p:cNvSpPr txBox="1"/>
          <p:nvPr/>
        </p:nvSpPr>
        <p:spPr>
          <a:xfrm>
            <a:off x="1581150" y="1003579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>
                <a:latin typeface="HP001 Kieu 2 5H" panose="020B0603050302020204" pitchFamily="34" charset="0"/>
              </a:rPr>
              <a:t>Tập đọc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4231250" y="2110774"/>
            <a:ext cx="5446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Kiểm</a:t>
            </a:r>
            <a:r>
              <a:rPr lang="en-US" sz="40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tra</a:t>
            </a:r>
            <a:r>
              <a:rPr lang="en-US" sz="40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bài</a:t>
            </a:r>
            <a:r>
              <a:rPr lang="en-US" sz="40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cũ</a:t>
            </a:r>
            <a:endParaRPr lang="en-US" sz="40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94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84"/>
            <a:ext cx="12192000" cy="6855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12475"/>
            <a:ext cx="12196235" cy="45709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159287" y="178079"/>
            <a:ext cx="10931113" cy="6446656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6510" y="2682884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318576" y="914223"/>
            <a:ext cx="837054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Ngày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đầu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đi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học,Nam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hồi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hộp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lắm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.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Mẹ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nhẹ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nhàng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đặt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nụ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hôn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bàn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tay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Nam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dặn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sz="4400" baseline="0" dirty="0" err="1">
                <a:solidFill>
                  <a:srgbClr val="0070C0"/>
                </a:solidFill>
                <a:latin typeface="UTM Avo" panose="02040603050506020204" pitchFamily="18" charset="0"/>
              </a:rPr>
              <a:t>Mỗi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khi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lo </a:t>
            </a:r>
            <a:r>
              <a:rPr lang="en-US" alt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lắng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, con </a:t>
            </a:r>
            <a:r>
              <a:rPr lang="en-US" alt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hãy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4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áp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4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bàn</a:t>
            </a:r>
            <a:r>
              <a:rPr lang="en-US" altLang="en-US" sz="44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tay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này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lên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má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. </a:t>
            </a:r>
            <a:r>
              <a:rPr lang="en-US" alt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Mẹ</a:t>
            </a:r>
            <a:r>
              <a:rPr lang="en-US" alt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4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lúc</a:t>
            </a:r>
            <a:endParaRPr lang="en-US" altLang="en-US" sz="4400" dirty="0">
              <a:solidFill>
                <a:srgbClr val="0070C0"/>
              </a:solidFill>
              <a:latin typeface="UTM Avo" panose="02040603050506020204" pitchFamily="18" charset="0"/>
            </a:endParaRPr>
          </a:p>
          <a:p>
            <a:pPr marL="685800" marR="0" lvl="0" indent="-6858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sz="44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  n</a:t>
            </a:r>
            <a:r>
              <a:rPr kumimoji="0" lang="en-US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ào</a:t>
            </a:r>
            <a:r>
              <a:rPr kumimoji="0" lang="en-US" alt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cũng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bên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con</a:t>
            </a:r>
            <a:r>
              <a:rPr kumimoji="0" lang="en-US" altLang="en-US" sz="48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+mn-cs"/>
              </a:rPr>
              <a:t>.</a:t>
            </a:r>
            <a:endParaRPr kumimoji="0" lang="vi-V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10263" y="647030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VN-Gretoon" pitchFamily="18" charset="0"/>
              <a:cs typeface="+mn-cs"/>
            </a:endParaRPr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956746" y="4926563"/>
            <a:ext cx="1758306" cy="189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86861" y="452238"/>
            <a:ext cx="3689671" cy="6858000"/>
          </a:xfrm>
          <a:prstGeom prst="rect">
            <a:avLst/>
          </a:prstGeom>
        </p:spPr>
      </p:pic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501" b="23326"/>
          <a:stretch>
            <a:fillRect/>
          </a:stretch>
        </p:blipFill>
        <p:spPr>
          <a:xfrm>
            <a:off x="0" y="-127000"/>
            <a:ext cx="12390675" cy="71120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869511" y="-174175"/>
            <a:ext cx="10322489" cy="6798909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160" y="2592053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336620" y="314276"/>
            <a:ext cx="103583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0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  Nam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cảm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thấy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thật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ấm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áp</a:t>
            </a:r>
            <a:r>
              <a:rPr lang="en-US" altLang="en-US" sz="40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. </a:t>
            </a:r>
            <a:r>
              <a:rPr lang="en-US" altLang="en-US" sz="40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Cậu</a:t>
            </a:r>
            <a:r>
              <a:rPr lang="en-US" altLang="en-US" sz="40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im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lặng</a:t>
            </a:r>
            <a:endParaRPr lang="en-US" altLang="en-US" sz="4000" dirty="0" smtClean="0">
              <a:solidFill>
                <a:srgbClr val="0070C0"/>
              </a:solidFill>
              <a:latin typeface="UTM Avo" panose="020406030505060202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0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rồi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đột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nhiên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mỉm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cười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: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Mẹ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đưa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tay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cho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con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!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sz="4000" noProof="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 Nam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đặt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một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nụ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hôn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vào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bàn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tay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mẹ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rồi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thủ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thỉ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: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4000" b="0" i="0" u="none" strike="noStrike" kern="1200" cap="none" spc="0" normalizeH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-</a:t>
            </a:r>
            <a:r>
              <a:rPr kumimoji="0" lang="en-US" altLang="en-US" sz="4000" b="0" i="0" u="none" strike="noStrike" kern="1200" cap="none" spc="0" normalizeH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Bây</a:t>
            </a:r>
            <a:r>
              <a:rPr kumimoji="0" lang="en-US" altLang="en-US" sz="4000" b="0" i="0" u="none" strike="noStrike" kern="1200" cap="none" spc="0" normalizeH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giờ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thì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mẹ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cũng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nụ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hôn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bàn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tay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rồi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. Con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yêu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4000" b="0" i="0" u="none" strike="noStrike" kern="1200" cap="none" spc="0" normalizeH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mẹ</a:t>
            </a:r>
            <a:r>
              <a:rPr kumimoji="0" lang="en-US" altLang="en-US" sz="4000" b="0" i="0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!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sz="4000" baseline="0" noProof="0" dirty="0">
                <a:solidFill>
                  <a:srgbClr val="0070C0"/>
                </a:solidFill>
                <a:latin typeface="UTM Avo" panose="02040603050506020204" pitchFamily="18" charset="0"/>
              </a:rPr>
              <a:t>Nam </a:t>
            </a:r>
            <a:r>
              <a:rPr lang="en-US" altLang="en-US" sz="4000" baseline="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chào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mẹ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và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tung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tăng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bước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vào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noProof="0" dirty="0" err="1">
                <a:solidFill>
                  <a:srgbClr val="0070C0"/>
                </a:solidFill>
                <a:latin typeface="UTM Avo" panose="02040603050506020204" pitchFamily="18" charset="0"/>
              </a:rPr>
              <a:t>lớp</a:t>
            </a:r>
            <a:r>
              <a:rPr lang="en-US" altLang="en-US" sz="4000" noProof="0" dirty="0">
                <a:solidFill>
                  <a:srgbClr val="0070C0"/>
                </a:solidFill>
                <a:latin typeface="UTM Avo" panose="02040603050506020204" pitchFamily="18" charset="0"/>
              </a:rPr>
              <a:t>.</a:t>
            </a:r>
            <a:endParaRPr kumimoji="0" lang="vi-V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40000" y="648415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VN-Gretoon" pitchFamily="18" charset="0"/>
              <a:cs typeface="+mn-cs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5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964E30-D741-4ADE-911A-633D42671631}"/>
              </a:ext>
            </a:extLst>
          </p:cNvPr>
          <p:cNvSpPr txBox="1"/>
          <p:nvPr/>
        </p:nvSpPr>
        <p:spPr>
          <a:xfrm>
            <a:off x="1819662" y="624782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72A690-EAF4-4011-95BF-C5263304D78D}"/>
              </a:ext>
            </a:extLst>
          </p:cNvPr>
          <p:cNvSpPr txBox="1"/>
          <p:nvPr/>
        </p:nvSpPr>
        <p:spPr>
          <a:xfrm>
            <a:off x="1819662" y="1256098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>
                <a:latin typeface="HP001 Kieu 2 5H" panose="020B0603050302020204" pitchFamily="34" charset="0"/>
              </a:rPr>
              <a:t>Tập đọc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42EFB63-684E-4343-A7D5-F650AA3CD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0390" y="2953399"/>
            <a:ext cx="4492742" cy="368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266ADD6-4622-4898-859F-17EA769EA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51997"/>
            <a:ext cx="5162550" cy="348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cdn.pixabay.com/photo/2015/10/01/11/30/magnifying-glass-966886_640.png">
            <a:extLst>
              <a:ext uri="{FF2B5EF4-FFF2-40B4-BE49-F238E27FC236}">
                <a16:creationId xmlns:a16="http://schemas.microsoft.com/office/drawing/2014/main" xmlns="" id="{11580738-4920-4C68-A7CC-A7402ECB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52389" flipH="1">
            <a:off x="438556" y="2051538"/>
            <a:ext cx="1418759" cy="156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1147935" y="2305224"/>
            <a:ext cx="81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#9Slide03 AllRoundGothic" panose="020B0703020202020104" pitchFamily="34" charset="0"/>
              </a:rPr>
              <a:t>1.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7548A5-CB9F-467A-8472-3DF1DAD912B4}"/>
              </a:ext>
            </a:extLst>
          </p:cNvPr>
          <p:cNvSpPr txBox="1"/>
          <p:nvPr/>
        </p:nvSpPr>
        <p:spPr>
          <a:xfrm>
            <a:off x="1962537" y="2288784"/>
            <a:ext cx="4410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Quan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sát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tranh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897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964E30-D741-4ADE-911A-633D42671631}"/>
              </a:ext>
            </a:extLst>
          </p:cNvPr>
          <p:cNvSpPr txBox="1"/>
          <p:nvPr/>
        </p:nvSpPr>
        <p:spPr>
          <a:xfrm>
            <a:off x="1819662" y="377737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72A690-EAF4-4011-95BF-C5263304D78D}"/>
              </a:ext>
            </a:extLst>
          </p:cNvPr>
          <p:cNvSpPr txBox="1"/>
          <p:nvPr/>
        </p:nvSpPr>
        <p:spPr>
          <a:xfrm>
            <a:off x="1581150" y="1003579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>
                <a:latin typeface="HP001 Kieu 2 5H" panose="020B0603050302020204" pitchFamily="34" charset="0"/>
              </a:rPr>
              <a:t>Tập đọc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054210" y="1866934"/>
            <a:ext cx="2317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94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/>
          <p:cNvPicPr>
            <a:picLocks noChangeAspect="1" noChangeArrowheads="1"/>
          </p:cNvPicPr>
          <p:nvPr/>
        </p:nvPicPr>
        <p:blipFill>
          <a:blip r:embed="rId2"/>
          <a:srcRect t="55122" b="10292"/>
          <a:stretch>
            <a:fillRect/>
          </a:stretch>
        </p:blipFill>
        <p:spPr bwMode="auto">
          <a:xfrm>
            <a:off x="-777240" y="-381000"/>
            <a:ext cx="13325622" cy="74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E142AE73-DB9D-45D4-8CB7-CEEB672C2582}"/>
              </a:ext>
            </a:extLst>
          </p:cNvPr>
          <p:cNvCxnSpPr/>
          <p:nvPr/>
        </p:nvCxnSpPr>
        <p:spPr>
          <a:xfrm flipV="1">
            <a:off x="3447757" y="4579616"/>
            <a:ext cx="1203960" cy="2638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142AE73-DB9D-45D4-8CB7-CEEB672C2582}"/>
              </a:ext>
            </a:extLst>
          </p:cNvPr>
          <p:cNvCxnSpPr/>
          <p:nvPr/>
        </p:nvCxnSpPr>
        <p:spPr>
          <a:xfrm flipV="1">
            <a:off x="3924885" y="6481097"/>
            <a:ext cx="1203960" cy="2638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/>
          <p:cNvPicPr>
            <a:picLocks noChangeAspect="1" noChangeArrowheads="1"/>
          </p:cNvPicPr>
          <p:nvPr/>
        </p:nvPicPr>
        <p:blipFill>
          <a:blip r:embed="rId2"/>
          <a:srcRect t="55122" b="10292"/>
          <a:stretch>
            <a:fillRect/>
          </a:stretch>
        </p:blipFill>
        <p:spPr bwMode="auto">
          <a:xfrm>
            <a:off x="-763173" y="-381001"/>
            <a:ext cx="13269351" cy="723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xmlns="" id="{96637F15-DDB9-4FEF-B537-FE168461F3C7}"/>
              </a:ext>
            </a:extLst>
          </p:cNvPr>
          <p:cNvGrpSpPr/>
          <p:nvPr/>
        </p:nvGrpSpPr>
        <p:grpSpPr>
          <a:xfrm>
            <a:off x="5153465" y="3096065"/>
            <a:ext cx="381000" cy="579120"/>
            <a:chOff x="4648200" y="2514599"/>
            <a:chExt cx="426331" cy="74783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7C9D5ED3-6CAF-44ED-BABF-31637497EE2F}"/>
                </a:ext>
              </a:extLst>
            </p:cNvPr>
            <p:cNvCxnSpPr/>
            <p:nvPr/>
          </p:nvCxnSpPr>
          <p:spPr>
            <a:xfrm flipH="1">
              <a:off x="4648200" y="2514600"/>
              <a:ext cx="361950" cy="74783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4D6A7C7F-A270-4743-88D2-7A6ECD02243B}"/>
                </a:ext>
              </a:extLst>
            </p:cNvPr>
            <p:cNvCxnSpPr/>
            <p:nvPr/>
          </p:nvCxnSpPr>
          <p:spPr>
            <a:xfrm flipH="1">
              <a:off x="4712581" y="2514599"/>
              <a:ext cx="361950" cy="74783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xmlns="" id="{96637F15-DDB9-4FEF-B537-FE168461F3C7}"/>
              </a:ext>
            </a:extLst>
          </p:cNvPr>
          <p:cNvGrpSpPr/>
          <p:nvPr/>
        </p:nvGrpSpPr>
        <p:grpSpPr>
          <a:xfrm>
            <a:off x="5217943" y="5752514"/>
            <a:ext cx="381000" cy="579120"/>
            <a:chOff x="4648200" y="2514599"/>
            <a:chExt cx="426331" cy="74783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7C9D5ED3-6CAF-44ED-BABF-31637497EE2F}"/>
                </a:ext>
              </a:extLst>
            </p:cNvPr>
            <p:cNvCxnSpPr/>
            <p:nvPr/>
          </p:nvCxnSpPr>
          <p:spPr>
            <a:xfrm flipH="1">
              <a:off x="4648200" y="2514600"/>
              <a:ext cx="361950" cy="74783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4D6A7C7F-A270-4743-88D2-7A6ECD02243B}"/>
                </a:ext>
              </a:extLst>
            </p:cNvPr>
            <p:cNvCxnSpPr/>
            <p:nvPr/>
          </p:nvCxnSpPr>
          <p:spPr>
            <a:xfrm flipH="1">
              <a:off x="4712581" y="2514599"/>
              <a:ext cx="361950" cy="74783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" name="Group 11">
            <a:extLst>
              <a:ext uri="{FF2B5EF4-FFF2-40B4-BE49-F238E27FC236}">
                <a16:creationId xmlns:a16="http://schemas.microsoft.com/office/drawing/2014/main" xmlns="" id="{96637F15-DDB9-4FEF-B537-FE168461F3C7}"/>
              </a:ext>
            </a:extLst>
          </p:cNvPr>
          <p:cNvGrpSpPr/>
          <p:nvPr/>
        </p:nvGrpSpPr>
        <p:grpSpPr>
          <a:xfrm>
            <a:off x="10469881" y="3108960"/>
            <a:ext cx="381000" cy="579120"/>
            <a:chOff x="4648200" y="2514599"/>
            <a:chExt cx="426331" cy="74783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7C9D5ED3-6CAF-44ED-BABF-31637497EE2F}"/>
                </a:ext>
              </a:extLst>
            </p:cNvPr>
            <p:cNvCxnSpPr/>
            <p:nvPr/>
          </p:nvCxnSpPr>
          <p:spPr>
            <a:xfrm flipH="1">
              <a:off x="4648200" y="2514600"/>
              <a:ext cx="361950" cy="74783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4D6A7C7F-A270-4743-88D2-7A6ECD02243B}"/>
                </a:ext>
              </a:extLst>
            </p:cNvPr>
            <p:cNvCxnSpPr/>
            <p:nvPr/>
          </p:nvCxnSpPr>
          <p:spPr>
            <a:xfrm flipH="1">
              <a:off x="4712581" y="2514599"/>
              <a:ext cx="361950" cy="74783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" name="Group 14">
            <a:extLst>
              <a:ext uri="{FF2B5EF4-FFF2-40B4-BE49-F238E27FC236}">
                <a16:creationId xmlns:a16="http://schemas.microsoft.com/office/drawing/2014/main" xmlns="" id="{96637F15-DDB9-4FEF-B537-FE168461F3C7}"/>
              </a:ext>
            </a:extLst>
          </p:cNvPr>
          <p:cNvGrpSpPr/>
          <p:nvPr/>
        </p:nvGrpSpPr>
        <p:grpSpPr>
          <a:xfrm>
            <a:off x="9682090" y="5706794"/>
            <a:ext cx="381000" cy="579120"/>
            <a:chOff x="4648200" y="2514599"/>
            <a:chExt cx="426331" cy="747832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7C9D5ED3-6CAF-44ED-BABF-31637497EE2F}"/>
                </a:ext>
              </a:extLst>
            </p:cNvPr>
            <p:cNvCxnSpPr/>
            <p:nvPr/>
          </p:nvCxnSpPr>
          <p:spPr>
            <a:xfrm flipH="1">
              <a:off x="4648200" y="2514600"/>
              <a:ext cx="361950" cy="74783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4D6A7C7F-A270-4743-88D2-7A6ECD02243B}"/>
                </a:ext>
              </a:extLst>
            </p:cNvPr>
            <p:cNvCxnSpPr/>
            <p:nvPr/>
          </p:nvCxnSpPr>
          <p:spPr>
            <a:xfrm flipH="1">
              <a:off x="4712581" y="2514599"/>
              <a:ext cx="361950" cy="74783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5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964E30-D741-4ADE-911A-633D42671631}"/>
              </a:ext>
            </a:extLst>
          </p:cNvPr>
          <p:cNvSpPr txBox="1"/>
          <p:nvPr/>
        </p:nvSpPr>
        <p:spPr>
          <a:xfrm>
            <a:off x="1819662" y="377737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72A690-EAF4-4011-95BF-C5263304D78D}"/>
              </a:ext>
            </a:extLst>
          </p:cNvPr>
          <p:cNvSpPr txBox="1"/>
          <p:nvPr/>
        </p:nvSpPr>
        <p:spPr>
          <a:xfrm>
            <a:off x="1581150" y="1003579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>
                <a:latin typeface="HP001 Kieu 2 5H" panose="020B0603050302020204" pitchFamily="34" charset="0"/>
              </a:rPr>
              <a:t>Tập đọc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1005060" y="2572662"/>
            <a:ext cx="81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#9Slide03 AllRoundGothic" panose="020B0703020202020104" pitchFamily="34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AB72521-5010-4500-B468-3DD41DE820AE}"/>
              </a:ext>
            </a:extLst>
          </p:cNvPr>
          <p:cNvSpPr txBox="1"/>
          <p:nvPr/>
        </p:nvSpPr>
        <p:spPr>
          <a:xfrm>
            <a:off x="1650849" y="2609686"/>
            <a:ext cx="847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Tìm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tiếng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cùng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vần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với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mỗi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tiếng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64AC76A-CA9C-4BCC-A89C-BAB514797FF3}"/>
              </a:ext>
            </a:extLst>
          </p:cNvPr>
          <p:cNvSpPr txBox="1"/>
          <p:nvPr/>
        </p:nvSpPr>
        <p:spPr>
          <a:xfrm>
            <a:off x="1398294" y="3852734"/>
            <a:ext cx="847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bánh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CE7F7C-E851-4136-B872-BEAC2827DE45}"/>
              </a:ext>
            </a:extLst>
          </p:cNvPr>
          <p:cNvSpPr txBox="1"/>
          <p:nvPr/>
        </p:nvSpPr>
        <p:spPr>
          <a:xfrm>
            <a:off x="1412360" y="4579988"/>
            <a:ext cx="847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đẹp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FB05E83-B013-4860-B47B-42ADF4C69EAE}"/>
              </a:ext>
            </a:extLst>
          </p:cNvPr>
          <p:cNvSpPr txBox="1"/>
          <p:nvPr/>
        </p:nvSpPr>
        <p:spPr>
          <a:xfrm>
            <a:off x="1496962" y="5369798"/>
            <a:ext cx="847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</a:rPr>
              <a:t>vui: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026075" y="1852865"/>
            <a:ext cx="2317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94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2394" y="2386111"/>
            <a:ext cx="114823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3200" b="1">
                <a:latin typeface="Times New Roman" pitchFamily="18" charset="0"/>
                <a:cs typeface="Times New Roman" pitchFamily="18" charset="0"/>
              </a:rPr>
              <a:t>3.Tìm tiếng cùng vần với mỗi tiếng </a:t>
            </a:r>
            <a:r>
              <a:rPr lang="en-US" altLang="en-US" sz="3200" b="1" i="1">
                <a:latin typeface="Times New Roman" pitchFamily="18" charset="0"/>
                <a:cs typeface="Times New Roman" pitchFamily="18" charset="0"/>
              </a:rPr>
              <a:t>bánh, đẹp, vui</a:t>
            </a:r>
          </a:p>
        </p:txBody>
      </p:sp>
      <p:sp>
        <p:nvSpPr>
          <p:cNvPr id="3" name="5-Point Star 2"/>
          <p:cNvSpPr/>
          <p:nvPr/>
        </p:nvSpPr>
        <p:spPr>
          <a:xfrm>
            <a:off x="1624013" y="4652963"/>
            <a:ext cx="2960687" cy="174783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5168900" y="4787900"/>
            <a:ext cx="2560638" cy="16129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44" name="TextBox 10"/>
          <p:cNvSpPr txBox="1">
            <a:spLocks noChangeArrowheads="1"/>
          </p:cNvSpPr>
          <p:nvPr/>
        </p:nvSpPr>
        <p:spPr bwMode="auto">
          <a:xfrm>
            <a:off x="2671763" y="5332413"/>
            <a:ext cx="7810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vui</a:t>
            </a:r>
          </a:p>
        </p:txBody>
      </p:sp>
      <p:sp>
        <p:nvSpPr>
          <p:cNvPr id="18445" name="TextBox 11"/>
          <p:cNvSpPr txBox="1">
            <a:spLocks noChangeArrowheads="1"/>
          </p:cNvSpPr>
          <p:nvPr/>
        </p:nvSpPr>
        <p:spPr bwMode="auto">
          <a:xfrm>
            <a:off x="5999163" y="5332413"/>
            <a:ext cx="10080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694113" y="5740400"/>
            <a:ext cx="2225675" cy="46038"/>
          </a:xfrm>
          <a:custGeom>
            <a:avLst/>
            <a:gdLst>
              <a:gd name="connsiteX0" fmla="*/ 0 w 2755232"/>
              <a:gd name="connsiteY0" fmla="*/ 0 h 72190"/>
              <a:gd name="connsiteX1" fmla="*/ 2755232 w 2755232"/>
              <a:gd name="connsiteY1" fmla="*/ 72190 h 72190"/>
              <a:gd name="connsiteX2" fmla="*/ 2755232 w 2755232"/>
              <a:gd name="connsiteY2" fmla="*/ 72190 h 72190"/>
              <a:gd name="connsiteX3" fmla="*/ 2707105 w 2755232"/>
              <a:gd name="connsiteY3" fmla="*/ 12032 h 72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232" h="72190">
                <a:moveTo>
                  <a:pt x="0" y="0"/>
                </a:moveTo>
                <a:lnTo>
                  <a:pt x="2755232" y="72190"/>
                </a:lnTo>
                <a:lnTo>
                  <a:pt x="2755232" y="72190"/>
                </a:lnTo>
                <a:lnTo>
                  <a:pt x="2707105" y="1203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964E30-D741-4ADE-911A-633D42671631}"/>
              </a:ext>
            </a:extLst>
          </p:cNvPr>
          <p:cNvSpPr txBox="1"/>
          <p:nvPr/>
        </p:nvSpPr>
        <p:spPr>
          <a:xfrm>
            <a:off x="1819662" y="377737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72A690-EAF4-4011-95BF-C5263304D78D}"/>
              </a:ext>
            </a:extLst>
          </p:cNvPr>
          <p:cNvSpPr txBox="1"/>
          <p:nvPr/>
        </p:nvSpPr>
        <p:spPr>
          <a:xfrm>
            <a:off x="1581150" y="1003579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>
                <a:latin typeface="HP001 Kieu 2 5H" panose="020B0603050302020204" pitchFamily="34" charset="0"/>
              </a:rPr>
              <a:t>Tập đọc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1005060" y="2572662"/>
            <a:ext cx="81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#9Slide03 AllRoundGothic" panose="020B0703020202020104" pitchFamily="34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AB72521-5010-4500-B468-3DD41DE820AE}"/>
              </a:ext>
            </a:extLst>
          </p:cNvPr>
          <p:cNvSpPr txBox="1"/>
          <p:nvPr/>
        </p:nvSpPr>
        <p:spPr>
          <a:xfrm>
            <a:off x="1678986" y="2665958"/>
            <a:ext cx="847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Tìm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tiếng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cùng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vần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với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mỗi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tiếng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64AC76A-CA9C-4BCC-A89C-BAB514797FF3}"/>
              </a:ext>
            </a:extLst>
          </p:cNvPr>
          <p:cNvSpPr txBox="1"/>
          <p:nvPr/>
        </p:nvSpPr>
        <p:spPr>
          <a:xfrm>
            <a:off x="1468632" y="3655787"/>
            <a:ext cx="847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bánh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CE7F7C-E851-4136-B872-BEAC2827DE45}"/>
              </a:ext>
            </a:extLst>
          </p:cNvPr>
          <p:cNvSpPr txBox="1"/>
          <p:nvPr/>
        </p:nvSpPr>
        <p:spPr>
          <a:xfrm>
            <a:off x="1454563" y="4537784"/>
            <a:ext cx="847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đẹp</a:t>
            </a:r>
            <a:r>
              <a:rPr lang="en-US" sz="3600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FB05E83-B013-4860-B47B-42ADF4C69EAE}"/>
              </a:ext>
            </a:extLst>
          </p:cNvPr>
          <p:cNvSpPr txBox="1"/>
          <p:nvPr/>
        </p:nvSpPr>
        <p:spPr>
          <a:xfrm>
            <a:off x="1496962" y="5369798"/>
            <a:ext cx="847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</a:rPr>
              <a:t>vui: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026075" y="1852865"/>
            <a:ext cx="2317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94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/>
          <p:cNvPicPr>
            <a:picLocks noChangeAspect="1" noChangeArrowheads="1"/>
          </p:cNvPicPr>
          <p:nvPr/>
        </p:nvPicPr>
        <p:blipFill>
          <a:blip r:embed="rId2"/>
          <a:srcRect t="55122" b="10292"/>
          <a:stretch>
            <a:fillRect/>
          </a:stretch>
        </p:blipFill>
        <p:spPr bwMode="auto">
          <a:xfrm>
            <a:off x="-168812" y="-225083"/>
            <a:ext cx="12646855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5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5/10/01/11/30/magnifying-glass-966886_640.png">
            <a:extLst>
              <a:ext uri="{FF2B5EF4-FFF2-40B4-BE49-F238E27FC236}">
                <a16:creationId xmlns:a16="http://schemas.microsoft.com/office/drawing/2014/main" xmlns="" id="{11580738-4920-4C68-A7CC-A7402ECB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52389" flipH="1">
            <a:off x="295681" y="2318976"/>
            <a:ext cx="1418759" cy="156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1005060" y="2572662"/>
            <a:ext cx="81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#9Slide03 AllRoundGothic" panose="020B0703020202020104" pitchFamily="34" charset="0"/>
              </a:rPr>
              <a:t>4.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7548A5-CB9F-467A-8472-3DF1DAD912B4}"/>
              </a:ext>
            </a:extLst>
          </p:cNvPr>
          <p:cNvSpPr txBox="1"/>
          <p:nvPr/>
        </p:nvSpPr>
        <p:spPr>
          <a:xfrm>
            <a:off x="1819662" y="2556222"/>
            <a:ext cx="345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Trả lời câu hỏi</a:t>
            </a:r>
            <a:r>
              <a:rPr lang="en-US" sz="3600">
                <a:solidFill>
                  <a:srgbClr val="FF0000"/>
                </a:solidFill>
                <a:latin typeface="#9Slide03 AllRoundGothic" panose="020B07030202020201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6E0183D-2A22-4046-A84A-3B6189ACD3D2}"/>
              </a:ext>
            </a:extLst>
          </p:cNvPr>
          <p:cNvSpPr txBox="1"/>
          <p:nvPr/>
        </p:nvSpPr>
        <p:spPr>
          <a:xfrm>
            <a:off x="1647825" y="3202553"/>
            <a:ext cx="976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a. Làm anh thì cần làm những gì cho em?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5520CF6-F295-45AF-A531-3311247567ED}"/>
              </a:ext>
            </a:extLst>
          </p:cNvPr>
          <p:cNvSpPr txBox="1"/>
          <p:nvPr/>
        </p:nvSpPr>
        <p:spPr>
          <a:xfrm>
            <a:off x="1819662" y="377737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FC13486-F9F9-4E2F-B21F-56C421BA2362}"/>
              </a:ext>
            </a:extLst>
          </p:cNvPr>
          <p:cNvSpPr txBox="1"/>
          <p:nvPr/>
        </p:nvSpPr>
        <p:spPr>
          <a:xfrm>
            <a:off x="1581150" y="1003579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>
                <a:latin typeface="HP001 Kieu 2 5H" panose="020B0603050302020204" pitchFamily="34" charset="0"/>
              </a:rPr>
              <a:t>Tập đọc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194887" y="1684053"/>
            <a:ext cx="2373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933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/>
          <p:cNvPicPr>
            <a:picLocks noChangeAspect="1" noChangeArrowheads="1"/>
          </p:cNvPicPr>
          <p:nvPr/>
        </p:nvPicPr>
        <p:blipFill>
          <a:blip r:embed="rId2"/>
          <a:srcRect t="55122" b="10292"/>
          <a:stretch>
            <a:fillRect/>
          </a:stretch>
        </p:blipFill>
        <p:spPr bwMode="auto">
          <a:xfrm>
            <a:off x="-168812" y="-225083"/>
            <a:ext cx="12646855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5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5/10/01/11/30/magnifying-glass-966886_640.png">
            <a:extLst>
              <a:ext uri="{FF2B5EF4-FFF2-40B4-BE49-F238E27FC236}">
                <a16:creationId xmlns:a16="http://schemas.microsoft.com/office/drawing/2014/main" xmlns="" id="{11580738-4920-4C68-A7CC-A7402ECB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52389" flipH="1">
            <a:off x="295681" y="2318976"/>
            <a:ext cx="1418759" cy="156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1005060" y="2572662"/>
            <a:ext cx="81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#9Slide03 AllRoundGothic" panose="020B0703020202020104" pitchFamily="34" charset="0"/>
              </a:rPr>
              <a:t>4.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7548A5-CB9F-467A-8472-3DF1DAD912B4}"/>
              </a:ext>
            </a:extLst>
          </p:cNvPr>
          <p:cNvSpPr txBox="1"/>
          <p:nvPr/>
        </p:nvSpPr>
        <p:spPr>
          <a:xfrm>
            <a:off x="1819662" y="2556222"/>
            <a:ext cx="345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Trả lời câu hỏi</a:t>
            </a:r>
            <a:r>
              <a:rPr lang="en-US" sz="3600">
                <a:solidFill>
                  <a:srgbClr val="FF0000"/>
                </a:solidFill>
                <a:latin typeface="#9Slide03 AllRoundGothic" panose="020B07030202020201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6E0183D-2A22-4046-A84A-3B6189ACD3D2}"/>
              </a:ext>
            </a:extLst>
          </p:cNvPr>
          <p:cNvSpPr txBox="1"/>
          <p:nvPr/>
        </p:nvSpPr>
        <p:spPr>
          <a:xfrm>
            <a:off x="1647825" y="3202553"/>
            <a:ext cx="976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b. Theo em, làm anh dễ hay khó?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7BBD388-9151-4606-A065-3D878887868F}"/>
              </a:ext>
            </a:extLst>
          </p:cNvPr>
          <p:cNvSpPr txBox="1"/>
          <p:nvPr/>
        </p:nvSpPr>
        <p:spPr>
          <a:xfrm>
            <a:off x="1819662" y="377737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7B47BFC-5E50-4F25-9049-8C3C80D794D1}"/>
              </a:ext>
            </a:extLst>
          </p:cNvPr>
          <p:cNvSpPr txBox="1"/>
          <p:nvPr/>
        </p:nvSpPr>
        <p:spPr>
          <a:xfrm>
            <a:off x="1581150" y="1003579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>
                <a:latin typeface="HP001 Kieu 2 5H" panose="020B0603050302020204" pitchFamily="34" charset="0"/>
              </a:rPr>
              <a:t>Tập đọc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194886" y="1669985"/>
            <a:ext cx="212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390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5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pixabay.com/photo/2015/10/01/11/30/magnifying-glass-966886_640.png">
            <a:extLst>
              <a:ext uri="{FF2B5EF4-FFF2-40B4-BE49-F238E27FC236}">
                <a16:creationId xmlns:a16="http://schemas.microsoft.com/office/drawing/2014/main" xmlns="" id="{11580738-4920-4C68-A7CC-A7402ECB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52389" flipH="1">
            <a:off x="295681" y="2318976"/>
            <a:ext cx="1418759" cy="156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1005060" y="2572662"/>
            <a:ext cx="81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#9Slide03 AllRoundGothic" panose="020B0703020202020104" pitchFamily="34" charset="0"/>
              </a:rPr>
              <a:t>4.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7548A5-CB9F-467A-8472-3DF1DAD912B4}"/>
              </a:ext>
            </a:extLst>
          </p:cNvPr>
          <p:cNvSpPr txBox="1"/>
          <p:nvPr/>
        </p:nvSpPr>
        <p:spPr>
          <a:xfrm>
            <a:off x="1819662" y="2556222"/>
            <a:ext cx="345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Trả lời câu hỏi</a:t>
            </a:r>
            <a:r>
              <a:rPr lang="en-US" sz="3600">
                <a:solidFill>
                  <a:srgbClr val="FF0000"/>
                </a:solidFill>
                <a:latin typeface="#9Slide03 AllRoundGothic" panose="020B07030202020201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6E0183D-2A22-4046-A84A-3B6189ACD3D2}"/>
              </a:ext>
            </a:extLst>
          </p:cNvPr>
          <p:cNvSpPr txBox="1"/>
          <p:nvPr/>
        </p:nvSpPr>
        <p:spPr>
          <a:xfrm>
            <a:off x="1647825" y="3202553"/>
            <a:ext cx="976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c. Em thích làm anh hay làm em? Vì sao?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585EBCB-C3FF-4B16-9F65-EC2FF43B18F4}"/>
              </a:ext>
            </a:extLst>
          </p:cNvPr>
          <p:cNvSpPr txBox="1"/>
          <p:nvPr/>
        </p:nvSpPr>
        <p:spPr>
          <a:xfrm>
            <a:off x="1819662" y="377737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4DCBB68-743C-4413-A6A1-AA2C3D492ABA}"/>
              </a:ext>
            </a:extLst>
          </p:cNvPr>
          <p:cNvSpPr txBox="1"/>
          <p:nvPr/>
        </p:nvSpPr>
        <p:spPr>
          <a:xfrm>
            <a:off x="1581150" y="1003579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err="1">
                <a:latin typeface="HP001 Kieu 2 5H" panose="020B0603050302020204" pitchFamily="34" charset="0"/>
              </a:rPr>
              <a:t>Tập</a:t>
            </a:r>
            <a:r>
              <a:rPr lang="en-US" sz="4000" u="sng" dirty="0">
                <a:latin typeface="HP001 Kieu 2 5H" panose="020B0603050302020204" pitchFamily="34" charset="0"/>
              </a:rPr>
              <a:t> </a:t>
            </a:r>
            <a:r>
              <a:rPr lang="en-US" sz="4000" u="sng" dirty="0" err="1">
                <a:latin typeface="HP001 Kieu 2 5H" panose="020B0603050302020204" pitchFamily="34" charset="0"/>
              </a:rPr>
              <a:t>đọc</a:t>
            </a:r>
            <a:endParaRPr lang="en-US" sz="4000" u="sng" dirty="0">
              <a:latin typeface="HP001 Kieu 2 5H" panose="020B06030503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026075" y="1669985"/>
            <a:ext cx="2092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09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352425" y="1762125"/>
            <a:ext cx="3743325" cy="115093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3600" b="1" noProof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4. Học thuộc lòng hai khổ th</a:t>
            </a:r>
            <a:r>
              <a:rPr lang="vi-VN" altLang="en-US" sz="3600" b="1" noProof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ơ cuối</a:t>
            </a:r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2975" y="1762125"/>
            <a:ext cx="489585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6891338" y="5500687"/>
            <a:ext cx="6096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927850" y="1128713"/>
            <a:ext cx="65087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5881432" y="2204783"/>
            <a:ext cx="650875" cy="765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791325" y="2147888"/>
            <a:ext cx="650875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5682726" y="6066902"/>
            <a:ext cx="650875" cy="705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500812" y="5092701"/>
            <a:ext cx="650875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248571" y="4835697"/>
            <a:ext cx="650875" cy="796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970712" y="3795713"/>
            <a:ext cx="6508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295903" y="3060576"/>
            <a:ext cx="650875" cy="142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521546" y="5459632"/>
            <a:ext cx="609600" cy="736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7174707" y="4490244"/>
            <a:ext cx="609600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825272" y="4175859"/>
            <a:ext cx="609600" cy="86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7696200" y="2982913"/>
            <a:ext cx="60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494912" y="2846961"/>
            <a:ext cx="609600" cy="570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6986588" y="1747837"/>
            <a:ext cx="6096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690091" y="1646727"/>
            <a:ext cx="609600" cy="73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585EBCB-C3FF-4B16-9F65-EC2FF43B18F4}"/>
              </a:ext>
            </a:extLst>
          </p:cNvPr>
          <p:cNvSpPr txBox="1"/>
          <p:nvPr/>
        </p:nvSpPr>
        <p:spPr>
          <a:xfrm>
            <a:off x="2086947" y="0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44DCBB68-743C-4413-A6A1-AA2C3D492ABA}"/>
              </a:ext>
            </a:extLst>
          </p:cNvPr>
          <p:cNvSpPr txBox="1"/>
          <p:nvPr/>
        </p:nvSpPr>
        <p:spPr>
          <a:xfrm>
            <a:off x="1665557" y="525278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err="1">
                <a:latin typeface="HP001 Kieu 2 5H" panose="020B0603050302020204" pitchFamily="34" charset="0"/>
              </a:rPr>
              <a:t>Tập</a:t>
            </a:r>
            <a:r>
              <a:rPr lang="en-US" sz="4000" u="sng" dirty="0">
                <a:latin typeface="HP001 Kieu 2 5H" panose="020B0603050302020204" pitchFamily="34" charset="0"/>
              </a:rPr>
              <a:t> </a:t>
            </a:r>
            <a:r>
              <a:rPr lang="en-US" sz="4000" u="sng" dirty="0" err="1">
                <a:latin typeface="HP001 Kieu 2 5H" panose="020B0603050302020204" pitchFamily="34" charset="0"/>
              </a:rPr>
              <a:t>đọc</a:t>
            </a:r>
            <a:endParaRPr lang="en-US" sz="4000" u="sng" dirty="0">
              <a:latin typeface="HP001 Kieu 2 5H" panose="020B06030503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138617" y="1008804"/>
            <a:ext cx="2092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352425" y="1762125"/>
            <a:ext cx="3743325" cy="115093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3600" b="1" noProof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4. Học thuộc lòng hai khổ th</a:t>
            </a:r>
            <a:r>
              <a:rPr lang="vi-VN" altLang="en-US" sz="3600" b="1" noProof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ơ cuối</a:t>
            </a:r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2975" y="1762125"/>
            <a:ext cx="489585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6891338" y="5500687"/>
            <a:ext cx="6096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927850" y="1128713"/>
            <a:ext cx="65087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5488781" y="1812132"/>
            <a:ext cx="650875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791325" y="2147888"/>
            <a:ext cx="650875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5374481" y="5758657"/>
            <a:ext cx="650875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500812" y="5092701"/>
            <a:ext cx="650875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5694362" y="4281488"/>
            <a:ext cx="6508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6970712" y="3795713"/>
            <a:ext cx="6508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1" descr="1170273ke1o4da45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5870575" y="2635250"/>
            <a:ext cx="6508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291932" y="5230019"/>
            <a:ext cx="609600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7174707" y="4490244"/>
            <a:ext cx="609600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476875" y="3827463"/>
            <a:ext cx="6096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7696200" y="2982913"/>
            <a:ext cx="60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237163" y="2589213"/>
            <a:ext cx="6096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6986588" y="1747837"/>
            <a:ext cx="6096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7" descr="952829owne182jr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376863" y="1333500"/>
            <a:ext cx="6096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585EBCB-C3FF-4B16-9F65-EC2FF43B18F4}"/>
              </a:ext>
            </a:extLst>
          </p:cNvPr>
          <p:cNvSpPr txBox="1"/>
          <p:nvPr/>
        </p:nvSpPr>
        <p:spPr>
          <a:xfrm>
            <a:off x="2086947" y="0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HP001 Kieu 2 5H" panose="020B0603050302020204" pitchFamily="34" charset="0"/>
              </a:rPr>
              <a:t>Thứ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err="1">
                <a:latin typeface="HP001 Kieu 2 5H" panose="020B0603050302020204" pitchFamily="34" charset="0"/>
              </a:rPr>
              <a:t>tư</a:t>
            </a:r>
            <a:r>
              <a:rPr lang="en-US" sz="4000" dirty="0">
                <a:latin typeface="HP001 Kieu 2 5H" panose="020B0603050302020204" pitchFamily="34" charset="0"/>
              </a:rPr>
              <a:t>, </a:t>
            </a:r>
            <a:r>
              <a:rPr lang="en-US" sz="4000" dirty="0" err="1">
                <a:latin typeface="HP001 Kieu 2 5H" panose="020B0603050302020204" pitchFamily="34" charset="0"/>
              </a:rPr>
              <a:t>ngày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14 </a:t>
            </a:r>
            <a:r>
              <a:rPr lang="en-US" sz="4000" dirty="0" err="1">
                <a:latin typeface="HP001 Kieu 2 5H" panose="020B0603050302020204" pitchFamily="34" charset="0"/>
              </a:rPr>
              <a:t>tháng</a:t>
            </a:r>
            <a:r>
              <a:rPr lang="en-US" sz="4000" dirty="0">
                <a:latin typeface="HP001 Kieu 2 5H" panose="020B0603050302020204" pitchFamily="34" charset="0"/>
              </a:rPr>
              <a:t> 2 </a:t>
            </a:r>
            <a:r>
              <a:rPr lang="en-US" sz="4000" dirty="0" err="1">
                <a:latin typeface="HP001 Kieu 2 5H" panose="020B0603050302020204" pitchFamily="34" charset="0"/>
              </a:rPr>
              <a:t>năm</a:t>
            </a:r>
            <a:r>
              <a:rPr lang="en-US" sz="4000" dirty="0">
                <a:latin typeface="HP001 Kieu 2 5H" panose="020B0603050302020204" pitchFamily="34" charset="0"/>
              </a:rPr>
              <a:t> </a:t>
            </a:r>
            <a:r>
              <a:rPr lang="en-US" sz="4000" dirty="0" smtClean="0">
                <a:latin typeface="HP001 Kieu 2 5H" panose="020B0603050302020204" pitchFamily="34" charset="0"/>
              </a:rPr>
              <a:t>2025</a:t>
            </a:r>
            <a:endParaRPr lang="en-US" sz="4000" dirty="0">
              <a:latin typeface="HP001 Kieu 2 5H" panose="020B06030503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44DCBB68-743C-4413-A6A1-AA2C3D492ABA}"/>
              </a:ext>
            </a:extLst>
          </p:cNvPr>
          <p:cNvSpPr txBox="1"/>
          <p:nvPr/>
        </p:nvSpPr>
        <p:spPr>
          <a:xfrm>
            <a:off x="1665557" y="525278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err="1">
                <a:latin typeface="HP001 Kieu 2 5H" panose="020B0603050302020204" pitchFamily="34" charset="0"/>
              </a:rPr>
              <a:t>Tập</a:t>
            </a:r>
            <a:r>
              <a:rPr lang="en-US" sz="4000" u="sng" dirty="0">
                <a:latin typeface="HP001 Kieu 2 5H" panose="020B0603050302020204" pitchFamily="34" charset="0"/>
              </a:rPr>
              <a:t> </a:t>
            </a:r>
            <a:r>
              <a:rPr lang="en-US" sz="4000" u="sng" dirty="0" err="1">
                <a:latin typeface="HP001 Kieu 2 5H" panose="020B0603050302020204" pitchFamily="34" charset="0"/>
              </a:rPr>
              <a:t>đọc</a:t>
            </a:r>
            <a:endParaRPr lang="en-US" sz="4000" u="sng" dirty="0">
              <a:latin typeface="HP001 Kieu 2 5H" panose="020B06030503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138617" y="1008804"/>
            <a:ext cx="2092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50" y="1295400"/>
            <a:ext cx="1063942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393895" y="1730326"/>
            <a:ext cx="7226105" cy="548639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vi-VN" altLang="en-US" sz="3600" b="1" dirty="0">
                <a:solidFill>
                  <a:srgbClr val="FFFFFF"/>
                </a:solidFill>
                <a:latin typeface="Times New Roman" pitchFamily="18" charset="0"/>
              </a:rPr>
              <a:t>5. Kể về anh, chị hoặc em của em</a:t>
            </a:r>
            <a:endParaRPr lang="en-US" altLang="en-US" sz="3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4DCBB68-743C-4413-A6A1-AA2C3D492ABA}"/>
              </a:ext>
            </a:extLst>
          </p:cNvPr>
          <p:cNvSpPr txBox="1"/>
          <p:nvPr/>
        </p:nvSpPr>
        <p:spPr>
          <a:xfrm>
            <a:off x="1665557" y="525278"/>
            <a:ext cx="902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err="1">
                <a:latin typeface="HP001 Kieu 2 5H" panose="020B0603050302020204" pitchFamily="34" charset="0"/>
              </a:rPr>
              <a:t>Tập</a:t>
            </a:r>
            <a:r>
              <a:rPr lang="en-US" sz="4000" u="sng" dirty="0">
                <a:latin typeface="HP001 Kieu 2 5H" panose="020B0603050302020204" pitchFamily="34" charset="0"/>
              </a:rPr>
              <a:t> </a:t>
            </a:r>
            <a:r>
              <a:rPr lang="en-US" sz="4000" u="sng" dirty="0" err="1">
                <a:latin typeface="HP001 Kieu 2 5H" panose="020B0603050302020204" pitchFamily="34" charset="0"/>
              </a:rPr>
              <a:t>đọc</a:t>
            </a:r>
            <a:endParaRPr lang="en-US" sz="4000" u="sng" dirty="0">
              <a:latin typeface="HP001 Kieu 2 5H" panose="020B06030503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BBDBE31-0390-4D50-B8B6-A04A15C5FC04}"/>
              </a:ext>
            </a:extLst>
          </p:cNvPr>
          <p:cNvSpPr txBox="1"/>
          <p:nvPr/>
        </p:nvSpPr>
        <p:spPr>
          <a:xfrm>
            <a:off x="5138617" y="1008804"/>
            <a:ext cx="2092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Làm</a:t>
            </a:r>
            <a:r>
              <a:rPr lang="en-US" sz="3600" dirty="0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#9Slide03 AllRoundGothic" panose="020B0703020202020104" pitchFamily="34" charset="0"/>
              </a:rPr>
              <a:t>anh</a:t>
            </a:r>
            <a:endParaRPr lang="en-US" sz="3600" dirty="0">
              <a:solidFill>
                <a:srgbClr val="FF0000"/>
              </a:solidFill>
              <a:latin typeface="#9Slide03 AllRoundGothic" panose="020B0703020202020104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2"/>
          <a:srcRect b="1018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15067" y="1651000"/>
            <a:ext cx="7416800" cy="1898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1733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11733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733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lang="en-US" sz="11733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artoon Cute Childrens Day Holiday Background Design, Cartoon, Colorful  Background, Childrens Day Background Background Image for Free Downloa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0" y="0"/>
            <a:ext cx="12151510" cy="69307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63883" y="1896973"/>
            <a:ext cx="6844375" cy="2183060"/>
          </a:xfrm>
          <a:prstGeom prst="rect">
            <a:avLst/>
          </a:prstGeom>
          <a:noFill/>
        </p:spPr>
        <p:txBody>
          <a:bodyPr wrap="square" lIns="123844" tIns="61922" rIns="123844" bIns="61922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68807">
              <a:defRPr/>
            </a:pP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Chaøo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taïm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bieät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</a:p>
          <a:p>
            <a:pPr algn="ctr" defTabSz="968807">
              <a:defRPr/>
            </a:pP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caùc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con</a:t>
            </a:r>
          </a:p>
        </p:txBody>
      </p:sp>
    </p:spTree>
    <p:extLst>
      <p:ext uri="{BB962C8B-B14F-4D97-AF65-F5344CB8AC3E}">
        <p14:creationId xmlns="" xmlns:p14="http://schemas.microsoft.com/office/powerpoint/2010/main" val="185161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421</Words>
  <Application>Microsoft Office PowerPoint</Application>
  <PresentationFormat>Custom</PresentationFormat>
  <Paragraphs>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Times New Roman</vt:lpstr>
      <vt:lpstr>Calibri</vt:lpstr>
      <vt:lpstr>HP001 Kieu 2 5H</vt:lpstr>
      <vt:lpstr>#9Slide03 AllRoundGothic</vt:lpstr>
      <vt:lpstr>Microsoft YaHei</vt:lpstr>
      <vt:lpstr>UTM Avo</vt:lpstr>
      <vt:lpstr>SVN-Gretoon</vt:lpstr>
      <vt:lpstr>VNI-Avo</vt:lpstr>
      <vt:lpstr>Calibri Light</vt:lpstr>
      <vt:lpstr>Cambria Math</vt:lpstr>
      <vt:lpstr>Office Theme</vt:lpstr>
      <vt:lpstr>2_Default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Hồ Thị Lưu</dc:creator>
  <cp:lastModifiedBy>Admin</cp:lastModifiedBy>
  <cp:revision>45</cp:revision>
  <dcterms:created xsi:type="dcterms:W3CDTF">2023-02-05T15:13:08Z</dcterms:created>
  <dcterms:modified xsi:type="dcterms:W3CDTF">2025-03-22T10:05:01Z</dcterms:modified>
</cp:coreProperties>
</file>