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0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7" r:id="rId2"/>
  </p:sldMasterIdLst>
  <p:notesMasterIdLst>
    <p:notesMasterId r:id="rId25"/>
  </p:notesMasterIdLst>
  <p:sldIdLst>
    <p:sldId id="2007577486" r:id="rId3"/>
    <p:sldId id="2007577487" r:id="rId4"/>
    <p:sldId id="259" r:id="rId5"/>
    <p:sldId id="273" r:id="rId6"/>
    <p:sldId id="275" r:id="rId7"/>
    <p:sldId id="747" r:id="rId8"/>
    <p:sldId id="2007577475" r:id="rId9"/>
    <p:sldId id="2007577488" r:id="rId10"/>
    <p:sldId id="2007577467" r:id="rId11"/>
    <p:sldId id="2007577464" r:id="rId12"/>
    <p:sldId id="2007577465" r:id="rId13"/>
    <p:sldId id="2007577470" r:id="rId14"/>
    <p:sldId id="2007577489" r:id="rId15"/>
    <p:sldId id="2007577471" r:id="rId16"/>
    <p:sldId id="2007577479" r:id="rId17"/>
    <p:sldId id="2007577480" r:id="rId18"/>
    <p:sldId id="2007577481" r:id="rId19"/>
    <p:sldId id="2007577482" r:id="rId20"/>
    <p:sldId id="2007577483" r:id="rId21"/>
    <p:sldId id="2007577484" r:id="rId22"/>
    <p:sldId id="2007577485" r:id="rId23"/>
    <p:sldId id="27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421BEB-A270-4BDC-87D5-C8F7606F0D7C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60A766-C6AE-4742-9746-1013E5364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177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8360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0A766-C6AE-4742-9746-1013E53647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509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0A766-C6AE-4742-9746-1013E536470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14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0A766-C6AE-4742-9746-1013E536470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086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0A766-C6AE-4742-9746-1013E536470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62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 smtClean="0"/>
              <a:t>Chúng</a:t>
            </a:r>
            <a:r>
              <a:rPr lang="vi-VN" baseline="0" dirty="0" smtClean="0"/>
              <a:t> ta cùng khám phá bài học mới nhé!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0A766-C6AE-4742-9746-1013E53647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32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3851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vi-VN" altLang="zh-CN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9764621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473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6393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0A766-C6AE-4742-9746-1013E536470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498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0A766-C6AE-4742-9746-1013E536470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011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0A766-C6AE-4742-9746-1013E536470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0594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0A766-C6AE-4742-9746-1013E536470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8997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47714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0A766-C6AE-4742-9746-1013E536470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2026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0A766-C6AE-4742-9746-1013E536470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166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9467C500-5CFE-4317-AD26-095E590257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42353FD-9031-4480-B527-B905C75CC0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81"/>
          <a:stretch/>
        </p:blipFill>
        <p:spPr>
          <a:xfrm>
            <a:off x="-2" y="2741790"/>
            <a:ext cx="12192001" cy="411621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BE5BE40-78F6-4C73-922B-579A91B7940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003" y="0"/>
            <a:ext cx="9079724" cy="6858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A81BA2A2-843C-4BF2-AA33-E77FDEBB928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644" y="602673"/>
            <a:ext cx="5076750" cy="65436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0DA072D-22E9-4488-AA7A-EE77013D5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03" b="78472"/>
          <a:stretch/>
        </p:blipFill>
        <p:spPr>
          <a:xfrm>
            <a:off x="2255354" y="571500"/>
            <a:ext cx="3467020" cy="147637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5E8CA64-FD2B-4FD3-8C79-6B049D87FC2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38" y="5521147"/>
            <a:ext cx="11515725" cy="290512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FCF9125-7CB3-40F4-ABFC-95F2ACBB2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9267" y="0"/>
            <a:ext cx="2246085" cy="481012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5AD15369-2202-4E69-BCE5-B65F1010513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781" y="3952875"/>
            <a:ext cx="1200257" cy="122131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F5E58546-F92B-4BD8-98D2-613E6EB15D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2" t="22365"/>
          <a:stretch/>
        </p:blipFill>
        <p:spPr>
          <a:xfrm>
            <a:off x="10205884" y="1533832"/>
            <a:ext cx="2128154" cy="532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46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C8A225D-B0E3-45CA-9188-DD54384D0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7597B9B-BBFC-4852-B342-E43D6C37BB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9267" y="0"/>
            <a:ext cx="2246085" cy="481012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20206DD-7E20-4BFB-9462-923D23CA66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1" t="22365" r="3923" b="44651"/>
          <a:stretch/>
        </p:blipFill>
        <p:spPr>
          <a:xfrm>
            <a:off x="10224420" y="4595966"/>
            <a:ext cx="1976849" cy="226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095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C8A225D-B0E3-45CA-9188-DD54384D0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7597B9B-BBFC-4852-B342-E43D6C37BB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9267" y="0"/>
            <a:ext cx="2246085" cy="481012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20206DD-7E20-4BFB-9462-923D23CA66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1" t="22365" r="3923" b="44651"/>
          <a:stretch/>
        </p:blipFill>
        <p:spPr>
          <a:xfrm>
            <a:off x="10224420" y="4595966"/>
            <a:ext cx="1976849" cy="226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84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C8A225D-B0E3-45CA-9188-DD54384D0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7597B9B-BBFC-4852-B342-E43D6C37BB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9267" y="0"/>
            <a:ext cx="2246085" cy="481012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20206DD-7E20-4BFB-9462-923D23CA66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1" t="22365" r="3923" b="44651"/>
          <a:stretch/>
        </p:blipFill>
        <p:spPr>
          <a:xfrm>
            <a:off x="10224420" y="4595966"/>
            <a:ext cx="1976849" cy="226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7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C0A97201-B517-45C7-8644-92E08D6777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2ABB31A-768F-4DD9-B3D3-67655728EA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9267" y="0"/>
            <a:ext cx="2246085" cy="481012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ED07D9F-4E5A-4C43-AD1F-FC245E2733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1" t="22365" r="3923" b="44651"/>
          <a:stretch/>
        </p:blipFill>
        <p:spPr>
          <a:xfrm>
            <a:off x="10224420" y="4595966"/>
            <a:ext cx="1976849" cy="226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745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276480-5C21-4BC5-8769-599892F0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7FF5BB-7A27-4426-9AE9-673D0C2A8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B8A7308-956B-4BE5-9B7C-F2C8B7852D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27FB14A-4E85-403F-8CDF-E38EEED9B8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554219-F557-4EF2-906E-55EA6B95091C}" type="datetimeFigureOut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CD2965-0418-441D-A59F-43F2DD8D5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740906A-7F65-438D-9E1C-8E3DD67B4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2B3058-61B8-46AA-B0AE-0C78A10603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959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27BE97-AB4E-492F-BCC5-061B51B51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24DE01D-997E-437B-AD61-073BB5727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59C0278-7D63-459E-A71B-57302A92E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47599AD-005F-4CAF-8F77-A847F1B6C0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F63BB80-F8FA-406B-9903-6B9E4A1E62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93F4ACD-0F37-48E1-9EAA-47D1819307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554219-F557-4EF2-906E-55EA6B95091C}" type="datetimeFigureOut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A8F76EE-0E64-4EE5-978E-1EF51F07C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1FA92AF-C5CD-4F0B-B87F-03F3898E5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2B3058-61B8-46AA-B0AE-0C78A10603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904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65DC53-6A6A-40BD-974E-A5FFFE648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ED37C26-A905-4141-9E75-6CC808F14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554219-F557-4EF2-906E-55EA6B95091C}" type="datetimeFigureOut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D8FEF6C-11FB-4B18-A2EE-4CFDAF3D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1B7E23B-B274-4E27-9F7B-E00DBDE1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2B3058-61B8-46AA-B0AE-0C78A10603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458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996439B-2961-4857-8C90-F6A06A892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554219-F557-4EF2-906E-55EA6B95091C}" type="datetimeFigureOut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74BB6A5-FA7C-4144-9F9C-19F13E7F8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BCE803-D337-445F-B4D3-DC88A81A2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2B3058-61B8-46AA-B0AE-0C78A10603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1765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259C20-F69A-4F67-B9D2-D6F491524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D035C2-DFCC-4EE9-94A2-F60773B0B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9FDB44C-937A-4E36-811C-DE150BC896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5F6EFE2-2FB3-4512-B77A-7429555B8E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554219-F557-4EF2-906E-55EA6B95091C}" type="datetimeFigureOut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6874391-9EAB-44BF-B609-57B234992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367B7B7-E185-48EC-B974-3FF83FBB4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2B3058-61B8-46AA-B0AE-0C78A10603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977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A8DCCA-1FB0-46B8-AF82-009F74F9A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991C14D-A86E-48F0-9F50-82073E2DF5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6ADDFC5-DDAE-491D-8168-373B58E52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CBB702-340B-4C13-9A27-61FB6C3C74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554219-F557-4EF2-906E-55EA6B95091C}" type="datetimeFigureOut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CB28ED6-5FB8-4301-BF6D-66056011E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B1D33E8-809C-4216-9930-7E95958F2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2B3058-61B8-46AA-B0AE-0C78A10603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015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0B46A7-A15B-406B-9CE7-8B9F9A96A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AFFC351-ACB0-4D90-A379-0B98B6BBF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044560-894D-421A-BE5C-29D83699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554219-F557-4EF2-906E-55EA6B95091C}" type="datetimeFigureOut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734FEF-903F-41E3-AED6-2ECA8BD32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C205CC-DB7C-4796-8334-06EE7718D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2B3058-61B8-46AA-B0AE-0C78A10603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720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CE09109-9172-4B21-ADD7-32BF0588C5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0AA9DF4-864C-44E3-A272-5F4BECF14F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63348C-798A-4C0E-8A4D-4AE4DB7651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554219-F557-4EF2-906E-55EA6B95091C}" type="datetimeFigureOut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3AAB27-DDDD-4632-A195-18966CEBC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21BD31-5FCF-4F72-AE25-C295FEF60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2B3058-61B8-46AA-B0AE-0C78A10603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6561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91288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66E0E-D3EE-4CE0-B08A-90983745CA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CC17AC-F4F3-4623-8D60-7466435D22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949CC6-7CF2-48E1-B3CB-0277D83985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6FDA8B-3B4F-4ED7-9A97-D51481496BD7}" type="datetimeFigureOut">
              <a:rPr lang="vi-VN" smtClean="0"/>
              <a:t>27/03/2025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7D0A5-6574-4C2E-A337-84AC2CCAE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E5392-379E-42E8-820F-0AC1C51AD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143321-9889-41B1-98E5-6C5D7920AF9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31842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28E2A-D2A1-44AE-AC75-4325F2137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20683-B1F5-4F8E-9EE6-241400C65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7A83A2-BECE-45EC-90DD-24CEA447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6FDA8B-3B4F-4ED7-9A97-D51481496BD7}" type="datetimeFigureOut">
              <a:rPr lang="vi-VN" smtClean="0"/>
              <a:t>27/03/2025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3C09D-BE68-4590-BBAA-309592609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02783-8D25-440B-B954-96B0E20B2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143321-9889-41B1-98E5-6C5D7920AF9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6206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9AE98-1640-43F1-A00B-4F682DFDE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B6E53-4FD3-46E2-AEFF-D0590B3EE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218E82-DDA3-4AFF-B9DC-F0656F0883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6FDA8B-3B4F-4ED7-9A97-D51481496BD7}" type="datetimeFigureOut">
              <a:rPr lang="vi-VN" smtClean="0"/>
              <a:t>27/03/2025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1CE96-1245-43AA-95BA-2E8CDDED6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6EFA4-29D0-4773-AD35-2602E47DA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143321-9889-41B1-98E5-6C5D7920AF9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360475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24C04-C055-4B92-BE54-B490C178C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ECF81-413D-4F1C-8471-A7E188585C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FC51F2-AA9D-430E-8B67-7CE97F79A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727AB4-2F03-4B92-9230-17E331CF5B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6FDA8B-3B4F-4ED7-9A97-D51481496BD7}" type="datetimeFigureOut">
              <a:rPr lang="vi-VN" smtClean="0"/>
              <a:t>27/03/2025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46F5F4-A341-4C7A-BF23-C223F286F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E94FFA-7356-466A-B98B-415916C55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143321-9889-41B1-98E5-6C5D7920AF9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069350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C2B09-DAF4-4D26-9C10-FCAE868DB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1BFD9-073C-4E72-B64E-ABA2F3E57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1356A6-3012-47A5-9A2B-60FD2EC513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BE547C-2DC2-44B1-81E8-A2263F74C6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9F113-2950-4006-8B0E-49590C312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3E91FA-D2E3-4E75-9430-725BD07EE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6FDA8B-3B4F-4ED7-9A97-D51481496BD7}" type="datetimeFigureOut">
              <a:rPr lang="vi-VN" smtClean="0"/>
              <a:t>27/03/2025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E62116-1A06-4B52-9D94-A3DB423BA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4ED293-85D1-45CA-8355-C962BC273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143321-9889-41B1-98E5-6C5D7920AF9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90659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40EED-9ABD-41F1-91B7-48EF53EFF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B13893-6308-4AD4-AC46-CFF572A73C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6FDA8B-3B4F-4ED7-9A97-D51481496BD7}" type="datetimeFigureOut">
              <a:rPr lang="vi-VN" smtClean="0"/>
              <a:t>27/03/2025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047E53-ADF9-4018-B285-484F72F9D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13C219-E152-4244-AE18-605F18F25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143321-9889-41B1-98E5-6C5D7920AF9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446001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780B1C-E878-4EE5-A7AB-99644AE0DD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6FDA8B-3B4F-4ED7-9A97-D51481496BD7}" type="datetimeFigureOut">
              <a:rPr lang="vi-VN" smtClean="0"/>
              <a:t>27/03/2025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249EEA-E54A-4490-AB82-22994E2B0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BAF8B6-1EAF-4BC2-8D3C-1360FD6FB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143321-9889-41B1-98E5-6C5D7920AF9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826474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F36BE-94DE-4C4F-A21F-00A6173A7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4D9E9-6224-4D3A-81A7-5BF43F538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74E44-04AE-4D8B-A314-CDEDC70EA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24548-1F98-4715-A6E6-59351A7F8B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6FDA8B-3B4F-4ED7-9A97-D51481496BD7}" type="datetimeFigureOut">
              <a:rPr lang="vi-VN" smtClean="0"/>
              <a:t>27/03/2025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C56425-2DA8-4CC4-8D84-7A029A86A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1C9C91-088B-41C6-B5E3-3C518F790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143321-9889-41B1-98E5-6C5D7920AF9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959072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3D427-6A76-48C6-A08A-34E9A565C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7CC02E-BE6C-4762-83E0-F6DBF076D8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F9E11-425B-4B2F-963B-C8DD296B9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70E335-8BB8-4C48-886F-B44D97940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6FDA8B-3B4F-4ED7-9A97-D51481496BD7}" type="datetimeFigureOut">
              <a:rPr lang="vi-VN" smtClean="0"/>
              <a:t>27/03/2025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56B3D-A38B-4C31-8330-B15B75E60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8BE192-0B0A-4223-91C9-53A3E23CE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143321-9889-41B1-98E5-6C5D7920AF9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333224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698DD-7F4A-40D3-9973-AA190CB9D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8E8B1-44BC-47A1-BEC1-754BB25877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0D777B-13B5-4925-9B95-DEBAEDDD34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6FDA8B-3B4F-4ED7-9A97-D51481496BD7}" type="datetimeFigureOut">
              <a:rPr lang="vi-VN" smtClean="0"/>
              <a:t>27/03/2025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770E3-0502-44FD-B205-C8E4D27C6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786BC-051F-4000-8CD1-00D1EE4F9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143321-9889-41B1-98E5-6C5D7920AF9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996425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5AD344-F9C6-48B2-AB21-A4CFADED9E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5D109-A35E-41DB-A30C-371347684E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AB03B7-2893-4141-9121-F71A274A54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6FDA8B-3B4F-4ED7-9A97-D51481496BD7}" type="datetimeFigureOut">
              <a:rPr lang="vi-VN" smtClean="0"/>
              <a:t>27/03/2025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56260-9862-4D60-AAB5-30BDAA69E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92093-BD57-43CB-A839-D44D37F72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143321-9889-41B1-98E5-6C5D7920AF9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546784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9467C500-5CFE-4317-AD26-095E590257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42353FD-9031-4480-B527-B905C75CC0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81"/>
          <a:stretch/>
        </p:blipFill>
        <p:spPr>
          <a:xfrm>
            <a:off x="-2" y="2741790"/>
            <a:ext cx="12192001" cy="411621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BE5BE40-78F6-4C73-922B-579A91B7940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003" y="0"/>
            <a:ext cx="9079724" cy="6858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A81BA2A2-843C-4BF2-AA33-E77FDEBB928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644" y="602673"/>
            <a:ext cx="5076750" cy="65436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0DA072D-22E9-4488-AA7A-EE77013D5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03" b="78472"/>
          <a:stretch/>
        </p:blipFill>
        <p:spPr>
          <a:xfrm>
            <a:off x="2255354" y="571500"/>
            <a:ext cx="3467020" cy="147637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5E8CA64-FD2B-4FD3-8C79-6B049D87FC2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38" y="5521147"/>
            <a:ext cx="11515725" cy="290512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FCF9125-7CB3-40F4-ABFC-95F2ACBB2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9267" y="0"/>
            <a:ext cx="2246085" cy="481012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5AD15369-2202-4E69-BCE5-B65F1010513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781" y="3952875"/>
            <a:ext cx="1200257" cy="122131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F5E58546-F92B-4BD8-98D2-613E6EB15D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2" t="22365"/>
          <a:stretch/>
        </p:blipFill>
        <p:spPr>
          <a:xfrm>
            <a:off x="10205884" y="1533832"/>
            <a:ext cx="2128154" cy="532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474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BE49DFE6-7DE3-4F3F-84FC-881D4DFD9B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id="{106DBA83-D0B8-4FA8-84CB-7AF02E44DD40}"/>
              </a:ext>
            </a:extLst>
          </p:cNvPr>
          <p:cNvSpPr/>
          <p:nvPr userDrawn="1"/>
        </p:nvSpPr>
        <p:spPr>
          <a:xfrm>
            <a:off x="495300" y="495300"/>
            <a:ext cx="11201400" cy="5867400"/>
          </a:xfrm>
          <a:prstGeom prst="roundRect">
            <a:avLst>
              <a:gd name="adj" fmla="val 27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2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35A9CBE3-2F4C-A3BF-B234-9411612ACC5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8276" y="1"/>
            <a:ext cx="1162050" cy="1162050"/>
          </a:xfrm>
          <a:prstGeom prst="rect">
            <a:avLst/>
          </a:prstGeom>
        </p:spPr>
      </p:pic>
      <p:pic>
        <p:nvPicPr>
          <p:cNvPr id="4" name="Picture 3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56C222EC-C9B4-01C9-7FC3-88E3D6872F4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24" y="10207256"/>
            <a:ext cx="1162050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40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FAD890-4248-47B2-AF9F-2F903AD11CE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779680" y="0"/>
            <a:ext cx="13143129" cy="746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237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7.png"/><Relationship Id="rId3" Type="http://schemas.openxmlformats.org/officeDocument/2006/relationships/slide" Target="slide4.xml"/><Relationship Id="rId7" Type="http://schemas.openxmlformats.org/officeDocument/2006/relationships/slide" Target="slide7.xml"/><Relationship Id="rId12" Type="http://schemas.openxmlformats.org/officeDocument/2006/relationships/image" Target="../media/image26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6" Type="http://schemas.openxmlformats.org/officeDocument/2006/relationships/slide" Target="slide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2.png"/><Relationship Id="rId11" Type="http://schemas.openxmlformats.org/officeDocument/2006/relationships/image" Target="../media/image25.png"/><Relationship Id="rId5" Type="http://schemas.openxmlformats.org/officeDocument/2006/relationships/slide" Target="slide6.xml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openxmlformats.org/officeDocument/2006/relationships/slide" Target="slide5.xml"/><Relationship Id="rId14" Type="http://schemas.openxmlformats.org/officeDocument/2006/relationships/image" Target="../media/image2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3.png"/><Relationship Id="rId5" Type="http://schemas.openxmlformats.org/officeDocument/2006/relationships/slide" Target="slide3.xml"/><Relationship Id="rId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3.png"/><Relationship Id="rId5" Type="http://schemas.openxmlformats.org/officeDocument/2006/relationships/slide" Target="slide3.xml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2.png"/><Relationship Id="rId5" Type="http://schemas.openxmlformats.org/officeDocument/2006/relationships/image" Target="../media/image33.pn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6" Type="http://schemas.openxmlformats.org/officeDocument/2006/relationships/slide" Target="slide3.xml"/><Relationship Id="rId5" Type="http://schemas.openxmlformats.org/officeDocument/2006/relationships/image" Target="../media/image3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E:\0000000我图PPT\03.20\亲子乐园\亲子乐园副本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419" y="-27384"/>
            <a:ext cx="12255059" cy="686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E:\0000000我图PPT\03.20\亲子乐园\r6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427" y="-538248"/>
            <a:ext cx="12865429" cy="7399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E:\0000000我图PPT\03.20\亲子乐园\3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3934376"/>
            <a:ext cx="12194117" cy="292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E:\0000000我图PPT\03.20\亲子乐园\56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413" y="4187132"/>
            <a:ext cx="7469361" cy="259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E:\0000000我图PPT\03.20\亲子乐园\ty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56" y="1866320"/>
            <a:ext cx="4268259" cy="571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E:\0000000我图PPT\03.20\亲子乐园\568io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32" t="19027" r="11038" b="19634"/>
          <a:stretch>
            <a:fillRect/>
          </a:stretch>
        </p:blipFill>
        <p:spPr bwMode="auto">
          <a:xfrm>
            <a:off x="10249469" y="-211791"/>
            <a:ext cx="2139785" cy="218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E:\0000000我图PPT\03.20\亲子乐园\568io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6" t="10301" r="70716" b="10733"/>
          <a:stretch>
            <a:fillRect/>
          </a:stretch>
        </p:blipFill>
        <p:spPr bwMode="auto">
          <a:xfrm>
            <a:off x="-310527" y="-426956"/>
            <a:ext cx="2540000" cy="281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WordArt 6"/>
          <p:cNvSpPr>
            <a:spLocks noChangeArrowheads="1" noChangeShapeType="1" noTextEdit="1"/>
          </p:cNvSpPr>
          <p:nvPr/>
        </p:nvSpPr>
        <p:spPr bwMode="auto">
          <a:xfrm>
            <a:off x="1104736" y="1121617"/>
            <a:ext cx="9983821" cy="4323617"/>
          </a:xfrm>
          <a:prstGeom prst="rect">
            <a:avLst/>
          </a:prstGeom>
        </p:spPr>
        <p:txBody>
          <a:bodyPr spcFirstLastPara="1" wrap="none" lIns="121739" tIns="60951" rIns="121739" bIns="60951" numCol="1" fromWordArt="1">
            <a:prstTxWarp prst="textArchUp">
              <a:avLst>
                <a:gd name="adj" fmla="val 11020719"/>
              </a:avLst>
            </a:prstTxWarp>
          </a:bodyPr>
          <a:lstStyle/>
          <a:p>
            <a:pPr algn="ctr" defTabSz="1216450"/>
            <a:r>
              <a:rPr lang="en-US" sz="4800" b="1" kern="10" dirty="0">
                <a:ln w="9525">
                  <a:solidFill>
                    <a:srgbClr val="993366"/>
                  </a:solidFill>
                  <a:round/>
                </a:ln>
                <a:solidFill>
                  <a:srgbClr val="0000FF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CHÀO MỪNG THẦY CÔ </a:t>
            </a:r>
            <a:r>
              <a:rPr lang="en-US" sz="4800" b="1" kern="10" dirty="0" smtClean="0">
                <a:ln w="9525">
                  <a:solidFill>
                    <a:srgbClr val="993366"/>
                  </a:solidFill>
                  <a:round/>
                </a:ln>
                <a:solidFill>
                  <a:srgbClr val="0000FF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VÀ CÁC EM HỌC SINH </a:t>
            </a:r>
            <a:endParaRPr lang="en-US" sz="4800" b="1" kern="10" dirty="0">
              <a:ln w="9525">
                <a:solidFill>
                  <a:srgbClr val="993366"/>
                </a:solidFill>
                <a:round/>
              </a:ln>
              <a:solidFill>
                <a:srgbClr val="0000FF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圆角矩形 1"/>
          <p:cNvSpPr/>
          <p:nvPr/>
        </p:nvSpPr>
        <p:spPr>
          <a:xfrm>
            <a:off x="2470633" y="2514606"/>
            <a:ext cx="7228953" cy="1455231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248" tIns="81123" rIns="162248" bIns="81123" anchor="ctr"/>
          <a:lstStyle/>
          <a:p>
            <a:pPr algn="ctr" defTabSz="1621933"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TỪ CÂU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621933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 4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3941085" y="3727947"/>
            <a:ext cx="576064" cy="576064"/>
          </a:xfrm>
          <a:prstGeom prst="ellipse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rtlCol="0" anchor="ctr"/>
          <a:lstStyle/>
          <a:p>
            <a:pPr algn="ctr"/>
            <a:endParaRPr lang="en-US" sz="2400"/>
          </a:p>
        </p:txBody>
      </p:sp>
      <p:sp>
        <p:nvSpPr>
          <p:cNvPr id="36" name="Oval 35"/>
          <p:cNvSpPr/>
          <p:nvPr/>
        </p:nvSpPr>
        <p:spPr>
          <a:xfrm>
            <a:off x="7728181" y="3717032"/>
            <a:ext cx="576064" cy="576064"/>
          </a:xfrm>
          <a:prstGeom prst="ellipse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rtlCol="0" anchor="ctr"/>
          <a:lstStyle/>
          <a:p>
            <a:pPr algn="ctr"/>
            <a:endParaRPr lang="en-US" sz="2400"/>
          </a:p>
        </p:txBody>
      </p:sp>
      <p:sp>
        <p:nvSpPr>
          <p:cNvPr id="37" name="Rectangle 36"/>
          <p:cNvSpPr/>
          <p:nvPr/>
        </p:nvSpPr>
        <p:spPr>
          <a:xfrm>
            <a:off x="4261908" y="3727947"/>
            <a:ext cx="3711633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rtlCol="0" anchor="ctr"/>
          <a:lstStyle/>
          <a:p>
            <a:pPr algn="ctr"/>
            <a:r>
              <a:rPr lang="en-US" sz="2400"/>
              <a:t>TI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9">
            <a:clrChange>
              <a:clrFrom>
                <a:srgbClr val="F5F3E7"/>
              </a:clrFrom>
              <a:clrTo>
                <a:srgbClr val="F5F3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141" y="3717040"/>
            <a:ext cx="589011" cy="576065"/>
          </a:xfrm>
          <a:prstGeom prst="rect">
            <a:avLst/>
          </a:prstGeom>
        </p:spPr>
      </p:pic>
      <p:cxnSp>
        <p:nvCxnSpPr>
          <p:cNvPr id="39" name="Straight Connector 38"/>
          <p:cNvCxnSpPr/>
          <p:nvPr/>
        </p:nvCxnSpPr>
        <p:spPr>
          <a:xfrm>
            <a:off x="4135932" y="3717032"/>
            <a:ext cx="37373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4325136" y="4293096"/>
            <a:ext cx="3652753" cy="10915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517148" y="3769758"/>
            <a:ext cx="4056955" cy="451328"/>
          </a:xfrm>
          <a:prstGeom prst="rect">
            <a:avLst/>
          </a:prstGeom>
          <a:noFill/>
        </p:spPr>
        <p:txBody>
          <a:bodyPr wrap="square" lIns="121907" tIns="60953" rIns="121907" bIns="60953" rtlCol="0">
            <a:spAutoFit/>
          </a:bodyPr>
          <a:lstStyle/>
          <a:p>
            <a:r>
              <a:rPr lang="en-US" sz="213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GV: </a:t>
            </a:r>
            <a:r>
              <a:rPr lang="en-US" sz="2133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213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13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213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Thủy</a:t>
            </a:r>
            <a:endParaRPr lang="en-US" sz="213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5" descr="E:\0000000我图PPT\03.20\亲子乐园\56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85" y="4187132"/>
            <a:ext cx="7469361" cy="259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683" y="1260097"/>
            <a:ext cx="1429212" cy="11513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49040" y="2380985"/>
            <a:ext cx="5159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PHÚ THỌ</a:t>
            </a:r>
          </a:p>
        </p:txBody>
      </p:sp>
    </p:spTree>
    <p:extLst>
      <p:ext uri="{BB962C8B-B14F-4D97-AF65-F5344CB8AC3E}">
        <p14:creationId xmlns:p14="http://schemas.microsoft.com/office/powerpoint/2010/main" val="21048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OP-PPT-1" hidden="1">
            <a:extLst>
              <a:ext uri="{FF2B5EF4-FFF2-40B4-BE49-F238E27FC236}">
                <a16:creationId xmlns:a16="http://schemas.microsoft.com/office/drawing/2014/main" id="{61634176-6E28-4B3C-984F-E4F8C373ADED}"/>
              </a:ext>
            </a:extLst>
          </p:cNvPr>
          <p:cNvSpPr txBox="1"/>
          <p:nvPr/>
        </p:nvSpPr>
        <p:spPr>
          <a:xfrm>
            <a:off x="10522857" y="-841829"/>
            <a:ext cx="1669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noFill/>
                <a:effectLst/>
                <a:uLnTx/>
                <a:uFillTx/>
                <a:latin typeface="字魂17号-萌趣果冻体" panose="02000000000000000000" pitchFamily="2" charset="-122"/>
                <a:ea typeface="字魂17号-萌趣果冻体" panose="02000000000000000000" pitchFamily="2" charset="-122"/>
                <a:cs typeface="+mn-cs"/>
                <a:sym typeface="字魂17号-萌趣果冻体" panose="02000000000000000000" pitchFamily="2" charset="-122"/>
              </a:rPr>
              <a:t>BY YUSHEN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noFill/>
              <a:effectLst/>
              <a:uLnTx/>
              <a:uFillTx/>
              <a:latin typeface="字魂17号-萌趣果冻体" panose="02000000000000000000" pitchFamily="2" charset="-122"/>
              <a:ea typeface="字魂17号-萌趣果冻体" panose="02000000000000000000" pitchFamily="2" charset="-122"/>
              <a:cs typeface="+mn-cs"/>
              <a:sym typeface="字魂17号-萌趣果冻体" panose="02000000000000000000" pitchFamily="2" charset="-122"/>
            </a:endParaRPr>
          </a:p>
        </p:txBody>
      </p:sp>
      <p:sp>
        <p:nvSpPr>
          <p:cNvPr id="30" name="TOP-PPT-4-1">
            <a:extLst>
              <a:ext uri="{FF2B5EF4-FFF2-40B4-BE49-F238E27FC236}">
                <a16:creationId xmlns:a16="http://schemas.microsoft.com/office/drawing/2014/main" id="{CA4E5FF0-015A-4589-A5F5-DEFF652AA02A}"/>
              </a:ext>
            </a:extLst>
          </p:cNvPr>
          <p:cNvSpPr/>
          <p:nvPr/>
        </p:nvSpPr>
        <p:spPr>
          <a:xfrm>
            <a:off x="745344" y="720877"/>
            <a:ext cx="5431928" cy="5431928"/>
          </a:xfrm>
          <a:custGeom>
            <a:avLst/>
            <a:gdLst>
              <a:gd name="connsiteX0" fmla="*/ 4800600 w 4800600"/>
              <a:gd name="connsiteY0" fmla="*/ 2400300 h 4800600"/>
              <a:gd name="connsiteX1" fmla="*/ 2400300 w 4800600"/>
              <a:gd name="connsiteY1" fmla="*/ 4800600 h 4800600"/>
              <a:gd name="connsiteX2" fmla="*/ 0 w 4800600"/>
              <a:gd name="connsiteY2" fmla="*/ 2400300 h 4800600"/>
              <a:gd name="connsiteX3" fmla="*/ 2400300 w 4800600"/>
              <a:gd name="connsiteY3" fmla="*/ 0 h 4800600"/>
              <a:gd name="connsiteX4" fmla="*/ 4800600 w 4800600"/>
              <a:gd name="connsiteY4" fmla="*/ 2400300 h 480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0600" h="4800600">
                <a:moveTo>
                  <a:pt x="4800600" y="2400300"/>
                </a:moveTo>
                <a:cubicBezTo>
                  <a:pt x="4800600" y="3725949"/>
                  <a:pt x="3725949" y="4800600"/>
                  <a:pt x="2400300" y="4800600"/>
                </a:cubicBezTo>
                <a:cubicBezTo>
                  <a:pt x="1074651" y="4800600"/>
                  <a:pt x="0" y="3725949"/>
                  <a:pt x="0" y="2400300"/>
                </a:cubicBezTo>
                <a:cubicBezTo>
                  <a:pt x="0" y="1074651"/>
                  <a:pt x="1074651" y="0"/>
                  <a:pt x="2400300" y="0"/>
                </a:cubicBezTo>
                <a:cubicBezTo>
                  <a:pt x="3725949" y="0"/>
                  <a:pt x="4800600" y="1074651"/>
                  <a:pt x="4800600" y="2400300"/>
                </a:cubicBezTo>
                <a:close/>
              </a:path>
            </a:pathLst>
          </a:custGeom>
          <a:solidFill>
            <a:schemeClr val="bg1"/>
          </a:solidFill>
          <a:ln w="274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17号-萌趣果冻体" panose="02000000000000000000" pitchFamily="2" charset="-122"/>
              <a:ea typeface="字魂17号-萌趣果冻体" panose="02000000000000000000" pitchFamily="2" charset="-122"/>
              <a:cs typeface="+mn-cs"/>
              <a:sym typeface="字魂17号-萌趣果冻体" panose="02000000000000000000" pitchFamily="2" charset="-122"/>
            </a:endParaRPr>
          </a:p>
        </p:txBody>
      </p:sp>
      <p:grpSp>
        <p:nvGrpSpPr>
          <p:cNvPr id="32" name="TOP-PPT-5">
            <a:extLst>
              <a:ext uri="{FF2B5EF4-FFF2-40B4-BE49-F238E27FC236}">
                <a16:creationId xmlns:a16="http://schemas.microsoft.com/office/drawing/2014/main" id="{4337FD6C-6123-40DC-A17C-AAAFBE6EFAEE}"/>
              </a:ext>
            </a:extLst>
          </p:cNvPr>
          <p:cNvGrpSpPr/>
          <p:nvPr/>
        </p:nvGrpSpPr>
        <p:grpSpPr>
          <a:xfrm>
            <a:off x="8096211" y="1263565"/>
            <a:ext cx="6860759" cy="1283691"/>
            <a:chOff x="6486812" y="1367784"/>
            <a:chExt cx="4102724" cy="759434"/>
          </a:xfrm>
        </p:grpSpPr>
        <p:sp>
          <p:nvSpPr>
            <p:cNvPr id="33" name="TOP-PPT-5-1">
              <a:extLst>
                <a:ext uri="{FF2B5EF4-FFF2-40B4-BE49-F238E27FC236}">
                  <a16:creationId xmlns:a16="http://schemas.microsoft.com/office/drawing/2014/main" id="{BAC10D6C-B42C-4640-BD7B-80940C5D5329}"/>
                </a:ext>
              </a:extLst>
            </p:cNvPr>
            <p:cNvSpPr/>
            <p:nvPr/>
          </p:nvSpPr>
          <p:spPr>
            <a:xfrm>
              <a:off x="6492778" y="1367784"/>
              <a:ext cx="759434" cy="7594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字魂17号-萌趣果冻体" panose="02000000000000000000" pitchFamily="2" charset="-122"/>
                <a:ea typeface="字魂17号-萌趣果冻体" panose="02000000000000000000" pitchFamily="2" charset="-122"/>
                <a:cs typeface="+mn-cs"/>
                <a:sym typeface="字魂17号-萌趣果冻体" panose="02000000000000000000" pitchFamily="2" charset="-122"/>
              </a:endParaRPr>
            </a:p>
          </p:txBody>
        </p:sp>
        <p:sp>
          <p:nvSpPr>
            <p:cNvPr id="34" name="TOP-PPT-5-2">
              <a:extLst>
                <a:ext uri="{FF2B5EF4-FFF2-40B4-BE49-F238E27FC236}">
                  <a16:creationId xmlns:a16="http://schemas.microsoft.com/office/drawing/2014/main" id="{73B3B128-566D-42FC-B958-625C72BEBED9}"/>
                </a:ext>
              </a:extLst>
            </p:cNvPr>
            <p:cNvSpPr txBox="1"/>
            <p:nvPr/>
          </p:nvSpPr>
          <p:spPr>
            <a:xfrm>
              <a:off x="6486812" y="1448426"/>
              <a:ext cx="791989" cy="6008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字魂17号-萌趣果冻体" panose="02000000000000000000" pitchFamily="2" charset="-122"/>
                  <a:cs typeface="Calibri" panose="020F0502020204030204" pitchFamily="34" charset="0"/>
                  <a:sym typeface="字魂17号-萌趣果冻体" panose="02000000000000000000" pitchFamily="2" charset="-122"/>
                </a:rPr>
                <a:t>01</a:t>
              </a:r>
              <a:endPara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字魂17号-萌趣果冻体" panose="02000000000000000000" pitchFamily="2" charset="-122"/>
                <a:cs typeface="Calibri" panose="020F0502020204030204" pitchFamily="34" charset="0"/>
                <a:sym typeface="字魂17号-萌趣果冻体" panose="02000000000000000000" pitchFamily="2" charset="-122"/>
              </a:endParaRPr>
            </a:p>
          </p:txBody>
        </p:sp>
        <p:sp>
          <p:nvSpPr>
            <p:cNvPr id="35" name="TOP-PPT-5-3">
              <a:extLst>
                <a:ext uri="{FF2B5EF4-FFF2-40B4-BE49-F238E27FC236}">
                  <a16:creationId xmlns:a16="http://schemas.microsoft.com/office/drawing/2014/main" id="{119D9326-15A0-4238-818A-971673D1B49E}"/>
                </a:ext>
              </a:extLst>
            </p:cNvPr>
            <p:cNvSpPr txBox="1"/>
            <p:nvPr/>
          </p:nvSpPr>
          <p:spPr>
            <a:xfrm>
              <a:off x="7549204" y="1396359"/>
              <a:ext cx="30403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字魂17号-萌趣果冻体" panose="02000000000000000000" pitchFamily="2" charset="-122"/>
                <a:ea typeface="字魂17号-萌趣果冻体" panose="02000000000000000000" pitchFamily="2" charset="-122"/>
                <a:cs typeface="Aa粉嘟嘟 (非商业使用)" panose="02010600010101010101" charset="-122"/>
                <a:sym typeface="字魂17号-萌趣果冻体" panose="02000000000000000000" pitchFamily="2" charset="-122"/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2261EFA9-F439-455D-B3CB-B37293A77C0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90" y="1263566"/>
            <a:ext cx="5053010" cy="50530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30DAA9-44B4-5C4A-93EA-C64D37A841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983621"/>
            <a:ext cx="6070600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57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783B76E-5223-4F7D-8C3A-40478D61FFF6}"/>
              </a:ext>
            </a:extLst>
          </p:cNvPr>
          <p:cNvSpPr/>
          <p:nvPr/>
        </p:nvSpPr>
        <p:spPr>
          <a:xfrm>
            <a:off x="562461" y="98474"/>
            <a:ext cx="11324739" cy="663995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89171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hlinkClick r:id="rId3" action="ppaction://hlinksldjump"/>
            <a:extLst>
              <a:ext uri="{FF2B5EF4-FFF2-40B4-BE49-F238E27FC236}">
                <a16:creationId xmlns:a16="http://schemas.microsoft.com/office/drawing/2014/main" id="{FCE7BF72-6E05-4D0E-9BBA-4B313317C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5507" y="1466362"/>
            <a:ext cx="2283500" cy="2660316"/>
          </a:xfrm>
          <a:prstGeom prst="rect">
            <a:avLst/>
          </a:prstGeom>
        </p:spPr>
      </p:pic>
      <p:pic>
        <p:nvPicPr>
          <p:cNvPr id="11" name="Picture 10">
            <a:hlinkClick r:id="rId5" action="ppaction://hlinksldjump"/>
            <a:extLst>
              <a:ext uri="{FF2B5EF4-FFF2-40B4-BE49-F238E27FC236}">
                <a16:creationId xmlns:a16="http://schemas.microsoft.com/office/drawing/2014/main" id="{B55798E5-D727-4BD7-8C0A-47CF9AF867D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9" t="-1267" r="43802" b="65539"/>
          <a:stretch/>
        </p:blipFill>
        <p:spPr>
          <a:xfrm>
            <a:off x="7875218" y="1452575"/>
            <a:ext cx="2078297" cy="2759967"/>
          </a:xfrm>
          <a:prstGeom prst="rect">
            <a:avLst/>
          </a:prstGeom>
        </p:spPr>
      </p:pic>
      <p:pic>
        <p:nvPicPr>
          <p:cNvPr id="13" name="Picture 12">
            <a:hlinkClick r:id="rId7" action="ppaction://hlinksldjump"/>
            <a:extLst>
              <a:ext uri="{FF2B5EF4-FFF2-40B4-BE49-F238E27FC236}">
                <a16:creationId xmlns:a16="http://schemas.microsoft.com/office/drawing/2014/main" id="{44145131-3E1E-4A2D-8238-39009AC00D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68684" y="3798073"/>
            <a:ext cx="2937730" cy="2588308"/>
          </a:xfrm>
          <a:prstGeom prst="rect">
            <a:avLst/>
          </a:prstGeom>
        </p:spPr>
      </p:pic>
      <p:pic>
        <p:nvPicPr>
          <p:cNvPr id="15" name="Picture 14">
            <a:hlinkClick r:id="rId9" action="ppaction://hlinksldjump"/>
            <a:extLst>
              <a:ext uri="{FF2B5EF4-FFF2-40B4-BE49-F238E27FC236}">
                <a16:creationId xmlns:a16="http://schemas.microsoft.com/office/drawing/2014/main" id="{0CCE6F98-DE5F-4C9B-82BF-03FB726AFC1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3324" t="3061"/>
          <a:stretch/>
        </p:blipFill>
        <p:spPr>
          <a:xfrm>
            <a:off x="4201552" y="3960162"/>
            <a:ext cx="2289157" cy="25498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6650B69-43B7-4F8F-981C-8F864D08886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61" y="3816465"/>
            <a:ext cx="3412928" cy="28372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4B6B51-53F3-48B6-960F-BCBC59FFCD9B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326" y="2186961"/>
            <a:ext cx="1352823" cy="18668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F664303-061C-4A57-B530-CF9E294F5934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82150" y="2714625"/>
            <a:ext cx="1447516" cy="14475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C14AA1A-86F0-45DD-8006-0F65790240AD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454" y="4710703"/>
            <a:ext cx="2147297" cy="214729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9B315E2-7752-44AF-A88F-E13B4804B5B4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42478" y="4543425"/>
            <a:ext cx="1816486" cy="1816486"/>
          </a:xfrm>
          <a:prstGeom prst="rect">
            <a:avLst/>
          </a:prstGeom>
        </p:spPr>
      </p:pic>
      <p:sp>
        <p:nvSpPr>
          <p:cNvPr id="12" name="Arrow: Right 11">
            <a:hlinkClick r:id="rId16" action="ppaction://hlinksldjump"/>
            <a:extLst>
              <a:ext uri="{FF2B5EF4-FFF2-40B4-BE49-F238E27FC236}">
                <a16:creationId xmlns:a16="http://schemas.microsoft.com/office/drawing/2014/main" id="{0E86CE8A-F49B-4D1A-BA08-3831765C598B}"/>
              </a:ext>
            </a:extLst>
          </p:cNvPr>
          <p:cNvSpPr/>
          <p:nvPr/>
        </p:nvSpPr>
        <p:spPr>
          <a:xfrm>
            <a:off x="11155680" y="6144628"/>
            <a:ext cx="957683" cy="509113"/>
          </a:xfrm>
          <a:prstGeom prst="rightArrow">
            <a:avLst/>
          </a:prstGeom>
          <a:solidFill>
            <a:srgbClr val="88D656"/>
          </a:solidFill>
          <a:ln>
            <a:solidFill>
              <a:srgbClr val="952E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DB747A5-7E09-3ED4-F4D5-B621DE904A0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268925" y="252364"/>
            <a:ext cx="7352413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6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4245843-7B95-4571-A0BD-3B731DAE06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90" t="4102" r="20598"/>
          <a:stretch/>
        </p:blipFill>
        <p:spPr>
          <a:xfrm>
            <a:off x="2127739" y="0"/>
            <a:ext cx="4876800" cy="65766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E6657D-B59F-46EF-BCF4-68B80BB37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1" y="4197684"/>
            <a:ext cx="2283500" cy="266031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959F955-A17F-4094-99D0-871B77F3B1EB}"/>
              </a:ext>
            </a:extLst>
          </p:cNvPr>
          <p:cNvSpPr txBox="1"/>
          <p:nvPr/>
        </p:nvSpPr>
        <p:spPr>
          <a:xfrm>
            <a:off x="2390447" y="2443358"/>
            <a:ext cx="4351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5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Câu</a:t>
            </a:r>
            <a:r>
              <a:rPr lang="en-US" sz="5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là</a:t>
            </a:r>
            <a:r>
              <a:rPr lang="en-US" sz="5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gì</a:t>
            </a:r>
            <a:r>
              <a:rPr lang="en-US" sz="5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?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E18B58E-BA59-40D4-AC1A-B53171F586EF}"/>
              </a:ext>
            </a:extLst>
          </p:cNvPr>
          <p:cNvGrpSpPr/>
          <p:nvPr/>
        </p:nvGrpSpPr>
        <p:grpSpPr>
          <a:xfrm>
            <a:off x="7105405" y="138222"/>
            <a:ext cx="4623987" cy="3033121"/>
            <a:chOff x="7232063" y="2672575"/>
            <a:chExt cx="4623987" cy="1716385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3E7FDF1-C19A-48F5-AEF5-1860441CD5FF}"/>
                </a:ext>
              </a:extLst>
            </p:cNvPr>
            <p:cNvSpPr/>
            <p:nvPr/>
          </p:nvSpPr>
          <p:spPr>
            <a:xfrm>
              <a:off x="7232063" y="2672575"/>
              <a:ext cx="4623987" cy="1716385"/>
            </a:xfrm>
            <a:prstGeom prst="roundRect">
              <a:avLst>
                <a:gd name="adj" fmla="val 19502"/>
              </a:avLst>
            </a:prstGeom>
            <a:solidFill>
              <a:schemeClr val="bg1"/>
            </a:solidFill>
            <a:ln w="38100">
              <a:solidFill>
                <a:srgbClr val="B227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3B02642-9A38-487E-B906-BF9E509671C8}"/>
                </a:ext>
              </a:extLst>
            </p:cNvPr>
            <p:cNvSpPr txBox="1"/>
            <p:nvPr/>
          </p:nvSpPr>
          <p:spPr>
            <a:xfrm>
              <a:off x="7353962" y="2752341"/>
              <a:ext cx="4473214" cy="1584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Câu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là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một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tập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hợp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từ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thường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diễn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đạt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một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ý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trọn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vẹn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7C0F8A79-7D99-4BD4-806C-4A876F9559C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17" t="61333"/>
          <a:stretch/>
        </p:blipFill>
        <p:spPr>
          <a:xfrm>
            <a:off x="8146491" y="2991787"/>
            <a:ext cx="2508842" cy="3566160"/>
          </a:xfrm>
          <a:prstGeom prst="rect">
            <a:avLst/>
          </a:prstGeom>
        </p:spPr>
      </p:pic>
      <p:pic>
        <p:nvPicPr>
          <p:cNvPr id="18" name="Picture 17">
            <a:hlinkClick r:id="rId5" action="ppaction://hlinksldjump"/>
            <a:extLst>
              <a:ext uri="{FF2B5EF4-FFF2-40B4-BE49-F238E27FC236}">
                <a16:creationId xmlns:a16="http://schemas.microsoft.com/office/drawing/2014/main" id="{E0DD2958-C60D-4104-9913-EED935CD8AE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836" r="8438" b="21274"/>
          <a:stretch/>
        </p:blipFill>
        <p:spPr>
          <a:xfrm>
            <a:off x="10014995" y="5863987"/>
            <a:ext cx="2177005" cy="98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3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4245843-7B95-4571-A0BD-3B731DAE06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90" t="4102" r="20598"/>
          <a:stretch/>
        </p:blipFill>
        <p:spPr>
          <a:xfrm>
            <a:off x="2057401" y="545193"/>
            <a:ext cx="4876800" cy="53316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D00DC8-06BB-417C-A898-31515037AB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24" t="3061"/>
          <a:stretch/>
        </p:blipFill>
        <p:spPr>
          <a:xfrm>
            <a:off x="423975" y="3903262"/>
            <a:ext cx="2527504" cy="28153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4F5B9B-9CCD-42FF-B1F1-436A91A7F380}"/>
              </a:ext>
            </a:extLst>
          </p:cNvPr>
          <p:cNvSpPr txBox="1"/>
          <p:nvPr/>
        </p:nvSpPr>
        <p:spPr>
          <a:xfrm>
            <a:off x="2176359" y="1919739"/>
            <a:ext cx="46176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4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 từ trong câu được sắp xếp như thế nào?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446DDE-DC30-409F-AC99-853FD3D626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1" y="3746837"/>
            <a:ext cx="3574745" cy="2971800"/>
          </a:xfrm>
          <a:prstGeom prst="rect">
            <a:avLst/>
          </a:prstGeom>
        </p:spPr>
      </p:pic>
      <p:pic>
        <p:nvPicPr>
          <p:cNvPr id="15" name="Picture 14">
            <a:hlinkClick r:id="rId5" action="ppaction://hlinksldjump"/>
            <a:extLst>
              <a:ext uri="{FF2B5EF4-FFF2-40B4-BE49-F238E27FC236}">
                <a16:creationId xmlns:a16="http://schemas.microsoft.com/office/drawing/2014/main" id="{D72ED5B8-944A-4F02-88FE-E2415917CB4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836" r="8438" b="21274"/>
          <a:stretch/>
        </p:blipFill>
        <p:spPr>
          <a:xfrm>
            <a:off x="9867313" y="5731658"/>
            <a:ext cx="2177005" cy="98697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E40BE47-AF59-4FEE-A748-433DAF8B8148}"/>
              </a:ext>
            </a:extLst>
          </p:cNvPr>
          <p:cNvGrpSpPr/>
          <p:nvPr/>
        </p:nvGrpSpPr>
        <p:grpSpPr>
          <a:xfrm>
            <a:off x="7038753" y="159488"/>
            <a:ext cx="4810621" cy="2874036"/>
            <a:chOff x="7349021" y="2594357"/>
            <a:chExt cx="4627011" cy="171638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7BB292E5-39AB-4CA2-AC97-F5D9287399B9}"/>
                </a:ext>
              </a:extLst>
            </p:cNvPr>
            <p:cNvSpPr/>
            <p:nvPr/>
          </p:nvSpPr>
          <p:spPr>
            <a:xfrm>
              <a:off x="7349021" y="2594357"/>
              <a:ext cx="4623987" cy="1716385"/>
            </a:xfrm>
            <a:prstGeom prst="roundRect">
              <a:avLst>
                <a:gd name="adj" fmla="val 28619"/>
              </a:avLst>
            </a:prstGeom>
            <a:solidFill>
              <a:schemeClr val="bg1"/>
            </a:solidFill>
            <a:ln w="38100">
              <a:solidFill>
                <a:srgbClr val="B227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CA45777-39A5-4E45-8C9D-217433650817}"/>
                </a:ext>
              </a:extLst>
            </p:cNvPr>
            <p:cNvSpPr txBox="1"/>
            <p:nvPr/>
          </p:nvSpPr>
          <p:spPr>
            <a:xfrm>
              <a:off x="7502818" y="2762614"/>
              <a:ext cx="4473214" cy="1268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Các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từ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trong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câu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được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sắp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xếp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theo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một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trật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tự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hợp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lí</a:t>
              </a:r>
              <a:r>
                <a:rPr lang="en-US" sz="44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1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4245843-7B95-4571-A0BD-3B731DAE06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90" t="4102" r="20598"/>
          <a:stretch/>
        </p:blipFill>
        <p:spPr>
          <a:xfrm>
            <a:off x="2057401" y="545193"/>
            <a:ext cx="4876800" cy="53316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4F5B9B-9CCD-42FF-B1F1-436A91A7F380}"/>
              </a:ext>
            </a:extLst>
          </p:cNvPr>
          <p:cNvSpPr txBox="1"/>
          <p:nvPr/>
        </p:nvSpPr>
        <p:spPr>
          <a:xfrm>
            <a:off x="2221046" y="1580357"/>
            <a:ext cx="476315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4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Chữ</a:t>
            </a:r>
            <a:r>
              <a:rPr lang="en-US" sz="4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cái</a:t>
            </a:r>
            <a:r>
              <a:rPr lang="en-US" sz="4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đầu</a:t>
            </a:r>
            <a:r>
              <a:rPr lang="en-US" sz="4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câu</a:t>
            </a:r>
            <a:r>
              <a:rPr lang="en-US" sz="4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phải</a:t>
            </a:r>
            <a:r>
              <a:rPr lang="en-US" sz="4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viết</a:t>
            </a:r>
            <a:r>
              <a:rPr lang="en-US" sz="4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thế</a:t>
            </a:r>
            <a:r>
              <a:rPr lang="en-US" sz="4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nào</a:t>
            </a:r>
            <a:r>
              <a:rPr lang="en-US" sz="4400" b="1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  <a:r>
              <a:rPr lang="en-US" sz="4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Cuối</a:t>
            </a:r>
            <a:r>
              <a:rPr lang="en-US" sz="4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câu</a:t>
            </a:r>
            <a:r>
              <a:rPr lang="en-US" sz="4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phải</a:t>
            </a:r>
            <a:r>
              <a:rPr lang="en-US" sz="4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</a:t>
            </a:r>
            <a:r>
              <a:rPr lang="en-US" sz="4400" b="1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gì</a:t>
            </a:r>
            <a:r>
              <a:rPr lang="en-US" sz="4400" b="1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  <a:endParaRPr lang="vi-V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446DDE-DC30-409F-AC99-853FD3D626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1" y="3746837"/>
            <a:ext cx="3574745" cy="2971800"/>
          </a:xfrm>
          <a:prstGeom prst="rect">
            <a:avLst/>
          </a:prstGeom>
        </p:spPr>
      </p:pic>
      <p:pic>
        <p:nvPicPr>
          <p:cNvPr id="15" name="Picture 14">
            <a:hlinkClick r:id="rId4" action="ppaction://hlinksldjump"/>
            <a:extLst>
              <a:ext uri="{FF2B5EF4-FFF2-40B4-BE49-F238E27FC236}">
                <a16:creationId xmlns:a16="http://schemas.microsoft.com/office/drawing/2014/main" id="{D72ED5B8-944A-4F02-88FE-E2415917CB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836" r="8438" b="21274"/>
          <a:stretch/>
        </p:blipFill>
        <p:spPr>
          <a:xfrm>
            <a:off x="9867313" y="5731658"/>
            <a:ext cx="2177005" cy="98697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E40BE47-AF59-4FEE-A748-433DAF8B8148}"/>
              </a:ext>
            </a:extLst>
          </p:cNvPr>
          <p:cNvGrpSpPr/>
          <p:nvPr/>
        </p:nvGrpSpPr>
        <p:grpSpPr>
          <a:xfrm>
            <a:off x="7222363" y="127592"/>
            <a:ext cx="4723993" cy="2905530"/>
            <a:chOff x="7349021" y="2594357"/>
            <a:chExt cx="4723993" cy="171638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7BB292E5-39AB-4CA2-AC97-F5D9287399B9}"/>
                </a:ext>
              </a:extLst>
            </p:cNvPr>
            <p:cNvSpPr/>
            <p:nvPr/>
          </p:nvSpPr>
          <p:spPr>
            <a:xfrm>
              <a:off x="7349021" y="2594357"/>
              <a:ext cx="4623987" cy="1716385"/>
            </a:xfrm>
            <a:prstGeom prst="roundRect">
              <a:avLst>
                <a:gd name="adj" fmla="val 36826"/>
              </a:avLst>
            </a:prstGeom>
            <a:solidFill>
              <a:schemeClr val="bg1"/>
            </a:solidFill>
            <a:ln w="38100">
              <a:solidFill>
                <a:srgbClr val="B227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CA45777-39A5-4E45-8C9D-217433650817}"/>
                </a:ext>
              </a:extLst>
            </p:cNvPr>
            <p:cNvSpPr txBox="1"/>
            <p:nvPr/>
          </p:nvSpPr>
          <p:spPr>
            <a:xfrm>
              <a:off x="7599800" y="2698026"/>
              <a:ext cx="4473214" cy="150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Chữ</a:t>
              </a:r>
              <a:r>
                <a:rPr kumimoji="0" lang="en-US" sz="4000" b="0" i="0" u="none" strike="noStrike" kern="1200" cap="none" spc="0" normalizeH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cái</a:t>
              </a:r>
              <a:r>
                <a:rPr kumimoji="0" lang="en-US" sz="4000" b="0" i="0" u="none" strike="noStrike" kern="1200" cap="none" spc="0" normalizeH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đầu</a:t>
              </a:r>
              <a:r>
                <a:rPr kumimoji="0" lang="en-US" sz="4000" b="0" i="0" u="none" strike="noStrike" kern="1200" cap="none" spc="0" normalizeH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câu</a:t>
              </a:r>
              <a:r>
                <a:rPr kumimoji="0" lang="en-US" sz="4000" b="0" i="0" u="none" strike="noStrike" kern="1200" cap="none" spc="0" normalizeH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phải</a:t>
              </a:r>
              <a:r>
                <a:rPr kumimoji="0" lang="en-US" sz="4000" b="0" i="0" u="none" strike="noStrike" kern="1200" cap="none" spc="0" normalizeH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viết</a:t>
              </a:r>
              <a:r>
                <a:rPr kumimoji="0" lang="en-US" sz="4000" b="0" i="0" u="none" strike="noStrike" kern="1200" cap="none" spc="0" normalizeH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hoa</a:t>
              </a:r>
              <a:r>
                <a:rPr kumimoji="0" lang="en-US" sz="4000" b="0" i="0" u="none" strike="noStrike" kern="1200" cap="none" spc="0" normalizeH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. </a:t>
              </a:r>
              <a:r>
                <a:rPr kumimoji="0" lang="en-US" sz="4000" b="0" i="0" u="none" strike="noStrike" kern="1200" cap="none" spc="0" normalizeH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Cuối</a:t>
              </a:r>
              <a:r>
                <a:rPr kumimoji="0" lang="en-US" sz="4000" b="0" i="0" u="none" strike="noStrike" kern="1200" cap="none" spc="0" normalizeH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câu</a:t>
              </a:r>
              <a:r>
                <a:rPr kumimoji="0" lang="en-US" sz="4000" b="0" i="0" u="none" strike="noStrike" kern="1200" cap="none" spc="0" normalizeH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phải</a:t>
              </a:r>
              <a:r>
                <a:rPr kumimoji="0" lang="en-US" sz="4000" b="0" i="0" u="none" strike="noStrike" kern="1200" cap="none" spc="0" normalizeH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có</a:t>
              </a:r>
              <a:r>
                <a:rPr kumimoji="0" lang="en-US" sz="4000" b="0" i="0" u="none" strike="noStrike" kern="1200" cap="none" spc="0" normalizeH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dấu</a:t>
              </a:r>
              <a:r>
                <a:rPr kumimoji="0" lang="en-US" sz="4000" b="0" i="0" u="none" strike="noStrike" kern="1200" cap="none" spc="0" normalizeH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kết</a:t>
              </a:r>
              <a:r>
                <a:rPr kumimoji="0" lang="en-US" sz="4000" b="0" i="0" u="none" strike="noStrike" kern="1200" cap="none" spc="0" normalizeH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thúc</a:t>
              </a:r>
              <a:r>
                <a:rPr kumimoji="0" lang="en-US" sz="4000" b="0" i="0" u="none" strike="noStrike" kern="1200" cap="none" spc="0" normalizeH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câu</a:t>
              </a:r>
              <a:r>
                <a:rPr kumimoji="0" lang="en-US" sz="4000" b="0" i="0" u="none" strike="noStrike" kern="1200" cap="none" spc="0" normalizeH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.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8A50828-EC99-4CC0-BB5B-4A6C8003F37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9" t="-1267" r="43802" b="65539"/>
          <a:stretch/>
        </p:blipFill>
        <p:spPr>
          <a:xfrm>
            <a:off x="522029" y="4057405"/>
            <a:ext cx="2078297" cy="275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53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4245843-7B95-4571-A0BD-3B731DAE06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90" t="4102" r="20598"/>
          <a:stretch/>
        </p:blipFill>
        <p:spPr>
          <a:xfrm>
            <a:off x="618978" y="94147"/>
            <a:ext cx="7047914" cy="277551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959F955-A17F-4094-99D0-871B77F3B1EB}"/>
              </a:ext>
            </a:extLst>
          </p:cNvPr>
          <p:cNvSpPr txBox="1"/>
          <p:nvPr/>
        </p:nvSpPr>
        <p:spPr>
          <a:xfrm>
            <a:off x="520798" y="773269"/>
            <a:ext cx="72442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sau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thuộc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kiểu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gì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 </a:t>
            </a:r>
          </a:p>
          <a:p>
            <a:pPr algn="ctr">
              <a:defRPr/>
            </a:pPr>
            <a:r>
              <a:rPr lang="en-US" sz="40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Nam </a:t>
            </a:r>
            <a:r>
              <a:rPr lang="en-US" sz="4000" i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dẫn</a:t>
            </a:r>
            <a:r>
              <a:rPr lang="en-US" sz="40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i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bà</a:t>
            </a:r>
            <a:r>
              <a:rPr lang="en-US" sz="40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i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cụ</a:t>
            </a:r>
            <a:r>
              <a:rPr lang="en-US" sz="40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 sang </a:t>
            </a:r>
            <a:r>
              <a:rPr lang="en-US" sz="4000" i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đường</a:t>
            </a:r>
            <a:r>
              <a:rPr lang="en-US" sz="40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4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AD0343-DC4C-4822-A5F3-5D972C8D2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00" y="3988338"/>
            <a:ext cx="2937730" cy="258830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304DE35-B823-48B5-82E1-BFD17AB43F8B}"/>
              </a:ext>
            </a:extLst>
          </p:cNvPr>
          <p:cNvGrpSpPr/>
          <p:nvPr/>
        </p:nvGrpSpPr>
        <p:grpSpPr>
          <a:xfrm>
            <a:off x="8059611" y="2096708"/>
            <a:ext cx="2964439" cy="1978044"/>
            <a:chOff x="7712940" y="1835161"/>
            <a:chExt cx="2964439" cy="1978044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0F078893-0B5E-4DF1-AD7E-D672F1292B08}"/>
                </a:ext>
              </a:extLst>
            </p:cNvPr>
            <p:cNvSpPr/>
            <p:nvPr/>
          </p:nvSpPr>
          <p:spPr>
            <a:xfrm>
              <a:off x="7712940" y="1835161"/>
              <a:ext cx="2964439" cy="1978044"/>
            </a:xfrm>
            <a:prstGeom prst="roundRect">
              <a:avLst>
                <a:gd name="adj" fmla="val 33643"/>
              </a:avLst>
            </a:prstGeom>
            <a:solidFill>
              <a:schemeClr val="bg1"/>
            </a:solidFill>
            <a:ln w="38100">
              <a:solidFill>
                <a:srgbClr val="B227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0564B63-896D-4846-938A-95CC8E4BAFA3}"/>
                </a:ext>
              </a:extLst>
            </p:cNvPr>
            <p:cNvSpPr txBox="1"/>
            <p:nvPr/>
          </p:nvSpPr>
          <p:spPr>
            <a:xfrm>
              <a:off x="7712940" y="2342647"/>
              <a:ext cx="296443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8C1D1C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Câu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8C1D1C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8C1D1C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kể</a:t>
              </a:r>
              <a:endPara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rgbClr val="8C1D1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54F8DB2-026C-4BD7-9CAB-F1024067CE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866" y="3604846"/>
            <a:ext cx="3574745" cy="2971800"/>
          </a:xfrm>
          <a:prstGeom prst="rect">
            <a:avLst/>
          </a:prstGeom>
        </p:spPr>
      </p:pic>
      <p:pic>
        <p:nvPicPr>
          <p:cNvPr id="14" name="Picture 13">
            <a:hlinkClick r:id="rId6" action="ppaction://hlinksldjump"/>
            <a:extLst>
              <a:ext uri="{FF2B5EF4-FFF2-40B4-BE49-F238E27FC236}">
                <a16:creationId xmlns:a16="http://schemas.microsoft.com/office/drawing/2014/main" id="{C2A7F9C6-CE1D-4DC8-8FB4-673452AFEC6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9836" r="8438" b="21274"/>
          <a:stretch/>
        </p:blipFill>
        <p:spPr>
          <a:xfrm>
            <a:off x="9755695" y="5813040"/>
            <a:ext cx="2177005" cy="98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2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5181F2-F6A5-D84A-8F9A-F90F937C5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3509" y="122992"/>
            <a:ext cx="1523956" cy="15088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D19415-2228-1CAB-9EBA-C4F2869F2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18727"/>
            <a:ext cx="4237087" cy="11827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11B91F-9A77-0136-BA0E-5BF9144652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3248" y="1731111"/>
            <a:ext cx="3212870" cy="8596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CF65F6-68EB-0887-345D-B7209F785F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6472" y="2625507"/>
            <a:ext cx="7480440" cy="20179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8466" y="95091"/>
            <a:ext cx="715844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02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205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OP-PPT-4-1">
            <a:extLst>
              <a:ext uri="{FF2B5EF4-FFF2-40B4-BE49-F238E27FC236}">
                <a16:creationId xmlns:a16="http://schemas.microsoft.com/office/drawing/2014/main" id="{CA4E5FF0-015A-4589-A5F5-DEFF652AA02A}"/>
              </a:ext>
            </a:extLst>
          </p:cNvPr>
          <p:cNvSpPr/>
          <p:nvPr/>
        </p:nvSpPr>
        <p:spPr>
          <a:xfrm>
            <a:off x="745344" y="720877"/>
            <a:ext cx="5431928" cy="5431928"/>
          </a:xfrm>
          <a:custGeom>
            <a:avLst/>
            <a:gdLst>
              <a:gd name="connsiteX0" fmla="*/ 4800600 w 4800600"/>
              <a:gd name="connsiteY0" fmla="*/ 2400300 h 4800600"/>
              <a:gd name="connsiteX1" fmla="*/ 2400300 w 4800600"/>
              <a:gd name="connsiteY1" fmla="*/ 4800600 h 4800600"/>
              <a:gd name="connsiteX2" fmla="*/ 0 w 4800600"/>
              <a:gd name="connsiteY2" fmla="*/ 2400300 h 4800600"/>
              <a:gd name="connsiteX3" fmla="*/ 2400300 w 4800600"/>
              <a:gd name="connsiteY3" fmla="*/ 0 h 4800600"/>
              <a:gd name="connsiteX4" fmla="*/ 4800600 w 4800600"/>
              <a:gd name="connsiteY4" fmla="*/ 2400300 h 480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0600" h="4800600">
                <a:moveTo>
                  <a:pt x="4800600" y="2400300"/>
                </a:moveTo>
                <a:cubicBezTo>
                  <a:pt x="4800600" y="3725949"/>
                  <a:pt x="3725949" y="4800600"/>
                  <a:pt x="2400300" y="4800600"/>
                </a:cubicBezTo>
                <a:cubicBezTo>
                  <a:pt x="1074651" y="4800600"/>
                  <a:pt x="0" y="3725949"/>
                  <a:pt x="0" y="2400300"/>
                </a:cubicBezTo>
                <a:cubicBezTo>
                  <a:pt x="0" y="1074651"/>
                  <a:pt x="1074651" y="0"/>
                  <a:pt x="2400300" y="0"/>
                </a:cubicBezTo>
                <a:cubicBezTo>
                  <a:pt x="3725949" y="0"/>
                  <a:pt x="4800600" y="1074651"/>
                  <a:pt x="4800600" y="2400300"/>
                </a:cubicBezTo>
                <a:close/>
              </a:path>
            </a:pathLst>
          </a:custGeom>
          <a:solidFill>
            <a:schemeClr val="bg1"/>
          </a:solidFill>
          <a:ln w="274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17号-萌趣果冻体" panose="02000000000000000000" pitchFamily="2" charset="-122"/>
              <a:ea typeface="字魂17号-萌趣果冻体" panose="02000000000000000000" pitchFamily="2" charset="-122"/>
              <a:cs typeface="+mn-cs"/>
              <a:sym typeface="字魂17号-萌趣果冻体" panose="02000000000000000000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38D73DB-B72A-4F46-9C0D-F6AB402005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31" y="761988"/>
            <a:ext cx="6096012" cy="6096012"/>
          </a:xfrm>
          <a:prstGeom prst="rect">
            <a:avLst/>
          </a:prstGeom>
        </p:spPr>
      </p:pic>
      <p:sp>
        <p:nvSpPr>
          <p:cNvPr id="4" name="TOP-PPT-1" hidden="1">
            <a:extLst>
              <a:ext uri="{FF2B5EF4-FFF2-40B4-BE49-F238E27FC236}">
                <a16:creationId xmlns:a16="http://schemas.microsoft.com/office/drawing/2014/main" id="{61634176-6E28-4B3C-984F-E4F8C373ADED}"/>
              </a:ext>
            </a:extLst>
          </p:cNvPr>
          <p:cNvSpPr txBox="1"/>
          <p:nvPr/>
        </p:nvSpPr>
        <p:spPr>
          <a:xfrm>
            <a:off x="10522857" y="-841829"/>
            <a:ext cx="1669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noFill/>
                <a:effectLst/>
                <a:uLnTx/>
                <a:uFillTx/>
                <a:latin typeface="字魂17号-萌趣果冻体" panose="02000000000000000000" pitchFamily="2" charset="-122"/>
                <a:ea typeface="字魂17号-萌趣果冻体" panose="02000000000000000000" pitchFamily="2" charset="-122"/>
                <a:cs typeface="+mn-cs"/>
                <a:sym typeface="字魂17号-萌趣果冻体" panose="02000000000000000000" pitchFamily="2" charset="-122"/>
              </a:rPr>
              <a:t>BY YUSHEN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noFill/>
              <a:effectLst/>
              <a:uLnTx/>
              <a:uFillTx/>
              <a:latin typeface="字魂17号-萌趣果冻体" panose="02000000000000000000" pitchFamily="2" charset="-122"/>
              <a:ea typeface="字魂17号-萌趣果冻体" panose="02000000000000000000" pitchFamily="2" charset="-122"/>
              <a:cs typeface="+mn-cs"/>
              <a:sym typeface="字魂17号-萌趣果冻体" panose="02000000000000000000" pitchFamily="2" charset="-122"/>
            </a:endParaRPr>
          </a:p>
        </p:txBody>
      </p:sp>
      <p:grpSp>
        <p:nvGrpSpPr>
          <p:cNvPr id="10" name="TOP-PPT-5">
            <a:extLst>
              <a:ext uri="{FF2B5EF4-FFF2-40B4-BE49-F238E27FC236}">
                <a16:creationId xmlns:a16="http://schemas.microsoft.com/office/drawing/2014/main" id="{D906DD28-74AB-0F4E-9D69-3157754803A1}"/>
              </a:ext>
            </a:extLst>
          </p:cNvPr>
          <p:cNvGrpSpPr/>
          <p:nvPr/>
        </p:nvGrpSpPr>
        <p:grpSpPr>
          <a:xfrm>
            <a:off x="8078959" y="1263565"/>
            <a:ext cx="6878012" cy="1283691"/>
            <a:chOff x="6476495" y="1367784"/>
            <a:chExt cx="4113041" cy="759434"/>
          </a:xfrm>
        </p:grpSpPr>
        <p:sp>
          <p:nvSpPr>
            <p:cNvPr id="11" name="TOP-PPT-5-1">
              <a:extLst>
                <a:ext uri="{FF2B5EF4-FFF2-40B4-BE49-F238E27FC236}">
                  <a16:creationId xmlns:a16="http://schemas.microsoft.com/office/drawing/2014/main" id="{CACD2A0A-AF8E-5244-B44D-5AF9A36C8123}"/>
                </a:ext>
              </a:extLst>
            </p:cNvPr>
            <p:cNvSpPr/>
            <p:nvPr/>
          </p:nvSpPr>
          <p:spPr>
            <a:xfrm>
              <a:off x="6492778" y="1367784"/>
              <a:ext cx="759434" cy="7594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字魂17号-萌趣果冻体" panose="02000000000000000000" pitchFamily="2" charset="-122"/>
                <a:ea typeface="字魂17号-萌趣果冻体" panose="02000000000000000000" pitchFamily="2" charset="-122"/>
                <a:cs typeface="+mn-cs"/>
                <a:sym typeface="字魂17号-萌趣果冻体" panose="02000000000000000000" pitchFamily="2" charset="-122"/>
              </a:endParaRPr>
            </a:p>
          </p:txBody>
        </p:sp>
        <p:sp>
          <p:nvSpPr>
            <p:cNvPr id="12" name="TOP-PPT-5-2">
              <a:extLst>
                <a:ext uri="{FF2B5EF4-FFF2-40B4-BE49-F238E27FC236}">
                  <a16:creationId xmlns:a16="http://schemas.microsoft.com/office/drawing/2014/main" id="{6814BC07-E937-134C-8960-ECCF41B1B306}"/>
                </a:ext>
              </a:extLst>
            </p:cNvPr>
            <p:cNvSpPr txBox="1"/>
            <p:nvPr/>
          </p:nvSpPr>
          <p:spPr>
            <a:xfrm>
              <a:off x="6476495" y="1504563"/>
              <a:ext cx="791989" cy="546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FF819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sym typeface="字魂17号-萌趣果冻体" panose="02000000000000000000" pitchFamily="2" charset="-122"/>
                </a:rPr>
                <a:t>02</a:t>
              </a:r>
              <a:endPara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81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字魂17号-萌趣果冻体" panose="02000000000000000000" pitchFamily="2" charset="-122"/>
                <a:sym typeface="字魂17号-萌趣果冻体" panose="02000000000000000000" pitchFamily="2" charset="-122"/>
              </a:endParaRPr>
            </a:p>
          </p:txBody>
        </p:sp>
        <p:sp>
          <p:nvSpPr>
            <p:cNvPr id="13" name="TOP-PPT-5-3">
              <a:extLst>
                <a:ext uri="{FF2B5EF4-FFF2-40B4-BE49-F238E27FC236}">
                  <a16:creationId xmlns:a16="http://schemas.microsoft.com/office/drawing/2014/main" id="{AB9EADFD-B52D-0643-AADC-AEFF0058292A}"/>
                </a:ext>
              </a:extLst>
            </p:cNvPr>
            <p:cNvSpPr txBox="1"/>
            <p:nvPr/>
          </p:nvSpPr>
          <p:spPr>
            <a:xfrm>
              <a:off x="7549204" y="1396359"/>
              <a:ext cx="30403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字魂17号-萌趣果冻体" panose="02000000000000000000" pitchFamily="2" charset="-122"/>
                <a:ea typeface="字魂17号-萌趣果冻体" panose="02000000000000000000" pitchFamily="2" charset="-122"/>
                <a:cs typeface="Aa粉嘟嘟 (非商业使用)" panose="02010600010101010101" charset="-122"/>
                <a:sym typeface="字魂17号-萌趣果冻体" panose="02000000000000000000" pitchFamily="2" charset="-122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576A1FC-B0FD-3E48-9E54-C90A1CA103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630391"/>
            <a:ext cx="5918200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65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09AD671-6579-8547-A544-E04A692CBA88}"/>
              </a:ext>
            </a:extLst>
          </p:cNvPr>
          <p:cNvSpPr txBox="1"/>
          <p:nvPr/>
        </p:nvSpPr>
        <p:spPr>
          <a:xfrm>
            <a:off x="1298121" y="535551"/>
            <a:ext cx="10599965" cy="69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  <a:defRPr/>
            </a:pP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1. </a:t>
            </a:r>
            <a:r>
              <a:rPr lang="vi-VN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Tách mỗi câu dưới đây thành hai thành phần. </a:t>
            </a:r>
            <a:endParaRPr kumimoji="0" lang="en-VN" sz="3200" b="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C4A5A9E-9BB7-05F2-AF03-B001EED87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527" y="1583237"/>
            <a:ext cx="10338848" cy="3081338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6448E7A7-EFFD-E5DB-BBF1-52CC8B2A1BE8}"/>
              </a:ext>
            </a:extLst>
          </p:cNvPr>
          <p:cNvGrpSpPr/>
          <p:nvPr/>
        </p:nvGrpSpPr>
        <p:grpSpPr>
          <a:xfrm>
            <a:off x="4097891" y="4529001"/>
            <a:ext cx="4278451" cy="2175001"/>
            <a:chOff x="892354" y="3758439"/>
            <a:chExt cx="4278451" cy="2175001"/>
          </a:xfrm>
        </p:grpSpPr>
        <p:pic>
          <p:nvPicPr>
            <p:cNvPr id="31" name="Picture 9">
              <a:extLst>
                <a:ext uri="{FF2B5EF4-FFF2-40B4-BE49-F238E27FC236}">
                  <a16:creationId xmlns:a16="http://schemas.microsoft.com/office/drawing/2014/main" id="{DB1BFF79-2CF1-13D2-4895-4C5349869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4" y="3758439"/>
              <a:ext cx="4278451" cy="2171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619DCAFE-52C2-794C-E564-B4F127D84846}"/>
                </a:ext>
              </a:extLst>
            </p:cNvPr>
            <p:cNvSpPr/>
            <p:nvPr/>
          </p:nvSpPr>
          <p:spPr>
            <a:xfrm>
              <a:off x="1442720" y="5405120"/>
              <a:ext cx="3169920" cy="5283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Thảo</a:t>
              </a:r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luận</a:t>
              </a:r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nhóm</a:t>
              </a:r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4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7805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BDBC6F4-87A6-F147-C3B5-09B3DCAC50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099464"/>
              </p:ext>
            </p:extLst>
          </p:nvPr>
        </p:nvGraphicFramePr>
        <p:xfrm>
          <a:off x="801384" y="657546"/>
          <a:ext cx="10757043" cy="5512368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436994">
                  <a:extLst>
                    <a:ext uri="{9D8B030D-6E8A-4147-A177-3AD203B41FA5}">
                      <a16:colId xmlns:a16="http://schemas.microsoft.com/office/drawing/2014/main" val="1077920222"/>
                    </a:ext>
                  </a:extLst>
                </a:gridCol>
                <a:gridCol w="3237748">
                  <a:extLst>
                    <a:ext uri="{9D8B030D-6E8A-4147-A177-3AD203B41FA5}">
                      <a16:colId xmlns:a16="http://schemas.microsoft.com/office/drawing/2014/main" val="2851642956"/>
                    </a:ext>
                  </a:extLst>
                </a:gridCol>
                <a:gridCol w="2989780">
                  <a:extLst>
                    <a:ext uri="{9D8B030D-6E8A-4147-A177-3AD203B41FA5}">
                      <a16:colId xmlns:a16="http://schemas.microsoft.com/office/drawing/2014/main" val="1617181088"/>
                    </a:ext>
                  </a:extLst>
                </a:gridCol>
                <a:gridCol w="3092521">
                  <a:extLst>
                    <a:ext uri="{9D8B030D-6E8A-4147-A177-3AD203B41FA5}">
                      <a16:colId xmlns:a16="http://schemas.microsoft.com/office/drawing/2014/main" val="2403152775"/>
                    </a:ext>
                  </a:extLst>
                </a:gridCol>
              </a:tblGrid>
              <a:tr h="10123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rgbClr val="00206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TT</a:t>
                      </a:r>
                      <a:endParaRPr lang="en-US" sz="3600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rgbClr val="00206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Câu</a:t>
                      </a:r>
                      <a:endParaRPr lang="en-US" sz="3600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rgbClr val="00206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Thành phần thứ nhất</a:t>
                      </a:r>
                      <a:endParaRPr lang="en-US" sz="3600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rgbClr val="00206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Thành phần thứ hai</a:t>
                      </a:r>
                      <a:endParaRPr lang="en-US" sz="3600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0547510"/>
                  </a:ext>
                </a:extLst>
              </a:tr>
              <a:tr h="10123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rgbClr val="00206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en-US" sz="3600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32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M. Ông Bụt đã cứu con</a:t>
                      </a:r>
                      <a:endParaRPr lang="en-US" sz="40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36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Ông Bụt</a:t>
                      </a:r>
                      <a:endParaRPr lang="en-US" sz="44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36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đã cứu con</a:t>
                      </a:r>
                      <a:endParaRPr lang="en-US" sz="44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7805874"/>
                  </a:ext>
                </a:extLst>
              </a:tr>
              <a:tr h="10123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rgbClr val="00206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en-US" sz="3600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32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Nắng mùa thu vàng óng</a:t>
                      </a:r>
                      <a:endParaRPr lang="en-US" sz="40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142851"/>
                  </a:ext>
                </a:extLst>
              </a:tr>
              <a:tr h="10123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rgbClr val="00206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en-US" sz="3600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32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Nhành lan ấy rất đẹp</a:t>
                      </a:r>
                      <a:endParaRPr lang="en-US" sz="40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152681"/>
                  </a:ext>
                </a:extLst>
              </a:tr>
              <a:tr h="13651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rgbClr val="00206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lang="en-US" sz="3600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32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Nhạc sĩ Văn Cao là tác giả bài hát </a:t>
                      </a:r>
                      <a:r>
                        <a:rPr lang="nl-NL" sz="32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Tiến </a:t>
                      </a:r>
                      <a:r>
                        <a:rPr lang="nl-NL" sz="32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quân ca.</a:t>
                      </a:r>
                      <a:endParaRPr lang="en-US" sz="40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006313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D4CAF631-B086-815C-81E5-1FC98FC19244}"/>
              </a:ext>
            </a:extLst>
          </p:cNvPr>
          <p:cNvSpPr txBox="1"/>
          <p:nvPr/>
        </p:nvSpPr>
        <p:spPr>
          <a:xfrm>
            <a:off x="5784350" y="2907587"/>
            <a:ext cx="3071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Nắng mùa thu</a:t>
            </a:r>
            <a:endParaRPr lang="en-US" sz="32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EB422A-4B91-444E-8C2A-5D8185A156CF}"/>
              </a:ext>
            </a:extLst>
          </p:cNvPr>
          <p:cNvSpPr txBox="1"/>
          <p:nvPr/>
        </p:nvSpPr>
        <p:spPr>
          <a:xfrm>
            <a:off x="9226193" y="2887038"/>
            <a:ext cx="2157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vàng óng</a:t>
            </a:r>
            <a:endParaRPr lang="en-US" sz="32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F58608-BDE6-338E-6BAD-02C04EB185E5}"/>
              </a:ext>
            </a:extLst>
          </p:cNvPr>
          <p:cNvSpPr txBox="1"/>
          <p:nvPr/>
        </p:nvSpPr>
        <p:spPr>
          <a:xfrm>
            <a:off x="5763801" y="3842535"/>
            <a:ext cx="3071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Nhành lan ấy </a:t>
            </a:r>
            <a:endParaRPr lang="en-US" sz="32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9CBC10-1BD9-124F-5A6A-06964502B16F}"/>
              </a:ext>
            </a:extLst>
          </p:cNvPr>
          <p:cNvSpPr txBox="1"/>
          <p:nvPr/>
        </p:nvSpPr>
        <p:spPr>
          <a:xfrm>
            <a:off x="9205644" y="3821986"/>
            <a:ext cx="2157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rất đẹp</a:t>
            </a:r>
            <a:endParaRPr lang="en-US" sz="32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6CD679-ED02-2B2F-C85C-C8EFB1C2E68A}"/>
              </a:ext>
            </a:extLst>
          </p:cNvPr>
          <p:cNvSpPr txBox="1"/>
          <p:nvPr/>
        </p:nvSpPr>
        <p:spPr>
          <a:xfrm>
            <a:off x="5519951" y="4897630"/>
            <a:ext cx="3071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Nhạc sĩ Văn Cao </a:t>
            </a:r>
            <a:endParaRPr lang="en-US" sz="32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59B83E-2048-B354-D9D8-890B86952FD0}"/>
              </a:ext>
            </a:extLst>
          </p:cNvPr>
          <p:cNvSpPr txBox="1"/>
          <p:nvPr/>
        </p:nvSpPr>
        <p:spPr>
          <a:xfrm>
            <a:off x="8445357" y="4900773"/>
            <a:ext cx="31336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 tác giả bài hát Tiến quân ca.</a:t>
            </a:r>
            <a:endParaRPr lang="en-US" sz="32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343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8D29113-3C63-69D5-FC81-493A1BDB6CD5}"/>
              </a:ext>
            </a:extLst>
          </p:cNvPr>
          <p:cNvSpPr/>
          <p:nvPr/>
        </p:nvSpPr>
        <p:spPr>
          <a:xfrm>
            <a:off x="1746606" y="636997"/>
            <a:ext cx="2835668" cy="105823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Thành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phần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thứ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nhất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D37770D-68A5-E42C-C2C2-8863271C3321}"/>
              </a:ext>
            </a:extLst>
          </p:cNvPr>
          <p:cNvSpPr/>
          <p:nvPr/>
        </p:nvSpPr>
        <p:spPr>
          <a:xfrm>
            <a:off x="7274103" y="595902"/>
            <a:ext cx="2835668" cy="110960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Thành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phần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thứ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hai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8D19456-8F72-BF71-F1EA-15EE83D00440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3164440" y="1695235"/>
            <a:ext cx="0" cy="116098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8E7F730-D0A6-A46A-D108-1E3BB5B8A7B7}"/>
              </a:ext>
            </a:extLst>
          </p:cNvPr>
          <p:cNvSpPr txBox="1"/>
          <p:nvPr/>
        </p:nvSpPr>
        <p:spPr>
          <a:xfrm>
            <a:off x="595901" y="2888878"/>
            <a:ext cx="5075435" cy="1815882"/>
          </a:xfrm>
          <a:prstGeom prst="rect">
            <a:avLst/>
          </a:prstGeom>
          <a:noFill/>
          <a:ln w="28575"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</a:t>
            </a:r>
            <a:r>
              <a:rPr lang="vi-VN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ồm những từ ngữ nêu người, vật, hiện tượng tự nhiên </a:t>
            </a:r>
            <a:r>
              <a:rPr lang="vi-VN" sz="28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(ông Bụt, nắng mùa thu, nhành lan ấy, nhạc sĩ Văn Cao)</a:t>
            </a:r>
            <a:endParaRPr kumimoji="0" lang="en-VN" sz="28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7CB20A2-1462-8F9A-7D43-72674CCF464D}"/>
              </a:ext>
            </a:extLst>
          </p:cNvPr>
          <p:cNvCxnSpPr>
            <a:cxnSpLocks/>
          </p:cNvCxnSpPr>
          <p:nvPr/>
        </p:nvCxnSpPr>
        <p:spPr>
          <a:xfrm>
            <a:off x="8702211" y="1705509"/>
            <a:ext cx="0" cy="116098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C9AB9EB-A19E-7D1B-2334-B568C51EFCE5}"/>
              </a:ext>
            </a:extLst>
          </p:cNvPr>
          <p:cNvSpPr txBox="1"/>
          <p:nvPr/>
        </p:nvSpPr>
        <p:spPr>
          <a:xfrm>
            <a:off x="6133672" y="2899152"/>
            <a:ext cx="5383658" cy="1815882"/>
          </a:xfrm>
          <a:prstGeom prst="rect">
            <a:avLst/>
          </a:prstGeom>
          <a:noFill/>
          <a:ln w="28575"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28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Gồm</a:t>
            </a: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những</a:t>
            </a: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nêu</a:t>
            </a: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hoạt</a:t>
            </a: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động</a:t>
            </a: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800" i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đã</a:t>
            </a:r>
            <a:r>
              <a:rPr lang="en-US" sz="28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cứu</a:t>
            </a:r>
            <a:r>
              <a:rPr lang="en-US" sz="28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con)</a:t>
            </a: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đặc</a:t>
            </a: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điểm</a:t>
            </a: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800" i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vàng</a:t>
            </a:r>
            <a:r>
              <a:rPr lang="en-US" sz="28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óng</a:t>
            </a:r>
            <a:r>
              <a:rPr lang="en-US" sz="28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rất</a:t>
            </a:r>
            <a:r>
              <a:rPr lang="en-US" sz="28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đẹp</a:t>
            </a:r>
            <a:r>
              <a:rPr lang="en-US" sz="28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giới</a:t>
            </a: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thiệu</a:t>
            </a: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nhận</a:t>
            </a: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xét</a:t>
            </a: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800" i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8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tác</a:t>
            </a:r>
            <a:r>
              <a:rPr lang="en-US" sz="28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giả</a:t>
            </a:r>
            <a:r>
              <a:rPr lang="en-US" sz="28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28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hát</a:t>
            </a:r>
            <a:r>
              <a:rPr lang="en-US" sz="28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Tiến</a:t>
            </a:r>
            <a:r>
              <a:rPr lang="en-US" sz="28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quân</a:t>
            </a:r>
            <a:r>
              <a:rPr lang="en-US" sz="28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ca). </a:t>
            </a:r>
            <a:endParaRPr kumimoji="0" lang="en-VN" sz="28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F19BFB62-60B1-2557-DD42-6CE06B1B6BDE}"/>
              </a:ext>
            </a:extLst>
          </p:cNvPr>
          <p:cNvSpPr/>
          <p:nvPr/>
        </p:nvSpPr>
        <p:spPr>
          <a:xfrm rot="5400000">
            <a:off x="5584004" y="2039418"/>
            <a:ext cx="626723" cy="5979563"/>
          </a:xfrm>
          <a:prstGeom prst="rightBrace">
            <a:avLst>
              <a:gd name="adj1" fmla="val 44355"/>
              <a:gd name="adj2" fmla="val 5000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FC1CC6E-4329-D02F-5191-CAC5C43B8D5C}"/>
              </a:ext>
            </a:extLst>
          </p:cNvPr>
          <p:cNvSpPr/>
          <p:nvPr/>
        </p:nvSpPr>
        <p:spPr>
          <a:xfrm>
            <a:off x="2609636" y="5388794"/>
            <a:ext cx="7561780" cy="139214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Hai thành phần này được gọi là hai thành phần chính của câu, thường không thể vắng mặt trong câu Tiếng Việt. 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500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3" grpId="0" animBg="1"/>
      <p:bldP spid="25" grpId="0" animBg="1"/>
      <p:bldP spid="26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E01EA2-4F3D-D94E-A55B-28A5C145C062}"/>
              </a:ext>
            </a:extLst>
          </p:cNvPr>
          <p:cNvSpPr txBox="1"/>
          <p:nvPr/>
        </p:nvSpPr>
        <p:spPr>
          <a:xfrm>
            <a:off x="0" y="0"/>
            <a:ext cx="12192000" cy="12741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</a:t>
            </a:r>
            <a:r>
              <a:rPr lang="vi-VN" sz="32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Từ kết quả ở bài tập 1, </a:t>
            </a:r>
            <a:r>
              <a:rPr lang="vi-VN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ếp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phần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thứ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nhất</a:t>
            </a:r>
            <a:r>
              <a:rPr lang="vi-VN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phần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thứ</a:t>
            </a:r>
            <a:r>
              <a:rPr lang="vi-VN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hai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mỗi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câu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vi-VN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vào nhóm thích hợp. Đánh dấu </a:t>
            </a:r>
            <a:r>
              <a:rPr lang="vi-VN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 vào ô trong bảng dưới đây:</a:t>
            </a:r>
            <a:endParaRPr kumimoji="0" lang="vi-VN" sz="3200" b="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705054"/>
              </p:ext>
            </p:extLst>
          </p:nvPr>
        </p:nvGraphicFramePr>
        <p:xfrm>
          <a:off x="171449" y="1274194"/>
          <a:ext cx="11858625" cy="55838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8482">
                  <a:extLst>
                    <a:ext uri="{9D8B030D-6E8A-4147-A177-3AD203B41FA5}">
                      <a16:colId xmlns:a16="http://schemas.microsoft.com/office/drawing/2014/main" val="2095068475"/>
                    </a:ext>
                  </a:extLst>
                </a:gridCol>
                <a:gridCol w="1133208">
                  <a:extLst>
                    <a:ext uri="{9D8B030D-6E8A-4147-A177-3AD203B41FA5}">
                      <a16:colId xmlns:a16="http://schemas.microsoft.com/office/drawing/2014/main" val="4142822681"/>
                    </a:ext>
                  </a:extLst>
                </a:gridCol>
                <a:gridCol w="1131439">
                  <a:extLst>
                    <a:ext uri="{9D8B030D-6E8A-4147-A177-3AD203B41FA5}">
                      <a16:colId xmlns:a16="http://schemas.microsoft.com/office/drawing/2014/main" val="3864634556"/>
                    </a:ext>
                  </a:extLst>
                </a:gridCol>
                <a:gridCol w="1704319">
                  <a:extLst>
                    <a:ext uri="{9D8B030D-6E8A-4147-A177-3AD203B41FA5}">
                      <a16:colId xmlns:a16="http://schemas.microsoft.com/office/drawing/2014/main" val="1175070900"/>
                    </a:ext>
                  </a:extLst>
                </a:gridCol>
                <a:gridCol w="2878724">
                  <a:extLst>
                    <a:ext uri="{9D8B030D-6E8A-4147-A177-3AD203B41FA5}">
                      <a16:colId xmlns:a16="http://schemas.microsoft.com/office/drawing/2014/main" val="1775595645"/>
                    </a:ext>
                  </a:extLst>
                </a:gridCol>
                <a:gridCol w="1575422">
                  <a:extLst>
                    <a:ext uri="{9D8B030D-6E8A-4147-A177-3AD203B41FA5}">
                      <a16:colId xmlns:a16="http://schemas.microsoft.com/office/drawing/2014/main" val="2050555966"/>
                    </a:ext>
                  </a:extLst>
                </a:gridCol>
                <a:gridCol w="1647031">
                  <a:extLst>
                    <a:ext uri="{9D8B030D-6E8A-4147-A177-3AD203B41FA5}">
                      <a16:colId xmlns:a16="http://schemas.microsoft.com/office/drawing/2014/main" val="3501321985"/>
                    </a:ext>
                  </a:extLst>
                </a:gridCol>
              </a:tblGrid>
              <a:tr h="498150">
                <a:tc rowSpan="2">
                  <a:txBody>
                    <a:bodyPr/>
                    <a:lstStyle/>
                    <a:p>
                      <a:pPr algn="ctr"/>
                      <a:r>
                        <a:rPr lang="vi-VN" sz="3600" b="1" dirty="0" smtClean="0">
                          <a:latin typeface="+mj-lt"/>
                        </a:rPr>
                        <a:t>Câu</a:t>
                      </a:r>
                      <a:endParaRPr lang="en-US" sz="36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vi-VN" sz="24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Thành</a:t>
                      </a:r>
                      <a:r>
                        <a:rPr lang="vi-VN" sz="2400" b="1" baseline="0" dirty="0" smtClean="0">
                          <a:solidFill>
                            <a:srgbClr val="FF0000"/>
                          </a:solidFill>
                          <a:latin typeface="+mj-lt"/>
                        </a:rPr>
                        <a:t> phần thứ nhất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24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Thành</a:t>
                      </a:r>
                      <a:r>
                        <a:rPr lang="vi-VN" sz="2400" b="1" baseline="0" dirty="0" smtClean="0">
                          <a:solidFill>
                            <a:srgbClr val="FF0000"/>
                          </a:solidFill>
                          <a:latin typeface="+mj-lt"/>
                        </a:rPr>
                        <a:t> phần thứ hai</a:t>
                      </a:r>
                      <a:endParaRPr lang="en-US" sz="2400" b="1" dirty="0" smtClean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796821"/>
                  </a:ext>
                </a:extLst>
              </a:tr>
              <a:tr h="89667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b="1" dirty="0" smtClean="0">
                          <a:latin typeface="+mj-lt"/>
                        </a:rPr>
                        <a:t>Người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b="1" dirty="0" smtClean="0">
                          <a:latin typeface="+mj-lt"/>
                        </a:rPr>
                        <a:t>Vật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b="1" dirty="0" smtClean="0">
                          <a:latin typeface="+mj-lt"/>
                        </a:rPr>
                        <a:t>Hiện tượng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b="1" dirty="0" smtClean="0">
                          <a:latin typeface="+mj-lt"/>
                        </a:rPr>
                        <a:t>Hoạt động,</a:t>
                      </a:r>
                      <a:r>
                        <a:rPr lang="vi-VN" sz="2400" b="1" baseline="0" dirty="0" smtClean="0">
                          <a:latin typeface="+mj-lt"/>
                        </a:rPr>
                        <a:t> trạng thái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b="1" dirty="0" smtClean="0">
                          <a:latin typeface="+mj-lt"/>
                        </a:rPr>
                        <a:t>Đặc điểm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b="1" dirty="0" smtClean="0">
                          <a:latin typeface="+mj-lt"/>
                        </a:rPr>
                        <a:t>Giới thiệu,</a:t>
                      </a:r>
                      <a:r>
                        <a:rPr lang="vi-VN" sz="2400" b="1" baseline="0" dirty="0" smtClean="0">
                          <a:latin typeface="+mj-lt"/>
                        </a:rPr>
                        <a:t> nhận xét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8663702"/>
                  </a:ext>
                </a:extLst>
              </a:tr>
              <a:tr h="8966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4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M. Ông Bụt</a:t>
                      </a:r>
                      <a:r>
                        <a:rPr lang="vi-VN" sz="24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nl-NL" sz="24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đã cứu con</a:t>
                      </a:r>
                      <a:endParaRPr lang="en-US" sz="3200" dirty="0" smtClean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768849"/>
                  </a:ext>
                </a:extLst>
              </a:tr>
              <a:tr h="8491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4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Nắng mùa </a:t>
                      </a:r>
                      <a:r>
                        <a:rPr lang="nl-NL" sz="24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thu</a:t>
                      </a:r>
                      <a:r>
                        <a:rPr lang="vi-VN" sz="24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nl-NL" sz="24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vàng </a:t>
                      </a:r>
                      <a:r>
                        <a:rPr lang="nl-NL" sz="24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óng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24294665"/>
                  </a:ext>
                </a:extLst>
              </a:tr>
              <a:tr h="8491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4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Nhành lan </a:t>
                      </a:r>
                      <a:r>
                        <a:rPr lang="nl-NL" sz="24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ấy</a:t>
                      </a:r>
                      <a:r>
                        <a:rPr lang="vi-VN" sz="24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nl-NL" sz="24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NL" sz="24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rất đẹp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7240420"/>
                  </a:ext>
                </a:extLst>
              </a:tr>
              <a:tr h="1594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4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Nhạc sĩ Văn </a:t>
                      </a:r>
                      <a:r>
                        <a:rPr lang="nl-NL" sz="24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Cao</a:t>
                      </a:r>
                      <a:r>
                        <a:rPr lang="vi-VN" sz="24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nl-NL" sz="24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NL" sz="24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là tác giả bài hát </a:t>
                      </a:r>
                      <a:r>
                        <a:rPr lang="nl-NL" sz="24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Tiến </a:t>
                      </a:r>
                      <a:r>
                        <a:rPr lang="nl-NL" sz="24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quân ca.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33782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43138" y="2757488"/>
            <a:ext cx="800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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10400" y="2757487"/>
            <a:ext cx="800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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52950" y="3681377"/>
            <a:ext cx="800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solidFill>
                  <a:srgbClr val="0070C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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334500" y="3681377"/>
            <a:ext cx="800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solidFill>
                  <a:srgbClr val="0070C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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67077" y="4450818"/>
            <a:ext cx="800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solidFill>
                  <a:srgbClr val="0070C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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43137" y="5703839"/>
            <a:ext cx="800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solidFill>
                  <a:srgbClr val="0070C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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334499" y="4500247"/>
            <a:ext cx="800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solidFill>
                  <a:srgbClr val="0070C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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896600" y="5703838"/>
            <a:ext cx="800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solidFill>
                  <a:srgbClr val="0070C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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28838" y="2757487"/>
            <a:ext cx="3629025" cy="395763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6600" b="1" dirty="0" smtClean="0">
                <a:latin typeface="+mj-lt"/>
              </a:rPr>
              <a:t>CHỦ NGỮ</a:t>
            </a:r>
            <a:endParaRPr lang="en-US" sz="6600" b="1" dirty="0">
              <a:latin typeface="+mj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600825" y="2757487"/>
            <a:ext cx="4914900" cy="395763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6600" b="1" dirty="0" smtClean="0">
                <a:latin typeface="+mj-lt"/>
              </a:rPr>
              <a:t>VỊ NGỮ</a:t>
            </a:r>
            <a:endParaRPr lang="en-US" sz="6600" b="1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2103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/>
      <p:bldP spid="18" grpId="0"/>
      <p:bldP spid="19" grpId="0"/>
      <p:bldP spid="20" grpId="0"/>
      <p:bldP spid="21" grpId="0"/>
      <p:bldP spid="22" grpId="0"/>
      <p:bldP spid="7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Hình ảnh Phim Hoạt Hình Bằng Tay Hai Cô Bé Dễ Thương PNG , Yếu Tố Png, Hoạt  Hình, Cô Bé Dễ Thương PNG miễn phí tải tập tin PSDComment và Vector">
            <a:extLst>
              <a:ext uri="{FF2B5EF4-FFF2-40B4-BE49-F238E27FC236}">
                <a16:creationId xmlns:a16="http://schemas.microsoft.com/office/drawing/2014/main" id="{E95A08A6-43DB-C54A-AA43-CB38B58397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1026" name="Picture 2" descr="Phim hoạt hình dễ thương học sinh trung học cơ sở học sinh trung học bằng  tay các yếu tố nhân vật | Công cụ đồ họa PSD Tải xuống miễn phí -">
            <a:extLst>
              <a:ext uri="{FF2B5EF4-FFF2-40B4-BE49-F238E27FC236}">
                <a16:creationId xmlns:a16="http://schemas.microsoft.com/office/drawing/2014/main" id="{CACBC3DB-DCD1-4145-B109-FD8A3FF74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571" b="94000" l="10000" r="90000">
                        <a14:foregroundMark x1="40143" y1="93714" x2="54000" y2="94000"/>
                        <a14:foregroundMark x1="41286" y1="8571" x2="48857" y2="9571"/>
                        <a14:foregroundMark x1="49429" y1="71857" x2="49857" y2="78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729" y="1632264"/>
            <a:ext cx="3778405" cy="3778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C33C88-BFFD-F24B-9738-1101A5368337}"/>
              </a:ext>
            </a:extLst>
          </p:cNvPr>
          <p:cNvSpPr txBox="1"/>
          <p:nvPr/>
        </p:nvSpPr>
        <p:spPr>
          <a:xfrm>
            <a:off x="2018536" y="854596"/>
            <a:ext cx="8738506" cy="1200329"/>
          </a:xfrm>
          <a:prstGeom prst="rect">
            <a:avLst/>
          </a:prstGeom>
          <a:noFill/>
          <a:ln w="28575"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36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</a:t>
            </a:r>
            <a:r>
              <a:rPr lang="vi-VN" sz="36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Đặt câu hỏi cho các thành phần câu trong bài tập 1.</a:t>
            </a:r>
            <a:endParaRPr kumimoji="0" lang="en-V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AB5893F-1865-E59C-0D36-425535386550}"/>
              </a:ext>
            </a:extLst>
          </p:cNvPr>
          <p:cNvSpPr/>
          <p:nvPr/>
        </p:nvSpPr>
        <p:spPr>
          <a:xfrm>
            <a:off x="3543301" y="2400300"/>
            <a:ext cx="6600824" cy="301036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M: </a:t>
            </a:r>
            <a:r>
              <a:rPr lang="vi-VN" sz="44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Ông Bụt đã cứu con.</a:t>
            </a:r>
            <a:endParaRPr lang="en-US" sz="44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 </a:t>
            </a:r>
            <a:r>
              <a:rPr lang="en-US" sz="44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Ai</a:t>
            </a:r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r>
              <a:rPr lang="en-US" sz="4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đã</a:t>
            </a:r>
            <a:r>
              <a:rPr lang="en-US" sz="4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cứu</a:t>
            </a:r>
            <a:r>
              <a:rPr lang="en-US" sz="4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con</a:t>
            </a:r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  <a:p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sz="4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Ông</a:t>
            </a:r>
            <a:r>
              <a:rPr lang="en-US" sz="4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Bụt</a:t>
            </a:r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r>
              <a:rPr lang="en-US" sz="4400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44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gì</a:t>
            </a:r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 </a:t>
            </a:r>
          </a:p>
        </p:txBody>
      </p:sp>
    </p:spTree>
    <p:extLst>
      <p:ext uri="{BB962C8B-B14F-4D97-AF65-F5344CB8AC3E}">
        <p14:creationId xmlns:p14="http://schemas.microsoft.com/office/powerpoint/2010/main" val="230574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Hình ảnh Phim Hoạt Hình Bằng Tay Hai Cô Bé Dễ Thương PNG , Yếu Tố Png, Hoạt  Hình, Cô Bé Dễ Thương PNG miễn phí tải tập tin PSDComment và Vector">
            <a:extLst>
              <a:ext uri="{FF2B5EF4-FFF2-40B4-BE49-F238E27FC236}">
                <a16:creationId xmlns:a16="http://schemas.microsoft.com/office/drawing/2014/main" id="{E95A08A6-43DB-C54A-AA43-CB38B58397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1026" name="Picture 2" descr="Phim hoạt hình dễ thương học sinh trung học cơ sở học sinh trung học bằng  tay các yếu tố nhân vật | Công cụ đồ họa PSD Tải xuống miễn phí -">
            <a:extLst>
              <a:ext uri="{FF2B5EF4-FFF2-40B4-BE49-F238E27FC236}">
                <a16:creationId xmlns:a16="http://schemas.microsoft.com/office/drawing/2014/main" id="{CACBC3DB-DCD1-4145-B109-FD8A3FF74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71" b="94000" l="10000" r="90000">
                        <a14:foregroundMark x1="40143" y1="93714" x2="54000" y2="94000"/>
                        <a14:foregroundMark x1="41286" y1="8571" x2="48857" y2="9571"/>
                        <a14:foregroundMark x1="49429" y1="71857" x2="49857" y2="78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729" y="1632264"/>
            <a:ext cx="3778405" cy="3778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AB5893F-1865-E59C-0D36-425535386550}"/>
              </a:ext>
            </a:extLst>
          </p:cNvPr>
          <p:cNvSpPr/>
          <p:nvPr/>
        </p:nvSpPr>
        <p:spPr>
          <a:xfrm>
            <a:off x="2840563" y="320765"/>
            <a:ext cx="7997627" cy="16377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2: </a:t>
            </a:r>
            <a:r>
              <a:rPr lang="vi-VN" sz="3200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Nắng mùa thu vàng óng.</a:t>
            </a:r>
          </a:p>
          <a:p>
            <a:r>
              <a:rPr lang="vi-VN" sz="32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en-US" sz="3200" i="1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Cái</a:t>
            </a:r>
            <a:r>
              <a:rPr lang="en-US" sz="3200" i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gì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vàng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óng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 (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nắng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mùa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thu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Nắng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mùa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thu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thế</a:t>
            </a:r>
            <a:r>
              <a:rPr lang="en-US" sz="32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nào</a:t>
            </a:r>
            <a:r>
              <a:rPr lang="en-US" sz="32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 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vàng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óng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BBA94C2-1924-2929-DE42-C2FB173F2C00}"/>
              </a:ext>
            </a:extLst>
          </p:cNvPr>
          <p:cNvSpPr/>
          <p:nvPr/>
        </p:nvSpPr>
        <p:spPr>
          <a:xfrm>
            <a:off x="3086098" y="2218384"/>
            <a:ext cx="7506555" cy="144432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3:</a:t>
            </a:r>
            <a:r>
              <a:rPr lang="vi-VN" sz="3200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Nhành lan ấy rất đẹp.</a:t>
            </a:r>
          </a:p>
          <a:p>
            <a:r>
              <a:rPr lang="vi-VN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en-US" sz="32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Cái</a:t>
            </a:r>
            <a:r>
              <a:rPr lang="en-US" sz="32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gì</a:t>
            </a:r>
            <a:r>
              <a:rPr lang="en-US" sz="32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rất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đẹp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 (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nhành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lan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ấy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Nhành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lan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ấy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thế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nào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 (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rất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đẹp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85D192C-E436-58A5-5659-FF9280363861}"/>
              </a:ext>
            </a:extLst>
          </p:cNvPr>
          <p:cNvSpPr/>
          <p:nvPr/>
        </p:nvSpPr>
        <p:spPr>
          <a:xfrm>
            <a:off x="2386077" y="3922560"/>
            <a:ext cx="9386888" cy="167035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4: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Nhạc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sĩ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Văn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Cao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tác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giả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hát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Tiến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quân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</a:t>
            </a:r>
            <a:r>
              <a:rPr lang="vi-VN" sz="2800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r>
              <a:rPr lang="vi-VN" sz="28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en-US" sz="2800" i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Ai </a:t>
            </a:r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tác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giả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hát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Tiến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quân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ca? (</a:t>
            </a:r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nhạc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sĩ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Văn Cao).</a:t>
            </a:r>
          </a:p>
          <a:p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</a:t>
            </a:r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Nhạc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sĩ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Văn Cao </a:t>
            </a:r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ai?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tác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giả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hát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Tiến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quân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ca)</a:t>
            </a:r>
          </a:p>
        </p:txBody>
      </p:sp>
    </p:spTree>
    <p:extLst>
      <p:ext uri="{BB962C8B-B14F-4D97-AF65-F5344CB8AC3E}">
        <p14:creationId xmlns:p14="http://schemas.microsoft.com/office/powerpoint/2010/main" val="367879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Hình ảnh Phim Hoạt Hình Bằng Tay Hai Cô Bé Dễ Thương PNG , Yếu Tố Png, Hoạt  Hình, Cô Bé Dễ Thương PNG miễn phí tải tập tin PSDComment và Vector">
            <a:extLst>
              <a:ext uri="{FF2B5EF4-FFF2-40B4-BE49-F238E27FC236}">
                <a16:creationId xmlns:a16="http://schemas.microsoft.com/office/drawing/2014/main" id="{E95A08A6-43DB-C54A-AA43-CB38B58397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617284DD-0465-0DB3-5405-D08CD9B5DDFD}"/>
              </a:ext>
            </a:extLst>
          </p:cNvPr>
          <p:cNvSpPr/>
          <p:nvPr/>
        </p:nvSpPr>
        <p:spPr>
          <a:xfrm>
            <a:off x="1931541" y="523982"/>
            <a:ext cx="8280971" cy="1345915"/>
          </a:xfrm>
          <a:prstGeom prst="wedgeRoundRectCallout">
            <a:avLst>
              <a:gd name="adj1" fmla="val -45140"/>
              <a:gd name="adj2" fmla="val 7318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n-US" sz="2800" b="1" dirty="0" err="1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hủ</a:t>
            </a:r>
            <a:r>
              <a:rPr lang="en-US" sz="2800" b="1" dirty="0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2800" b="1" dirty="0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trả</a:t>
            </a:r>
            <a:r>
              <a:rPr lang="en-US" sz="2800" b="1" dirty="0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lời</a:t>
            </a:r>
            <a:r>
              <a:rPr lang="en-US" sz="2800" b="1" dirty="0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cho</a:t>
            </a:r>
            <a:r>
              <a:rPr lang="en-US" sz="2800" b="1" dirty="0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2800" b="1" dirty="0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lang="en-US" sz="2800" b="1" dirty="0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2800" b="1" dirty="0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2800" b="1" dirty="0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2800" b="1" dirty="0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2800" b="1" dirty="0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lang="en-US" sz="2800" b="1" dirty="0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nào</a:t>
            </a:r>
            <a:r>
              <a:rPr lang="en-US" sz="2800" b="1" dirty="0" smtClean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  <a:endParaRPr lang="en-US" sz="2800" b="1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3EEC02-0ABB-C3F8-6151-48D526136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9630" y="2510124"/>
            <a:ext cx="2799365" cy="3660163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5B94DB-CD65-A5FF-48D2-DEE4DE575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267" y="2149932"/>
            <a:ext cx="2540758" cy="375608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2D8C2443-162D-68E0-1C34-C93923688212}"/>
              </a:ext>
            </a:extLst>
          </p:cNvPr>
          <p:cNvSpPr/>
          <p:nvPr/>
        </p:nvSpPr>
        <p:spPr>
          <a:xfrm>
            <a:off x="3503486" y="2414427"/>
            <a:ext cx="6082303" cy="1397285"/>
          </a:xfrm>
          <a:prstGeom prst="wedgeRoundRectCallout">
            <a:avLst>
              <a:gd name="adj1" fmla="val 44475"/>
              <a:gd name="adj2" fmla="val 67080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10000"/>
              </a:lnSpc>
            </a:pP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Chủ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trả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lời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cho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vi-VN" sz="28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vi-VN" sz="28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ai, cái gì, </a:t>
            </a:r>
            <a:r>
              <a:rPr lang="en-US" sz="2800" b="1" i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 </a:t>
            </a:r>
            <a:r>
              <a:rPr lang="en-US" sz="2800" b="1" i="1" dirty="0" err="1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gì</a:t>
            </a:r>
            <a:r>
              <a:rPr lang="en-US" sz="2800" b="1" i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,…</a:t>
            </a:r>
            <a:endParaRPr lang="en-US" sz="2800" b="1" i="1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9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Hình ảnh Phim Hoạt Hình Bằng Tay Hai Cô Bé Dễ Thương PNG , Yếu Tố Png, Hoạt  Hình, Cô Bé Dễ Thương PNG miễn phí tải tập tin PSDComment và Vector">
            <a:extLst>
              <a:ext uri="{FF2B5EF4-FFF2-40B4-BE49-F238E27FC236}">
                <a16:creationId xmlns:a16="http://schemas.microsoft.com/office/drawing/2014/main" id="{E95A08A6-43DB-C54A-AA43-CB38B58397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617284DD-0465-0DB3-5405-D08CD9B5DDFD}"/>
              </a:ext>
            </a:extLst>
          </p:cNvPr>
          <p:cNvSpPr/>
          <p:nvPr/>
        </p:nvSpPr>
        <p:spPr>
          <a:xfrm>
            <a:off x="1931541" y="523982"/>
            <a:ext cx="8280971" cy="1345915"/>
          </a:xfrm>
          <a:prstGeom prst="wedgeRoundRectCallout">
            <a:avLst>
              <a:gd name="adj1" fmla="val -45140"/>
              <a:gd name="adj2" fmla="val 7318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10000"/>
              </a:lnSpc>
            </a:pPr>
            <a:r>
              <a:rPr lang="en-US" sz="2800" b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Vị</a:t>
            </a:r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trả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lời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cho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nào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3EEC02-0ABB-C3F8-6151-48D526136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9630" y="2510124"/>
            <a:ext cx="2799365" cy="3660163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5B94DB-CD65-A5FF-48D2-DEE4DE575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267" y="2149932"/>
            <a:ext cx="2540758" cy="375608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2D8C2443-162D-68E0-1C34-C93923688212}"/>
              </a:ext>
            </a:extLst>
          </p:cNvPr>
          <p:cNvSpPr/>
          <p:nvPr/>
        </p:nvSpPr>
        <p:spPr>
          <a:xfrm>
            <a:off x="3503486" y="2414427"/>
            <a:ext cx="6082303" cy="1397285"/>
          </a:xfrm>
          <a:prstGeom prst="wedgeRoundRectCallout">
            <a:avLst>
              <a:gd name="adj1" fmla="val 44475"/>
              <a:gd name="adj2" fmla="val 67080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lnSpc>
                <a:spcPct val="110000"/>
              </a:lnSpc>
            </a:pP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Vị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trả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lời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cho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vi-VN" sz="2800" b="1" i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làm </a:t>
            </a:r>
            <a:r>
              <a:rPr lang="vi-VN" sz="28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gì, thế nào, là ai, …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87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3D0F9C-5DAD-9EB7-D43A-3165323BB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87" y="639178"/>
            <a:ext cx="12075313" cy="62188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B7C40A-86D9-0C39-626F-42AEA28C18D4}"/>
              </a:ext>
            </a:extLst>
          </p:cNvPr>
          <p:cNvSpPr txBox="1"/>
          <p:nvPr/>
        </p:nvSpPr>
        <p:spPr>
          <a:xfrm>
            <a:off x="925860" y="1785076"/>
            <a:ext cx="104569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3000" b="1" dirty="0">
                <a:solidFill>
                  <a:srgbClr val="FA5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 thường gồm 2 thành phần chính: chủ ngữ và vị ngữ.</a:t>
            </a:r>
            <a:endParaRPr kumimoji="0" lang="vi-VN" sz="3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437BEE-35A4-4CC8-4402-81E27B2445B3}"/>
              </a:ext>
            </a:extLst>
          </p:cNvPr>
          <p:cNvSpPr txBox="1"/>
          <p:nvPr/>
        </p:nvSpPr>
        <p:spPr>
          <a:xfrm>
            <a:off x="925861" y="2442622"/>
            <a:ext cx="104569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vi-VN" sz="3000" b="1" dirty="0">
                <a:solidFill>
                  <a:srgbClr val="FA5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Chủ ngữ nêu người, vật, hiện tượng tự nhiên,… được nói đến trong câu. Chủ ngữ trả lời cho câu hỏi có từ ngữ để hỏi: </a:t>
            </a:r>
            <a:r>
              <a:rPr lang="vi-VN" sz="3000" b="1" i="1" dirty="0">
                <a:solidFill>
                  <a:srgbClr val="FA5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ai, cái gì, con gì,…</a:t>
            </a:r>
            <a:endParaRPr kumimoji="0" lang="vi-VN" sz="3000" b="1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82CEE5-9DA1-3A6A-4808-D0BC45DB468F}"/>
              </a:ext>
            </a:extLst>
          </p:cNvPr>
          <p:cNvSpPr txBox="1"/>
          <p:nvPr/>
        </p:nvSpPr>
        <p:spPr>
          <a:xfrm>
            <a:off x="956683" y="3932375"/>
            <a:ext cx="104569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vi-VN" sz="3000" b="1" dirty="0">
                <a:solidFill>
                  <a:srgbClr val="FA5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Vị ngữ nêu hoạt động, trạng thái, đặc điểm của đối tượng được nói ở chủ ngữ hoặc giới thiệu, nhận xét về đối tượng đó. Vị ngữ trả lời cho câu hỏi có từ ngữ để hỏi: </a:t>
            </a:r>
            <a:r>
              <a:rPr lang="vi-VN" sz="3000" b="1" i="1" dirty="0">
                <a:solidFill>
                  <a:srgbClr val="FA5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làm gì, thế nào, là ai,…</a:t>
            </a:r>
            <a:endParaRPr kumimoji="0" lang="vi-VN" sz="3000" b="1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A9E99F-E8FB-0563-E8FF-24AD5F31AF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188" y="-267178"/>
            <a:ext cx="2926334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9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E01EA2-4F3D-D94E-A55B-28A5C145C062}"/>
              </a:ext>
            </a:extLst>
          </p:cNvPr>
          <p:cNvSpPr txBox="1"/>
          <p:nvPr/>
        </p:nvSpPr>
        <p:spPr>
          <a:xfrm>
            <a:off x="657545" y="250531"/>
            <a:ext cx="10056154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  <a:defRPr/>
            </a:pPr>
            <a:r>
              <a:rPr lang="en-US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4. </a:t>
            </a:r>
            <a:r>
              <a:rPr lang="en-US" sz="4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chủ</a:t>
            </a:r>
            <a:r>
              <a:rPr lang="en-US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hoặc</a:t>
            </a:r>
            <a:r>
              <a:rPr lang="en-US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vị</a:t>
            </a:r>
            <a:r>
              <a:rPr lang="en-US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thích</a:t>
            </a:r>
            <a:r>
              <a:rPr lang="en-US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hợp</a:t>
            </a:r>
            <a:r>
              <a:rPr lang="en-US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hoàn</a:t>
            </a:r>
            <a:r>
              <a:rPr lang="en-US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thành</a:t>
            </a:r>
            <a:r>
              <a:rPr lang="en-US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kumimoji="0" lang="vi-VN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42ED1B1-912E-DD0B-E481-82E03CD35B2E}"/>
              </a:ext>
            </a:extLst>
          </p:cNvPr>
          <p:cNvGrpSpPr/>
          <p:nvPr/>
        </p:nvGrpSpPr>
        <p:grpSpPr>
          <a:xfrm>
            <a:off x="1068513" y="2689097"/>
            <a:ext cx="10518650" cy="3293209"/>
            <a:chOff x="1068513" y="2689097"/>
            <a:chExt cx="10518650" cy="329320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D8D82DA-E7AC-5C1F-C3D9-A06599EB591C}"/>
                </a:ext>
              </a:extLst>
            </p:cNvPr>
            <p:cNvSpPr txBox="1"/>
            <p:nvPr/>
          </p:nvSpPr>
          <p:spPr>
            <a:xfrm>
              <a:off x="1068513" y="2689097"/>
              <a:ext cx="10518650" cy="3293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0" latinLnBrk="0"/>
              <a:r>
                <a:rPr lang="vi-VN" sz="44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a. Chú chim sơn ca</a:t>
              </a:r>
            </a:p>
            <a:p>
              <a:pPr marL="514350" indent="-514350" algn="just" rtl="0" latinLnBrk="0">
                <a:buAutoNum type="alphaLcPeriod" startAt="2"/>
              </a:pPr>
              <a:r>
                <a:rPr lang="vi-VN" sz="4400" b="0" i="0" dirty="0" smtClean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        chìm </a:t>
              </a:r>
              <a:r>
                <a:rPr lang="vi-VN" sz="44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vào giấc ngủ say</a:t>
              </a:r>
              <a:r>
                <a:rPr lang="vi-VN" sz="4400" b="0" i="0" dirty="0" smtClean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</a:p>
            <a:p>
              <a:pPr algn="just"/>
              <a:r>
                <a:rPr lang="vi-VN" sz="4400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c. Vườn hồng</a:t>
              </a:r>
            </a:p>
            <a:p>
              <a:pPr algn="just"/>
              <a:r>
                <a:rPr lang="vi-VN" sz="4400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d. </a:t>
              </a:r>
              <a:r>
                <a:rPr lang="en-US" sz="4400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   </a:t>
              </a:r>
              <a:r>
                <a:rPr lang="vi-VN" sz="4400" dirty="0" smtClean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   nằm </a:t>
              </a:r>
              <a:r>
                <a:rPr lang="vi-VN" sz="4400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phơi nắng bên thềm.</a:t>
              </a:r>
            </a:p>
            <a:p>
              <a:pPr algn="just" rtl="0" latinLnBrk="0"/>
              <a:endParaRPr lang="vi-VN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3DC9EC1-7732-58AD-8606-94B4A683D769}"/>
                </a:ext>
              </a:extLst>
            </p:cNvPr>
            <p:cNvSpPr/>
            <p:nvPr/>
          </p:nvSpPr>
          <p:spPr>
            <a:xfrm>
              <a:off x="5715000" y="2689097"/>
              <a:ext cx="828675" cy="739903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D2CB8E3-FED4-C20A-3FBF-B4AF04331D9A}"/>
                </a:ext>
              </a:extLst>
            </p:cNvPr>
            <p:cNvSpPr/>
            <p:nvPr/>
          </p:nvSpPr>
          <p:spPr>
            <a:xfrm>
              <a:off x="1625081" y="3429000"/>
              <a:ext cx="932382" cy="629760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DDE0F9A-AFE1-C6F4-F04C-DC70E2772EC4}"/>
                </a:ext>
              </a:extLst>
            </p:cNvPr>
            <p:cNvSpPr/>
            <p:nvPr/>
          </p:nvSpPr>
          <p:spPr>
            <a:xfrm>
              <a:off x="1635674" y="4697541"/>
              <a:ext cx="793201" cy="645984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0D99A81-ADDD-F285-7734-8E504FDF595A}"/>
                </a:ext>
              </a:extLst>
            </p:cNvPr>
            <p:cNvSpPr/>
            <p:nvPr/>
          </p:nvSpPr>
          <p:spPr>
            <a:xfrm>
              <a:off x="4386103" y="4050581"/>
              <a:ext cx="828835" cy="646960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3013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F1C2F36-DA7F-4DF7-C532-3EBF6DD68C5B}"/>
              </a:ext>
            </a:extLst>
          </p:cNvPr>
          <p:cNvGrpSpPr/>
          <p:nvPr/>
        </p:nvGrpSpPr>
        <p:grpSpPr>
          <a:xfrm>
            <a:off x="1033601" y="596867"/>
            <a:ext cx="10124134" cy="1057273"/>
            <a:chOff x="4674400" y="2985728"/>
            <a:chExt cx="5448791" cy="2811276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F1379308-9A32-AE20-3800-EE4AF2F14189}"/>
                </a:ext>
              </a:extLst>
            </p:cNvPr>
            <p:cNvSpPr/>
            <p:nvPr/>
          </p:nvSpPr>
          <p:spPr>
            <a:xfrm>
              <a:off x="4674400" y="2985728"/>
              <a:ext cx="5448791" cy="2811276"/>
            </a:xfrm>
            <a:custGeom>
              <a:avLst/>
              <a:gdLst>
                <a:gd name="connsiteX0" fmla="*/ 0 w 5448791"/>
                <a:gd name="connsiteY0" fmla="*/ 468555 h 2811276"/>
                <a:gd name="connsiteX1" fmla="*/ 468555 w 5448791"/>
                <a:gd name="connsiteY1" fmla="*/ 0 h 2811276"/>
                <a:gd name="connsiteX2" fmla="*/ 4980236 w 5448791"/>
                <a:gd name="connsiteY2" fmla="*/ 0 h 2811276"/>
                <a:gd name="connsiteX3" fmla="*/ 5448791 w 5448791"/>
                <a:gd name="connsiteY3" fmla="*/ 468555 h 2811276"/>
                <a:gd name="connsiteX4" fmla="*/ 5448791 w 5448791"/>
                <a:gd name="connsiteY4" fmla="*/ 2342721 h 2811276"/>
                <a:gd name="connsiteX5" fmla="*/ 4980236 w 5448791"/>
                <a:gd name="connsiteY5" fmla="*/ 2811276 h 2811276"/>
                <a:gd name="connsiteX6" fmla="*/ 468555 w 5448791"/>
                <a:gd name="connsiteY6" fmla="*/ 2811276 h 2811276"/>
                <a:gd name="connsiteX7" fmla="*/ 0 w 5448791"/>
                <a:gd name="connsiteY7" fmla="*/ 2342721 h 2811276"/>
                <a:gd name="connsiteX8" fmla="*/ 0 w 5448791"/>
                <a:gd name="connsiteY8" fmla="*/ 468555 h 2811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8791" h="2811276" fill="none" extrusionOk="0">
                  <a:moveTo>
                    <a:pt x="0" y="468555"/>
                  </a:moveTo>
                  <a:cubicBezTo>
                    <a:pt x="3579" y="167378"/>
                    <a:pt x="228224" y="-30498"/>
                    <a:pt x="468555" y="0"/>
                  </a:cubicBezTo>
                  <a:cubicBezTo>
                    <a:pt x="2022118" y="111943"/>
                    <a:pt x="4197494" y="-90335"/>
                    <a:pt x="4980236" y="0"/>
                  </a:cubicBezTo>
                  <a:cubicBezTo>
                    <a:pt x="5252880" y="16430"/>
                    <a:pt x="5454964" y="207336"/>
                    <a:pt x="5448791" y="468555"/>
                  </a:cubicBezTo>
                  <a:cubicBezTo>
                    <a:pt x="5611394" y="909276"/>
                    <a:pt x="5582821" y="2008581"/>
                    <a:pt x="5448791" y="2342721"/>
                  </a:cubicBezTo>
                  <a:cubicBezTo>
                    <a:pt x="5443267" y="2612138"/>
                    <a:pt x="5259419" y="2838977"/>
                    <a:pt x="4980236" y="2811276"/>
                  </a:cubicBezTo>
                  <a:cubicBezTo>
                    <a:pt x="3908920" y="2744560"/>
                    <a:pt x="1006214" y="2762917"/>
                    <a:pt x="468555" y="2811276"/>
                  </a:cubicBezTo>
                  <a:cubicBezTo>
                    <a:pt x="203601" y="2798827"/>
                    <a:pt x="2700" y="2596129"/>
                    <a:pt x="0" y="2342721"/>
                  </a:cubicBezTo>
                  <a:cubicBezTo>
                    <a:pt x="-43437" y="1503789"/>
                    <a:pt x="-52711" y="949674"/>
                    <a:pt x="0" y="468555"/>
                  </a:cubicBezTo>
                  <a:close/>
                </a:path>
                <a:path w="5448791" h="2811276" stroke="0" extrusionOk="0">
                  <a:moveTo>
                    <a:pt x="0" y="468555"/>
                  </a:moveTo>
                  <a:cubicBezTo>
                    <a:pt x="13810" y="193496"/>
                    <a:pt x="223111" y="12726"/>
                    <a:pt x="468555" y="0"/>
                  </a:cubicBezTo>
                  <a:cubicBezTo>
                    <a:pt x="1342971" y="-162373"/>
                    <a:pt x="3895843" y="-153356"/>
                    <a:pt x="4980236" y="0"/>
                  </a:cubicBezTo>
                  <a:cubicBezTo>
                    <a:pt x="5239454" y="-28378"/>
                    <a:pt x="5417602" y="210046"/>
                    <a:pt x="5448791" y="468555"/>
                  </a:cubicBezTo>
                  <a:cubicBezTo>
                    <a:pt x="5536846" y="1276532"/>
                    <a:pt x="5584663" y="1431626"/>
                    <a:pt x="5448791" y="2342721"/>
                  </a:cubicBezTo>
                  <a:cubicBezTo>
                    <a:pt x="5433653" y="2641018"/>
                    <a:pt x="5214232" y="2828202"/>
                    <a:pt x="4980236" y="2811276"/>
                  </a:cubicBezTo>
                  <a:cubicBezTo>
                    <a:pt x="3529176" y="2776796"/>
                    <a:pt x="1787681" y="2710448"/>
                    <a:pt x="468555" y="2811276"/>
                  </a:cubicBezTo>
                  <a:cubicBezTo>
                    <a:pt x="181520" y="2825040"/>
                    <a:pt x="1994" y="2610624"/>
                    <a:pt x="0" y="2342721"/>
                  </a:cubicBezTo>
                  <a:cubicBezTo>
                    <a:pt x="-30640" y="1978687"/>
                    <a:pt x="-6562" y="1215366"/>
                    <a:pt x="0" y="46855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rgbClr val="00B0F0"/>
              </a:solidFill>
              <a:extLst>
                <a:ext uri="{C807C97D-BFC1-408E-A445-0C87EB9F89A2}">
                  <ask:lineSketchStyleProps xmlns:ask="http://schemas.microsoft.com/office/drawing/2018/sketchyshapes" xmlns="" sd="1180755242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D8B4E03-C45F-FA50-6220-3D3E56006793}"/>
                </a:ext>
              </a:extLst>
            </p:cNvPr>
            <p:cNvSpPr txBox="1"/>
            <p:nvPr/>
          </p:nvSpPr>
          <p:spPr>
            <a:xfrm>
              <a:off x="4741380" y="3194017"/>
              <a:ext cx="5314829" cy="1882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a. Chú chim sơn ca </a:t>
              </a:r>
              <a:r>
                <a:rPr kumimoji="0" lang="vi-VN" sz="40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đang cất cao tiếng hót.</a:t>
              </a:r>
              <a:endPara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srgbClr val="DB3C7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E58B364-9094-C48C-5654-C5CD3B5A3DFC}"/>
              </a:ext>
            </a:extLst>
          </p:cNvPr>
          <p:cNvGrpSpPr/>
          <p:nvPr/>
        </p:nvGrpSpPr>
        <p:grpSpPr>
          <a:xfrm>
            <a:off x="1115794" y="2117442"/>
            <a:ext cx="10124134" cy="1057273"/>
            <a:chOff x="4674400" y="2985728"/>
            <a:chExt cx="5448791" cy="281127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05355A9-A987-C427-FC96-9191FEDEE3AF}"/>
                </a:ext>
              </a:extLst>
            </p:cNvPr>
            <p:cNvSpPr/>
            <p:nvPr/>
          </p:nvSpPr>
          <p:spPr>
            <a:xfrm>
              <a:off x="4674400" y="2985728"/>
              <a:ext cx="5448791" cy="2811276"/>
            </a:xfrm>
            <a:custGeom>
              <a:avLst/>
              <a:gdLst>
                <a:gd name="connsiteX0" fmla="*/ 0 w 5448791"/>
                <a:gd name="connsiteY0" fmla="*/ 468555 h 2811276"/>
                <a:gd name="connsiteX1" fmla="*/ 468555 w 5448791"/>
                <a:gd name="connsiteY1" fmla="*/ 0 h 2811276"/>
                <a:gd name="connsiteX2" fmla="*/ 4980236 w 5448791"/>
                <a:gd name="connsiteY2" fmla="*/ 0 h 2811276"/>
                <a:gd name="connsiteX3" fmla="*/ 5448791 w 5448791"/>
                <a:gd name="connsiteY3" fmla="*/ 468555 h 2811276"/>
                <a:gd name="connsiteX4" fmla="*/ 5448791 w 5448791"/>
                <a:gd name="connsiteY4" fmla="*/ 2342721 h 2811276"/>
                <a:gd name="connsiteX5" fmla="*/ 4980236 w 5448791"/>
                <a:gd name="connsiteY5" fmla="*/ 2811276 h 2811276"/>
                <a:gd name="connsiteX6" fmla="*/ 468555 w 5448791"/>
                <a:gd name="connsiteY6" fmla="*/ 2811276 h 2811276"/>
                <a:gd name="connsiteX7" fmla="*/ 0 w 5448791"/>
                <a:gd name="connsiteY7" fmla="*/ 2342721 h 2811276"/>
                <a:gd name="connsiteX8" fmla="*/ 0 w 5448791"/>
                <a:gd name="connsiteY8" fmla="*/ 468555 h 2811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8791" h="2811276" fill="none" extrusionOk="0">
                  <a:moveTo>
                    <a:pt x="0" y="468555"/>
                  </a:moveTo>
                  <a:cubicBezTo>
                    <a:pt x="3579" y="167378"/>
                    <a:pt x="228224" y="-30498"/>
                    <a:pt x="468555" y="0"/>
                  </a:cubicBezTo>
                  <a:cubicBezTo>
                    <a:pt x="2022118" y="111943"/>
                    <a:pt x="4197494" y="-90335"/>
                    <a:pt x="4980236" y="0"/>
                  </a:cubicBezTo>
                  <a:cubicBezTo>
                    <a:pt x="5252880" y="16430"/>
                    <a:pt x="5454964" y="207336"/>
                    <a:pt x="5448791" y="468555"/>
                  </a:cubicBezTo>
                  <a:cubicBezTo>
                    <a:pt x="5611394" y="909276"/>
                    <a:pt x="5582821" y="2008581"/>
                    <a:pt x="5448791" y="2342721"/>
                  </a:cubicBezTo>
                  <a:cubicBezTo>
                    <a:pt x="5443267" y="2612138"/>
                    <a:pt x="5259419" y="2838977"/>
                    <a:pt x="4980236" y="2811276"/>
                  </a:cubicBezTo>
                  <a:cubicBezTo>
                    <a:pt x="3908920" y="2744560"/>
                    <a:pt x="1006214" y="2762917"/>
                    <a:pt x="468555" y="2811276"/>
                  </a:cubicBezTo>
                  <a:cubicBezTo>
                    <a:pt x="203601" y="2798827"/>
                    <a:pt x="2700" y="2596129"/>
                    <a:pt x="0" y="2342721"/>
                  </a:cubicBezTo>
                  <a:cubicBezTo>
                    <a:pt x="-43437" y="1503789"/>
                    <a:pt x="-52711" y="949674"/>
                    <a:pt x="0" y="468555"/>
                  </a:cubicBezTo>
                  <a:close/>
                </a:path>
                <a:path w="5448791" h="2811276" stroke="0" extrusionOk="0">
                  <a:moveTo>
                    <a:pt x="0" y="468555"/>
                  </a:moveTo>
                  <a:cubicBezTo>
                    <a:pt x="13810" y="193496"/>
                    <a:pt x="223111" y="12726"/>
                    <a:pt x="468555" y="0"/>
                  </a:cubicBezTo>
                  <a:cubicBezTo>
                    <a:pt x="1342971" y="-162373"/>
                    <a:pt x="3895843" y="-153356"/>
                    <a:pt x="4980236" y="0"/>
                  </a:cubicBezTo>
                  <a:cubicBezTo>
                    <a:pt x="5239454" y="-28378"/>
                    <a:pt x="5417602" y="210046"/>
                    <a:pt x="5448791" y="468555"/>
                  </a:cubicBezTo>
                  <a:cubicBezTo>
                    <a:pt x="5536846" y="1276532"/>
                    <a:pt x="5584663" y="1431626"/>
                    <a:pt x="5448791" y="2342721"/>
                  </a:cubicBezTo>
                  <a:cubicBezTo>
                    <a:pt x="5433653" y="2641018"/>
                    <a:pt x="5214232" y="2828202"/>
                    <a:pt x="4980236" y="2811276"/>
                  </a:cubicBezTo>
                  <a:cubicBezTo>
                    <a:pt x="3529176" y="2776796"/>
                    <a:pt x="1787681" y="2710448"/>
                    <a:pt x="468555" y="2811276"/>
                  </a:cubicBezTo>
                  <a:cubicBezTo>
                    <a:pt x="181520" y="2825040"/>
                    <a:pt x="1994" y="2610624"/>
                    <a:pt x="0" y="2342721"/>
                  </a:cubicBezTo>
                  <a:cubicBezTo>
                    <a:pt x="-30640" y="1978687"/>
                    <a:pt x="-6562" y="1215366"/>
                    <a:pt x="0" y="46855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rgbClr val="00B0F0"/>
              </a:solidFill>
              <a:extLst>
                <a:ext uri="{C807C97D-BFC1-408E-A445-0C87EB9F89A2}">
                  <ask:lineSketchStyleProps xmlns:ask="http://schemas.microsoft.com/office/drawing/2018/sketchyshapes" xmlns="" sd="1180755242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6946B7C-629E-220F-6768-12B2C32E1747}"/>
                </a:ext>
              </a:extLst>
            </p:cNvPr>
            <p:cNvSpPr txBox="1"/>
            <p:nvPr/>
          </p:nvSpPr>
          <p:spPr>
            <a:xfrm>
              <a:off x="4741380" y="3194017"/>
              <a:ext cx="5314829" cy="1882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b. </a:t>
              </a:r>
              <a:r>
                <a:rPr kumimoji="0" lang="vi-VN" sz="40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Cả thành phố </a:t>
              </a:r>
              <a:r>
                <a:rPr kumimoji="0" lang="vi-VN" sz="4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chìm vào giấc ngủ say.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B3C3AE-786B-F51B-A934-A37620937EB1}"/>
              </a:ext>
            </a:extLst>
          </p:cNvPr>
          <p:cNvGrpSpPr/>
          <p:nvPr/>
        </p:nvGrpSpPr>
        <p:grpSpPr>
          <a:xfrm>
            <a:off x="1115795" y="3607195"/>
            <a:ext cx="10124134" cy="1057273"/>
            <a:chOff x="4674400" y="2985728"/>
            <a:chExt cx="5448791" cy="281127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199BE957-382E-349A-F1C6-82FBEC2F4912}"/>
                </a:ext>
              </a:extLst>
            </p:cNvPr>
            <p:cNvSpPr/>
            <p:nvPr/>
          </p:nvSpPr>
          <p:spPr>
            <a:xfrm>
              <a:off x="4674400" y="2985728"/>
              <a:ext cx="5448791" cy="2811276"/>
            </a:xfrm>
            <a:custGeom>
              <a:avLst/>
              <a:gdLst>
                <a:gd name="connsiteX0" fmla="*/ 0 w 5448791"/>
                <a:gd name="connsiteY0" fmla="*/ 468555 h 2811276"/>
                <a:gd name="connsiteX1" fmla="*/ 468555 w 5448791"/>
                <a:gd name="connsiteY1" fmla="*/ 0 h 2811276"/>
                <a:gd name="connsiteX2" fmla="*/ 4980236 w 5448791"/>
                <a:gd name="connsiteY2" fmla="*/ 0 h 2811276"/>
                <a:gd name="connsiteX3" fmla="*/ 5448791 w 5448791"/>
                <a:gd name="connsiteY3" fmla="*/ 468555 h 2811276"/>
                <a:gd name="connsiteX4" fmla="*/ 5448791 w 5448791"/>
                <a:gd name="connsiteY4" fmla="*/ 2342721 h 2811276"/>
                <a:gd name="connsiteX5" fmla="*/ 4980236 w 5448791"/>
                <a:gd name="connsiteY5" fmla="*/ 2811276 h 2811276"/>
                <a:gd name="connsiteX6" fmla="*/ 468555 w 5448791"/>
                <a:gd name="connsiteY6" fmla="*/ 2811276 h 2811276"/>
                <a:gd name="connsiteX7" fmla="*/ 0 w 5448791"/>
                <a:gd name="connsiteY7" fmla="*/ 2342721 h 2811276"/>
                <a:gd name="connsiteX8" fmla="*/ 0 w 5448791"/>
                <a:gd name="connsiteY8" fmla="*/ 468555 h 2811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8791" h="2811276" fill="none" extrusionOk="0">
                  <a:moveTo>
                    <a:pt x="0" y="468555"/>
                  </a:moveTo>
                  <a:cubicBezTo>
                    <a:pt x="3579" y="167378"/>
                    <a:pt x="228224" y="-30498"/>
                    <a:pt x="468555" y="0"/>
                  </a:cubicBezTo>
                  <a:cubicBezTo>
                    <a:pt x="2022118" y="111943"/>
                    <a:pt x="4197494" y="-90335"/>
                    <a:pt x="4980236" y="0"/>
                  </a:cubicBezTo>
                  <a:cubicBezTo>
                    <a:pt x="5252880" y="16430"/>
                    <a:pt x="5454964" y="207336"/>
                    <a:pt x="5448791" y="468555"/>
                  </a:cubicBezTo>
                  <a:cubicBezTo>
                    <a:pt x="5611394" y="909276"/>
                    <a:pt x="5582821" y="2008581"/>
                    <a:pt x="5448791" y="2342721"/>
                  </a:cubicBezTo>
                  <a:cubicBezTo>
                    <a:pt x="5443267" y="2612138"/>
                    <a:pt x="5259419" y="2838977"/>
                    <a:pt x="4980236" y="2811276"/>
                  </a:cubicBezTo>
                  <a:cubicBezTo>
                    <a:pt x="3908920" y="2744560"/>
                    <a:pt x="1006214" y="2762917"/>
                    <a:pt x="468555" y="2811276"/>
                  </a:cubicBezTo>
                  <a:cubicBezTo>
                    <a:pt x="203601" y="2798827"/>
                    <a:pt x="2700" y="2596129"/>
                    <a:pt x="0" y="2342721"/>
                  </a:cubicBezTo>
                  <a:cubicBezTo>
                    <a:pt x="-43437" y="1503789"/>
                    <a:pt x="-52711" y="949674"/>
                    <a:pt x="0" y="468555"/>
                  </a:cubicBezTo>
                  <a:close/>
                </a:path>
                <a:path w="5448791" h="2811276" stroke="0" extrusionOk="0">
                  <a:moveTo>
                    <a:pt x="0" y="468555"/>
                  </a:moveTo>
                  <a:cubicBezTo>
                    <a:pt x="13810" y="193496"/>
                    <a:pt x="223111" y="12726"/>
                    <a:pt x="468555" y="0"/>
                  </a:cubicBezTo>
                  <a:cubicBezTo>
                    <a:pt x="1342971" y="-162373"/>
                    <a:pt x="3895843" y="-153356"/>
                    <a:pt x="4980236" y="0"/>
                  </a:cubicBezTo>
                  <a:cubicBezTo>
                    <a:pt x="5239454" y="-28378"/>
                    <a:pt x="5417602" y="210046"/>
                    <a:pt x="5448791" y="468555"/>
                  </a:cubicBezTo>
                  <a:cubicBezTo>
                    <a:pt x="5536846" y="1276532"/>
                    <a:pt x="5584663" y="1431626"/>
                    <a:pt x="5448791" y="2342721"/>
                  </a:cubicBezTo>
                  <a:cubicBezTo>
                    <a:pt x="5433653" y="2641018"/>
                    <a:pt x="5214232" y="2828202"/>
                    <a:pt x="4980236" y="2811276"/>
                  </a:cubicBezTo>
                  <a:cubicBezTo>
                    <a:pt x="3529176" y="2776796"/>
                    <a:pt x="1787681" y="2710448"/>
                    <a:pt x="468555" y="2811276"/>
                  </a:cubicBezTo>
                  <a:cubicBezTo>
                    <a:pt x="181520" y="2825040"/>
                    <a:pt x="1994" y="2610624"/>
                    <a:pt x="0" y="2342721"/>
                  </a:cubicBezTo>
                  <a:cubicBezTo>
                    <a:pt x="-30640" y="1978687"/>
                    <a:pt x="-6562" y="1215366"/>
                    <a:pt x="0" y="46855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rgbClr val="00B0F0"/>
              </a:solidFill>
              <a:extLst>
                <a:ext uri="{C807C97D-BFC1-408E-A445-0C87EB9F89A2}">
                  <ask:lineSketchStyleProps xmlns:ask="http://schemas.microsoft.com/office/drawing/2018/sketchyshapes" xmlns="" sd="1180755242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AE07194-29D4-E3E3-C018-1F286FEDA9F3}"/>
                </a:ext>
              </a:extLst>
            </p:cNvPr>
            <p:cNvSpPr txBox="1"/>
            <p:nvPr/>
          </p:nvSpPr>
          <p:spPr>
            <a:xfrm>
              <a:off x="4741380" y="3194017"/>
              <a:ext cx="5314829" cy="1882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c. </a:t>
              </a:r>
              <a:r>
                <a:rPr kumimoji="0" lang="vi-VN" sz="4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Vườn hồng </a:t>
              </a:r>
              <a:r>
                <a:rPr kumimoji="0" lang="vi-VN" sz="40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đang khoe sắc thắm.</a:t>
              </a:r>
              <a:endPara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srgbClr val="DB3C7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592DBE7-62CC-A899-F631-BEAF0BC61F76}"/>
              </a:ext>
            </a:extLst>
          </p:cNvPr>
          <p:cNvGrpSpPr/>
          <p:nvPr/>
        </p:nvGrpSpPr>
        <p:grpSpPr>
          <a:xfrm>
            <a:off x="1105521" y="5025029"/>
            <a:ext cx="10124134" cy="1057273"/>
            <a:chOff x="4674400" y="2985728"/>
            <a:chExt cx="5448791" cy="281127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EBBCB2D8-B2CF-5F5F-8D5C-C1AE4AE2BA2E}"/>
                </a:ext>
              </a:extLst>
            </p:cNvPr>
            <p:cNvSpPr/>
            <p:nvPr/>
          </p:nvSpPr>
          <p:spPr>
            <a:xfrm>
              <a:off x="4674400" y="2985728"/>
              <a:ext cx="5448791" cy="2811276"/>
            </a:xfrm>
            <a:custGeom>
              <a:avLst/>
              <a:gdLst>
                <a:gd name="connsiteX0" fmla="*/ 0 w 5448791"/>
                <a:gd name="connsiteY0" fmla="*/ 468555 h 2811276"/>
                <a:gd name="connsiteX1" fmla="*/ 468555 w 5448791"/>
                <a:gd name="connsiteY1" fmla="*/ 0 h 2811276"/>
                <a:gd name="connsiteX2" fmla="*/ 4980236 w 5448791"/>
                <a:gd name="connsiteY2" fmla="*/ 0 h 2811276"/>
                <a:gd name="connsiteX3" fmla="*/ 5448791 w 5448791"/>
                <a:gd name="connsiteY3" fmla="*/ 468555 h 2811276"/>
                <a:gd name="connsiteX4" fmla="*/ 5448791 w 5448791"/>
                <a:gd name="connsiteY4" fmla="*/ 2342721 h 2811276"/>
                <a:gd name="connsiteX5" fmla="*/ 4980236 w 5448791"/>
                <a:gd name="connsiteY5" fmla="*/ 2811276 h 2811276"/>
                <a:gd name="connsiteX6" fmla="*/ 468555 w 5448791"/>
                <a:gd name="connsiteY6" fmla="*/ 2811276 h 2811276"/>
                <a:gd name="connsiteX7" fmla="*/ 0 w 5448791"/>
                <a:gd name="connsiteY7" fmla="*/ 2342721 h 2811276"/>
                <a:gd name="connsiteX8" fmla="*/ 0 w 5448791"/>
                <a:gd name="connsiteY8" fmla="*/ 468555 h 2811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8791" h="2811276" fill="none" extrusionOk="0">
                  <a:moveTo>
                    <a:pt x="0" y="468555"/>
                  </a:moveTo>
                  <a:cubicBezTo>
                    <a:pt x="3579" y="167378"/>
                    <a:pt x="228224" y="-30498"/>
                    <a:pt x="468555" y="0"/>
                  </a:cubicBezTo>
                  <a:cubicBezTo>
                    <a:pt x="2022118" y="111943"/>
                    <a:pt x="4197494" y="-90335"/>
                    <a:pt x="4980236" y="0"/>
                  </a:cubicBezTo>
                  <a:cubicBezTo>
                    <a:pt x="5252880" y="16430"/>
                    <a:pt x="5454964" y="207336"/>
                    <a:pt x="5448791" y="468555"/>
                  </a:cubicBezTo>
                  <a:cubicBezTo>
                    <a:pt x="5611394" y="909276"/>
                    <a:pt x="5582821" y="2008581"/>
                    <a:pt x="5448791" y="2342721"/>
                  </a:cubicBezTo>
                  <a:cubicBezTo>
                    <a:pt x="5443267" y="2612138"/>
                    <a:pt x="5259419" y="2838977"/>
                    <a:pt x="4980236" y="2811276"/>
                  </a:cubicBezTo>
                  <a:cubicBezTo>
                    <a:pt x="3908920" y="2744560"/>
                    <a:pt x="1006214" y="2762917"/>
                    <a:pt x="468555" y="2811276"/>
                  </a:cubicBezTo>
                  <a:cubicBezTo>
                    <a:pt x="203601" y="2798827"/>
                    <a:pt x="2700" y="2596129"/>
                    <a:pt x="0" y="2342721"/>
                  </a:cubicBezTo>
                  <a:cubicBezTo>
                    <a:pt x="-43437" y="1503789"/>
                    <a:pt x="-52711" y="949674"/>
                    <a:pt x="0" y="468555"/>
                  </a:cubicBezTo>
                  <a:close/>
                </a:path>
                <a:path w="5448791" h="2811276" stroke="0" extrusionOk="0">
                  <a:moveTo>
                    <a:pt x="0" y="468555"/>
                  </a:moveTo>
                  <a:cubicBezTo>
                    <a:pt x="13810" y="193496"/>
                    <a:pt x="223111" y="12726"/>
                    <a:pt x="468555" y="0"/>
                  </a:cubicBezTo>
                  <a:cubicBezTo>
                    <a:pt x="1342971" y="-162373"/>
                    <a:pt x="3895843" y="-153356"/>
                    <a:pt x="4980236" y="0"/>
                  </a:cubicBezTo>
                  <a:cubicBezTo>
                    <a:pt x="5239454" y="-28378"/>
                    <a:pt x="5417602" y="210046"/>
                    <a:pt x="5448791" y="468555"/>
                  </a:cubicBezTo>
                  <a:cubicBezTo>
                    <a:pt x="5536846" y="1276532"/>
                    <a:pt x="5584663" y="1431626"/>
                    <a:pt x="5448791" y="2342721"/>
                  </a:cubicBezTo>
                  <a:cubicBezTo>
                    <a:pt x="5433653" y="2641018"/>
                    <a:pt x="5214232" y="2828202"/>
                    <a:pt x="4980236" y="2811276"/>
                  </a:cubicBezTo>
                  <a:cubicBezTo>
                    <a:pt x="3529176" y="2776796"/>
                    <a:pt x="1787681" y="2710448"/>
                    <a:pt x="468555" y="2811276"/>
                  </a:cubicBezTo>
                  <a:cubicBezTo>
                    <a:pt x="181520" y="2825040"/>
                    <a:pt x="1994" y="2610624"/>
                    <a:pt x="0" y="2342721"/>
                  </a:cubicBezTo>
                  <a:cubicBezTo>
                    <a:pt x="-30640" y="1978687"/>
                    <a:pt x="-6562" y="1215366"/>
                    <a:pt x="0" y="46855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rgbClr val="00B0F0"/>
              </a:solidFill>
              <a:extLst>
                <a:ext uri="{C807C97D-BFC1-408E-A445-0C87EB9F89A2}">
                  <ask:lineSketchStyleProps xmlns:ask="http://schemas.microsoft.com/office/drawing/2018/sketchyshapes" xmlns="" sd="1180755242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25064B-1CC0-05C7-9788-6282F2B2C464}"/>
                </a:ext>
              </a:extLst>
            </p:cNvPr>
            <p:cNvSpPr txBox="1"/>
            <p:nvPr/>
          </p:nvSpPr>
          <p:spPr>
            <a:xfrm>
              <a:off x="4741380" y="3194017"/>
              <a:ext cx="5314829" cy="1882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d.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vi-VN" sz="40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Chú mèo mướp </a:t>
              </a:r>
              <a:r>
                <a:rPr kumimoji="0" lang="vi-VN" sz="4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n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ằ</a:t>
              </a:r>
              <a:r>
                <a:rPr kumimoji="0" lang="vi-VN" sz="4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m phơi nắng bên thềm.</a:t>
              </a:r>
              <a:endParaRPr kumimoji="0" lang="en-US" sz="40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326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>
            <a:extLst>
              <a:ext uri="{FF2B5EF4-FFF2-40B4-BE49-F238E27FC236}">
                <a16:creationId xmlns:a16="http://schemas.microsoft.com/office/drawing/2014/main" id="{62DEDC6F-31FA-A195-E93C-B755623705C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924" y="1929951"/>
            <a:ext cx="4449577" cy="4449577"/>
          </a:xfrm>
          <a:prstGeom prst="rect">
            <a:avLst/>
          </a:prstGeom>
        </p:spPr>
      </p:pic>
      <p:grpSp>
        <p:nvGrpSpPr>
          <p:cNvPr id="5" name="组合 8">
            <a:extLst>
              <a:ext uri="{FF2B5EF4-FFF2-40B4-BE49-F238E27FC236}">
                <a16:creationId xmlns:a16="http://schemas.microsoft.com/office/drawing/2014/main" id="{270E9E5D-A3DD-CD99-7CC8-2A633FC1868E}"/>
              </a:ext>
            </a:extLst>
          </p:cNvPr>
          <p:cNvGrpSpPr/>
          <p:nvPr/>
        </p:nvGrpSpPr>
        <p:grpSpPr>
          <a:xfrm>
            <a:off x="452663" y="1834231"/>
            <a:ext cx="4768511" cy="2048597"/>
            <a:chOff x="1337887" y="1677345"/>
            <a:chExt cx="4768511" cy="2048597"/>
          </a:xfrm>
        </p:grpSpPr>
        <p:sp>
          <p:nvSpPr>
            <p:cNvPr id="6" name="云形 9">
              <a:extLst>
                <a:ext uri="{FF2B5EF4-FFF2-40B4-BE49-F238E27FC236}">
                  <a16:creationId xmlns:a16="http://schemas.microsoft.com/office/drawing/2014/main" id="{C0895F91-6F11-0A4E-70D7-20F4EF2901F5}"/>
                </a:ext>
              </a:extLst>
            </p:cNvPr>
            <p:cNvSpPr/>
            <p:nvPr/>
          </p:nvSpPr>
          <p:spPr>
            <a:xfrm>
              <a:off x="1337887" y="1677345"/>
              <a:ext cx="4768511" cy="2048597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srgbClr val="1F60B1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Cambria" panose="02040503050406030204" pitchFamily="18" charset="0"/>
              </a:endParaRPr>
            </a:p>
          </p:txBody>
        </p:sp>
        <p:sp>
          <p:nvSpPr>
            <p:cNvPr id="7" name="文本框 10">
              <a:extLst>
                <a:ext uri="{FF2B5EF4-FFF2-40B4-BE49-F238E27FC236}">
                  <a16:creationId xmlns:a16="http://schemas.microsoft.com/office/drawing/2014/main" id="{21295CC2-3CA3-84D9-6C49-8786BA948637}"/>
                </a:ext>
              </a:extLst>
            </p:cNvPr>
            <p:cNvSpPr txBox="1"/>
            <p:nvPr/>
          </p:nvSpPr>
          <p:spPr>
            <a:xfrm>
              <a:off x="1767933" y="1849798"/>
              <a:ext cx="39084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Làm bt vào vở bài tập</a:t>
              </a:r>
              <a:endParaRPr lang="en-US" sz="4800" b="1" dirty="0">
                <a:gradFill>
                  <a:gsLst>
                    <a:gs pos="100000">
                      <a:srgbClr val="5896D0"/>
                    </a:gs>
                    <a:gs pos="0">
                      <a:srgbClr val="2061B1"/>
                    </a:gs>
                  </a:gsLst>
                  <a:lin ang="5400000" scaled="1"/>
                </a:gra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组合 14">
            <a:extLst>
              <a:ext uri="{FF2B5EF4-FFF2-40B4-BE49-F238E27FC236}">
                <a16:creationId xmlns:a16="http://schemas.microsoft.com/office/drawing/2014/main" id="{6F10B4F1-8036-E796-043B-2AF8811D94D4}"/>
              </a:ext>
            </a:extLst>
          </p:cNvPr>
          <p:cNvGrpSpPr/>
          <p:nvPr/>
        </p:nvGrpSpPr>
        <p:grpSpPr>
          <a:xfrm>
            <a:off x="2650733" y="4089567"/>
            <a:ext cx="5381162" cy="1964955"/>
            <a:chOff x="2497338" y="3810249"/>
            <a:chExt cx="5381162" cy="1964955"/>
          </a:xfrm>
        </p:grpSpPr>
        <p:sp>
          <p:nvSpPr>
            <p:cNvPr id="9" name="云形 15">
              <a:extLst>
                <a:ext uri="{FF2B5EF4-FFF2-40B4-BE49-F238E27FC236}">
                  <a16:creationId xmlns:a16="http://schemas.microsoft.com/office/drawing/2014/main" id="{D2A6CC34-8187-43FA-AEBF-FB825F67177E}"/>
                </a:ext>
              </a:extLst>
            </p:cNvPr>
            <p:cNvSpPr/>
            <p:nvPr/>
          </p:nvSpPr>
          <p:spPr>
            <a:xfrm>
              <a:off x="2497338" y="3810249"/>
              <a:ext cx="5381162" cy="1964955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srgbClr val="1F60B1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Cambria" panose="02040503050406030204" pitchFamily="18" charset="0"/>
              </a:endParaRPr>
            </a:p>
          </p:txBody>
        </p:sp>
        <p:sp>
          <p:nvSpPr>
            <p:cNvPr id="10" name="文本框 16">
              <a:extLst>
                <a:ext uri="{FF2B5EF4-FFF2-40B4-BE49-F238E27FC236}">
                  <a16:creationId xmlns:a16="http://schemas.microsoft.com/office/drawing/2014/main" id="{5C3902E4-35C9-CD61-0907-FC7F7C0A4A4A}"/>
                </a:ext>
              </a:extLst>
            </p:cNvPr>
            <p:cNvSpPr txBox="1"/>
            <p:nvPr/>
          </p:nvSpPr>
          <p:spPr>
            <a:xfrm>
              <a:off x="2549685" y="3981446"/>
              <a:ext cx="515731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 err="1"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Chuẩn</a:t>
              </a:r>
              <a:r>
                <a:rPr lang="en-US" sz="4800" b="1" dirty="0"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b="1" dirty="0" err="1"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bị</a:t>
              </a:r>
              <a:r>
                <a:rPr lang="en-US" sz="4800" b="1" dirty="0"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b="1" dirty="0" err="1"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4800" b="1" dirty="0"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b="1" dirty="0" err="1"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cho</a:t>
              </a:r>
              <a:r>
                <a:rPr lang="en-US" sz="4800" b="1" dirty="0"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b="1" dirty="0" err="1"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tiết</a:t>
              </a:r>
              <a:r>
                <a:rPr lang="en-US" sz="4800" b="1" dirty="0"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b="1" dirty="0" err="1"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tiếp</a:t>
              </a:r>
              <a:r>
                <a:rPr lang="en-US" sz="4800" b="1" dirty="0"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b="1" dirty="0" err="1"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theo</a:t>
              </a:r>
              <a:endParaRPr lang="en-US" sz="4800" b="1" dirty="0">
                <a:gradFill>
                  <a:gsLst>
                    <a:gs pos="100000">
                      <a:srgbClr val="5896D0"/>
                    </a:gs>
                    <a:gs pos="0">
                      <a:srgbClr val="2061B1"/>
                    </a:gs>
                  </a:gsLst>
                  <a:lin ang="5400000" scaled="1"/>
                </a:gra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787E49B-EEEF-FA1E-BCA1-09C7AF215B17}"/>
              </a:ext>
            </a:extLst>
          </p:cNvPr>
          <p:cNvSpPr txBox="1"/>
          <p:nvPr/>
        </p:nvSpPr>
        <p:spPr>
          <a:xfrm>
            <a:off x="4439559" y="397955"/>
            <a:ext cx="426892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rgbClr val="FFC000"/>
                </a:solidFill>
                <a:effectLst>
                  <a:glow rad="50800">
                    <a:schemeClr val="accent4">
                      <a:satMod val="175000"/>
                      <a:alpha val="37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DẶN DÒ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45735BB5-5814-1866-6278-C262D822FC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428" y="484007"/>
            <a:ext cx="1233238" cy="118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1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OP-PPT-4-1">
            <a:extLst>
              <a:ext uri="{FF2B5EF4-FFF2-40B4-BE49-F238E27FC236}">
                <a16:creationId xmlns:a16="http://schemas.microsoft.com/office/drawing/2014/main" id="{CA4E5FF0-015A-4589-A5F5-DEFF652AA02A}"/>
              </a:ext>
            </a:extLst>
          </p:cNvPr>
          <p:cNvSpPr/>
          <p:nvPr/>
        </p:nvSpPr>
        <p:spPr>
          <a:xfrm>
            <a:off x="745344" y="720877"/>
            <a:ext cx="5431928" cy="5431928"/>
          </a:xfrm>
          <a:custGeom>
            <a:avLst/>
            <a:gdLst>
              <a:gd name="connsiteX0" fmla="*/ 4800600 w 4800600"/>
              <a:gd name="connsiteY0" fmla="*/ 2400300 h 4800600"/>
              <a:gd name="connsiteX1" fmla="*/ 2400300 w 4800600"/>
              <a:gd name="connsiteY1" fmla="*/ 4800600 h 4800600"/>
              <a:gd name="connsiteX2" fmla="*/ 0 w 4800600"/>
              <a:gd name="connsiteY2" fmla="*/ 2400300 h 4800600"/>
              <a:gd name="connsiteX3" fmla="*/ 2400300 w 4800600"/>
              <a:gd name="connsiteY3" fmla="*/ 0 h 4800600"/>
              <a:gd name="connsiteX4" fmla="*/ 4800600 w 4800600"/>
              <a:gd name="connsiteY4" fmla="*/ 2400300 h 480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0600" h="4800600">
                <a:moveTo>
                  <a:pt x="4800600" y="2400300"/>
                </a:moveTo>
                <a:cubicBezTo>
                  <a:pt x="4800600" y="3725949"/>
                  <a:pt x="3725949" y="4800600"/>
                  <a:pt x="2400300" y="4800600"/>
                </a:cubicBezTo>
                <a:cubicBezTo>
                  <a:pt x="1074651" y="4800600"/>
                  <a:pt x="0" y="3725949"/>
                  <a:pt x="0" y="2400300"/>
                </a:cubicBezTo>
                <a:cubicBezTo>
                  <a:pt x="0" y="1074651"/>
                  <a:pt x="1074651" y="0"/>
                  <a:pt x="2400300" y="0"/>
                </a:cubicBezTo>
                <a:cubicBezTo>
                  <a:pt x="3725949" y="0"/>
                  <a:pt x="4800600" y="1074651"/>
                  <a:pt x="4800600" y="2400300"/>
                </a:cubicBezTo>
                <a:close/>
              </a:path>
            </a:pathLst>
          </a:custGeom>
          <a:solidFill>
            <a:schemeClr val="bg1"/>
          </a:solidFill>
          <a:ln w="274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17号-萌趣果冻体" panose="02000000000000000000" pitchFamily="2" charset="-122"/>
              <a:ea typeface="字魂17号-萌趣果冻体" panose="02000000000000000000" pitchFamily="2" charset="-122"/>
              <a:cs typeface="+mn-cs"/>
              <a:sym typeface="字魂17号-萌趣果冻体" panose="02000000000000000000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38D73DB-B72A-4F46-9C0D-F6AB40200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31" y="761988"/>
            <a:ext cx="6096012" cy="6096012"/>
          </a:xfrm>
          <a:prstGeom prst="rect">
            <a:avLst/>
          </a:prstGeom>
        </p:spPr>
      </p:pic>
      <p:sp>
        <p:nvSpPr>
          <p:cNvPr id="4" name="TOP-PPT-1" hidden="1">
            <a:extLst>
              <a:ext uri="{FF2B5EF4-FFF2-40B4-BE49-F238E27FC236}">
                <a16:creationId xmlns:a16="http://schemas.microsoft.com/office/drawing/2014/main" id="{61634176-6E28-4B3C-984F-E4F8C373ADED}"/>
              </a:ext>
            </a:extLst>
          </p:cNvPr>
          <p:cNvSpPr txBox="1"/>
          <p:nvPr/>
        </p:nvSpPr>
        <p:spPr>
          <a:xfrm>
            <a:off x="10522857" y="-841829"/>
            <a:ext cx="1669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noFill/>
                <a:effectLst/>
                <a:uLnTx/>
                <a:uFillTx/>
                <a:latin typeface="字魂17号-萌趣果冻体" panose="02000000000000000000" pitchFamily="2" charset="-122"/>
                <a:ea typeface="字魂17号-萌趣果冻体" panose="02000000000000000000" pitchFamily="2" charset="-122"/>
                <a:cs typeface="+mn-cs"/>
                <a:sym typeface="字魂17号-萌趣果冻体" panose="02000000000000000000" pitchFamily="2" charset="-122"/>
              </a:rPr>
              <a:t>BY YUSHEN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noFill/>
              <a:effectLst/>
              <a:uLnTx/>
              <a:uFillTx/>
              <a:latin typeface="字魂17号-萌趣果冻体" panose="02000000000000000000" pitchFamily="2" charset="-122"/>
              <a:ea typeface="字魂17号-萌趣果冻体" panose="02000000000000000000" pitchFamily="2" charset="-122"/>
              <a:cs typeface="+mn-cs"/>
              <a:sym typeface="字魂17号-萌趣果冻体" panose="02000000000000000000" pitchFamily="2" charset="-122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9BA860-EDAD-3E0D-45EE-A7ABB5130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540" y="2110910"/>
            <a:ext cx="6419644" cy="278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87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784</Words>
  <Application>Microsoft Office PowerPoint</Application>
  <PresentationFormat>Widescreen</PresentationFormat>
  <Paragraphs>121</Paragraphs>
  <Slides>22</Slides>
  <Notes>17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Aa粉嘟嘟 (非商业使用)</vt:lpstr>
      <vt:lpstr>Arial</vt:lpstr>
      <vt:lpstr>Calibri</vt:lpstr>
      <vt:lpstr>Calibri Light</vt:lpstr>
      <vt:lpstr>Cambria</vt:lpstr>
      <vt:lpstr>等线</vt:lpstr>
      <vt:lpstr>等线 Light</vt:lpstr>
      <vt:lpstr>Symbol</vt:lpstr>
      <vt:lpstr>Times New Roman</vt:lpstr>
      <vt:lpstr>字魂17号-萌趣果冻体</vt:lpstr>
      <vt:lpstr>Office 主题​​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Admin</cp:lastModifiedBy>
  <cp:revision>76</cp:revision>
  <dcterms:created xsi:type="dcterms:W3CDTF">2023-10-26T01:16:25Z</dcterms:created>
  <dcterms:modified xsi:type="dcterms:W3CDTF">2025-03-27T06:28:53Z</dcterms:modified>
</cp:coreProperties>
</file>