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761" r:id="rId2"/>
    <p:sldMasterId id="2147483827" r:id="rId3"/>
    <p:sldMasterId id="2147483925" r:id="rId4"/>
    <p:sldMasterId id="2147483937" r:id="rId5"/>
    <p:sldMasterId id="2147483950" r:id="rId6"/>
  </p:sldMasterIdLst>
  <p:notesMasterIdLst>
    <p:notesMasterId r:id="rId27"/>
  </p:notesMasterIdLst>
  <p:sldIdLst>
    <p:sldId id="3964" r:id="rId7"/>
    <p:sldId id="3408" r:id="rId8"/>
    <p:sldId id="471" r:id="rId9"/>
    <p:sldId id="264" r:id="rId10"/>
    <p:sldId id="3409" r:id="rId11"/>
    <p:sldId id="3410" r:id="rId12"/>
    <p:sldId id="265" r:id="rId13"/>
    <p:sldId id="11612" r:id="rId14"/>
    <p:sldId id="3965" r:id="rId15"/>
    <p:sldId id="3966" r:id="rId16"/>
    <p:sldId id="11605" r:id="rId17"/>
    <p:sldId id="11606" r:id="rId18"/>
    <p:sldId id="11607" r:id="rId19"/>
    <p:sldId id="11608" r:id="rId20"/>
    <p:sldId id="261" r:id="rId21"/>
    <p:sldId id="11611" r:id="rId22"/>
    <p:sldId id="11609" r:id="rId23"/>
    <p:sldId id="11610" r:id="rId24"/>
    <p:sldId id="3406" r:id="rId25"/>
    <p:sldId id="1161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FF"/>
    <a:srgbClr val="FF66FF"/>
    <a:srgbClr val="FF99CC"/>
    <a:srgbClr val="E6C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94660"/>
  </p:normalViewPr>
  <p:slideViewPr>
    <p:cSldViewPr snapToGrid="0">
      <p:cViewPr varScale="1">
        <p:scale>
          <a:sx n="65" d="100"/>
          <a:sy n="65" d="100"/>
        </p:scale>
        <p:origin x="8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7C870-01CD-44BE-B8B4-B3FCA5C58FD9}" type="datetimeFigureOut">
              <a:rPr lang="en-US" smtClean="0"/>
              <a:t>4/14/2025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FD831-A322-40CE-9411-6E8D2E6C1938}" type="slidenum">
              <a:rPr lang="en-US" smtClean="0"/>
              <a:t>‹#›</a:t>
            </a:fld>
            <a:endParaRPr lang="en-US"/>
          </a:p>
        </p:txBody>
      </p:sp>
    </p:spTree>
    <p:extLst>
      <p:ext uri="{BB962C8B-B14F-4D97-AF65-F5344CB8AC3E}">
        <p14:creationId xmlns:p14="http://schemas.microsoft.com/office/powerpoint/2010/main" val="2543998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F47D61-1054-4FBB-B0E4-DC0F6B72011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Design by: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a:t>
            </a:r>
            <a:endParaRPr lang="zh-CN" altLang="en-US" dirty="0"/>
          </a:p>
        </p:txBody>
      </p:sp>
      <p:sp>
        <p:nvSpPr>
          <p:cNvPr id="4" name="Slide Number Placeholder 3"/>
          <p:cNvSpPr>
            <a:spLocks noGrp="1"/>
          </p:cNvSpPr>
          <p:nvPr>
            <p:ph type="sldNum" sz="quarter" idx="5"/>
          </p:nvPr>
        </p:nvSpPr>
        <p:spPr/>
        <p:txBody>
          <a:bodyPr/>
          <a:lstStyle/>
          <a:p>
            <a:fld id="{D9EFD831-A322-40CE-9411-6E8D2E6C1938}" type="slidenum">
              <a:rPr lang="en-US" smtClean="0"/>
              <a:t>7</a:t>
            </a:fld>
            <a:endParaRPr lang="en-US"/>
          </a:p>
        </p:txBody>
      </p:sp>
    </p:spTree>
    <p:extLst>
      <p:ext uri="{BB962C8B-B14F-4D97-AF65-F5344CB8AC3E}">
        <p14:creationId xmlns:p14="http://schemas.microsoft.com/office/powerpoint/2010/main" val="936187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0855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41989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978720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577522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54242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83249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8" y="-1"/>
            <a:ext cx="12179121" cy="6914345"/>
          </a:xfrm>
          <a:prstGeom prst="rect">
            <a:avLst/>
          </a:prstGeom>
        </p:spPr>
      </p:pic>
    </p:spTree>
    <p:extLst>
      <p:ext uri="{BB962C8B-B14F-4D97-AF65-F5344CB8AC3E}">
        <p14:creationId xmlns:p14="http://schemas.microsoft.com/office/powerpoint/2010/main" val="311666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7DD7CE"/>
        </a:solidFill>
        <a:effectLst/>
      </p:bgPr>
    </p:bg>
    <p:spTree>
      <p:nvGrpSpPr>
        <p:cNvPr id="1" name=""/>
        <p:cNvGrpSpPr/>
        <p:nvPr/>
      </p:nvGrpSpPr>
      <p:grpSpPr>
        <a:xfrm>
          <a:off x="0" y="0"/>
          <a:ext cx="0" cy="0"/>
          <a:chOff x="0" y="0"/>
          <a:chExt cx="0" cy="0"/>
        </a:xfrm>
      </p:grpSpPr>
      <p:sp>
        <p:nvSpPr>
          <p:cNvPr id="7" name="矩形 6"/>
          <p:cNvSpPr/>
          <p:nvPr userDrawn="1"/>
        </p:nvSpPr>
        <p:spPr>
          <a:xfrm>
            <a:off x="261257" y="261257"/>
            <a:ext cx="11683093" cy="6357257"/>
          </a:xfrm>
          <a:prstGeom prst="rect">
            <a:avLst/>
          </a:prstGeom>
          <a:solidFill>
            <a:schemeClr val="bg1"/>
          </a:solidFill>
          <a:ln>
            <a:no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84714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5859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30148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578293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7027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166996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923388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4171273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868645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4270347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590062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2837791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289946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344110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33573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4063749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15439421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121546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26384958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2717179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150592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451788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2188780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26928576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3562173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1018320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6256830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AB30-01D2-4DCF-A8FE-07D86B7903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6B50F6-60B9-4246-AFFB-CA24546FC2A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597943-2E3D-4243-AF39-7E9E4AC4D081}"/>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5" name="Footer Placeholder 4">
            <a:extLst>
              <a:ext uri="{FF2B5EF4-FFF2-40B4-BE49-F238E27FC236}">
                <a16:creationId xmlns:a16="http://schemas.microsoft.com/office/drawing/2014/main" id="{9EEA0737-D3C0-4343-89EC-DCDFD3CE3B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5781EC-853A-4B66-86DA-37A9146287ED}"/>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5729651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7128-1AC3-40CE-8EBD-87B4C13BEF9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A72CBC7-2CE9-433D-A05C-B7CE94611B37}"/>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13BE2-79FA-4D1A-8982-E3ED711FE588}"/>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5" name="Footer Placeholder 4">
            <a:extLst>
              <a:ext uri="{FF2B5EF4-FFF2-40B4-BE49-F238E27FC236}">
                <a16:creationId xmlns:a16="http://schemas.microsoft.com/office/drawing/2014/main" id="{83902B0E-E1EC-4959-A817-B487B2D37D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50C1817-32E6-4184-B6BB-E2BE0C539A33}"/>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1890296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35AA-E442-492D-A909-33A92A210FB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E52A4E-CE13-4F2C-A9A8-6BC4280CB0B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7729B6-9D01-48F7-A4C5-1C26C51868D6}"/>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5" name="Footer Placeholder 4">
            <a:extLst>
              <a:ext uri="{FF2B5EF4-FFF2-40B4-BE49-F238E27FC236}">
                <a16:creationId xmlns:a16="http://schemas.microsoft.com/office/drawing/2014/main" id="{D1B00FD5-4DCA-49EF-8D18-492DE319D4A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1FA2769-E9F2-474F-AF2C-A1056B43D3D1}"/>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37940027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D0AA-9DE5-46FD-A1D6-BBEFAB49C0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AE73D29-EF8D-4A45-9000-67F50DC9D36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4D1583-8751-4D16-BBDE-5A148037590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94DA70-5D94-4F00-BF35-6F0C01C76927}"/>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6" name="Footer Placeholder 5">
            <a:extLst>
              <a:ext uri="{FF2B5EF4-FFF2-40B4-BE49-F238E27FC236}">
                <a16:creationId xmlns:a16="http://schemas.microsoft.com/office/drawing/2014/main" id="{2A036578-2472-44B3-B18B-6D58A50189C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784B0FA-3B7E-49DD-99BE-5C78FF1D1041}"/>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6086181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10980-1464-4AE2-90A7-38B3BF16083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B1D4E0E-79DD-44D8-9094-B33D429DDCA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4452C4-B6AC-4248-8EE3-3354214FEF6A}"/>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8B2C4-171A-4E16-B5E4-98CD94BE588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65995C-B8BD-4098-94DE-D9822A43357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2D12B3-BE9D-4892-937E-5DBDCC479E68}"/>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8" name="Footer Placeholder 7">
            <a:extLst>
              <a:ext uri="{FF2B5EF4-FFF2-40B4-BE49-F238E27FC236}">
                <a16:creationId xmlns:a16="http://schemas.microsoft.com/office/drawing/2014/main" id="{A9D1E4F5-B676-4473-8BF6-8D1694BC83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B1E7DF-EA18-4CA0-9AF4-C631A6B9D394}"/>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23050095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9B5F-3BA6-4F69-A303-EAD02018387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5EE6725-B872-42E8-BD7E-472E1961FA44}"/>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4" name="Footer Placeholder 3">
            <a:extLst>
              <a:ext uri="{FF2B5EF4-FFF2-40B4-BE49-F238E27FC236}">
                <a16:creationId xmlns:a16="http://schemas.microsoft.com/office/drawing/2014/main" id="{2683D10A-C033-4D7A-8D9B-AF816EC3BA5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6055B24-44EE-4841-BD54-73544A597F86}"/>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3444222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DCB324-F7EC-4A4A-8096-2234F2E3AFF0}"/>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3" name="Footer Placeholder 2">
            <a:extLst>
              <a:ext uri="{FF2B5EF4-FFF2-40B4-BE49-F238E27FC236}">
                <a16:creationId xmlns:a16="http://schemas.microsoft.com/office/drawing/2014/main" id="{E5104C3D-81AF-45B2-815B-51B4365260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F41262A-0001-432E-AB15-4CAE5DE91424}"/>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12280200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B581C-548E-4913-82B7-E0CFD047263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A36C6-F694-4403-A2BD-EAE2F785A88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D2274A-15AD-4B0D-920A-B83A88B2739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3249AD-3A12-4226-8F03-04A26E4BE6D6}"/>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6" name="Footer Placeholder 5">
            <a:extLst>
              <a:ext uri="{FF2B5EF4-FFF2-40B4-BE49-F238E27FC236}">
                <a16:creationId xmlns:a16="http://schemas.microsoft.com/office/drawing/2014/main" id="{4642FD09-62A2-422C-B38B-5E9F27E32B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ED03E4-7280-4553-A80F-A43D6E3077DE}"/>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303093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29958-3E80-453A-B1F0-1400CF7B248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12B79E-CDD8-4F37-8426-1C4B22D3C3BC}"/>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A6FD6E-2F9E-477C-9766-DC3EC2ADAAF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2DCCE2-B7FA-4FBC-98F9-83FC1C3276E7}"/>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6" name="Footer Placeholder 5">
            <a:extLst>
              <a:ext uri="{FF2B5EF4-FFF2-40B4-BE49-F238E27FC236}">
                <a16:creationId xmlns:a16="http://schemas.microsoft.com/office/drawing/2014/main" id="{502B98D6-34CA-4A2F-A3C8-30FA18B851C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B061605-B6E8-4CBE-AF5D-709009FC541E}"/>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38256633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7958-8382-42EC-BDA4-2C70A1E3D5A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3A6F92-79A7-4EE7-AAC1-C42A399A0DC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A0F738-F602-4033-8FB5-CC4011307585}"/>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5" name="Footer Placeholder 4">
            <a:extLst>
              <a:ext uri="{FF2B5EF4-FFF2-40B4-BE49-F238E27FC236}">
                <a16:creationId xmlns:a16="http://schemas.microsoft.com/office/drawing/2014/main" id="{7A9FF86A-90F1-42C1-B5C1-125A6AB8D61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1BD4D6C-E18F-4854-AD5A-D697C9A78BD5}"/>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6624171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0453D2-38AB-437D-BDEF-2BF6794F8AF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E9B5C1-CB62-400E-A246-5922BCAB5B9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F3C26F-C18D-4F9D-A196-A23603AED5C3}"/>
              </a:ext>
            </a:extLst>
          </p:cNvPr>
          <p:cNvSpPr>
            <a:spLocks noGrp="1"/>
          </p:cNvSpPr>
          <p:nvPr>
            <p:ph type="dt" sz="half" idx="10"/>
          </p:nvPr>
        </p:nvSpPr>
        <p:spPr>
          <a:xfrm>
            <a:off x="838200" y="6356350"/>
            <a:ext cx="2743200" cy="365125"/>
          </a:xfrm>
          <a:prstGeom prst="rect">
            <a:avLst/>
          </a:prstGeom>
        </p:spPr>
        <p:txBody>
          <a:bodyPr/>
          <a:lstStyle/>
          <a:p>
            <a:fld id="{2A143070-BE64-480D-A14C-7BB977767242}" type="datetimeFigureOut">
              <a:rPr lang="en-US" smtClean="0"/>
              <a:t>4/14/2025</a:t>
            </a:fld>
            <a:endParaRPr lang="en-US"/>
          </a:p>
        </p:txBody>
      </p:sp>
      <p:sp>
        <p:nvSpPr>
          <p:cNvPr id="5" name="Footer Placeholder 4">
            <a:extLst>
              <a:ext uri="{FF2B5EF4-FFF2-40B4-BE49-F238E27FC236}">
                <a16:creationId xmlns:a16="http://schemas.microsoft.com/office/drawing/2014/main" id="{0DFE7142-B9C7-42B7-B379-08819224E8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FFFE077-DAC4-430A-AC1B-33CD75F9960D}"/>
              </a:ext>
            </a:extLst>
          </p:cNvPr>
          <p:cNvSpPr>
            <a:spLocks noGrp="1"/>
          </p:cNvSpPr>
          <p:nvPr>
            <p:ph type="sldNum" sz="quarter" idx="12"/>
          </p:nvPr>
        </p:nvSpPr>
        <p:spPr>
          <a:xfrm>
            <a:off x="8610600" y="6356350"/>
            <a:ext cx="2743200" cy="365125"/>
          </a:xfrm>
          <a:prstGeom prst="rect">
            <a:avLst/>
          </a:prstGeom>
        </p:spPr>
        <p:txBody>
          <a:bodyPr/>
          <a:lstStyle/>
          <a:p>
            <a:fld id="{377EA0BE-AAF0-4D99-B9BE-8A9C94984DF9}" type="slidenum">
              <a:rPr lang="en-US" smtClean="0"/>
              <a:t>‹#›</a:t>
            </a:fld>
            <a:endParaRPr lang="en-US"/>
          </a:p>
        </p:txBody>
      </p:sp>
    </p:spTree>
    <p:extLst>
      <p:ext uri="{BB962C8B-B14F-4D97-AF65-F5344CB8AC3E}">
        <p14:creationId xmlns:p14="http://schemas.microsoft.com/office/powerpoint/2010/main" val="2281254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3891466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2636157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776565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6"/>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6"/>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1117801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1896047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8330656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226403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0150904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zh-CN" altLang="en-US"/>
          </a:p>
        </p:txBody>
      </p:sp>
      <p:sp>
        <p:nvSpPr>
          <p:cNvPr id="4" name="文本占位符 3"/>
          <p:cNvSpPr>
            <a:spLocks noGrp="1"/>
          </p:cNvSpPr>
          <p:nvPr>
            <p:ph type="body" sz="half" idx="2" hasCustomPrompt="1"/>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8900276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7235150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6"/>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6"/>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9946969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4093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83293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506229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460180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852433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201540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503111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346094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663885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248241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573791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0093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67552724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277C-D2BF-45CB-B9B1-631697971ECF}" type="datetimeFigureOut">
              <a:rPr lang="zh-CN" altLang="en-US" smtClean="0"/>
              <a:t>2025/4/14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255046708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A63A4E-F370-4E43-88DF-FF35117A42C8}" type="datetimeFigureOut">
              <a:rPr lang="zh-CN" altLang="en-US" smtClean="0"/>
              <a:t>2025/4/14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9E3902-3291-4BB3-9961-88462FB34554}" type="slidenum">
              <a:rPr lang="zh-CN" altLang="en-US" smtClean="0"/>
              <a:t>‹#›</a:t>
            </a:fld>
            <a:endParaRPr lang="zh-CN" altLang="en-US"/>
          </a:p>
        </p:txBody>
      </p:sp>
    </p:spTree>
    <p:extLst>
      <p:ext uri="{BB962C8B-B14F-4D97-AF65-F5344CB8AC3E}">
        <p14:creationId xmlns:p14="http://schemas.microsoft.com/office/powerpoint/2010/main" val="377519860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38F3D0E-B885-49E0-A009-99D9FC346C36}"/>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1569" b="11342"/>
          <a:stretch/>
        </p:blipFill>
        <p:spPr>
          <a:xfrm>
            <a:off x="0" y="1"/>
            <a:ext cx="12192000" cy="6838950"/>
          </a:xfrm>
          <a:prstGeom prst="rect">
            <a:avLst/>
          </a:prstGeom>
        </p:spPr>
      </p:pic>
    </p:spTree>
    <p:extLst>
      <p:ext uri="{BB962C8B-B14F-4D97-AF65-F5344CB8AC3E}">
        <p14:creationId xmlns:p14="http://schemas.microsoft.com/office/powerpoint/2010/main" val="1976420745"/>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BAB08-D03A-4FEF-8092-001CB785BBAB}" type="datetimeFigureOut">
              <a:rPr lang="zh-CN" altLang="en-US" smtClean="0"/>
              <a:t>2025/4/14</a:t>
            </a:fld>
            <a:endParaRPr lang="zh-CN" altLang="en-US"/>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386800912"/>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t>4/14/2025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20913597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9.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7.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41.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64.xml"/><Relationship Id="rId7" Type="http://schemas.openxmlformats.org/officeDocument/2006/relationships/image" Target="../media/image2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35.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46">
              <a:defRPr/>
            </a:pPr>
            <a:endParaRPr lang="en-US">
              <a:solidFill>
                <a:prstClr val="white"/>
              </a:solidFill>
              <a:latin typeface="Calibri" panose="020F0502020204030204"/>
            </a:endParaRPr>
          </a:p>
        </p:txBody>
      </p:sp>
      <p:pic>
        <p:nvPicPr>
          <p:cNvPr id="5" name="Picture 4" descr="A picture containing diagram&#10;&#10;Description automatically generated"/>
          <p:cNvPicPr>
            <a:picLocks noChangeAspect="1"/>
          </p:cNvPicPr>
          <p:nvPr/>
        </p:nvPicPr>
        <p:blipFill rotWithShape="1">
          <a:blip r:embed="rId3" cstate="print">
            <a:extLst>
              <a:ext uri="{28A0092B-C50C-407E-A947-70E740481C1C}">
                <a14:useLocalDpi xmlns:a14="http://schemas.microsoft.com/office/drawing/2010/main" val="0"/>
              </a:ext>
            </a:extLst>
          </a:blip>
          <a:srcRect t="8073" b="12155"/>
          <a:stretch>
            <a:fillRect/>
          </a:stretch>
        </p:blipFill>
        <p:spPr>
          <a:xfrm>
            <a:off x="20" y="1282"/>
            <a:ext cx="12191980" cy="6856718"/>
          </a:xfrm>
          <a:prstGeom prst="rect">
            <a:avLst/>
          </a:prstGeom>
        </p:spPr>
      </p:pic>
      <p:sp>
        <p:nvSpPr>
          <p:cNvPr id="11" name="Cloud 10"/>
          <p:cNvSpPr/>
          <p:nvPr/>
        </p:nvSpPr>
        <p:spPr>
          <a:xfrm>
            <a:off x="502872" y="0"/>
            <a:ext cx="10412362" cy="6489290"/>
          </a:xfrm>
          <a:prstGeom prst="cloud">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pic>
        <p:nvPicPr>
          <p:cNvPr id="9" name="Picture 8" descr="A picture containing text&#10;&#10;Description automatically generated"/>
          <p:cNvPicPr>
            <a:picLocks noChangeAspect="1"/>
          </p:cNvPicPr>
          <p:nvPr/>
        </p:nvPicPr>
        <p:blipFill>
          <a:blip r:embed="rId4" cstate="print">
            <a:extLst>
              <a:ext uri="{BEBA8EAE-BF5A-486C-A8C5-ECC9F3942E4B}">
                <a14:imgProps xmlns:a14="http://schemas.microsoft.com/office/drawing/2010/main">
                  <a14:imgLayer r:embed="rId5">
                    <a14:imgEffect>
                      <a14:backgroundRemoval t="8885" b="89984" l="9989" r="89984">
                        <a14:foregroundMark x1="30186" y1="60218" x2="33498" y2="63651"/>
                        <a14:foregroundMark x1="38342" y1="58078" x2="43213" y2="67973"/>
                        <a14:foregroundMark x1="52053" y1="53352" x2="54187" y2="54321"/>
                        <a14:foregroundMark x1="57198" y1="8885" x2="59332" y2="8885"/>
                        <a14:backgroundMark x1="11631" y1="37561" x2="19704" y2="57472"/>
                      </a14:backgroundRemoval>
                    </a14:imgEffect>
                  </a14:imgLayer>
                </a14:imgProps>
              </a:ext>
              <a:ext uri="{28A0092B-C50C-407E-A947-70E740481C1C}">
                <a14:useLocalDpi xmlns:a14="http://schemas.microsoft.com/office/drawing/2010/main" val="0"/>
              </a:ext>
            </a:extLst>
          </a:blip>
          <a:stretch>
            <a:fillRect/>
          </a:stretch>
        </p:blipFill>
        <p:spPr>
          <a:xfrm>
            <a:off x="-1275834" y="3686630"/>
            <a:ext cx="5334055" cy="3613822"/>
          </a:xfrm>
          <a:prstGeom prst="rect">
            <a:avLst/>
          </a:prstGeom>
        </p:spPr>
      </p:pic>
      <p:pic>
        <p:nvPicPr>
          <p:cNvPr id="2" name="Picture 1"/>
          <p:cNvPicPr>
            <a:picLocks noChangeAspect="1"/>
          </p:cNvPicPr>
          <p:nvPr/>
        </p:nvPicPr>
        <p:blipFill>
          <a:blip r:embed="rId6"/>
          <a:stretch>
            <a:fillRect/>
          </a:stretch>
        </p:blipFill>
        <p:spPr>
          <a:xfrm>
            <a:off x="4276187" y="3964962"/>
            <a:ext cx="3639627" cy="841321"/>
          </a:xfrm>
          <a:prstGeom prst="rect">
            <a:avLst/>
          </a:prstGeom>
        </p:spPr>
      </p:pic>
      <p:sp>
        <p:nvSpPr>
          <p:cNvPr id="4" name="Rectangle 3"/>
          <p:cNvSpPr/>
          <p:nvPr/>
        </p:nvSpPr>
        <p:spPr>
          <a:xfrm>
            <a:off x="1727201" y="2275149"/>
            <a:ext cx="8694059" cy="1938992"/>
          </a:xfrm>
          <a:prstGeom prst="rect">
            <a:avLst/>
          </a:prstGeom>
          <a:noFill/>
        </p:spPr>
        <p:txBody>
          <a:bodyPr wrap="square" lIns="91440" tIns="45720" rIns="91440" bIns="45720" numCol="1">
            <a:prstTxWarp prst="textCanUp">
              <a:avLst/>
            </a:prstTxWarp>
            <a:spAutoFit/>
          </a:bodyPr>
          <a:lstStyle/>
          <a:p>
            <a:pPr algn="ctr" defTabSz="914446">
              <a:defRPr/>
            </a:pPr>
            <a:r>
              <a:rPr lang="en-US" sz="6000" dirty="0">
                <a:ln w="0"/>
                <a:solidFill>
                  <a:prstClr val="black"/>
                </a:solidFill>
                <a:latin typeface="Times New Roman" panose="02020603050405020304" pitchFamily="18" charset="0"/>
                <a:cs typeface="Times New Roman" panose="02020603050405020304" pitchFamily="18" charset="0"/>
              </a:rPr>
              <a:t>CHÀO MỪNG CÁC EM ĐẾN VỚI TIẾT HỌC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D32B26-7CCD-BBA4-4F70-68EF7F733499}"/>
              </a:ext>
            </a:extLst>
          </p:cNvPr>
          <p:cNvSpPr txBox="1"/>
          <p:nvPr/>
        </p:nvSpPr>
        <p:spPr>
          <a:xfrm>
            <a:off x="2103783" y="2276784"/>
            <a:ext cx="7931426" cy="1569660"/>
          </a:xfrm>
          <a:prstGeom prst="rect">
            <a:avLst/>
          </a:prstGeom>
          <a:noFill/>
        </p:spPr>
        <p:txBody>
          <a:bodyPr wrap="square" rtlCol="0">
            <a:spAutoFit/>
          </a:bodyPr>
          <a:lstStyle/>
          <a:p>
            <a:r>
              <a:rPr lang="vi-VN" sz="9600" b="1">
                <a:ln w="22225">
                  <a:solidFill>
                    <a:schemeClr val="tx2">
                      <a:lumMod val="75000"/>
                    </a:schemeClr>
                  </a:solidFill>
                  <a:prstDash val="solid"/>
                </a:ln>
                <a:solidFill>
                  <a:srgbClr val="FF0000"/>
                </a:solidFill>
                <a:effectLst>
                  <a:glow rad="101600">
                    <a:schemeClr val="accent2">
                      <a:lumMod val="20000"/>
                      <a:lumOff val="80000"/>
                      <a:alpha val="60000"/>
                    </a:schemeClr>
                  </a:glow>
                  <a:reflection blurRad="6350" stA="55000" endA="300" endPos="45500" dir="5400000" sy="-100000" algn="bl" rotWithShape="0"/>
                </a:effectLst>
                <a:latin typeface="+mj-lt"/>
              </a:rPr>
              <a:t>KHỞI ĐỘNG</a:t>
            </a:r>
            <a:endParaRPr lang="en-US" sz="9600" b="1">
              <a:ln w="22225">
                <a:solidFill>
                  <a:schemeClr val="tx2">
                    <a:lumMod val="75000"/>
                  </a:schemeClr>
                </a:solidFill>
                <a:prstDash val="solid"/>
              </a:ln>
              <a:solidFill>
                <a:srgbClr val="FF0000"/>
              </a:solidFill>
              <a:effectLst>
                <a:glow rad="101600">
                  <a:schemeClr val="accent2">
                    <a:lumMod val="20000"/>
                    <a:lumOff val="80000"/>
                    <a:alpha val="60000"/>
                  </a:schemeClr>
                </a:glow>
                <a:reflection blurRad="6350" stA="55000" endA="300" endPos="45500" dir="5400000" sy="-100000" algn="bl" rotWithShape="0"/>
              </a:effectLst>
              <a:latin typeface="+mj-lt"/>
            </a:endParaRPr>
          </a:p>
        </p:txBody>
      </p:sp>
    </p:spTree>
    <p:extLst>
      <p:ext uri="{BB962C8B-B14F-4D97-AF65-F5344CB8AC3E}">
        <p14:creationId xmlns:p14="http://schemas.microsoft.com/office/powerpoint/2010/main" val="3094734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7" y="-61655"/>
            <a:ext cx="12192000" cy="6858000"/>
          </a:xfrm>
          <a:prstGeom prst="rect">
            <a:avLst/>
          </a:prstGeom>
        </p:spPr>
      </p:pic>
      <p:pic>
        <p:nvPicPr>
          <p:cNvPr id="6" name="图片 3" descr="图片包含 室内, 物体&#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635000"/>
            <a:ext cx="13448871" cy="7812345"/>
          </a:xfrm>
          <a:prstGeom prst="rect">
            <a:avLst/>
          </a:prstGeom>
        </p:spPr>
      </p:pic>
      <p:pic>
        <p:nvPicPr>
          <p:cNvPr id="8" name="PA_图片 3"/>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1308881" y="3105947"/>
            <a:ext cx="4601708" cy="4601708"/>
          </a:xfrm>
          <a:prstGeom prst="rect">
            <a:avLst/>
          </a:prstGeom>
        </p:spPr>
      </p:pic>
      <p:sp>
        <p:nvSpPr>
          <p:cNvPr id="9" name="TextBox 8"/>
          <p:cNvSpPr txBox="1"/>
          <p:nvPr/>
        </p:nvSpPr>
        <p:spPr>
          <a:xfrm>
            <a:off x="2397486" y="920128"/>
            <a:ext cx="7037765" cy="1067600"/>
          </a:xfrm>
          <a:prstGeom prst="rect">
            <a:avLst/>
          </a:prstGeom>
          <a:noFill/>
        </p:spPr>
        <p:txBody>
          <a:bodyPr wrap="square" rtlCol="0">
            <a:spAutoFit/>
          </a:bodyPr>
          <a:lstStyle/>
          <a:p>
            <a:pPr algn="ctr" defTabSz="914446">
              <a:lnSpc>
                <a:spcPct val="150000"/>
              </a:lnSpc>
              <a:defRPr/>
            </a:pPr>
            <a:r>
              <a:rPr lang="vi-VN" sz="4800" b="1">
                <a:solidFill>
                  <a:srgbClr val="70AD47">
                    <a:lumMod val="50000"/>
                  </a:srgbClr>
                </a:solidFill>
                <a:latin typeface="Times New Roman" panose="02020603050405020304" pitchFamily="18" charset="0"/>
                <a:ea typeface="Arial-Rounded" panose="020B0500000000000000" pitchFamily="34" charset="0"/>
                <a:cs typeface="Times New Roman" panose="02020603050405020304" pitchFamily="18" charset="0"/>
              </a:rPr>
              <a:t>KIỂM TRA KIẾN THỨC</a:t>
            </a:r>
            <a:endParaRPr lang="en-US" sz="4800" b="1" dirty="0">
              <a:solidFill>
                <a:srgbClr val="70AD47">
                  <a:lumMod val="50000"/>
                </a:srgbClr>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6" name="TextBox 15"/>
          <p:cNvSpPr txBox="1"/>
          <p:nvPr/>
        </p:nvSpPr>
        <p:spPr>
          <a:xfrm>
            <a:off x="2472439" y="3738916"/>
            <a:ext cx="3920176" cy="901593"/>
          </a:xfrm>
          <a:prstGeom prst="rect">
            <a:avLst/>
          </a:prstGeom>
          <a:noFill/>
        </p:spPr>
        <p:txBody>
          <a:bodyPr wrap="square" rtlCol="0">
            <a:spAutoFit/>
          </a:bodyPr>
          <a:lstStyle/>
          <a:p>
            <a:pPr marL="457223" indent="-457223" algn="ctr" defTabSz="914446">
              <a:lnSpc>
                <a:spcPct val="150000"/>
              </a:lnSpc>
              <a:buFont typeface="Arial" panose="020B0604020202020204" pitchFamily="34" charset="0"/>
              <a:buChar char="•"/>
              <a:defRPr/>
            </a:pP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6204241" y="1968428"/>
            <a:ext cx="3920176" cy="901593"/>
          </a:xfrm>
          <a:prstGeom prst="rect">
            <a:avLst/>
          </a:prstGeom>
          <a:noFill/>
        </p:spPr>
        <p:txBody>
          <a:bodyPr wrap="square" rtlCol="0">
            <a:spAutoFit/>
          </a:bodyPr>
          <a:lstStyle/>
          <a:p>
            <a:pPr algn="ctr" defTabSz="914446">
              <a:lnSpc>
                <a:spcPct val="150000"/>
              </a:lnSpc>
              <a:defRPr/>
            </a:pP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p:cNvSpPr txBox="1"/>
          <p:nvPr/>
        </p:nvSpPr>
        <p:spPr>
          <a:xfrm>
            <a:off x="9908387" y="2937287"/>
            <a:ext cx="3920176" cy="901593"/>
          </a:xfrm>
          <a:prstGeom prst="rect">
            <a:avLst/>
          </a:prstGeom>
          <a:noFill/>
        </p:spPr>
        <p:txBody>
          <a:bodyPr wrap="square" rtlCol="0">
            <a:spAutoFit/>
          </a:bodyPr>
          <a:lstStyle/>
          <a:p>
            <a:pPr algn="ctr" defTabSz="914446">
              <a:lnSpc>
                <a:spcPct val="150000"/>
              </a:lnSpc>
              <a:defRPr/>
            </a:pP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9" name="TextBox 18"/>
          <p:cNvSpPr txBox="1"/>
          <p:nvPr/>
        </p:nvSpPr>
        <p:spPr>
          <a:xfrm>
            <a:off x="6304371" y="3661646"/>
            <a:ext cx="3920176" cy="901593"/>
          </a:xfrm>
          <a:prstGeom prst="rect">
            <a:avLst/>
          </a:prstGeom>
          <a:noFill/>
        </p:spPr>
        <p:txBody>
          <a:bodyPr wrap="square" rtlCol="0">
            <a:spAutoFit/>
          </a:bodyPr>
          <a:lstStyle/>
          <a:p>
            <a:pPr marL="457223" indent="-457223" algn="ctr" defTabSz="914446">
              <a:lnSpc>
                <a:spcPct val="150000"/>
              </a:lnSpc>
              <a:buFont typeface="Arial" panose="020B0604020202020204" pitchFamily="34" charset="0"/>
              <a:buChar char="•"/>
              <a:defRPr/>
            </a:pP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ounded Rectangle 7"/>
          <p:cNvSpPr/>
          <p:nvPr/>
        </p:nvSpPr>
        <p:spPr>
          <a:xfrm>
            <a:off x="914400" y="477078"/>
            <a:ext cx="10362129" cy="5624965"/>
          </a:xfrm>
          <a:prstGeom prst="roundRect">
            <a:avLst/>
          </a:prstGeom>
          <a:solidFill>
            <a:srgbClr val="FFFFFF">
              <a:alpha val="96000"/>
            </a:srgbClr>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3EF1E69-6601-2B02-5257-1427DC8A43ED}"/>
              </a:ext>
            </a:extLst>
          </p:cNvPr>
          <p:cNvSpPr txBox="1"/>
          <p:nvPr/>
        </p:nvSpPr>
        <p:spPr>
          <a:xfrm>
            <a:off x="1899167" y="717940"/>
            <a:ext cx="872282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mj-lt"/>
              </a:rPr>
              <a:t>Thứ ba ngày 11 tháng 3 năm 2025</a:t>
            </a:r>
            <a:endParaRPr kumimoji="0" lang="en-US" sz="3200" b="1" i="0" u="none" strike="noStrike" kern="1200" cap="none" spc="0" normalizeH="0" baseline="0" noProof="0" dirty="0">
              <a:ln>
                <a:noFill/>
              </a:ln>
              <a:solidFill>
                <a:prstClr val="black"/>
              </a:solidFill>
              <a:effectLst/>
              <a:uLnTx/>
              <a:uFillTx/>
              <a:latin typeface="+mj-lt"/>
            </a:endParaRPr>
          </a:p>
        </p:txBody>
      </p:sp>
      <p:sp>
        <p:nvSpPr>
          <p:cNvPr id="2" name="TextBox 1">
            <a:extLst>
              <a:ext uri="{FF2B5EF4-FFF2-40B4-BE49-F238E27FC236}">
                <a16:creationId xmlns:a16="http://schemas.microsoft.com/office/drawing/2014/main" id="{AC468A6F-BEC0-BC18-7D80-2143E86C22EA}"/>
              </a:ext>
            </a:extLst>
          </p:cNvPr>
          <p:cNvSpPr txBox="1"/>
          <p:nvPr/>
        </p:nvSpPr>
        <p:spPr>
          <a:xfrm>
            <a:off x="1697242" y="1109666"/>
            <a:ext cx="8924753" cy="1490729"/>
          </a:xfrm>
          <a:prstGeom prst="rect">
            <a:avLst/>
          </a:prstGeom>
          <a:noFill/>
        </p:spPr>
        <p:txBody>
          <a:bodyPr wrap="square" rtlCol="0">
            <a:spAutoFit/>
          </a:bodyPr>
          <a:lstStyle/>
          <a:p>
            <a:pPr algn="ctr">
              <a:lnSpc>
                <a:spcPct val="150000"/>
              </a:lnSpc>
            </a:pPr>
            <a:r>
              <a:rPr lang="vi-VN" sz="3200" u="sng">
                <a:solidFill>
                  <a:srgbClr val="0070C0"/>
                </a:solidFill>
                <a:latin typeface="+mj-lt"/>
              </a:rPr>
              <a:t>Tiếng Việt</a:t>
            </a:r>
          </a:p>
          <a:p>
            <a:pPr algn="ctr">
              <a:lnSpc>
                <a:spcPct val="150000"/>
              </a:lnSpc>
            </a:pPr>
            <a:r>
              <a:rPr lang="vi-VN" sz="3200">
                <a:solidFill>
                  <a:srgbClr val="FF0000"/>
                </a:solidFill>
                <a:latin typeface="+mj-lt"/>
              </a:rPr>
              <a:t>Nghe – viết: Bài học của gấu</a:t>
            </a:r>
            <a:endParaRPr lang="en-US" sz="3200">
              <a:solidFill>
                <a:srgbClr val="FF0000"/>
              </a:solidFill>
              <a:latin typeface="+mj-lt"/>
            </a:endParaRPr>
          </a:p>
        </p:txBody>
      </p:sp>
      <p:sp>
        <p:nvSpPr>
          <p:cNvPr id="3" name="TextBox 2">
            <a:extLst>
              <a:ext uri="{FF2B5EF4-FFF2-40B4-BE49-F238E27FC236}">
                <a16:creationId xmlns:a16="http://schemas.microsoft.com/office/drawing/2014/main" id="{2D94BAEC-E266-2516-B15E-F9B2343288CB}"/>
              </a:ext>
            </a:extLst>
          </p:cNvPr>
          <p:cNvSpPr txBox="1"/>
          <p:nvPr/>
        </p:nvSpPr>
        <p:spPr>
          <a:xfrm>
            <a:off x="1332486" y="2600395"/>
            <a:ext cx="9654263" cy="2954655"/>
          </a:xfrm>
          <a:prstGeom prst="rect">
            <a:avLst/>
          </a:prstGeom>
          <a:noFill/>
        </p:spPr>
        <p:txBody>
          <a:bodyPr wrap="square" rtlCol="0">
            <a:spAutoFit/>
          </a:bodyPr>
          <a:lstStyle/>
          <a:p>
            <a:pPr algn="just">
              <a:lnSpc>
                <a:spcPct val="150000"/>
              </a:lnSpc>
            </a:pPr>
            <a:r>
              <a:rPr lang="vi-VN" sz="2800" b="1">
                <a:effectLst/>
                <a:latin typeface="Times New Roman" panose="02020603050405020304" pitchFamily="18" charset="0"/>
                <a:ea typeface="Times New Roman" panose="02020603050405020304" pitchFamily="18" charset="0"/>
              </a:rPr>
              <a:t>Mục tiêu bài học</a:t>
            </a:r>
          </a:p>
          <a:p>
            <a:pPr algn="just">
              <a:lnSpc>
                <a:spcPct val="150000"/>
              </a:lnSpc>
            </a:pPr>
            <a:r>
              <a:rPr lang="en-US" sz="2800">
                <a:effectLst/>
                <a:latin typeface="Times New Roman" panose="02020603050405020304" pitchFamily="18" charset="0"/>
                <a:ea typeface="Times New Roman" panose="02020603050405020304" pitchFamily="18" charset="0"/>
              </a:rPr>
              <a:t>+</a:t>
            </a:r>
            <a:r>
              <a:rPr lang="vi-VN" sz="2800">
                <a:effectLst/>
                <a:latin typeface="Times New Roman" panose="02020603050405020304" pitchFamily="18" charset="0"/>
                <a:ea typeface="Times New Roman" panose="02020603050405020304" pitchFamily="18" charset="0"/>
              </a:rPr>
              <a:t> Viết đúng chính tả câu chuyện Bài học của gấu trong 15 phút.</a:t>
            </a:r>
            <a:endParaRPr lang="en-US" sz="2800">
              <a:effectLst/>
              <a:latin typeface="Times New Roman" panose="02020603050405020304" pitchFamily="18" charset="0"/>
              <a:ea typeface="Times New Roman" panose="02020603050405020304" pitchFamily="18" charset="0"/>
            </a:endParaRPr>
          </a:p>
          <a:p>
            <a:pPr algn="just">
              <a:lnSpc>
                <a:spcPct val="150000"/>
              </a:lnSpc>
            </a:pPr>
            <a:r>
              <a:rPr lang="en-US" sz="2800">
                <a:effectLst/>
                <a:latin typeface="Times New Roman" panose="02020603050405020304" pitchFamily="18" charset="0"/>
                <a:ea typeface="Times New Roman" panose="02020603050405020304" pitchFamily="18" charset="0"/>
              </a:rPr>
              <a:t>+</a:t>
            </a:r>
            <a:r>
              <a:rPr lang="vi-VN" sz="2800">
                <a:effectLst/>
                <a:latin typeface="Times New Roman" panose="02020603050405020304" pitchFamily="18" charset="0"/>
                <a:ea typeface="Times New Roman" panose="02020603050405020304" pitchFamily="18" charset="0"/>
              </a:rPr>
              <a:t> Thực hiện được các bài tập chính tả.</a:t>
            </a:r>
            <a:endParaRPr lang="en-US" sz="2800">
              <a:effectLst/>
              <a:latin typeface="Times New Roman" panose="02020603050405020304" pitchFamily="18" charset="0"/>
              <a:ea typeface="Times New Roman" panose="02020603050405020304" pitchFamily="18" charset="0"/>
            </a:endParaRPr>
          </a:p>
          <a:p>
            <a:pPr algn="just">
              <a:lnSpc>
                <a:spcPct val="150000"/>
              </a:lnSpc>
            </a:pPr>
            <a:r>
              <a:rPr lang="en-US" sz="2800">
                <a:effectLst/>
                <a:latin typeface="Times New Roman" panose="02020603050405020304" pitchFamily="18" charset="0"/>
                <a:ea typeface="Times New Roman" panose="02020603050405020304" pitchFamily="18" charset="0"/>
              </a:rPr>
              <a:t>+ </a:t>
            </a:r>
            <a:r>
              <a:rPr lang="vi-VN" sz="2800">
                <a:effectLst/>
                <a:latin typeface="Times New Roman" panose="02020603050405020304" pitchFamily="18" charset="0"/>
                <a:ea typeface="Times New Roman" panose="02020603050405020304" pitchFamily="18" charset="0"/>
              </a:rPr>
              <a:t>Nhận biết được bài học cuộc sống từ câu chuyện trong bài viết.</a:t>
            </a:r>
            <a:endParaRPr lang="en-US" sz="2800">
              <a:effectLst/>
              <a:latin typeface="Times New Roman" panose="02020603050405020304" pitchFamily="18" charset="0"/>
              <a:ea typeface="Times New Roman" panose="02020603050405020304" pitchFamily="18" charset="0"/>
            </a:endParaRPr>
          </a:p>
          <a:p>
            <a:endParaRPr lang="en-US"/>
          </a:p>
        </p:txBody>
      </p:sp>
    </p:spTree>
    <p:extLst>
      <p:ext uri="{BB962C8B-B14F-4D97-AF65-F5344CB8AC3E}">
        <p14:creationId xmlns:p14="http://schemas.microsoft.com/office/powerpoint/2010/main" val="394859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753F-9C96-8988-AB1E-E6A117E31E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682DA1-B8AD-CEC3-66F3-81AA881F878C}"/>
              </a:ext>
            </a:extLst>
          </p:cNvPr>
          <p:cNvSpPr txBox="1"/>
          <p:nvPr/>
        </p:nvSpPr>
        <p:spPr>
          <a:xfrm>
            <a:off x="2103783" y="2276784"/>
            <a:ext cx="79314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a:ln w="22225">
                  <a:solidFill>
                    <a:srgbClr val="44546A">
                      <a:lumMod val="75000"/>
                    </a:srgbClr>
                  </a:solidFill>
                  <a:prstDash val="solid"/>
                </a:ln>
                <a:solidFill>
                  <a:srgbClr val="FF0000"/>
                </a:solidFill>
                <a:effectLst>
                  <a:glow rad="101600">
                    <a:srgbClr val="ED7D31">
                      <a:lumMod val="20000"/>
                      <a:lumOff val="80000"/>
                      <a:alpha val="60000"/>
                    </a:srgbClr>
                  </a:glow>
                  <a:reflection blurRad="6350" stA="55000" endA="300" endPos="45500" dir="5400000" sy="-100000" algn="bl" rotWithShape="0"/>
                </a:effectLst>
                <a:uLnTx/>
                <a:uFillTx/>
                <a:latin typeface="Times New Roman" panose="02020603050405020304" pitchFamily="18" charset="0"/>
                <a:ea typeface="+mn-ea"/>
                <a:cs typeface="+mn-cs"/>
              </a:rPr>
              <a:t>KHÁM PHÁ</a:t>
            </a:r>
            <a:endParaRPr kumimoji="0" lang="en-US" sz="9600" b="1" i="0" u="none" strike="noStrike" kern="1200" cap="none" spc="0" normalizeH="0" baseline="0" noProof="0">
              <a:ln w="22225">
                <a:solidFill>
                  <a:srgbClr val="44546A">
                    <a:lumMod val="75000"/>
                  </a:srgbClr>
                </a:solidFill>
                <a:prstDash val="solid"/>
              </a:ln>
              <a:solidFill>
                <a:srgbClr val="FF0000"/>
              </a:solidFill>
              <a:effectLst>
                <a:glow rad="101600">
                  <a:srgbClr val="ED7D31">
                    <a:lumMod val="20000"/>
                    <a:lumOff val="80000"/>
                    <a:alpha val="60000"/>
                  </a:srgbClr>
                </a:glow>
                <a:reflection blurRad="6350" stA="55000" endA="300" endPos="45500" dir="5400000" sy="-100000" algn="bl" rotWithShape="0"/>
              </a:effectLst>
              <a:uLnTx/>
              <a:uFillTx/>
              <a:latin typeface="Calibri Light" panose="020F0302020204030204"/>
              <a:ea typeface="+mn-ea"/>
              <a:cs typeface="+mn-cs"/>
            </a:endParaRPr>
          </a:p>
        </p:txBody>
      </p:sp>
    </p:spTree>
    <p:extLst>
      <p:ext uri="{BB962C8B-B14F-4D97-AF65-F5344CB8AC3E}">
        <p14:creationId xmlns:p14="http://schemas.microsoft.com/office/powerpoint/2010/main" val="3893959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2BF499-65B5-8929-7646-376D4FA10B02}"/>
              </a:ext>
            </a:extLst>
          </p:cNvPr>
          <p:cNvSpPr/>
          <p:nvPr/>
        </p:nvSpPr>
        <p:spPr>
          <a:xfrm>
            <a:off x="646043" y="496957"/>
            <a:ext cx="11121887" cy="5943600"/>
          </a:xfrm>
          <a:prstGeom prst="rect">
            <a:avLst/>
          </a:prstGeom>
          <a:ln w="57150">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1560BF7A-AF32-31C9-42C2-AA55383740F7}"/>
              </a:ext>
            </a:extLst>
          </p:cNvPr>
          <p:cNvSpPr txBox="1"/>
          <p:nvPr/>
        </p:nvSpPr>
        <p:spPr>
          <a:xfrm>
            <a:off x="918541" y="929309"/>
            <a:ext cx="10576890" cy="4547527"/>
          </a:xfrm>
          <a:prstGeom prst="rect">
            <a:avLst/>
          </a:prstGeom>
          <a:noFill/>
        </p:spPr>
        <p:txBody>
          <a:bodyPr wrap="square" rtlCol="0">
            <a:spAutoFit/>
          </a:bodyPr>
          <a:lstStyle/>
          <a:p>
            <a:pPr algn="ctr">
              <a:lnSpc>
                <a:spcPct val="150000"/>
              </a:lnSpc>
            </a:pPr>
            <a:r>
              <a:rPr lang="vi-VN" sz="2800" b="1">
                <a:latin typeface="+mj-lt"/>
              </a:rPr>
              <a:t>Bài học của gấu</a:t>
            </a:r>
          </a:p>
          <a:p>
            <a:pPr algn="just">
              <a:lnSpc>
                <a:spcPct val="150000"/>
              </a:lnSpc>
            </a:pPr>
            <a:r>
              <a:rPr lang="vi-VN" sz="2800">
                <a:latin typeface="+mj-lt"/>
              </a:rPr>
              <a:t>	Có một chú gấu rất thích được làm con vật khác. Thấy chuột đứng chống đuôi xuống đất, gấu làm theo nhưng đau điếng, khóc thét. Thấy hươu chạy nhanh, gấu lạch bạch chạy cùng và bị ngã nhào. Thấy chim bay giỏi, gấu trèo lên mô đất cao, dang tay nhao xuống và rơi huỵch. Thế là từ đó, gấu chỉ muốn là gấu thôi.													(Theo Bùi Việt Hà)</a:t>
            </a:r>
            <a:endParaRPr lang="en-US" sz="2800">
              <a:latin typeface="+mj-lt"/>
            </a:endParaRPr>
          </a:p>
        </p:txBody>
      </p:sp>
      <p:sp>
        <p:nvSpPr>
          <p:cNvPr id="5" name="TextBox 4">
            <a:extLst>
              <a:ext uri="{FF2B5EF4-FFF2-40B4-BE49-F238E27FC236}">
                <a16:creationId xmlns:a16="http://schemas.microsoft.com/office/drawing/2014/main" id="{F2028B99-A0E2-280C-C0E6-5123A20F0C1D}"/>
              </a:ext>
            </a:extLst>
          </p:cNvPr>
          <p:cNvSpPr txBox="1"/>
          <p:nvPr/>
        </p:nvSpPr>
        <p:spPr>
          <a:xfrm>
            <a:off x="1888435" y="745435"/>
            <a:ext cx="2922104" cy="367748"/>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61384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矩形 92"/>
          <p:cNvSpPr/>
          <p:nvPr/>
        </p:nvSpPr>
        <p:spPr>
          <a:xfrm>
            <a:off x="4141654" y="0"/>
            <a:ext cx="3908692" cy="647700"/>
          </a:xfrm>
          <a:prstGeom prst="rect">
            <a:avLst/>
          </a:prstGeom>
          <a:solidFill>
            <a:srgbClr val="7DD7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94" name="等腰三角形 93"/>
          <p:cNvSpPr/>
          <p:nvPr/>
        </p:nvSpPr>
        <p:spPr>
          <a:xfrm flipV="1">
            <a:off x="8035741" y="0"/>
            <a:ext cx="346259" cy="647700"/>
          </a:xfrm>
          <a:prstGeom prst="triangle">
            <a:avLst>
              <a:gd name="adj"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95" name="等腰三角形 94"/>
          <p:cNvSpPr/>
          <p:nvPr/>
        </p:nvSpPr>
        <p:spPr>
          <a:xfrm flipH="1" flipV="1">
            <a:off x="3795395" y="0"/>
            <a:ext cx="346259" cy="647700"/>
          </a:xfrm>
          <a:prstGeom prst="triangle">
            <a:avLst>
              <a:gd name="adj"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3" name="TextBox 2">
            <a:extLst>
              <a:ext uri="{FF2B5EF4-FFF2-40B4-BE49-F238E27FC236}">
                <a16:creationId xmlns:a16="http://schemas.microsoft.com/office/drawing/2014/main" id="{AB6C2811-A7E1-98D3-D62F-0168B956AC1B}"/>
              </a:ext>
            </a:extLst>
          </p:cNvPr>
          <p:cNvSpPr txBox="1"/>
          <p:nvPr/>
        </p:nvSpPr>
        <p:spPr>
          <a:xfrm>
            <a:off x="1759227" y="2584174"/>
            <a:ext cx="10074965" cy="1107996"/>
          </a:xfrm>
          <a:prstGeom prst="rect">
            <a:avLst/>
          </a:prstGeom>
          <a:noFill/>
        </p:spPr>
        <p:txBody>
          <a:bodyPr wrap="square" rtlCol="0">
            <a:spAutoFit/>
          </a:bodyPr>
          <a:lstStyle/>
          <a:p>
            <a:r>
              <a:rPr lang="vi-VN" sz="6600" b="1">
                <a:ln w="9525">
                  <a:solidFill>
                    <a:schemeClr val="accent3">
                      <a:lumMod val="20000"/>
                      <a:lumOff val="80000"/>
                    </a:schemeClr>
                  </a:solidFill>
                  <a:prstDash val="solid"/>
                </a:ln>
                <a:solidFill>
                  <a:srgbClr val="0070C0"/>
                </a:solidFill>
                <a:effectLst>
                  <a:glow rad="63500">
                    <a:schemeClr val="accent2">
                      <a:satMod val="175000"/>
                      <a:alpha val="40000"/>
                    </a:schemeClr>
                  </a:glow>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LUYỆN VIẾT TỪ KHÓ</a:t>
            </a:r>
            <a:endParaRPr lang="en-US" sz="6600" b="1">
              <a:ln w="9525">
                <a:solidFill>
                  <a:schemeClr val="accent3">
                    <a:lumMod val="20000"/>
                    <a:lumOff val="80000"/>
                  </a:schemeClr>
                </a:solidFill>
                <a:prstDash val="solid"/>
              </a:ln>
              <a:solidFill>
                <a:srgbClr val="0070C0"/>
              </a:solidFill>
              <a:effectLst>
                <a:glow rad="63500">
                  <a:schemeClr val="accent2">
                    <a:satMod val="175000"/>
                    <a:alpha val="40000"/>
                  </a:schemeClr>
                </a:glow>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2442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9ABE9-3CA4-BB82-D690-DCC9EDCBDAE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3CA73FC-8D65-686E-2748-AC487A0F5852}"/>
              </a:ext>
            </a:extLst>
          </p:cNvPr>
          <p:cNvSpPr/>
          <p:nvPr/>
        </p:nvSpPr>
        <p:spPr>
          <a:xfrm>
            <a:off x="535056" y="457200"/>
            <a:ext cx="11121887" cy="5943600"/>
          </a:xfrm>
          <a:prstGeom prst="rect">
            <a:avLst/>
          </a:prstGeom>
          <a:ln w="57150">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B9A643D-FA0B-FA72-CE3A-5626676E42D0}"/>
              </a:ext>
            </a:extLst>
          </p:cNvPr>
          <p:cNvSpPr txBox="1"/>
          <p:nvPr/>
        </p:nvSpPr>
        <p:spPr>
          <a:xfrm>
            <a:off x="817493" y="929309"/>
            <a:ext cx="10557012" cy="4547527"/>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Bài học của gấu</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	Có một chú gấu rất thích được làm con vật khác. Thấy chuột đứng chống đuôi xuống đất, gấu làm theo nhưng đau điếng, khóc thét. Thấy hươu chạy nhanh, gấu lạch bạch chạy cùng và bị ngã nhào. Thấy chim bay giỏi, gấu trèo lên mô đất cao, dang tay nhao xuống và rơi huỵch. Thế là từ đó, gấu chỉ muốn là gấu thôi.													(Theo Bùi Việt Hà)</a:t>
            </a:r>
            <a:endParaRPr kumimoji="0" lang="en-US" sz="2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5" name="TextBox 4">
            <a:extLst>
              <a:ext uri="{FF2B5EF4-FFF2-40B4-BE49-F238E27FC236}">
                <a16:creationId xmlns:a16="http://schemas.microsoft.com/office/drawing/2014/main" id="{F6933339-F268-1D94-2B45-16CCB5A6D53E}"/>
              </a:ext>
            </a:extLst>
          </p:cNvPr>
          <p:cNvSpPr txBox="1"/>
          <p:nvPr/>
        </p:nvSpPr>
        <p:spPr>
          <a:xfrm>
            <a:off x="1888435" y="745435"/>
            <a:ext cx="2922104" cy="3677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11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C03FB26-213C-62DF-A3DE-B40E81DA5B44}"/>
              </a:ext>
            </a:extLst>
          </p:cNvPr>
          <p:cNvSpPr/>
          <p:nvPr/>
        </p:nvSpPr>
        <p:spPr>
          <a:xfrm>
            <a:off x="644387" y="382656"/>
            <a:ext cx="10903226" cy="6092687"/>
          </a:xfrm>
          <a:prstGeom prst="rect">
            <a:avLst/>
          </a:prstGeom>
          <a:ln w="28575">
            <a:solidFill>
              <a:schemeClr val="accent1"/>
            </a:solidFill>
            <a:prstDash val="dash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B825EFF4-8FAB-B13B-3DFE-A084FAA9E8FD}"/>
              </a:ext>
            </a:extLst>
          </p:cNvPr>
          <p:cNvGrpSpPr/>
          <p:nvPr/>
        </p:nvGrpSpPr>
        <p:grpSpPr>
          <a:xfrm>
            <a:off x="1506282" y="1032881"/>
            <a:ext cx="9303349" cy="4792236"/>
            <a:chOff x="2252546" y="1541657"/>
            <a:chExt cx="8296507" cy="4792236"/>
          </a:xfrm>
        </p:grpSpPr>
        <p:pic>
          <p:nvPicPr>
            <p:cNvPr id="4" name="Picture 3" descr="Tư thế ngồi học đúng cách - YouTube">
              <a:extLst>
                <a:ext uri="{FF2B5EF4-FFF2-40B4-BE49-F238E27FC236}">
                  <a16:creationId xmlns:a16="http://schemas.microsoft.com/office/drawing/2014/main" id="{A7C1B3B7-E358-88E5-F405-67A7C705C8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8" r="1546"/>
            <a:stretch>
              <a:fillRect/>
            </a:stretch>
          </p:blipFill>
          <p:spPr bwMode="auto">
            <a:xfrm>
              <a:off x="2252546" y="1541657"/>
              <a:ext cx="8296507" cy="47922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C33AF83-E85D-B45C-2E63-37B504E25782}"/>
                </a:ext>
              </a:extLst>
            </p:cNvPr>
            <p:cNvSpPr/>
            <p:nvPr/>
          </p:nvSpPr>
          <p:spPr>
            <a:xfrm>
              <a:off x="7950818" y="1639229"/>
              <a:ext cx="2598235" cy="892098"/>
            </a:xfrm>
            <a:prstGeom prst="rect">
              <a:avLst/>
            </a:prstGeom>
            <a:solidFill>
              <a:sysClr val="window" lastClr="FFFFFF"/>
            </a:solidFill>
            <a:ln w="12700" cap="flat" cmpd="sng" algn="ctr">
              <a:noFill/>
              <a:prstDash val="solid"/>
              <a:miter lim="800000"/>
            </a:ln>
            <a:effectLst/>
          </p:spPr>
          <p:txBody>
            <a:bodyPr rtlCol="0" anchor="ctr"/>
            <a:lstStyle>
              <a:defPPr>
                <a:defRPr lang="en-US">
                  <a:solidFill>
                    <a:schemeClr val="lt1"/>
                  </a:solidFill>
                </a:defRPr>
              </a:defPPr>
              <a:lvl1pPr marL="0" algn="l" defTabSz="911860" rtl="0" eaLnBrk="1" latinLnBrk="0" hangingPunct="1">
                <a:defRPr sz="1900" kern="1200">
                  <a:solidFill>
                    <a:schemeClr val="lt1"/>
                  </a:solidFill>
                  <a:latin typeface="+mn-lt"/>
                  <a:ea typeface="+mn-ea"/>
                  <a:cs typeface="+mn-cs"/>
                </a:defRPr>
              </a:lvl1pPr>
              <a:lvl2pPr marL="455930" algn="l" defTabSz="911860" rtl="0" eaLnBrk="1" latinLnBrk="0" hangingPunct="1">
                <a:defRPr sz="1900" kern="1200">
                  <a:solidFill>
                    <a:schemeClr val="lt1"/>
                  </a:solidFill>
                  <a:latin typeface="+mn-lt"/>
                  <a:ea typeface="+mn-ea"/>
                  <a:cs typeface="+mn-cs"/>
                </a:defRPr>
              </a:lvl2pPr>
              <a:lvl3pPr marL="911860" algn="l" defTabSz="911860" rtl="0" eaLnBrk="1" latinLnBrk="0" hangingPunct="1">
                <a:defRPr sz="1900" kern="1200">
                  <a:solidFill>
                    <a:schemeClr val="lt1"/>
                  </a:solidFill>
                  <a:latin typeface="+mn-lt"/>
                  <a:ea typeface="+mn-ea"/>
                  <a:cs typeface="+mn-cs"/>
                </a:defRPr>
              </a:lvl3pPr>
              <a:lvl4pPr marL="1367790" algn="l" defTabSz="911860" rtl="0" eaLnBrk="1" latinLnBrk="0" hangingPunct="1">
                <a:defRPr sz="1900" kern="1200">
                  <a:solidFill>
                    <a:schemeClr val="lt1"/>
                  </a:solidFill>
                  <a:latin typeface="+mn-lt"/>
                  <a:ea typeface="+mn-ea"/>
                  <a:cs typeface="+mn-cs"/>
                </a:defRPr>
              </a:lvl4pPr>
              <a:lvl5pPr marL="1823720" algn="l" defTabSz="911860" rtl="0" eaLnBrk="1" latinLnBrk="0" hangingPunct="1">
                <a:defRPr sz="1900" kern="1200">
                  <a:solidFill>
                    <a:schemeClr val="lt1"/>
                  </a:solidFill>
                  <a:latin typeface="+mn-lt"/>
                  <a:ea typeface="+mn-ea"/>
                  <a:cs typeface="+mn-cs"/>
                </a:defRPr>
              </a:lvl5pPr>
              <a:lvl6pPr marL="2279650" algn="l" defTabSz="911860" rtl="0" eaLnBrk="1" latinLnBrk="0" hangingPunct="1">
                <a:defRPr sz="1900" kern="1200">
                  <a:solidFill>
                    <a:schemeClr val="lt1"/>
                  </a:solidFill>
                  <a:latin typeface="+mn-lt"/>
                  <a:ea typeface="+mn-ea"/>
                  <a:cs typeface="+mn-cs"/>
                </a:defRPr>
              </a:lvl6pPr>
              <a:lvl7pPr marL="2734945" algn="l" defTabSz="911860" rtl="0" eaLnBrk="1" latinLnBrk="0" hangingPunct="1">
                <a:defRPr sz="1900" kern="1200">
                  <a:solidFill>
                    <a:schemeClr val="lt1"/>
                  </a:solidFill>
                  <a:latin typeface="+mn-lt"/>
                  <a:ea typeface="+mn-ea"/>
                  <a:cs typeface="+mn-cs"/>
                </a:defRPr>
              </a:lvl7pPr>
              <a:lvl8pPr marL="3190875" algn="l" defTabSz="911860" rtl="0" eaLnBrk="1" latinLnBrk="0" hangingPunct="1">
                <a:defRPr sz="1900" kern="1200">
                  <a:solidFill>
                    <a:schemeClr val="lt1"/>
                  </a:solidFill>
                  <a:latin typeface="+mn-lt"/>
                  <a:ea typeface="+mn-ea"/>
                  <a:cs typeface="+mn-cs"/>
                </a:defRPr>
              </a:lvl8pPr>
              <a:lvl9pPr marL="3646805" algn="l" defTabSz="911860" rtl="0" eaLnBrk="1" latinLnBrk="0" hangingPunct="1">
                <a:defRPr sz="19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思源黑体 CN"/>
                <a:cs typeface="+mn-cs"/>
              </a:endParaRPr>
            </a:p>
          </p:txBody>
        </p:sp>
      </p:grpSp>
      <p:sp>
        <p:nvSpPr>
          <p:cNvPr id="6" name="TextBox 5">
            <a:extLst>
              <a:ext uri="{FF2B5EF4-FFF2-40B4-BE49-F238E27FC236}">
                <a16:creationId xmlns:a16="http://schemas.microsoft.com/office/drawing/2014/main" id="{72827324-2DA8-9D63-E5A5-E3ED4AF1DFEA}"/>
              </a:ext>
            </a:extLst>
          </p:cNvPr>
          <p:cNvSpPr txBox="1"/>
          <p:nvPr/>
        </p:nvSpPr>
        <p:spPr>
          <a:xfrm>
            <a:off x="2162427" y="600208"/>
            <a:ext cx="7991061" cy="707886"/>
          </a:xfrm>
          <a:prstGeom prst="rect">
            <a:avLst/>
          </a:prstGeom>
          <a:noFill/>
        </p:spPr>
        <p:txBody>
          <a:bodyPr wrap="square" rtlCol="0">
            <a:spAutoFit/>
          </a:bodyPr>
          <a:lstStyle/>
          <a:p>
            <a:r>
              <a:rPr lang="vi-VN" sz="4000" b="1">
                <a:ln w="22225">
                  <a:solidFill>
                    <a:schemeClr val="accent2"/>
                  </a:solidFill>
                  <a:prstDash val="solid"/>
                </a:ln>
                <a:solidFill>
                  <a:schemeClr val="accent2">
                    <a:lumMod val="40000"/>
                    <a:lumOff val="60000"/>
                  </a:schemeClr>
                </a:solidFill>
                <a:latin typeface="+mj-lt"/>
              </a:rPr>
              <a:t>TƯ THẾ ĐÚNG KHI NGỒI VIẾT</a:t>
            </a:r>
            <a:endParaRPr lang="en-US" sz="4000" b="1">
              <a:ln w="22225">
                <a:solidFill>
                  <a:schemeClr val="accent2"/>
                </a:solidFill>
                <a:prstDash val="solid"/>
              </a:ln>
              <a:solidFill>
                <a:schemeClr val="accent2">
                  <a:lumMod val="40000"/>
                  <a:lumOff val="60000"/>
                </a:schemeClr>
              </a:solidFill>
              <a:latin typeface="+mj-lt"/>
            </a:endParaRPr>
          </a:p>
        </p:txBody>
      </p:sp>
    </p:spTree>
    <p:extLst>
      <p:ext uri="{BB962C8B-B14F-4D97-AF65-F5344CB8AC3E}">
        <p14:creationId xmlns:p14="http://schemas.microsoft.com/office/powerpoint/2010/main" val="894305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3">
            <a:extLst>
              <a:ext uri="{FF2B5EF4-FFF2-40B4-BE49-F238E27FC236}">
                <a16:creationId xmlns:a16="http://schemas.microsoft.com/office/drawing/2014/main" id="{63C689CF-2BCE-D71A-305C-4FCBA300B792}"/>
              </a:ext>
            </a:extLst>
          </p:cNvPr>
          <p:cNvSpPr/>
          <p:nvPr/>
        </p:nvSpPr>
        <p:spPr>
          <a:xfrm>
            <a:off x="373081" y="221015"/>
            <a:ext cx="11421521" cy="6257677"/>
          </a:xfrm>
          <a:custGeom>
            <a:avLst/>
            <a:gdLst>
              <a:gd name="connsiteX0" fmla="*/ 1092273 w 11748519"/>
              <a:gd name="connsiteY0" fmla="*/ 0 h 6553507"/>
              <a:gd name="connsiteX1" fmla="*/ 11748519 w 11748519"/>
              <a:gd name="connsiteY1" fmla="*/ 0 h 6553507"/>
              <a:gd name="connsiteX2" fmla="*/ 11748519 w 11748519"/>
              <a:gd name="connsiteY2" fmla="*/ 0 h 6553507"/>
              <a:gd name="connsiteX3" fmla="*/ 11748519 w 11748519"/>
              <a:gd name="connsiteY3" fmla="*/ 5461234 h 6553507"/>
              <a:gd name="connsiteX4" fmla="*/ 10656246 w 11748519"/>
              <a:gd name="connsiteY4" fmla="*/ 6553507 h 6553507"/>
              <a:gd name="connsiteX5" fmla="*/ 0 w 11748519"/>
              <a:gd name="connsiteY5" fmla="*/ 6553507 h 6553507"/>
              <a:gd name="connsiteX6" fmla="*/ 0 w 11748519"/>
              <a:gd name="connsiteY6" fmla="*/ 6553507 h 6553507"/>
              <a:gd name="connsiteX7" fmla="*/ 0 w 11748519"/>
              <a:gd name="connsiteY7" fmla="*/ 1092273 h 6553507"/>
              <a:gd name="connsiteX8" fmla="*/ 1092273 w 11748519"/>
              <a:gd name="connsiteY8" fmla="*/ 0 h 655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8519" h="6553507" fill="none" extrusionOk="0">
                <a:moveTo>
                  <a:pt x="1092273" y="0"/>
                </a:moveTo>
                <a:cubicBezTo>
                  <a:pt x="4243630" y="78011"/>
                  <a:pt x="6490457" y="21937"/>
                  <a:pt x="11748519" y="0"/>
                </a:cubicBezTo>
                <a:lnTo>
                  <a:pt x="11748519" y="0"/>
                </a:lnTo>
                <a:cubicBezTo>
                  <a:pt x="11902991" y="2706032"/>
                  <a:pt x="11914145" y="4041026"/>
                  <a:pt x="11748519" y="5461234"/>
                </a:cubicBezTo>
                <a:cubicBezTo>
                  <a:pt x="11755801" y="6055421"/>
                  <a:pt x="11164844" y="6546410"/>
                  <a:pt x="10656246" y="6553507"/>
                </a:cubicBezTo>
                <a:cubicBezTo>
                  <a:pt x="7131279" y="6408423"/>
                  <a:pt x="3562345" y="6588586"/>
                  <a:pt x="0" y="6553507"/>
                </a:cubicBezTo>
                <a:lnTo>
                  <a:pt x="0" y="6553507"/>
                </a:lnTo>
                <a:cubicBezTo>
                  <a:pt x="42204" y="5550346"/>
                  <a:pt x="161297" y="3791319"/>
                  <a:pt x="0" y="1092273"/>
                </a:cubicBezTo>
                <a:cubicBezTo>
                  <a:pt x="87572" y="500211"/>
                  <a:pt x="494626" y="67772"/>
                  <a:pt x="1092273" y="0"/>
                </a:cubicBezTo>
                <a:close/>
              </a:path>
              <a:path w="11748519" h="6553507" stroke="0" extrusionOk="0">
                <a:moveTo>
                  <a:pt x="1092273" y="0"/>
                </a:moveTo>
                <a:cubicBezTo>
                  <a:pt x="5991799" y="-16420"/>
                  <a:pt x="6779772" y="-157111"/>
                  <a:pt x="11748519" y="0"/>
                </a:cubicBezTo>
                <a:lnTo>
                  <a:pt x="11748519" y="0"/>
                </a:lnTo>
                <a:cubicBezTo>
                  <a:pt x="11884609" y="1229510"/>
                  <a:pt x="11631232" y="4050621"/>
                  <a:pt x="11748519" y="5461234"/>
                </a:cubicBezTo>
                <a:cubicBezTo>
                  <a:pt x="11725725" y="6130548"/>
                  <a:pt x="11289693" y="6574021"/>
                  <a:pt x="10656246" y="6553507"/>
                </a:cubicBezTo>
                <a:cubicBezTo>
                  <a:pt x="9246204" y="6436012"/>
                  <a:pt x="4585787" y="6635129"/>
                  <a:pt x="0" y="6553507"/>
                </a:cubicBezTo>
                <a:lnTo>
                  <a:pt x="0" y="6553507"/>
                </a:lnTo>
                <a:cubicBezTo>
                  <a:pt x="-46332" y="4712141"/>
                  <a:pt x="133940" y="2784360"/>
                  <a:pt x="0" y="1092273"/>
                </a:cubicBezTo>
                <a:cubicBezTo>
                  <a:pt x="10160" y="476825"/>
                  <a:pt x="568513" y="7444"/>
                  <a:pt x="1092273" y="0"/>
                </a:cubicBezTo>
                <a:close/>
              </a:path>
            </a:pathLst>
          </a:custGeom>
          <a:solidFill>
            <a:schemeClr val="bg1">
              <a:alpha val="92000"/>
            </a:schemeClr>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a:defRPr/>
            </a:pPr>
            <a:endParaRPr lang="en-US" sz="2700">
              <a:solidFill>
                <a:prstClr val="white"/>
              </a:solidFill>
              <a:latin typeface="Calibri" panose="020F0502020204030204"/>
            </a:endParaRPr>
          </a:p>
        </p:txBody>
      </p:sp>
      <p:pic>
        <p:nvPicPr>
          <p:cNvPr id="3" name="Picture 2">
            <a:extLst>
              <a:ext uri="{FF2B5EF4-FFF2-40B4-BE49-F238E27FC236}">
                <a16:creationId xmlns:a16="http://schemas.microsoft.com/office/drawing/2014/main" id="{11FB108E-A400-8EE4-6DCE-22A770D090CC}"/>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8734" b="93773" l="9994" r="89942">
                        <a14:foregroundMark x1="30782" y1="88112" x2="30779" y2="88800"/>
                        <a14:foregroundMark x1="30918" y1="58431" x2="30782" y2="88112"/>
                        <a14:foregroundMark x1="36417" y1="61464" x2="42400" y2="75172"/>
                        <a14:foregroundMark x1="41591" y1="59846" x2="40783" y2="64699"/>
                        <a14:foregroundMark x1="22186" y1="64092" x2="33668" y2="77800"/>
                        <a14:foregroundMark x1="45149" y1="10514" x2="52814" y2="8734"/>
                        <a14:foregroundMark x1="52814" y1="8734" x2="57115" y2="11524"/>
                        <a14:foregroundMark x1="22025" y1="70319" x2="32697" y2="82046"/>
                        <a14:foregroundMark x1="32859" y1="79013" x2="41591" y2="72139"/>
                        <a14:backgroundMark x1="26391" y1="91953" x2="33021" y2="94784"/>
                        <a14:backgroundMark x1="30433" y1="89123" x2="32374" y2="91751"/>
                        <a14:backgroundMark x1="29948" y1="91953" x2="30757" y2="92762"/>
                        <a14:backgroundMark x1="30757" y1="88112" x2="30757" y2="88112"/>
                        <a14:backgroundMark x1="31080" y1="90133" x2="32050" y2="89729"/>
                        <a14:backgroundMark x1="50935" y1="9972" x2="53792" y2="10491"/>
                        <a14:backgroundMark x1="46119" y1="9098" x2="47058" y2="9269"/>
                      </a14:backgroundRemoval>
                    </a14:imgEffect>
                  </a14:imgLayer>
                </a14:imgProps>
              </a:ext>
              <a:ext uri="{28A0092B-C50C-407E-A947-70E740481C1C}">
                <a14:useLocalDpi xmlns:a14="http://schemas.microsoft.com/office/drawing/2010/main" val="0"/>
              </a:ext>
            </a:extLst>
          </a:blip>
          <a:srcRect/>
          <a:stretch>
            <a:fillRect/>
          </a:stretch>
        </p:blipFill>
        <p:spPr>
          <a:xfrm>
            <a:off x="8658589" y="2025488"/>
            <a:ext cx="3311070" cy="2648729"/>
          </a:xfrm>
          <a:prstGeom prst="rect">
            <a:avLst/>
          </a:prstGeom>
          <a:solidFill>
            <a:schemeClr val="accent1">
              <a:alpha val="0"/>
            </a:schemeClr>
          </a:solidFill>
        </p:spPr>
      </p:pic>
      <p:pic>
        <p:nvPicPr>
          <p:cNvPr id="4" name="Picture 3">
            <a:extLst>
              <a:ext uri="{FF2B5EF4-FFF2-40B4-BE49-F238E27FC236}">
                <a16:creationId xmlns:a16="http://schemas.microsoft.com/office/drawing/2014/main" id="{964060FF-3A0B-14F8-8029-635B77BACEF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flipH="1">
            <a:off x="5016117" y="108284"/>
            <a:ext cx="6068116" cy="2648730"/>
          </a:xfrm>
          <a:prstGeom prst="rect">
            <a:avLst/>
          </a:prstGeom>
        </p:spPr>
      </p:pic>
      <p:sp>
        <p:nvSpPr>
          <p:cNvPr id="5" name="TextBox 6">
            <a:extLst>
              <a:ext uri="{FF2B5EF4-FFF2-40B4-BE49-F238E27FC236}">
                <a16:creationId xmlns:a16="http://schemas.microsoft.com/office/drawing/2014/main" id="{CFF85DC5-9612-8BF3-278C-401C66AAAA9F}"/>
              </a:ext>
            </a:extLst>
          </p:cNvPr>
          <p:cNvSpPr txBox="1"/>
          <p:nvPr/>
        </p:nvSpPr>
        <p:spPr>
          <a:xfrm>
            <a:off x="6096000" y="955595"/>
            <a:ext cx="4042745"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a:effectLst/>
                <a:latin typeface="Times New Roman" panose="02020603050405020304" pitchFamily="18" charset="0"/>
                <a:ea typeface="Times New Roman" panose="02020603050405020304" pitchFamily="18" charset="0"/>
              </a:rPr>
              <a:t>Những chữ</a:t>
            </a:r>
            <a:r>
              <a:rPr lang="vi-VN" sz="2800" b="1">
                <a:effectLst/>
                <a:latin typeface="Times New Roman" panose="02020603050405020304" pitchFamily="18" charset="0"/>
                <a:ea typeface="Times New Roman" panose="02020603050405020304" pitchFamily="18" charset="0"/>
              </a:rPr>
              <a:t> ở vị trí </a:t>
            </a:r>
            <a:r>
              <a:rPr lang="en-US" sz="2800" b="1">
                <a:effectLst/>
                <a:latin typeface="Times New Roman" panose="02020603050405020304" pitchFamily="18" charset="0"/>
                <a:ea typeface="Times New Roman" panose="02020603050405020304" pitchFamily="18" charset="0"/>
              </a:rPr>
              <a:t>nào cần phải viết hoa?</a:t>
            </a:r>
          </a:p>
        </p:txBody>
      </p:sp>
      <p:pic>
        <p:nvPicPr>
          <p:cNvPr id="6" name="Picture 5">
            <a:extLst>
              <a:ext uri="{FF2B5EF4-FFF2-40B4-BE49-F238E27FC236}">
                <a16:creationId xmlns:a16="http://schemas.microsoft.com/office/drawing/2014/main" id="{8E7ADD0D-295B-4F46-48EA-0DA6E503DC4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flipH="1">
            <a:off x="643284" y="3650358"/>
            <a:ext cx="7597890" cy="2500490"/>
          </a:xfrm>
          <a:prstGeom prst="rect">
            <a:avLst/>
          </a:prstGeom>
        </p:spPr>
      </p:pic>
      <p:sp>
        <p:nvSpPr>
          <p:cNvPr id="7" name="TextBox 12">
            <a:extLst>
              <a:ext uri="{FF2B5EF4-FFF2-40B4-BE49-F238E27FC236}">
                <a16:creationId xmlns:a16="http://schemas.microsoft.com/office/drawing/2014/main" id="{39843DB8-1016-3D18-9D1C-FF4F09274A29}"/>
              </a:ext>
            </a:extLst>
          </p:cNvPr>
          <p:cNvSpPr txBox="1"/>
          <p:nvPr/>
        </p:nvSpPr>
        <p:spPr>
          <a:xfrm>
            <a:off x="1468854" y="3997964"/>
            <a:ext cx="6093963" cy="107721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371600"/>
            <a:r>
              <a:rPr lang="vi-VN" sz="3200">
                <a:solidFill>
                  <a:srgbClr val="FF0000"/>
                </a:solidFill>
                <a:latin typeface="Times New Roman" panose="02020603050405020304" pitchFamily="18" charset="0"/>
                <a:cs typeface="Times New Roman" panose="02020603050405020304" pitchFamily="18" charset="0"/>
              </a:rPr>
              <a:t>Viết hoa chữ cái đầu đoạn và sau dấu chấm.</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A395ED10-3733-23A3-1BAE-379F620B70C4}"/>
              </a:ext>
            </a:extLst>
          </p:cNvPr>
          <p:cNvSpPr/>
          <p:nvPr/>
        </p:nvSpPr>
        <p:spPr>
          <a:xfrm>
            <a:off x="-5793480" y="-236766"/>
            <a:ext cx="2524090" cy="438966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14656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D3F637D8-954C-0013-C4AB-C2C19D0B04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1217908" y="1162270"/>
            <a:ext cx="9520082" cy="4533459"/>
          </a:xfrm>
          <a:prstGeom prst="rect">
            <a:avLst/>
          </a:prstGeom>
        </p:spPr>
      </p:pic>
      <p:sp>
        <p:nvSpPr>
          <p:cNvPr id="3" name="TextBox 2">
            <a:extLst>
              <a:ext uri="{FF2B5EF4-FFF2-40B4-BE49-F238E27FC236}">
                <a16:creationId xmlns:a16="http://schemas.microsoft.com/office/drawing/2014/main" id="{CA99226C-CCEE-6CCE-221F-831DF7EF5B7C}"/>
              </a:ext>
            </a:extLst>
          </p:cNvPr>
          <p:cNvSpPr txBox="1"/>
          <p:nvPr/>
        </p:nvSpPr>
        <p:spPr>
          <a:xfrm>
            <a:off x="3322320" y="2767280"/>
            <a:ext cx="6385560" cy="1323439"/>
          </a:xfrm>
          <a:prstGeom prst="rect">
            <a:avLst/>
          </a:prstGeom>
          <a:noFill/>
        </p:spPr>
        <p:txBody>
          <a:bodyPr wrap="square" rtlCol="0">
            <a:spAutoFit/>
          </a:bodyPr>
          <a:lstStyle/>
          <a:p>
            <a:pPr algn="just"/>
            <a:r>
              <a:rPr lang="vi-VN" sz="8000" b="1">
                <a:solidFill>
                  <a:srgbClr val="FF0000"/>
                </a:solidFill>
                <a:latin typeface="Times New Roman" panose="02020603050405020304" pitchFamily="18" charset="0"/>
                <a:cs typeface="Times New Roman" panose="02020603050405020304" pitchFamily="18" charset="0"/>
              </a:rPr>
              <a:t>Nghe – viết</a:t>
            </a:r>
            <a:endParaRPr lang="en-US" sz="80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3602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91FC-0939-1839-C3A2-2FC46695B6C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AB45-EFCB-2362-FEDF-631E554CAE54}"/>
              </a:ext>
            </a:extLst>
          </p:cNvPr>
          <p:cNvSpPr/>
          <p:nvPr/>
        </p:nvSpPr>
        <p:spPr>
          <a:xfrm>
            <a:off x="646043" y="496957"/>
            <a:ext cx="11121887" cy="5943600"/>
          </a:xfrm>
          <a:prstGeom prst="rect">
            <a:avLst/>
          </a:prstGeom>
          <a:ln w="57150">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83FBD77C-2F18-3D68-C255-60E7CFBF47B1}"/>
              </a:ext>
            </a:extLst>
          </p:cNvPr>
          <p:cNvSpPr txBox="1"/>
          <p:nvPr/>
        </p:nvSpPr>
        <p:spPr>
          <a:xfrm>
            <a:off x="928480" y="929309"/>
            <a:ext cx="10557012" cy="4547527"/>
          </a:xfrm>
          <a:prstGeom prst="rect">
            <a:avLst/>
          </a:prstGeom>
          <a:noFill/>
        </p:spPr>
        <p:txBody>
          <a:bodyPr wrap="square" rtlCol="0">
            <a:spAutoFit/>
          </a:bodyPr>
          <a:lstStyle/>
          <a:p>
            <a:pPr algn="ctr">
              <a:lnSpc>
                <a:spcPct val="150000"/>
              </a:lnSpc>
            </a:pPr>
            <a:r>
              <a:rPr lang="vi-VN" sz="2800" b="1">
                <a:latin typeface="+mj-lt"/>
              </a:rPr>
              <a:t>Bài học của gấu</a:t>
            </a:r>
          </a:p>
          <a:p>
            <a:pPr algn="just">
              <a:lnSpc>
                <a:spcPct val="150000"/>
              </a:lnSpc>
            </a:pPr>
            <a:r>
              <a:rPr lang="vi-VN" sz="2800">
                <a:latin typeface="+mj-lt"/>
              </a:rPr>
              <a:t>	Có một chú gấu rất thích được làm con vật khác. Thấy chuột đứng chống đuôi xuống đất, gấu làm theo nhưng đau điếng, khóc thét. Thấy hươu chạy nhanh, gấu lạch bạch chạy cùng và bị ngã nhào. Thấy chim bay giỏi, gấu trèo lên mô đất cao, dang tay nhao xuống và rơi huỵch. Thế là từ đó, gấu chỉ muốn là gấu thôi.													(Theo Bùi Việt Hà)</a:t>
            </a:r>
            <a:endParaRPr lang="en-US" sz="2800">
              <a:latin typeface="+mj-lt"/>
            </a:endParaRPr>
          </a:p>
        </p:txBody>
      </p:sp>
      <p:sp>
        <p:nvSpPr>
          <p:cNvPr id="5" name="TextBox 4">
            <a:extLst>
              <a:ext uri="{FF2B5EF4-FFF2-40B4-BE49-F238E27FC236}">
                <a16:creationId xmlns:a16="http://schemas.microsoft.com/office/drawing/2014/main" id="{941ED47B-F99A-A61F-5607-00E070F4B1F9}"/>
              </a:ext>
            </a:extLst>
          </p:cNvPr>
          <p:cNvSpPr txBox="1"/>
          <p:nvPr/>
        </p:nvSpPr>
        <p:spPr>
          <a:xfrm>
            <a:off x="1967948" y="745435"/>
            <a:ext cx="2922104" cy="367748"/>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4193755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B394C-EF2E-CF4E-7996-C4F42A64BD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28BC1D-2D2F-EA26-36DC-EBAD728E92E1}"/>
              </a:ext>
            </a:extLst>
          </p:cNvPr>
          <p:cNvSpPr txBox="1"/>
          <p:nvPr/>
        </p:nvSpPr>
        <p:spPr>
          <a:xfrm>
            <a:off x="2606703" y="2337744"/>
            <a:ext cx="79314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a:ln w="22225">
                  <a:solidFill>
                    <a:srgbClr val="44546A">
                      <a:lumMod val="75000"/>
                    </a:srgbClr>
                  </a:solidFill>
                  <a:prstDash val="solid"/>
                </a:ln>
                <a:solidFill>
                  <a:srgbClr val="FF0000"/>
                </a:solidFill>
                <a:effectLst>
                  <a:glow rad="101600">
                    <a:srgbClr val="ED7D31">
                      <a:lumMod val="20000"/>
                      <a:lumOff val="80000"/>
                      <a:alpha val="60000"/>
                    </a:srgbClr>
                  </a:glow>
                  <a:reflection blurRad="6350" stA="55000" endA="300" endPos="45500" dir="5400000" sy="-100000" algn="bl" rotWithShape="0"/>
                </a:effectLst>
                <a:uLnTx/>
                <a:uFillTx/>
                <a:latin typeface="Times New Roman" panose="02020603050405020304" pitchFamily="18" charset="0"/>
                <a:ea typeface="+mn-ea"/>
                <a:cs typeface="+mn-cs"/>
              </a:rPr>
              <a:t>VẬN DỤNG</a:t>
            </a:r>
            <a:endParaRPr kumimoji="0" lang="en-US" sz="9600" b="1" i="0" u="none" strike="noStrike" kern="1200" cap="none" spc="0" normalizeH="0" baseline="0" noProof="0">
              <a:ln w="22225">
                <a:solidFill>
                  <a:srgbClr val="44546A">
                    <a:lumMod val="75000"/>
                  </a:srgbClr>
                </a:solidFill>
                <a:prstDash val="solid"/>
              </a:ln>
              <a:solidFill>
                <a:srgbClr val="FF0000"/>
              </a:solidFill>
              <a:effectLst>
                <a:glow rad="101600">
                  <a:srgbClr val="ED7D31">
                    <a:lumMod val="20000"/>
                    <a:lumOff val="80000"/>
                    <a:alpha val="60000"/>
                  </a:srgbClr>
                </a:glow>
                <a:reflection blurRad="6350" stA="55000" endA="300" endPos="45500" dir="5400000" sy="-100000" algn="bl" rotWithShape="0"/>
              </a:effectLst>
              <a:uLnTx/>
              <a:uFillTx/>
              <a:latin typeface="Calibri Light" panose="020F0302020204030204"/>
              <a:ea typeface="+mn-ea"/>
              <a:cs typeface="+mn-cs"/>
            </a:endParaRPr>
          </a:p>
        </p:txBody>
      </p:sp>
    </p:spTree>
    <p:extLst>
      <p:ext uri="{BB962C8B-B14F-4D97-AF65-F5344CB8AC3E}">
        <p14:creationId xmlns:p14="http://schemas.microsoft.com/office/powerpoint/2010/main" val="3756575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24D54-DC6A-C3DE-0304-0B1B2459B460}"/>
            </a:ext>
          </a:extLst>
        </p:cNvPr>
        <p:cNvGrpSpPr/>
        <p:nvPr/>
      </p:nvGrpSpPr>
      <p:grpSpPr>
        <a:xfrm>
          <a:off x="0" y="0"/>
          <a:ext cx="0" cy="0"/>
          <a:chOff x="0" y="0"/>
          <a:chExt cx="0" cy="0"/>
        </a:xfrm>
      </p:grpSpPr>
      <p:sp>
        <p:nvSpPr>
          <p:cNvPr id="2" name="Rectangle: Diagonal Corners Rounded 3">
            <a:extLst>
              <a:ext uri="{FF2B5EF4-FFF2-40B4-BE49-F238E27FC236}">
                <a16:creationId xmlns:a16="http://schemas.microsoft.com/office/drawing/2014/main" id="{F2AEB18E-8B85-92C7-2765-F37B1B46A76D}"/>
              </a:ext>
            </a:extLst>
          </p:cNvPr>
          <p:cNvSpPr/>
          <p:nvPr/>
        </p:nvSpPr>
        <p:spPr>
          <a:xfrm>
            <a:off x="373080" y="221014"/>
            <a:ext cx="11421521" cy="6257677"/>
          </a:xfrm>
          <a:custGeom>
            <a:avLst/>
            <a:gdLst>
              <a:gd name="connsiteX0" fmla="*/ 1092273 w 11748519"/>
              <a:gd name="connsiteY0" fmla="*/ 0 h 6553507"/>
              <a:gd name="connsiteX1" fmla="*/ 11748519 w 11748519"/>
              <a:gd name="connsiteY1" fmla="*/ 0 h 6553507"/>
              <a:gd name="connsiteX2" fmla="*/ 11748519 w 11748519"/>
              <a:gd name="connsiteY2" fmla="*/ 0 h 6553507"/>
              <a:gd name="connsiteX3" fmla="*/ 11748519 w 11748519"/>
              <a:gd name="connsiteY3" fmla="*/ 5461234 h 6553507"/>
              <a:gd name="connsiteX4" fmla="*/ 10656246 w 11748519"/>
              <a:gd name="connsiteY4" fmla="*/ 6553507 h 6553507"/>
              <a:gd name="connsiteX5" fmla="*/ 0 w 11748519"/>
              <a:gd name="connsiteY5" fmla="*/ 6553507 h 6553507"/>
              <a:gd name="connsiteX6" fmla="*/ 0 w 11748519"/>
              <a:gd name="connsiteY6" fmla="*/ 6553507 h 6553507"/>
              <a:gd name="connsiteX7" fmla="*/ 0 w 11748519"/>
              <a:gd name="connsiteY7" fmla="*/ 1092273 h 6553507"/>
              <a:gd name="connsiteX8" fmla="*/ 1092273 w 11748519"/>
              <a:gd name="connsiteY8" fmla="*/ 0 h 655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8519" h="6553507" fill="none" extrusionOk="0">
                <a:moveTo>
                  <a:pt x="1092273" y="0"/>
                </a:moveTo>
                <a:cubicBezTo>
                  <a:pt x="4243630" y="78011"/>
                  <a:pt x="6490457" y="21937"/>
                  <a:pt x="11748519" y="0"/>
                </a:cubicBezTo>
                <a:lnTo>
                  <a:pt x="11748519" y="0"/>
                </a:lnTo>
                <a:cubicBezTo>
                  <a:pt x="11902991" y="2706032"/>
                  <a:pt x="11914145" y="4041026"/>
                  <a:pt x="11748519" y="5461234"/>
                </a:cubicBezTo>
                <a:cubicBezTo>
                  <a:pt x="11755801" y="6055421"/>
                  <a:pt x="11164844" y="6546410"/>
                  <a:pt x="10656246" y="6553507"/>
                </a:cubicBezTo>
                <a:cubicBezTo>
                  <a:pt x="7131279" y="6408423"/>
                  <a:pt x="3562345" y="6588586"/>
                  <a:pt x="0" y="6553507"/>
                </a:cubicBezTo>
                <a:lnTo>
                  <a:pt x="0" y="6553507"/>
                </a:lnTo>
                <a:cubicBezTo>
                  <a:pt x="42204" y="5550346"/>
                  <a:pt x="161297" y="3791319"/>
                  <a:pt x="0" y="1092273"/>
                </a:cubicBezTo>
                <a:cubicBezTo>
                  <a:pt x="87572" y="500211"/>
                  <a:pt x="494626" y="67772"/>
                  <a:pt x="1092273" y="0"/>
                </a:cubicBezTo>
                <a:close/>
              </a:path>
              <a:path w="11748519" h="6553507" stroke="0" extrusionOk="0">
                <a:moveTo>
                  <a:pt x="1092273" y="0"/>
                </a:moveTo>
                <a:cubicBezTo>
                  <a:pt x="5991799" y="-16420"/>
                  <a:pt x="6779772" y="-157111"/>
                  <a:pt x="11748519" y="0"/>
                </a:cubicBezTo>
                <a:lnTo>
                  <a:pt x="11748519" y="0"/>
                </a:lnTo>
                <a:cubicBezTo>
                  <a:pt x="11884609" y="1229510"/>
                  <a:pt x="11631232" y="4050621"/>
                  <a:pt x="11748519" y="5461234"/>
                </a:cubicBezTo>
                <a:cubicBezTo>
                  <a:pt x="11725725" y="6130548"/>
                  <a:pt x="11289693" y="6574021"/>
                  <a:pt x="10656246" y="6553507"/>
                </a:cubicBezTo>
                <a:cubicBezTo>
                  <a:pt x="9246204" y="6436012"/>
                  <a:pt x="4585787" y="6635129"/>
                  <a:pt x="0" y="6553507"/>
                </a:cubicBezTo>
                <a:lnTo>
                  <a:pt x="0" y="6553507"/>
                </a:lnTo>
                <a:cubicBezTo>
                  <a:pt x="-46332" y="4712141"/>
                  <a:pt x="133940" y="2784360"/>
                  <a:pt x="0" y="1092273"/>
                </a:cubicBezTo>
                <a:cubicBezTo>
                  <a:pt x="10160" y="476825"/>
                  <a:pt x="568513" y="7444"/>
                  <a:pt x="1092273" y="0"/>
                </a:cubicBezTo>
                <a:close/>
              </a:path>
            </a:pathLst>
          </a:custGeom>
          <a:solidFill>
            <a:schemeClr val="bg1">
              <a:alpha val="92000"/>
            </a:schemeClr>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8DD2911-2197-D8A8-36C5-3797EB7056D6}"/>
              </a:ext>
            </a:extLst>
          </p:cNvPr>
          <p:cNvSpPr/>
          <p:nvPr/>
        </p:nvSpPr>
        <p:spPr>
          <a:xfrm>
            <a:off x="-5793480" y="-236766"/>
            <a:ext cx="2524090" cy="438966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F3B1CDE-508C-A60C-71C7-5E074FA73336}"/>
              </a:ext>
            </a:extLst>
          </p:cNvPr>
          <p:cNvSpPr txBox="1"/>
          <p:nvPr/>
        </p:nvSpPr>
        <p:spPr>
          <a:xfrm>
            <a:off x="1005840" y="471084"/>
            <a:ext cx="10546080" cy="1077218"/>
          </a:xfrm>
          <a:prstGeom prst="rect">
            <a:avLst/>
          </a:prstGeom>
          <a:noFill/>
        </p:spPr>
        <p:txBody>
          <a:bodyPr wrap="square" rtlCol="0">
            <a:spAutoFit/>
          </a:bodyPr>
          <a:lstStyle/>
          <a:p>
            <a:r>
              <a:rPr lang="vi-VN" sz="3200" b="1">
                <a:effectLst/>
                <a:latin typeface="Times New Roman" panose="02020603050405020304" pitchFamily="18" charset="0"/>
                <a:ea typeface="Times New Roman" panose="02020603050405020304" pitchFamily="18" charset="0"/>
              </a:rPr>
              <a:t>Bài tập 2. Tìm từ chỉ sự vật, đặc điểm có tiếng bắt đầu bằng s hoặc x</a:t>
            </a:r>
            <a:endParaRPr lang="en-US" sz="3200">
              <a:effectLst/>
              <a:latin typeface="Times New Roman" panose="02020603050405020304" pitchFamily="18" charset="0"/>
              <a:ea typeface="Times New Roman" panose="02020603050405020304" pitchFamily="18" charset="0"/>
            </a:endParaRPr>
          </a:p>
        </p:txBody>
      </p:sp>
      <p:pic>
        <p:nvPicPr>
          <p:cNvPr id="1026" name="Picture 2">
            <a:extLst>
              <a:ext uri="{FF2B5EF4-FFF2-40B4-BE49-F238E27FC236}">
                <a16:creationId xmlns:a16="http://schemas.microsoft.com/office/drawing/2014/main" id="{8CE08696-84A4-2684-7E2F-826D8959EF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6044" y="1730924"/>
            <a:ext cx="7631112" cy="423299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C9294FBE-9A71-FFF8-9520-9B4FF8BD0FEB}"/>
              </a:ext>
            </a:extLst>
          </p:cNvPr>
          <p:cNvCxnSpPr>
            <a:cxnSpLocks/>
          </p:cNvCxnSpPr>
          <p:nvPr/>
        </p:nvCxnSpPr>
        <p:spPr>
          <a:xfrm>
            <a:off x="4785360" y="1005840"/>
            <a:ext cx="282448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DED1FC59-4F25-9195-FC53-21843F7E1803}"/>
              </a:ext>
            </a:extLst>
          </p:cNvPr>
          <p:cNvCxnSpPr>
            <a:cxnSpLocks/>
          </p:cNvCxnSpPr>
          <p:nvPr/>
        </p:nvCxnSpPr>
        <p:spPr>
          <a:xfrm>
            <a:off x="8412480" y="1005840"/>
            <a:ext cx="1931352"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0CB385CB-298B-4D75-2E0C-A4EF87C9DBD9}"/>
              </a:ext>
            </a:extLst>
          </p:cNvPr>
          <p:cNvCxnSpPr>
            <a:cxnSpLocks/>
          </p:cNvCxnSpPr>
          <p:nvPr/>
        </p:nvCxnSpPr>
        <p:spPr>
          <a:xfrm>
            <a:off x="1197927" y="1548302"/>
            <a:ext cx="1250633"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pic>
        <p:nvPicPr>
          <p:cNvPr id="19" name="ĐẾM NGƯỢC 1 PHÚT - BÓNG SỐ">
            <a:hlinkClick r:id="" action="ppaction://media"/>
            <a:extLst>
              <a:ext uri="{FF2B5EF4-FFF2-40B4-BE49-F238E27FC236}">
                <a16:creationId xmlns:a16="http://schemas.microsoft.com/office/drawing/2014/main" id="{8F537D4A-0835-CAE6-1C2A-888F8F5B926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57156" y="4774942"/>
            <a:ext cx="1949561" cy="1077218"/>
          </a:xfrm>
          <a:prstGeom prst="rect">
            <a:avLst/>
          </a:prstGeom>
        </p:spPr>
      </p:pic>
    </p:spTree>
    <p:extLst>
      <p:ext uri="{BB962C8B-B14F-4D97-AF65-F5344CB8AC3E}">
        <p14:creationId xmlns:p14="http://schemas.microsoft.com/office/powerpoint/2010/main" val="414948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62044"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19"/>
                </p:tgtEl>
              </p:cMediaNode>
            </p:video>
            <p:seq concurrent="1" nextAc="seek">
              <p:cTn id="23" restart="whenNotActive" fill="hold" evtFilter="cancelBubble" nodeType="interactiveSeq">
                <p:stCondLst>
                  <p:cond evt="onClick" delay="0">
                    <p:tgtEl>
                      <p:spTgt spid="1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32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777" b="-16777"/>
            </a:stretch>
          </a:blipFill>
        </p:spPr>
      </p:sp>
      <p:sp>
        <p:nvSpPr>
          <p:cNvPr id="3" name="Freeform 3"/>
          <p:cNvSpPr/>
          <p:nvPr/>
        </p:nvSpPr>
        <p:spPr>
          <a:xfrm>
            <a:off x="130897" y="2355294"/>
            <a:ext cx="1363574" cy="3078625"/>
          </a:xfrm>
          <a:custGeom>
            <a:avLst/>
            <a:gdLst/>
            <a:ahLst/>
            <a:cxnLst/>
            <a:rect l="l" t="t" r="r" b="b"/>
            <a:pathLst>
              <a:path w="2045361" h="4617937">
                <a:moveTo>
                  <a:pt x="0" y="0"/>
                </a:moveTo>
                <a:lnTo>
                  <a:pt x="2045362" y="0"/>
                </a:lnTo>
                <a:lnTo>
                  <a:pt x="2045362" y="4617937"/>
                </a:lnTo>
                <a:lnTo>
                  <a:pt x="0" y="4617937"/>
                </a:lnTo>
                <a:lnTo>
                  <a:pt x="0" y="0"/>
                </a:lnTo>
                <a:close/>
              </a:path>
            </a:pathLst>
          </a:custGeom>
          <a:blipFill>
            <a:blip r:embed="rId3"/>
            <a:stretch>
              <a:fillRect/>
            </a:stretch>
          </a:blipFill>
        </p:spPr>
      </p:sp>
      <p:sp>
        <p:nvSpPr>
          <p:cNvPr id="4" name="Freeform 4"/>
          <p:cNvSpPr/>
          <p:nvPr/>
        </p:nvSpPr>
        <p:spPr>
          <a:xfrm>
            <a:off x="1219168" y="3596524"/>
            <a:ext cx="1074761" cy="2426554"/>
          </a:xfrm>
          <a:custGeom>
            <a:avLst/>
            <a:gdLst/>
            <a:ahLst/>
            <a:cxnLst/>
            <a:rect l="l" t="t" r="r" b="b"/>
            <a:pathLst>
              <a:path w="1612142" h="3639831">
                <a:moveTo>
                  <a:pt x="0" y="0"/>
                </a:moveTo>
                <a:lnTo>
                  <a:pt x="1612142" y="0"/>
                </a:lnTo>
                <a:lnTo>
                  <a:pt x="1612142" y="3639831"/>
                </a:lnTo>
                <a:lnTo>
                  <a:pt x="0" y="3639831"/>
                </a:lnTo>
                <a:lnTo>
                  <a:pt x="0" y="0"/>
                </a:lnTo>
                <a:close/>
              </a:path>
            </a:pathLst>
          </a:custGeom>
          <a:blipFill>
            <a:blip r:embed="rId3"/>
            <a:stretch>
              <a:fillRect/>
            </a:stretch>
          </a:blipFill>
        </p:spPr>
      </p:sp>
      <p:sp>
        <p:nvSpPr>
          <p:cNvPr id="5" name="Freeform 5"/>
          <p:cNvSpPr/>
          <p:nvPr/>
        </p:nvSpPr>
        <p:spPr>
          <a:xfrm>
            <a:off x="8649996" y="4583561"/>
            <a:ext cx="5323458" cy="3177279"/>
          </a:xfrm>
          <a:custGeom>
            <a:avLst/>
            <a:gdLst/>
            <a:ahLst/>
            <a:cxnLst/>
            <a:rect l="l" t="t" r="r" b="b"/>
            <a:pathLst>
              <a:path w="7985187" h="4765918">
                <a:moveTo>
                  <a:pt x="0" y="0"/>
                </a:moveTo>
                <a:lnTo>
                  <a:pt x="7985187" y="0"/>
                </a:lnTo>
                <a:lnTo>
                  <a:pt x="7985187" y="4765918"/>
                </a:lnTo>
                <a:lnTo>
                  <a:pt x="0" y="4765918"/>
                </a:lnTo>
                <a:lnTo>
                  <a:pt x="0" y="0"/>
                </a:lnTo>
                <a:close/>
              </a:path>
            </a:pathLst>
          </a:custGeom>
          <a:blipFill>
            <a:blip r:embed="rId4"/>
            <a:stretch>
              <a:fillRect/>
            </a:stretch>
          </a:blipFill>
        </p:spPr>
      </p:sp>
      <p:sp>
        <p:nvSpPr>
          <p:cNvPr id="6" name="Freeform 6"/>
          <p:cNvSpPr/>
          <p:nvPr/>
        </p:nvSpPr>
        <p:spPr>
          <a:xfrm>
            <a:off x="-1596870" y="4809801"/>
            <a:ext cx="4565339" cy="2724799"/>
          </a:xfrm>
          <a:custGeom>
            <a:avLst/>
            <a:gdLst/>
            <a:ahLst/>
            <a:cxnLst/>
            <a:rect l="l" t="t" r="r" b="b"/>
            <a:pathLst>
              <a:path w="6848008" h="4087198">
                <a:moveTo>
                  <a:pt x="0" y="0"/>
                </a:moveTo>
                <a:lnTo>
                  <a:pt x="6848008" y="0"/>
                </a:lnTo>
                <a:lnTo>
                  <a:pt x="6848008" y="4087198"/>
                </a:lnTo>
                <a:lnTo>
                  <a:pt x="0" y="4087198"/>
                </a:lnTo>
                <a:lnTo>
                  <a:pt x="0" y="0"/>
                </a:lnTo>
                <a:close/>
              </a:path>
            </a:pathLst>
          </a:custGeom>
          <a:blipFill>
            <a:blip r:embed="rId4"/>
            <a:stretch>
              <a:fillRect/>
            </a:stretch>
          </a:blipFill>
        </p:spPr>
      </p:sp>
      <p:sp>
        <p:nvSpPr>
          <p:cNvPr id="7" name="TextBox 7"/>
          <p:cNvSpPr txBox="1"/>
          <p:nvPr/>
        </p:nvSpPr>
        <p:spPr>
          <a:xfrm>
            <a:off x="3259737" y="630733"/>
            <a:ext cx="6492383" cy="1011046"/>
          </a:xfrm>
          <a:prstGeom prst="rect">
            <a:avLst/>
          </a:prstGeom>
        </p:spPr>
        <p:txBody>
          <a:bodyPr lIns="0" tIns="0" rIns="0" bIns="0" rtlCol="0" anchor="t">
            <a:spAutoFit/>
          </a:bodyPr>
          <a:lstStyle/>
          <a:p>
            <a:pPr algn="ctr" defTabSz="609630">
              <a:lnSpc>
                <a:spcPts val="8400"/>
              </a:lnSpc>
            </a:pPr>
            <a:endParaRPr lang="en-US" sz="6000" b="1">
              <a:solidFill>
                <a:srgbClr val="4F9141"/>
              </a:solidFill>
              <a:latin typeface="Gluten Bold"/>
              <a:ea typeface="Gluten Bold"/>
              <a:cs typeface="Gluten Bold"/>
              <a:sym typeface="Gluten Bold"/>
            </a:endParaRPr>
          </a:p>
        </p:txBody>
      </p:sp>
      <p:sp>
        <p:nvSpPr>
          <p:cNvPr id="8" name="TextBox 8"/>
          <p:cNvSpPr txBox="1"/>
          <p:nvPr/>
        </p:nvSpPr>
        <p:spPr>
          <a:xfrm>
            <a:off x="2968470" y="2147261"/>
            <a:ext cx="6660393" cy="282129"/>
          </a:xfrm>
          <a:prstGeom prst="rect">
            <a:avLst/>
          </a:prstGeom>
        </p:spPr>
        <p:txBody>
          <a:bodyPr lIns="0" tIns="0" rIns="0" bIns="0" rtlCol="0" anchor="t">
            <a:spAutoFit/>
          </a:bodyPr>
          <a:lstStyle/>
          <a:p>
            <a:pPr algn="just" defTabSz="609630">
              <a:lnSpc>
                <a:spcPts val="2220"/>
              </a:lnSpc>
            </a:pPr>
            <a:endParaRPr lang="en-US" sz="2000">
              <a:solidFill>
                <a:srgbClr val="4F9141"/>
              </a:solidFill>
              <a:latin typeface="Playpen Sans"/>
              <a:ea typeface="Playpen Sans"/>
              <a:cs typeface="Playpen Sans"/>
              <a:sym typeface="Playpen Sans"/>
            </a:endParaRPr>
          </a:p>
        </p:txBody>
      </p:sp>
      <p:sp>
        <p:nvSpPr>
          <p:cNvPr id="9" name="TextBox 9"/>
          <p:cNvSpPr txBox="1"/>
          <p:nvPr/>
        </p:nvSpPr>
        <p:spPr>
          <a:xfrm>
            <a:off x="2968470" y="3766115"/>
            <a:ext cx="6660393" cy="282129"/>
          </a:xfrm>
          <a:prstGeom prst="rect">
            <a:avLst/>
          </a:prstGeom>
        </p:spPr>
        <p:txBody>
          <a:bodyPr lIns="0" tIns="0" rIns="0" bIns="0" rtlCol="0" anchor="t">
            <a:spAutoFit/>
          </a:bodyPr>
          <a:lstStyle/>
          <a:p>
            <a:pPr algn="just" defTabSz="609630">
              <a:lnSpc>
                <a:spcPts val="2220"/>
              </a:lnSpc>
            </a:pPr>
            <a:endParaRPr lang="en-US" sz="2000">
              <a:solidFill>
                <a:srgbClr val="4F9141"/>
              </a:solidFill>
              <a:latin typeface="Playpen Sans"/>
              <a:ea typeface="Playpen Sans"/>
              <a:cs typeface="Playpen Sans"/>
              <a:sym typeface="Playpen Sans"/>
            </a:endParaRPr>
          </a:p>
        </p:txBody>
      </p:sp>
      <p:sp>
        <p:nvSpPr>
          <p:cNvPr id="10" name="TextBox 10"/>
          <p:cNvSpPr txBox="1"/>
          <p:nvPr/>
        </p:nvSpPr>
        <p:spPr>
          <a:xfrm>
            <a:off x="1973665" y="2013911"/>
            <a:ext cx="1182333" cy="1011046"/>
          </a:xfrm>
          <a:prstGeom prst="rect">
            <a:avLst/>
          </a:prstGeom>
        </p:spPr>
        <p:txBody>
          <a:bodyPr lIns="0" tIns="0" rIns="0" bIns="0" rtlCol="0" anchor="t">
            <a:spAutoFit/>
          </a:bodyPr>
          <a:lstStyle/>
          <a:p>
            <a:pPr algn="ctr" defTabSz="609630">
              <a:lnSpc>
                <a:spcPts val="8400"/>
              </a:lnSpc>
            </a:pPr>
            <a:endParaRPr lang="en-US" sz="6000" b="1">
              <a:solidFill>
                <a:srgbClr val="4F9141"/>
              </a:solidFill>
              <a:latin typeface="Gluten Bold"/>
              <a:ea typeface="Gluten Bold"/>
              <a:cs typeface="Gluten Bold"/>
              <a:sym typeface="Gluten Bold"/>
            </a:endParaRPr>
          </a:p>
        </p:txBody>
      </p:sp>
      <p:sp>
        <p:nvSpPr>
          <p:cNvPr id="11" name="TextBox 11"/>
          <p:cNvSpPr txBox="1"/>
          <p:nvPr/>
        </p:nvSpPr>
        <p:spPr>
          <a:xfrm>
            <a:off x="1973665" y="3706933"/>
            <a:ext cx="1182333" cy="1011046"/>
          </a:xfrm>
          <a:prstGeom prst="rect">
            <a:avLst/>
          </a:prstGeom>
        </p:spPr>
        <p:txBody>
          <a:bodyPr lIns="0" tIns="0" rIns="0" bIns="0" rtlCol="0" anchor="t">
            <a:spAutoFit/>
          </a:bodyPr>
          <a:lstStyle/>
          <a:p>
            <a:pPr algn="ctr" defTabSz="609630">
              <a:lnSpc>
                <a:spcPts val="8400"/>
              </a:lnSpc>
            </a:pPr>
            <a:endParaRPr lang="en-US" sz="6000" b="1">
              <a:solidFill>
                <a:srgbClr val="4F9141"/>
              </a:solidFill>
              <a:latin typeface="Gluten Bold"/>
              <a:ea typeface="Gluten Bold"/>
              <a:cs typeface="Gluten Bold"/>
              <a:sym typeface="Gluten Bold"/>
            </a:endParaRPr>
          </a:p>
        </p:txBody>
      </p:sp>
      <p:sp>
        <p:nvSpPr>
          <p:cNvPr id="12" name="Rectangle: Rounded Corners 11"/>
          <p:cNvSpPr/>
          <p:nvPr/>
        </p:nvSpPr>
        <p:spPr>
          <a:xfrm>
            <a:off x="1494471" y="513464"/>
            <a:ext cx="9817253" cy="56106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09630"/>
            <a:endParaRPr lang="en-US" sz="1200">
              <a:solidFill>
                <a:prstClr val="black"/>
              </a:solidFill>
              <a:latin typeface="Calibri"/>
            </a:endParaRPr>
          </a:p>
        </p:txBody>
      </p:sp>
      <p:sp>
        <p:nvSpPr>
          <p:cNvPr id="13" name="TextBox 12"/>
          <p:cNvSpPr txBox="1"/>
          <p:nvPr/>
        </p:nvSpPr>
        <p:spPr>
          <a:xfrm>
            <a:off x="2746728" y="925069"/>
            <a:ext cx="7518401" cy="646331"/>
          </a:xfrm>
          <a:prstGeom prst="rect">
            <a:avLst/>
          </a:prstGeom>
          <a:noFill/>
          <a:ln w="38100">
            <a:solidFill>
              <a:schemeClr val="tx1"/>
            </a:solidFill>
            <a:prstDash val="dash"/>
          </a:ln>
        </p:spPr>
        <p:txBody>
          <a:bodyPr wrap="square" rtlCol="0">
            <a:spAutoFit/>
          </a:bodyPr>
          <a:lstStyle/>
          <a:p>
            <a:pPr algn="ctr" defTabSz="609630"/>
            <a:r>
              <a:rPr lang="vi-VN" sz="3600" b="1">
                <a:solidFill>
                  <a:srgbClr val="FF0000"/>
                </a:solidFill>
                <a:effectLst>
                  <a:outerShdw blurRad="38100" dist="38100" dir="2700000" algn="tl">
                    <a:srgbClr val="000000">
                      <a:alpha val="43137"/>
                    </a:srgbClr>
                  </a:outerShdw>
                </a:effectLst>
                <a:latin typeface="Times New Roman" panose="02020603050405020304" pitchFamily="18" charset="0"/>
              </a:rPr>
              <a:t>TRÒ CHƠI “TIẾP SỨC”</a:t>
            </a:r>
            <a:endParaRPr lang="en-US" sz="3600" b="1">
              <a:solidFill>
                <a:srgbClr val="FF0000"/>
              </a:solidFill>
              <a:effectLst>
                <a:outerShdw blurRad="38100" dist="38100" dir="2700000" algn="tl">
                  <a:srgbClr val="000000">
                    <a:alpha val="43137"/>
                  </a:srgbClr>
                </a:outerShdw>
              </a:effectLst>
              <a:latin typeface="Calibri"/>
            </a:endParaRPr>
          </a:p>
        </p:txBody>
      </p:sp>
      <p:sp>
        <p:nvSpPr>
          <p:cNvPr id="14" name="TextBox 13"/>
          <p:cNvSpPr txBox="1"/>
          <p:nvPr/>
        </p:nvSpPr>
        <p:spPr>
          <a:xfrm>
            <a:off x="2037117" y="2135052"/>
            <a:ext cx="8731961" cy="1873590"/>
          </a:xfrm>
          <a:prstGeom prst="rect">
            <a:avLst/>
          </a:prstGeom>
          <a:noFill/>
        </p:spPr>
        <p:txBody>
          <a:bodyPr wrap="square" rtlCol="0">
            <a:spAutoFit/>
          </a:bodyPr>
          <a:lstStyle/>
          <a:p>
            <a:pPr algn="just" defTabSz="609630">
              <a:lnSpc>
                <a:spcPct val="150000"/>
              </a:lnSpc>
            </a:pPr>
            <a:r>
              <a:rPr lang="vi-VN" sz="2667" b="1">
                <a:solidFill>
                  <a:prstClr val="black"/>
                </a:solidFill>
                <a:latin typeface="Times New Roman" panose="02020603050405020304" pitchFamily="18" charset="0"/>
              </a:rPr>
              <a:t>Luật chơi: </a:t>
            </a:r>
            <a:r>
              <a:rPr lang="vi-VN" sz="2667">
                <a:solidFill>
                  <a:prstClr val="black"/>
                </a:solidFill>
                <a:latin typeface="Times New Roman" panose="02020603050405020304" pitchFamily="18" charset="0"/>
              </a:rPr>
              <a:t>Chia lớp thành 2 đội, mỗi đội 4 thành viên. Trong thời gian 1 phút đội nào viết được nhiều nhất và nhanh nhất đội đó sẽ chiến thắng.</a:t>
            </a:r>
            <a:endParaRPr lang="en-US" sz="2667">
              <a:solidFill>
                <a:prstClr val="black"/>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FCB56-4585-B97D-82FD-726887248A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753924-F70F-FDB3-DC82-4ABE0500CA70}"/>
              </a:ext>
            </a:extLst>
          </p:cNvPr>
          <p:cNvSpPr/>
          <p:nvPr/>
        </p:nvSpPr>
        <p:spPr>
          <a:xfrm>
            <a:off x="-2032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16777" b="-16777"/>
            </a:stretch>
          </a:blipFill>
        </p:spPr>
      </p:sp>
      <p:sp>
        <p:nvSpPr>
          <p:cNvPr id="3" name="Freeform 3">
            <a:extLst>
              <a:ext uri="{FF2B5EF4-FFF2-40B4-BE49-F238E27FC236}">
                <a16:creationId xmlns:a16="http://schemas.microsoft.com/office/drawing/2014/main" id="{4D2600EC-1EBC-9570-0B3B-69F980644328}"/>
              </a:ext>
            </a:extLst>
          </p:cNvPr>
          <p:cNvSpPr/>
          <p:nvPr/>
        </p:nvSpPr>
        <p:spPr>
          <a:xfrm>
            <a:off x="130897" y="2355294"/>
            <a:ext cx="1363574" cy="3078625"/>
          </a:xfrm>
          <a:custGeom>
            <a:avLst/>
            <a:gdLst/>
            <a:ahLst/>
            <a:cxnLst/>
            <a:rect l="l" t="t" r="r" b="b"/>
            <a:pathLst>
              <a:path w="2045361" h="4617937">
                <a:moveTo>
                  <a:pt x="0" y="0"/>
                </a:moveTo>
                <a:lnTo>
                  <a:pt x="2045362" y="0"/>
                </a:lnTo>
                <a:lnTo>
                  <a:pt x="2045362" y="4617937"/>
                </a:lnTo>
                <a:lnTo>
                  <a:pt x="0" y="4617937"/>
                </a:lnTo>
                <a:lnTo>
                  <a:pt x="0" y="0"/>
                </a:lnTo>
                <a:close/>
              </a:path>
            </a:pathLst>
          </a:custGeom>
          <a:blipFill>
            <a:blip r:embed="rId5"/>
            <a:stretch>
              <a:fillRect/>
            </a:stretch>
          </a:blipFill>
        </p:spPr>
      </p:sp>
      <p:sp>
        <p:nvSpPr>
          <p:cNvPr id="4" name="Freeform 4">
            <a:extLst>
              <a:ext uri="{FF2B5EF4-FFF2-40B4-BE49-F238E27FC236}">
                <a16:creationId xmlns:a16="http://schemas.microsoft.com/office/drawing/2014/main" id="{0C0A4B8F-6705-EFDC-3978-6994BC265B50}"/>
              </a:ext>
            </a:extLst>
          </p:cNvPr>
          <p:cNvSpPr/>
          <p:nvPr/>
        </p:nvSpPr>
        <p:spPr>
          <a:xfrm>
            <a:off x="1219168" y="3596524"/>
            <a:ext cx="1074761" cy="2426554"/>
          </a:xfrm>
          <a:custGeom>
            <a:avLst/>
            <a:gdLst/>
            <a:ahLst/>
            <a:cxnLst/>
            <a:rect l="l" t="t" r="r" b="b"/>
            <a:pathLst>
              <a:path w="1612142" h="3639831">
                <a:moveTo>
                  <a:pt x="0" y="0"/>
                </a:moveTo>
                <a:lnTo>
                  <a:pt x="1612142" y="0"/>
                </a:lnTo>
                <a:lnTo>
                  <a:pt x="1612142" y="3639831"/>
                </a:lnTo>
                <a:lnTo>
                  <a:pt x="0" y="3639831"/>
                </a:lnTo>
                <a:lnTo>
                  <a:pt x="0" y="0"/>
                </a:lnTo>
                <a:close/>
              </a:path>
            </a:pathLst>
          </a:custGeom>
          <a:blipFill>
            <a:blip r:embed="rId5"/>
            <a:stretch>
              <a:fillRect/>
            </a:stretch>
          </a:blipFill>
        </p:spPr>
      </p:sp>
      <p:sp>
        <p:nvSpPr>
          <p:cNvPr id="5" name="Freeform 5">
            <a:extLst>
              <a:ext uri="{FF2B5EF4-FFF2-40B4-BE49-F238E27FC236}">
                <a16:creationId xmlns:a16="http://schemas.microsoft.com/office/drawing/2014/main" id="{68FBA1DB-B379-E0EB-54A0-BBF277E5FA77}"/>
              </a:ext>
            </a:extLst>
          </p:cNvPr>
          <p:cNvSpPr/>
          <p:nvPr/>
        </p:nvSpPr>
        <p:spPr>
          <a:xfrm>
            <a:off x="8649996" y="4583561"/>
            <a:ext cx="5323458" cy="3177279"/>
          </a:xfrm>
          <a:custGeom>
            <a:avLst/>
            <a:gdLst/>
            <a:ahLst/>
            <a:cxnLst/>
            <a:rect l="l" t="t" r="r" b="b"/>
            <a:pathLst>
              <a:path w="7985187" h="4765918">
                <a:moveTo>
                  <a:pt x="0" y="0"/>
                </a:moveTo>
                <a:lnTo>
                  <a:pt x="7985187" y="0"/>
                </a:lnTo>
                <a:lnTo>
                  <a:pt x="7985187" y="4765918"/>
                </a:lnTo>
                <a:lnTo>
                  <a:pt x="0" y="4765918"/>
                </a:lnTo>
                <a:lnTo>
                  <a:pt x="0" y="0"/>
                </a:lnTo>
                <a:close/>
              </a:path>
            </a:pathLst>
          </a:custGeom>
          <a:blipFill>
            <a:blip r:embed="rId6"/>
            <a:stretch>
              <a:fillRect/>
            </a:stretch>
          </a:blipFill>
        </p:spPr>
      </p:sp>
      <p:sp>
        <p:nvSpPr>
          <p:cNvPr id="6" name="Freeform 6">
            <a:extLst>
              <a:ext uri="{FF2B5EF4-FFF2-40B4-BE49-F238E27FC236}">
                <a16:creationId xmlns:a16="http://schemas.microsoft.com/office/drawing/2014/main" id="{383DC22F-C51C-8207-3891-3DD77A505CB4}"/>
              </a:ext>
            </a:extLst>
          </p:cNvPr>
          <p:cNvSpPr/>
          <p:nvPr/>
        </p:nvSpPr>
        <p:spPr>
          <a:xfrm>
            <a:off x="-1596870" y="4809801"/>
            <a:ext cx="4565339" cy="2724799"/>
          </a:xfrm>
          <a:custGeom>
            <a:avLst/>
            <a:gdLst/>
            <a:ahLst/>
            <a:cxnLst/>
            <a:rect l="l" t="t" r="r" b="b"/>
            <a:pathLst>
              <a:path w="6848008" h="4087198">
                <a:moveTo>
                  <a:pt x="0" y="0"/>
                </a:moveTo>
                <a:lnTo>
                  <a:pt x="6848008" y="0"/>
                </a:lnTo>
                <a:lnTo>
                  <a:pt x="6848008" y="4087198"/>
                </a:lnTo>
                <a:lnTo>
                  <a:pt x="0" y="4087198"/>
                </a:lnTo>
                <a:lnTo>
                  <a:pt x="0" y="0"/>
                </a:lnTo>
                <a:close/>
              </a:path>
            </a:pathLst>
          </a:custGeom>
          <a:blipFill>
            <a:blip r:embed="rId6"/>
            <a:stretch>
              <a:fillRect/>
            </a:stretch>
          </a:blipFill>
        </p:spPr>
      </p:sp>
      <p:sp>
        <p:nvSpPr>
          <p:cNvPr id="7" name="TextBox 7">
            <a:extLst>
              <a:ext uri="{FF2B5EF4-FFF2-40B4-BE49-F238E27FC236}">
                <a16:creationId xmlns:a16="http://schemas.microsoft.com/office/drawing/2014/main" id="{F986BC6D-60AE-8311-2E90-B019585267DD}"/>
              </a:ext>
            </a:extLst>
          </p:cNvPr>
          <p:cNvSpPr txBox="1"/>
          <p:nvPr/>
        </p:nvSpPr>
        <p:spPr>
          <a:xfrm>
            <a:off x="3259737" y="630733"/>
            <a:ext cx="6492383" cy="1011046"/>
          </a:xfrm>
          <a:prstGeom prst="rect">
            <a:avLst/>
          </a:prstGeom>
        </p:spPr>
        <p:txBody>
          <a:bodyPr lIns="0" tIns="0" rIns="0" bIns="0" rtlCol="0" anchor="t">
            <a:spAutoFit/>
          </a:bodyPr>
          <a:lstStyle/>
          <a:p>
            <a:pPr marL="0" marR="0" lvl="0" indent="0" algn="ctr" defTabSz="609630" rtl="0" eaLnBrk="1" fontAlgn="auto" latinLnBrk="0" hangingPunct="1">
              <a:lnSpc>
                <a:spcPts val="8400"/>
              </a:lnSpc>
              <a:spcBef>
                <a:spcPts val="0"/>
              </a:spcBef>
              <a:spcAft>
                <a:spcPts val="0"/>
              </a:spcAft>
              <a:buClrTx/>
              <a:buSzTx/>
              <a:buFontTx/>
              <a:buNone/>
              <a:tabLst/>
              <a:defRPr/>
            </a:pPr>
            <a:endParaRPr kumimoji="0" lang="en-US" sz="6000" b="1" i="0" u="none" strike="noStrike" kern="1200" cap="none" spc="0" normalizeH="0" baseline="0" noProof="0">
              <a:ln>
                <a:noFill/>
              </a:ln>
              <a:solidFill>
                <a:srgbClr val="4F9141"/>
              </a:solidFill>
              <a:effectLst/>
              <a:uLnTx/>
              <a:uFillTx/>
              <a:latin typeface="Gluten Bold"/>
              <a:ea typeface="Gluten Bold"/>
              <a:cs typeface="Gluten Bold"/>
              <a:sym typeface="Gluten Bold"/>
            </a:endParaRPr>
          </a:p>
        </p:txBody>
      </p:sp>
      <p:sp>
        <p:nvSpPr>
          <p:cNvPr id="8" name="TextBox 8">
            <a:extLst>
              <a:ext uri="{FF2B5EF4-FFF2-40B4-BE49-F238E27FC236}">
                <a16:creationId xmlns:a16="http://schemas.microsoft.com/office/drawing/2014/main" id="{0AF69F56-DCC6-FC60-2176-662A84333FB6}"/>
              </a:ext>
            </a:extLst>
          </p:cNvPr>
          <p:cNvSpPr txBox="1"/>
          <p:nvPr/>
        </p:nvSpPr>
        <p:spPr>
          <a:xfrm>
            <a:off x="2968470" y="2147261"/>
            <a:ext cx="6660393" cy="282129"/>
          </a:xfrm>
          <a:prstGeom prst="rect">
            <a:avLst/>
          </a:prstGeom>
        </p:spPr>
        <p:txBody>
          <a:bodyPr lIns="0" tIns="0" rIns="0" bIns="0" rtlCol="0" anchor="t">
            <a:spAutoFit/>
          </a:bodyPr>
          <a:lstStyle/>
          <a:p>
            <a:pPr marL="0" marR="0" lvl="0" indent="0" algn="just" defTabSz="609630" rtl="0" eaLnBrk="1" fontAlgn="auto" latinLnBrk="0" hangingPunct="1">
              <a:lnSpc>
                <a:spcPts val="222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141"/>
              </a:solidFill>
              <a:effectLst/>
              <a:uLnTx/>
              <a:uFillTx/>
              <a:latin typeface="Playpen Sans"/>
              <a:ea typeface="Playpen Sans"/>
              <a:cs typeface="Playpen Sans"/>
              <a:sym typeface="Playpen Sans"/>
            </a:endParaRPr>
          </a:p>
        </p:txBody>
      </p:sp>
      <p:sp>
        <p:nvSpPr>
          <p:cNvPr id="9" name="TextBox 9">
            <a:extLst>
              <a:ext uri="{FF2B5EF4-FFF2-40B4-BE49-F238E27FC236}">
                <a16:creationId xmlns:a16="http://schemas.microsoft.com/office/drawing/2014/main" id="{2CCA4302-BF55-FA43-5CF3-73C624111D32}"/>
              </a:ext>
            </a:extLst>
          </p:cNvPr>
          <p:cNvSpPr txBox="1"/>
          <p:nvPr/>
        </p:nvSpPr>
        <p:spPr>
          <a:xfrm>
            <a:off x="2968470" y="3766115"/>
            <a:ext cx="6660393" cy="282129"/>
          </a:xfrm>
          <a:prstGeom prst="rect">
            <a:avLst/>
          </a:prstGeom>
        </p:spPr>
        <p:txBody>
          <a:bodyPr lIns="0" tIns="0" rIns="0" bIns="0" rtlCol="0" anchor="t">
            <a:spAutoFit/>
          </a:bodyPr>
          <a:lstStyle/>
          <a:p>
            <a:pPr marL="0" marR="0" lvl="0" indent="0" algn="just" defTabSz="609630" rtl="0" eaLnBrk="1" fontAlgn="auto" latinLnBrk="0" hangingPunct="1">
              <a:lnSpc>
                <a:spcPts val="222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141"/>
              </a:solidFill>
              <a:effectLst/>
              <a:uLnTx/>
              <a:uFillTx/>
              <a:latin typeface="Playpen Sans"/>
              <a:ea typeface="Playpen Sans"/>
              <a:cs typeface="Playpen Sans"/>
              <a:sym typeface="Playpen Sans"/>
            </a:endParaRPr>
          </a:p>
        </p:txBody>
      </p:sp>
      <p:sp>
        <p:nvSpPr>
          <p:cNvPr id="10" name="TextBox 10">
            <a:extLst>
              <a:ext uri="{FF2B5EF4-FFF2-40B4-BE49-F238E27FC236}">
                <a16:creationId xmlns:a16="http://schemas.microsoft.com/office/drawing/2014/main" id="{AB356104-CC4B-D46A-932D-9051BB806A83}"/>
              </a:ext>
            </a:extLst>
          </p:cNvPr>
          <p:cNvSpPr txBox="1"/>
          <p:nvPr/>
        </p:nvSpPr>
        <p:spPr>
          <a:xfrm>
            <a:off x="1973665" y="2013911"/>
            <a:ext cx="1182333" cy="1011046"/>
          </a:xfrm>
          <a:prstGeom prst="rect">
            <a:avLst/>
          </a:prstGeom>
        </p:spPr>
        <p:txBody>
          <a:bodyPr lIns="0" tIns="0" rIns="0" bIns="0" rtlCol="0" anchor="t">
            <a:spAutoFit/>
          </a:bodyPr>
          <a:lstStyle/>
          <a:p>
            <a:pPr marL="0" marR="0" lvl="0" indent="0" algn="ctr" defTabSz="609630" rtl="0" eaLnBrk="1" fontAlgn="auto" latinLnBrk="0" hangingPunct="1">
              <a:lnSpc>
                <a:spcPts val="8400"/>
              </a:lnSpc>
              <a:spcBef>
                <a:spcPts val="0"/>
              </a:spcBef>
              <a:spcAft>
                <a:spcPts val="0"/>
              </a:spcAft>
              <a:buClrTx/>
              <a:buSzTx/>
              <a:buFontTx/>
              <a:buNone/>
              <a:tabLst/>
              <a:defRPr/>
            </a:pPr>
            <a:endParaRPr kumimoji="0" lang="en-US" sz="6000" b="1" i="0" u="none" strike="noStrike" kern="1200" cap="none" spc="0" normalizeH="0" baseline="0" noProof="0">
              <a:ln>
                <a:noFill/>
              </a:ln>
              <a:solidFill>
                <a:srgbClr val="4F9141"/>
              </a:solidFill>
              <a:effectLst/>
              <a:uLnTx/>
              <a:uFillTx/>
              <a:latin typeface="Gluten Bold"/>
              <a:ea typeface="Gluten Bold"/>
              <a:cs typeface="Gluten Bold"/>
              <a:sym typeface="Gluten Bold"/>
            </a:endParaRPr>
          </a:p>
        </p:txBody>
      </p:sp>
      <p:sp>
        <p:nvSpPr>
          <p:cNvPr id="11" name="TextBox 11">
            <a:extLst>
              <a:ext uri="{FF2B5EF4-FFF2-40B4-BE49-F238E27FC236}">
                <a16:creationId xmlns:a16="http://schemas.microsoft.com/office/drawing/2014/main" id="{39C74B46-4771-9D58-3987-E1E7FD4C7FC9}"/>
              </a:ext>
            </a:extLst>
          </p:cNvPr>
          <p:cNvSpPr txBox="1"/>
          <p:nvPr/>
        </p:nvSpPr>
        <p:spPr>
          <a:xfrm>
            <a:off x="1973665" y="3706933"/>
            <a:ext cx="1182333" cy="1011046"/>
          </a:xfrm>
          <a:prstGeom prst="rect">
            <a:avLst/>
          </a:prstGeom>
        </p:spPr>
        <p:txBody>
          <a:bodyPr lIns="0" tIns="0" rIns="0" bIns="0" rtlCol="0" anchor="t">
            <a:spAutoFit/>
          </a:bodyPr>
          <a:lstStyle/>
          <a:p>
            <a:pPr marL="0" marR="0" lvl="0" indent="0" algn="ctr" defTabSz="609630" rtl="0" eaLnBrk="1" fontAlgn="auto" latinLnBrk="0" hangingPunct="1">
              <a:lnSpc>
                <a:spcPts val="8400"/>
              </a:lnSpc>
              <a:spcBef>
                <a:spcPts val="0"/>
              </a:spcBef>
              <a:spcAft>
                <a:spcPts val="0"/>
              </a:spcAft>
              <a:buClrTx/>
              <a:buSzTx/>
              <a:buFontTx/>
              <a:buNone/>
              <a:tabLst/>
              <a:defRPr/>
            </a:pPr>
            <a:endParaRPr kumimoji="0" lang="en-US" sz="6000" b="1" i="0" u="none" strike="noStrike" kern="1200" cap="none" spc="0" normalizeH="0" baseline="0" noProof="0">
              <a:ln>
                <a:noFill/>
              </a:ln>
              <a:solidFill>
                <a:srgbClr val="4F9141"/>
              </a:solidFill>
              <a:effectLst/>
              <a:uLnTx/>
              <a:uFillTx/>
              <a:latin typeface="Gluten Bold"/>
              <a:ea typeface="Gluten Bold"/>
              <a:cs typeface="Gluten Bold"/>
              <a:sym typeface="Gluten Bold"/>
            </a:endParaRPr>
          </a:p>
        </p:txBody>
      </p:sp>
      <p:sp>
        <p:nvSpPr>
          <p:cNvPr id="12" name="Rectangle: Rounded Corners 11">
            <a:extLst>
              <a:ext uri="{FF2B5EF4-FFF2-40B4-BE49-F238E27FC236}">
                <a16:creationId xmlns:a16="http://schemas.microsoft.com/office/drawing/2014/main" id="{4D0F6A69-90D3-B4F8-EDB5-CD82B23AF74A}"/>
              </a:ext>
            </a:extLst>
          </p:cNvPr>
          <p:cNvSpPr/>
          <p:nvPr/>
        </p:nvSpPr>
        <p:spPr>
          <a:xfrm>
            <a:off x="1494471" y="513464"/>
            <a:ext cx="9817253" cy="56106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04858C95-68E7-02EB-04C6-0280B6545274}"/>
              </a:ext>
            </a:extLst>
          </p:cNvPr>
          <p:cNvSpPr txBox="1"/>
          <p:nvPr/>
        </p:nvSpPr>
        <p:spPr>
          <a:xfrm>
            <a:off x="2746728" y="925069"/>
            <a:ext cx="7518401" cy="646331"/>
          </a:xfrm>
          <a:prstGeom prst="rect">
            <a:avLst/>
          </a:prstGeom>
          <a:noFill/>
          <a:ln w="38100">
            <a:solidFill>
              <a:schemeClr val="tx1"/>
            </a:solidFill>
            <a:prstDash val="dash"/>
          </a:ln>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mn-cs"/>
              </a:rPr>
              <a:t>TRÒ CHƠI “TIẾP SỨC”</a:t>
            </a:r>
            <a:endParaRPr kumimoji="0" lang="en-US" sz="3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a:ea typeface="+mn-ea"/>
              <a:cs typeface="+mn-cs"/>
            </a:endParaRPr>
          </a:p>
        </p:txBody>
      </p:sp>
      <p:sp>
        <p:nvSpPr>
          <p:cNvPr id="14" name="TextBox 13">
            <a:extLst>
              <a:ext uri="{FF2B5EF4-FFF2-40B4-BE49-F238E27FC236}">
                <a16:creationId xmlns:a16="http://schemas.microsoft.com/office/drawing/2014/main" id="{470E4892-B167-03CE-3D16-7CF0C0511A99}"/>
              </a:ext>
            </a:extLst>
          </p:cNvPr>
          <p:cNvSpPr txBox="1"/>
          <p:nvPr/>
        </p:nvSpPr>
        <p:spPr>
          <a:xfrm>
            <a:off x="2037117" y="2135052"/>
            <a:ext cx="8731961" cy="644407"/>
          </a:xfrm>
          <a:prstGeom prst="rect">
            <a:avLst/>
          </a:prstGeom>
          <a:noFill/>
        </p:spPr>
        <p:txBody>
          <a:bodyPr wrap="square" rtlCol="0">
            <a:spAutoFit/>
          </a:bodyPr>
          <a:lstStyle/>
          <a:p>
            <a:pPr marL="0" marR="0" lvl="0" indent="0" algn="just" defTabSz="609630" rtl="0" eaLnBrk="1" fontAlgn="auto" latinLnBrk="0" hangingPunct="1">
              <a:lnSpc>
                <a:spcPct val="150000"/>
              </a:lnSpc>
              <a:spcBef>
                <a:spcPts val="0"/>
              </a:spcBef>
              <a:spcAft>
                <a:spcPts val="0"/>
              </a:spcAft>
              <a:buClrTx/>
              <a:buSzTx/>
              <a:buFontTx/>
              <a:buNone/>
              <a:tabLst/>
              <a:defRPr/>
            </a:pPr>
            <a:endParaRPr kumimoji="0" lang="en-US" sz="2667" b="0" i="0" u="none" strike="noStrike" kern="1200" cap="none" spc="0" normalizeH="0" baseline="0" noProof="0">
              <a:ln>
                <a:noFill/>
              </a:ln>
              <a:solidFill>
                <a:prstClr val="black"/>
              </a:solidFill>
              <a:effectLst/>
              <a:uLnTx/>
              <a:uFillTx/>
              <a:latin typeface="Calibri"/>
              <a:ea typeface="+mn-ea"/>
              <a:cs typeface="+mn-cs"/>
            </a:endParaRPr>
          </a:p>
        </p:txBody>
      </p:sp>
      <p:pic>
        <p:nvPicPr>
          <p:cNvPr id="15" name="6388702141139">
            <a:hlinkClick r:id="" action="ppaction://media"/>
            <a:extLst>
              <a:ext uri="{FF2B5EF4-FFF2-40B4-BE49-F238E27FC236}">
                <a16:creationId xmlns:a16="http://schemas.microsoft.com/office/drawing/2014/main" id="{4D7E86A4-45E0-01BB-D115-1E3A8B7A55D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023608" y="4734321"/>
            <a:ext cx="2547343" cy="1198610"/>
          </a:xfrm>
          <a:prstGeom prst="rect">
            <a:avLst/>
          </a:prstGeom>
        </p:spPr>
      </p:pic>
      <p:pic>
        <p:nvPicPr>
          <p:cNvPr id="16" name="Picture 2">
            <a:extLst>
              <a:ext uri="{FF2B5EF4-FFF2-40B4-BE49-F238E27FC236}">
                <a16:creationId xmlns:a16="http://schemas.microsoft.com/office/drawing/2014/main" id="{DE5B65A5-3063-AA20-7E69-89A879D118A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3418" y="1641779"/>
            <a:ext cx="6660392" cy="421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73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6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FDCF5-A590-6441-8491-00809CA7E2E1}"/>
            </a:ext>
          </a:extLst>
        </p:cNvPr>
        <p:cNvGrpSpPr/>
        <p:nvPr/>
      </p:nvGrpSpPr>
      <p:grpSpPr>
        <a:xfrm>
          <a:off x="0" y="0"/>
          <a:ext cx="0" cy="0"/>
          <a:chOff x="0" y="0"/>
          <a:chExt cx="0" cy="0"/>
        </a:xfrm>
      </p:grpSpPr>
      <p:sp>
        <p:nvSpPr>
          <p:cNvPr id="2" name="Rectangle: Diagonal Corners Rounded 3">
            <a:extLst>
              <a:ext uri="{FF2B5EF4-FFF2-40B4-BE49-F238E27FC236}">
                <a16:creationId xmlns:a16="http://schemas.microsoft.com/office/drawing/2014/main" id="{65D49D84-48B1-12DA-02DC-465FEB3E002F}"/>
              </a:ext>
            </a:extLst>
          </p:cNvPr>
          <p:cNvSpPr/>
          <p:nvPr/>
        </p:nvSpPr>
        <p:spPr>
          <a:xfrm>
            <a:off x="213360" y="156227"/>
            <a:ext cx="11828265" cy="6545546"/>
          </a:xfrm>
          <a:custGeom>
            <a:avLst/>
            <a:gdLst>
              <a:gd name="connsiteX0" fmla="*/ 1092273 w 11748519"/>
              <a:gd name="connsiteY0" fmla="*/ 0 h 6553507"/>
              <a:gd name="connsiteX1" fmla="*/ 11748519 w 11748519"/>
              <a:gd name="connsiteY1" fmla="*/ 0 h 6553507"/>
              <a:gd name="connsiteX2" fmla="*/ 11748519 w 11748519"/>
              <a:gd name="connsiteY2" fmla="*/ 0 h 6553507"/>
              <a:gd name="connsiteX3" fmla="*/ 11748519 w 11748519"/>
              <a:gd name="connsiteY3" fmla="*/ 5461234 h 6553507"/>
              <a:gd name="connsiteX4" fmla="*/ 10656246 w 11748519"/>
              <a:gd name="connsiteY4" fmla="*/ 6553507 h 6553507"/>
              <a:gd name="connsiteX5" fmla="*/ 0 w 11748519"/>
              <a:gd name="connsiteY5" fmla="*/ 6553507 h 6553507"/>
              <a:gd name="connsiteX6" fmla="*/ 0 w 11748519"/>
              <a:gd name="connsiteY6" fmla="*/ 6553507 h 6553507"/>
              <a:gd name="connsiteX7" fmla="*/ 0 w 11748519"/>
              <a:gd name="connsiteY7" fmla="*/ 1092273 h 6553507"/>
              <a:gd name="connsiteX8" fmla="*/ 1092273 w 11748519"/>
              <a:gd name="connsiteY8" fmla="*/ 0 h 655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8519" h="6553507" fill="none" extrusionOk="0">
                <a:moveTo>
                  <a:pt x="1092273" y="0"/>
                </a:moveTo>
                <a:cubicBezTo>
                  <a:pt x="4243630" y="78011"/>
                  <a:pt x="6490457" y="21937"/>
                  <a:pt x="11748519" y="0"/>
                </a:cubicBezTo>
                <a:lnTo>
                  <a:pt x="11748519" y="0"/>
                </a:lnTo>
                <a:cubicBezTo>
                  <a:pt x="11902991" y="2706032"/>
                  <a:pt x="11914145" y="4041026"/>
                  <a:pt x="11748519" y="5461234"/>
                </a:cubicBezTo>
                <a:cubicBezTo>
                  <a:pt x="11755801" y="6055421"/>
                  <a:pt x="11164844" y="6546410"/>
                  <a:pt x="10656246" y="6553507"/>
                </a:cubicBezTo>
                <a:cubicBezTo>
                  <a:pt x="7131279" y="6408423"/>
                  <a:pt x="3562345" y="6588586"/>
                  <a:pt x="0" y="6553507"/>
                </a:cubicBezTo>
                <a:lnTo>
                  <a:pt x="0" y="6553507"/>
                </a:lnTo>
                <a:cubicBezTo>
                  <a:pt x="42204" y="5550346"/>
                  <a:pt x="161297" y="3791319"/>
                  <a:pt x="0" y="1092273"/>
                </a:cubicBezTo>
                <a:cubicBezTo>
                  <a:pt x="87572" y="500211"/>
                  <a:pt x="494626" y="67772"/>
                  <a:pt x="1092273" y="0"/>
                </a:cubicBezTo>
                <a:close/>
              </a:path>
              <a:path w="11748519" h="6553507" stroke="0" extrusionOk="0">
                <a:moveTo>
                  <a:pt x="1092273" y="0"/>
                </a:moveTo>
                <a:cubicBezTo>
                  <a:pt x="5991799" y="-16420"/>
                  <a:pt x="6779772" y="-157111"/>
                  <a:pt x="11748519" y="0"/>
                </a:cubicBezTo>
                <a:lnTo>
                  <a:pt x="11748519" y="0"/>
                </a:lnTo>
                <a:cubicBezTo>
                  <a:pt x="11884609" y="1229510"/>
                  <a:pt x="11631232" y="4050621"/>
                  <a:pt x="11748519" y="5461234"/>
                </a:cubicBezTo>
                <a:cubicBezTo>
                  <a:pt x="11725725" y="6130548"/>
                  <a:pt x="11289693" y="6574021"/>
                  <a:pt x="10656246" y="6553507"/>
                </a:cubicBezTo>
                <a:cubicBezTo>
                  <a:pt x="9246204" y="6436012"/>
                  <a:pt x="4585787" y="6635129"/>
                  <a:pt x="0" y="6553507"/>
                </a:cubicBezTo>
                <a:lnTo>
                  <a:pt x="0" y="6553507"/>
                </a:lnTo>
                <a:cubicBezTo>
                  <a:pt x="-46332" y="4712141"/>
                  <a:pt x="133940" y="2784360"/>
                  <a:pt x="0" y="1092273"/>
                </a:cubicBezTo>
                <a:cubicBezTo>
                  <a:pt x="10160" y="476825"/>
                  <a:pt x="568513" y="7444"/>
                  <a:pt x="1092273" y="0"/>
                </a:cubicBezTo>
                <a:close/>
              </a:path>
            </a:pathLst>
          </a:custGeom>
          <a:solidFill>
            <a:schemeClr val="bg1">
              <a:alpha val="92000"/>
            </a:schemeClr>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7A43E1-2616-19E0-AF11-EC409BB3C980}"/>
              </a:ext>
            </a:extLst>
          </p:cNvPr>
          <p:cNvSpPr/>
          <p:nvPr/>
        </p:nvSpPr>
        <p:spPr>
          <a:xfrm>
            <a:off x="-5793480" y="-236766"/>
            <a:ext cx="2524090" cy="438966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1FC3148-8D24-6CE4-4A25-E45A2EDAFF3D}"/>
              </a:ext>
            </a:extLst>
          </p:cNvPr>
          <p:cNvSpPr txBox="1"/>
          <p:nvPr/>
        </p:nvSpPr>
        <p:spPr>
          <a:xfrm>
            <a:off x="1056640" y="224016"/>
            <a:ext cx="1054608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Bài tập 2. Tìm từ chỉ sự vật, đặc điểm có tiếng đầu bắt đầu bằng s hoặc x</a:t>
            </a:r>
            <a:endPar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1026" name="Picture 2">
            <a:extLst>
              <a:ext uri="{FF2B5EF4-FFF2-40B4-BE49-F238E27FC236}">
                <a16:creationId xmlns:a16="http://schemas.microsoft.com/office/drawing/2014/main" id="{617A671D-F4DF-678D-A6FD-7AFE99922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245" y="1552572"/>
            <a:ext cx="5481796" cy="45027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B4E5DCF-A861-A914-5BA7-1ABAE0FF3636}"/>
              </a:ext>
            </a:extLst>
          </p:cNvPr>
          <p:cNvSpPr txBox="1"/>
          <p:nvPr/>
        </p:nvSpPr>
        <p:spPr>
          <a:xfrm>
            <a:off x="5689600" y="1608141"/>
            <a:ext cx="6096951" cy="4164345"/>
          </a:xfrm>
          <a:prstGeom prst="rect">
            <a:avLst/>
          </a:prstGeom>
          <a:noFill/>
        </p:spPr>
        <p:txBody>
          <a:bodyPr wrap="square" rtlCol="0">
            <a:spAutoFit/>
          </a:bodyPr>
          <a:lstStyle/>
          <a:p>
            <a:pPr algn="just">
              <a:lnSpc>
                <a:spcPct val="150000"/>
              </a:lnSpc>
            </a:pPr>
            <a:r>
              <a:rPr lang="vi-VN" sz="3000">
                <a:latin typeface="Times New Roman" panose="02020603050405020304" pitchFamily="18" charset="0"/>
                <a:cs typeface="Times New Roman" panose="02020603050405020304" pitchFamily="18" charset="0"/>
              </a:rPr>
              <a:t>+ </a:t>
            </a:r>
            <a:r>
              <a:rPr lang="vi-VN" sz="3000">
                <a:solidFill>
                  <a:prstClr val="black"/>
                </a:solidFill>
                <a:latin typeface="Times New Roman" panose="02020603050405020304" pitchFamily="18" charset="0"/>
              </a:rPr>
              <a:t>T</a:t>
            </a:r>
            <a:r>
              <a:rPr kumimoji="0" lang="vi-VN" sz="300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ừ chỉ </a:t>
            </a:r>
            <a:r>
              <a:rPr kumimoji="0" lang="vi-VN" sz="3000" i="0" u="none" strike="noStrike" kern="1200" cap="none" spc="0" normalizeH="0" baseline="0" noProof="0">
                <a:ln>
                  <a:noFill/>
                </a:ln>
                <a:solidFill>
                  <a:srgbClr val="FF0000"/>
                </a:solidFill>
                <a:effectLst/>
                <a:uLnTx/>
                <a:uFillTx/>
                <a:latin typeface="Times New Roman" panose="02020603050405020304" pitchFamily="18" charset="0"/>
                <a:ea typeface="Times New Roman" panose="02020603050405020304" pitchFamily="18" charset="0"/>
                <a:cs typeface="+mn-cs"/>
              </a:rPr>
              <a:t>sự vật, đặc điểm </a:t>
            </a:r>
            <a:r>
              <a:rPr kumimoji="0" lang="vi-VN" sz="300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có tiếng b</a:t>
            </a:r>
            <a:r>
              <a:rPr lang="vi-VN" sz="3000">
                <a:latin typeface="Times New Roman" panose="02020603050405020304" pitchFamily="18" charset="0"/>
                <a:cs typeface="Times New Roman" panose="02020603050405020304" pitchFamily="18" charset="0"/>
              </a:rPr>
              <a:t>ắt đầu </a:t>
            </a:r>
            <a:r>
              <a:rPr lang="vi-VN" sz="3000">
                <a:solidFill>
                  <a:srgbClr val="FF0000"/>
                </a:solidFill>
                <a:latin typeface="Times New Roman" panose="02020603050405020304" pitchFamily="18" charset="0"/>
                <a:cs typeface="Times New Roman" panose="02020603050405020304" pitchFamily="18" charset="0"/>
              </a:rPr>
              <a:t>bằng s</a:t>
            </a:r>
            <a:r>
              <a:rPr lang="vi-VN" sz="3000">
                <a:latin typeface="Times New Roman" panose="02020603050405020304" pitchFamily="18" charset="0"/>
                <a:cs typeface="Times New Roman" panose="02020603050405020304" pitchFamily="18" charset="0"/>
              </a:rPr>
              <a:t>: con sóc, dòng sông, suối, viên sỏi, ốc sên, vú sữa,…</a:t>
            </a:r>
          </a:p>
          <a:p>
            <a:pPr algn="just">
              <a:lnSpc>
                <a:spcPct val="150000"/>
              </a:lnSpc>
            </a:pPr>
            <a:r>
              <a:rPr lang="vi-VN" sz="3000">
                <a:latin typeface="Times New Roman" panose="02020603050405020304" pitchFamily="18" charset="0"/>
                <a:cs typeface="Times New Roman" panose="02020603050405020304" pitchFamily="18" charset="0"/>
              </a:rPr>
              <a:t>+ </a:t>
            </a:r>
            <a:r>
              <a:rPr lang="vi-VN" sz="3000">
                <a:solidFill>
                  <a:prstClr val="black"/>
                </a:solidFill>
                <a:latin typeface="Times New Roman" panose="02020603050405020304" pitchFamily="18" charset="0"/>
              </a:rPr>
              <a:t>T</a:t>
            </a:r>
            <a:r>
              <a:rPr kumimoji="0" lang="vi-VN" sz="300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ừ chỉ </a:t>
            </a:r>
            <a:r>
              <a:rPr kumimoji="0" lang="vi-VN" sz="3000" i="0" u="none" strike="noStrike" kern="1200" cap="none" spc="0" normalizeH="0" baseline="0" noProof="0">
                <a:ln>
                  <a:noFill/>
                </a:ln>
                <a:solidFill>
                  <a:srgbClr val="FF0000"/>
                </a:solidFill>
                <a:effectLst/>
                <a:uLnTx/>
                <a:uFillTx/>
                <a:latin typeface="Times New Roman" panose="02020603050405020304" pitchFamily="18" charset="0"/>
                <a:ea typeface="Times New Roman" panose="02020603050405020304" pitchFamily="18" charset="0"/>
                <a:cs typeface="+mn-cs"/>
              </a:rPr>
              <a:t>sự vật, đặc điểm </a:t>
            </a:r>
            <a:r>
              <a:rPr kumimoji="0" lang="vi-VN" sz="300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có tiếng b</a:t>
            </a:r>
            <a:r>
              <a:rPr lang="vi-VN" sz="3000">
                <a:latin typeface="Times New Roman" panose="02020603050405020304" pitchFamily="18" charset="0"/>
                <a:cs typeface="Times New Roman" panose="02020603050405020304" pitchFamily="18" charset="0"/>
              </a:rPr>
              <a:t>ắt đầu </a:t>
            </a:r>
            <a:r>
              <a:rPr lang="vi-VN" sz="3000">
                <a:solidFill>
                  <a:srgbClr val="FF0000"/>
                </a:solidFill>
                <a:latin typeface="Times New Roman" panose="02020603050405020304" pitchFamily="18" charset="0"/>
                <a:cs typeface="Times New Roman" panose="02020603050405020304" pitchFamily="18" charset="0"/>
              </a:rPr>
              <a:t>bằng x</a:t>
            </a:r>
            <a:r>
              <a:rPr lang="vi-VN" sz="3000">
                <a:latin typeface="Times New Roman" panose="02020603050405020304" pitchFamily="18" charset="0"/>
                <a:cs typeface="Times New Roman" panose="02020603050405020304" pitchFamily="18" charset="0"/>
              </a:rPr>
              <a:t>: quả xoài, xương rồng, (lá) xanh, (voi) xám, (nước) trong xanh …</a:t>
            </a:r>
          </a:p>
        </p:txBody>
      </p:sp>
    </p:spTree>
    <p:extLst>
      <p:ext uri="{BB962C8B-B14F-4D97-AF65-F5344CB8AC3E}">
        <p14:creationId xmlns:p14="http://schemas.microsoft.com/office/powerpoint/2010/main" val="1879191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948DC-2058-80F2-698C-A474D4C568F0}"/>
            </a:ext>
          </a:extLst>
        </p:cNvPr>
        <p:cNvGrpSpPr/>
        <p:nvPr/>
      </p:nvGrpSpPr>
      <p:grpSpPr>
        <a:xfrm>
          <a:off x="0" y="0"/>
          <a:ext cx="0" cy="0"/>
          <a:chOff x="0" y="0"/>
          <a:chExt cx="0" cy="0"/>
        </a:xfrm>
      </p:grpSpPr>
      <p:sp>
        <p:nvSpPr>
          <p:cNvPr id="2" name="Rectangle: Diagonal Corners Rounded 3">
            <a:extLst>
              <a:ext uri="{FF2B5EF4-FFF2-40B4-BE49-F238E27FC236}">
                <a16:creationId xmlns:a16="http://schemas.microsoft.com/office/drawing/2014/main" id="{4DB402C7-B159-BBEE-43E4-18BB9A98C853}"/>
              </a:ext>
            </a:extLst>
          </p:cNvPr>
          <p:cNvSpPr/>
          <p:nvPr/>
        </p:nvSpPr>
        <p:spPr>
          <a:xfrm>
            <a:off x="373080" y="221014"/>
            <a:ext cx="11421521" cy="6257677"/>
          </a:xfrm>
          <a:custGeom>
            <a:avLst/>
            <a:gdLst>
              <a:gd name="connsiteX0" fmla="*/ 1092273 w 11748519"/>
              <a:gd name="connsiteY0" fmla="*/ 0 h 6553507"/>
              <a:gd name="connsiteX1" fmla="*/ 11748519 w 11748519"/>
              <a:gd name="connsiteY1" fmla="*/ 0 h 6553507"/>
              <a:gd name="connsiteX2" fmla="*/ 11748519 w 11748519"/>
              <a:gd name="connsiteY2" fmla="*/ 0 h 6553507"/>
              <a:gd name="connsiteX3" fmla="*/ 11748519 w 11748519"/>
              <a:gd name="connsiteY3" fmla="*/ 5461234 h 6553507"/>
              <a:gd name="connsiteX4" fmla="*/ 10656246 w 11748519"/>
              <a:gd name="connsiteY4" fmla="*/ 6553507 h 6553507"/>
              <a:gd name="connsiteX5" fmla="*/ 0 w 11748519"/>
              <a:gd name="connsiteY5" fmla="*/ 6553507 h 6553507"/>
              <a:gd name="connsiteX6" fmla="*/ 0 w 11748519"/>
              <a:gd name="connsiteY6" fmla="*/ 6553507 h 6553507"/>
              <a:gd name="connsiteX7" fmla="*/ 0 w 11748519"/>
              <a:gd name="connsiteY7" fmla="*/ 1092273 h 6553507"/>
              <a:gd name="connsiteX8" fmla="*/ 1092273 w 11748519"/>
              <a:gd name="connsiteY8" fmla="*/ 0 h 655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8519" h="6553507" fill="none" extrusionOk="0">
                <a:moveTo>
                  <a:pt x="1092273" y="0"/>
                </a:moveTo>
                <a:cubicBezTo>
                  <a:pt x="4243630" y="78011"/>
                  <a:pt x="6490457" y="21937"/>
                  <a:pt x="11748519" y="0"/>
                </a:cubicBezTo>
                <a:lnTo>
                  <a:pt x="11748519" y="0"/>
                </a:lnTo>
                <a:cubicBezTo>
                  <a:pt x="11902991" y="2706032"/>
                  <a:pt x="11914145" y="4041026"/>
                  <a:pt x="11748519" y="5461234"/>
                </a:cubicBezTo>
                <a:cubicBezTo>
                  <a:pt x="11755801" y="6055421"/>
                  <a:pt x="11164844" y="6546410"/>
                  <a:pt x="10656246" y="6553507"/>
                </a:cubicBezTo>
                <a:cubicBezTo>
                  <a:pt x="7131279" y="6408423"/>
                  <a:pt x="3562345" y="6588586"/>
                  <a:pt x="0" y="6553507"/>
                </a:cubicBezTo>
                <a:lnTo>
                  <a:pt x="0" y="6553507"/>
                </a:lnTo>
                <a:cubicBezTo>
                  <a:pt x="42204" y="5550346"/>
                  <a:pt x="161297" y="3791319"/>
                  <a:pt x="0" y="1092273"/>
                </a:cubicBezTo>
                <a:cubicBezTo>
                  <a:pt x="87572" y="500211"/>
                  <a:pt x="494626" y="67772"/>
                  <a:pt x="1092273" y="0"/>
                </a:cubicBezTo>
                <a:close/>
              </a:path>
              <a:path w="11748519" h="6553507" stroke="0" extrusionOk="0">
                <a:moveTo>
                  <a:pt x="1092273" y="0"/>
                </a:moveTo>
                <a:cubicBezTo>
                  <a:pt x="5991799" y="-16420"/>
                  <a:pt x="6779772" y="-157111"/>
                  <a:pt x="11748519" y="0"/>
                </a:cubicBezTo>
                <a:lnTo>
                  <a:pt x="11748519" y="0"/>
                </a:lnTo>
                <a:cubicBezTo>
                  <a:pt x="11884609" y="1229510"/>
                  <a:pt x="11631232" y="4050621"/>
                  <a:pt x="11748519" y="5461234"/>
                </a:cubicBezTo>
                <a:cubicBezTo>
                  <a:pt x="11725725" y="6130548"/>
                  <a:pt x="11289693" y="6574021"/>
                  <a:pt x="10656246" y="6553507"/>
                </a:cubicBezTo>
                <a:cubicBezTo>
                  <a:pt x="9246204" y="6436012"/>
                  <a:pt x="4585787" y="6635129"/>
                  <a:pt x="0" y="6553507"/>
                </a:cubicBezTo>
                <a:lnTo>
                  <a:pt x="0" y="6553507"/>
                </a:lnTo>
                <a:cubicBezTo>
                  <a:pt x="-46332" y="4712141"/>
                  <a:pt x="133940" y="2784360"/>
                  <a:pt x="0" y="1092273"/>
                </a:cubicBezTo>
                <a:cubicBezTo>
                  <a:pt x="10160" y="476825"/>
                  <a:pt x="568513" y="7444"/>
                  <a:pt x="1092273" y="0"/>
                </a:cubicBezTo>
                <a:close/>
              </a:path>
            </a:pathLst>
          </a:custGeom>
          <a:solidFill>
            <a:schemeClr val="bg1">
              <a:alpha val="92000"/>
            </a:schemeClr>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698D00BB-E5ED-1A50-52E0-4EE00D801FE1}"/>
              </a:ext>
            </a:extLst>
          </p:cNvPr>
          <p:cNvSpPr/>
          <p:nvPr/>
        </p:nvSpPr>
        <p:spPr>
          <a:xfrm>
            <a:off x="-5793480" y="-236766"/>
            <a:ext cx="2524090" cy="438966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5F841EE-5BB0-F624-D46D-7C66802461E4}"/>
              </a:ext>
            </a:extLst>
          </p:cNvPr>
          <p:cNvSpPr txBox="1"/>
          <p:nvPr/>
        </p:nvSpPr>
        <p:spPr>
          <a:xfrm>
            <a:off x="1016000" y="643804"/>
            <a:ext cx="10546080" cy="584775"/>
          </a:xfrm>
          <a:prstGeom prst="rect">
            <a:avLst/>
          </a:prstGeom>
          <a:noFill/>
        </p:spPr>
        <p:txBody>
          <a:bodyPr wrap="square" rtlCol="0">
            <a:spAutoFit/>
          </a:bodyPr>
          <a:lstStyle/>
          <a:p>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Bài tập 3. </a:t>
            </a:r>
            <a:r>
              <a:rPr lang="vi-VN" sz="3200" b="1">
                <a:effectLst/>
                <a:latin typeface="Times New Roman" panose="02020603050405020304" pitchFamily="18" charset="0"/>
                <a:ea typeface="Times New Roman" panose="02020603050405020304" pitchFamily="18" charset="0"/>
              </a:rPr>
              <a:t>Đặt 2 câu với từ ngữ vừa tìm được ở bài tập 2.</a:t>
            </a:r>
            <a:endParaRPr lang="en-US" sz="320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6810F1C4-0FB1-47C7-26C3-7A288EC94EEF}"/>
              </a:ext>
            </a:extLst>
          </p:cNvPr>
          <p:cNvSpPr txBox="1"/>
          <p:nvPr/>
        </p:nvSpPr>
        <p:spPr>
          <a:xfrm>
            <a:off x="1016000" y="1256519"/>
            <a:ext cx="9890760" cy="2779351"/>
          </a:xfrm>
          <a:prstGeom prst="rect">
            <a:avLst/>
          </a:prstGeom>
          <a:noFill/>
        </p:spPr>
        <p:txBody>
          <a:bodyPr wrap="square" rtlCol="0">
            <a:spAutoFit/>
          </a:bodyPr>
          <a:lstStyle/>
          <a:p>
            <a:pPr algn="just">
              <a:lnSpc>
                <a:spcPct val="150000"/>
              </a:lnSpc>
            </a:pPr>
            <a:r>
              <a:rPr lang="vi-VN" sz="3000">
                <a:latin typeface="Times New Roman" panose="02020603050405020304" pitchFamily="18" charset="0"/>
              </a:rPr>
              <a:t>- T</a:t>
            </a:r>
            <a:r>
              <a:rPr kumimoji="0" lang="vi-VN" sz="3000" i="0" u="none" strike="noStrike" kern="1200" cap="none" spc="0" normalizeH="0" baseline="0" noProof="0">
                <a:ln>
                  <a:noFill/>
                </a:ln>
                <a:effectLst/>
                <a:uLnTx/>
                <a:uFillTx/>
                <a:latin typeface="Times New Roman" panose="02020603050405020304" pitchFamily="18" charset="0"/>
                <a:ea typeface="Times New Roman" panose="02020603050405020304" pitchFamily="18" charset="0"/>
                <a:cs typeface="+mn-cs"/>
              </a:rPr>
              <a:t>ừ chỉ sự vật, đặc điểm có tiếng b</a:t>
            </a:r>
            <a:r>
              <a:rPr lang="vi-VN" sz="3000">
                <a:latin typeface="Times New Roman" panose="02020603050405020304" pitchFamily="18" charset="0"/>
                <a:cs typeface="Times New Roman" panose="02020603050405020304" pitchFamily="18" charset="0"/>
              </a:rPr>
              <a:t>ắt đầu bằng s: con sóc, dòng sông, suối, viên sỏi, ốc sên, vú sữa,…</a:t>
            </a:r>
          </a:p>
          <a:p>
            <a:pPr algn="just">
              <a:lnSpc>
                <a:spcPct val="150000"/>
              </a:lnSpc>
            </a:pPr>
            <a:r>
              <a:rPr lang="vi-VN" sz="3000">
                <a:latin typeface="Times New Roman" panose="02020603050405020304" pitchFamily="18" charset="0"/>
              </a:rPr>
              <a:t>- T</a:t>
            </a:r>
            <a:r>
              <a:rPr kumimoji="0" lang="vi-VN" sz="3000" i="0" u="none" strike="noStrike" kern="1200" cap="none" spc="0" normalizeH="0" baseline="0" noProof="0">
                <a:ln>
                  <a:noFill/>
                </a:ln>
                <a:effectLst/>
                <a:uLnTx/>
                <a:uFillTx/>
                <a:latin typeface="Times New Roman" panose="02020603050405020304" pitchFamily="18" charset="0"/>
                <a:ea typeface="Times New Roman" panose="02020603050405020304" pitchFamily="18" charset="0"/>
                <a:cs typeface="+mn-cs"/>
              </a:rPr>
              <a:t>ừ chỉ sự vật, đặc điểm có tiếng b</a:t>
            </a:r>
            <a:r>
              <a:rPr lang="vi-VN" sz="3000">
                <a:latin typeface="Times New Roman" panose="02020603050405020304" pitchFamily="18" charset="0"/>
                <a:cs typeface="Times New Roman" panose="02020603050405020304" pitchFamily="18" charset="0"/>
              </a:rPr>
              <a:t>ắt đầu bằng x: quả xoài, xương rồng, (lá) xanh, (voi) xám, (nước) trong xanh …</a:t>
            </a:r>
          </a:p>
        </p:txBody>
      </p:sp>
    </p:spTree>
    <p:extLst>
      <p:ext uri="{BB962C8B-B14F-4D97-AF65-F5344CB8AC3E}">
        <p14:creationId xmlns:p14="http://schemas.microsoft.com/office/powerpoint/2010/main" val="71469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ute girl smiling welcoming posture character cartoon logo hand drawn art illustration"/>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2098" t="5797" r="24015"/>
          <a:stretch/>
        </p:blipFill>
        <p:spPr bwMode="auto">
          <a:xfrm>
            <a:off x="6945053" y="2710099"/>
            <a:ext cx="2552700" cy="3571431"/>
          </a:xfrm>
          <a:prstGeom prst="rect">
            <a:avLst/>
          </a:prstGeom>
          <a:noFill/>
          <a:extLst>
            <a:ext uri="{909E8E84-426E-40DD-AFC4-6F175D3DCCD1}">
              <a14:hiddenFill xmlns:a14="http://schemas.microsoft.com/office/drawing/2010/main">
                <a:solidFill>
                  <a:srgbClr val="FFFFFF"/>
                </a:solidFill>
              </a14:hiddenFill>
            </a:ext>
          </a:extLst>
        </p:spPr>
      </p:pic>
      <p:sp>
        <p:nvSpPr>
          <p:cNvPr id="3" name="Thought Bubble: Cloud 2">
            <a:extLst>
              <a:ext uri="{FF2B5EF4-FFF2-40B4-BE49-F238E27FC236}">
                <a16:creationId xmlns:a16="http://schemas.microsoft.com/office/drawing/2014/main" id="{7446E535-7568-8B24-886B-68E47626AF4C}"/>
              </a:ext>
            </a:extLst>
          </p:cNvPr>
          <p:cNvSpPr/>
          <p:nvPr/>
        </p:nvSpPr>
        <p:spPr>
          <a:xfrm>
            <a:off x="964096" y="741637"/>
            <a:ext cx="8309113" cy="1968462"/>
          </a:xfrm>
          <a:prstGeom prst="cloudCallout">
            <a:avLst>
              <a:gd name="adj1" fmla="val 25904"/>
              <a:gd name="adj2" fmla="val 74517"/>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02CE7700-70BC-0A23-3EB8-ECE6B79F4E73}"/>
              </a:ext>
            </a:extLst>
          </p:cNvPr>
          <p:cNvSpPr txBox="1"/>
          <p:nvPr/>
        </p:nvSpPr>
        <p:spPr>
          <a:xfrm>
            <a:off x="2195891" y="1187259"/>
            <a:ext cx="5973417" cy="1077218"/>
          </a:xfrm>
          <a:prstGeom prst="rect">
            <a:avLst/>
          </a:prstGeom>
          <a:noFill/>
        </p:spPr>
        <p:txBody>
          <a:bodyPr wrap="square" rtlCol="0">
            <a:spAutoFit/>
          </a:bodyPr>
          <a:lstStyle/>
          <a:p>
            <a:pPr algn="just"/>
            <a:r>
              <a:rPr lang="vi-VN" sz="3200">
                <a:effectLst/>
                <a:latin typeface="Times New Roman" panose="02020603050405020304" pitchFamily="18" charset="0"/>
              </a:rPr>
              <a:t>Hôm nay các em học được điều gì qua bài viết “Bài học của gấu”?</a:t>
            </a:r>
          </a:p>
        </p:txBody>
      </p:sp>
    </p:spTree>
    <p:extLst>
      <p:ext uri="{BB962C8B-B14F-4D97-AF65-F5344CB8AC3E}">
        <p14:creationId xmlns:p14="http://schemas.microsoft.com/office/powerpoint/2010/main" val="4247053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79ED59-38F8-ADA2-9F39-712998D80AF7}"/>
            </a:ext>
          </a:extLst>
        </p:cNvPr>
        <p:cNvGrpSpPr/>
        <p:nvPr/>
      </p:nvGrpSpPr>
      <p:grpSpPr>
        <a:xfrm>
          <a:off x="0" y="0"/>
          <a:ext cx="0" cy="0"/>
          <a:chOff x="0" y="0"/>
          <a:chExt cx="0" cy="0"/>
        </a:xfrm>
      </p:grpSpPr>
      <p:pic>
        <p:nvPicPr>
          <p:cNvPr id="1026" name="Picture 2" descr="Cute girl smiling welcoming posture character cartoon logo hand drawn art illustration">
            <a:extLst>
              <a:ext uri="{FF2B5EF4-FFF2-40B4-BE49-F238E27FC236}">
                <a16:creationId xmlns:a16="http://schemas.microsoft.com/office/drawing/2014/main" id="{8832C96C-D619-7B7D-9F22-943518664B6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2098" t="5797" r="24015"/>
          <a:stretch/>
        </p:blipFill>
        <p:spPr bwMode="auto">
          <a:xfrm>
            <a:off x="3554362" y="2590315"/>
            <a:ext cx="5029199" cy="35714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B102E4D-E9C3-24C0-F64A-79E8A1AF8C7C}"/>
              </a:ext>
            </a:extLst>
          </p:cNvPr>
          <p:cNvPicPr>
            <a:picLocks noChangeAspect="1"/>
          </p:cNvPicPr>
          <p:nvPr/>
        </p:nvPicPr>
        <p:blipFill>
          <a:blip r:embed="rId4"/>
          <a:stretch>
            <a:fillRect/>
          </a:stretch>
        </p:blipFill>
        <p:spPr>
          <a:xfrm>
            <a:off x="1415718" y="1223616"/>
            <a:ext cx="9144793" cy="2359356"/>
          </a:xfrm>
          <a:prstGeom prst="rect">
            <a:avLst/>
          </a:prstGeom>
        </p:spPr>
      </p:pic>
    </p:spTree>
    <p:extLst>
      <p:ext uri="{BB962C8B-B14F-4D97-AF65-F5344CB8AC3E}">
        <p14:creationId xmlns:p14="http://schemas.microsoft.com/office/powerpoint/2010/main" val="6836015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1_Office 主题">
  <a:themeElements>
    <a:clrScheme name="自定义 9">
      <a:dk1>
        <a:srgbClr val="181818"/>
      </a:dk1>
      <a:lt1>
        <a:srgbClr val="FFFFFF"/>
      </a:lt1>
      <a:dk2>
        <a:srgbClr val="FFFFFF"/>
      </a:dk2>
      <a:lt2>
        <a:srgbClr val="F0F0F0"/>
      </a:lt2>
      <a:accent1>
        <a:srgbClr val="F33B48"/>
      </a:accent1>
      <a:accent2>
        <a:srgbClr val="FFC000"/>
      </a:accent2>
      <a:accent3>
        <a:srgbClr val="00BBD6"/>
      </a:accent3>
      <a:accent4>
        <a:srgbClr val="937862"/>
      </a:accent4>
      <a:accent5>
        <a:srgbClr val="B2D135"/>
      </a:accent5>
      <a:accent6>
        <a:srgbClr val="895881"/>
      </a:accent6>
      <a:hlink>
        <a:srgbClr val="F33B48"/>
      </a:hlink>
      <a:folHlink>
        <a:srgbClr val="BFBFBF"/>
      </a:folHlink>
    </a:clrScheme>
    <a:fontScheme name="Custom 1">
      <a:majorFont>
        <a:latin typeface="Arial-Rounded"/>
        <a:ea typeface="Arial-Rounded"/>
        <a:cs typeface=""/>
      </a:majorFont>
      <a:minorFont>
        <a:latin typeface="Arial-Rounded"/>
        <a:ea typeface="Arial-Rounde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Rounded"/>
        <a:ea typeface="Arial-Rounded"/>
        <a:cs typeface=""/>
      </a:majorFont>
      <a:minorFont>
        <a:latin typeface="Arial-Rounded"/>
        <a:ea typeface="Arial-Rounde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https://www.freeppt7.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Rounded"/>
        <a:ea typeface="Arial-Rounded"/>
        <a:cs typeface=""/>
      </a:majorFont>
      <a:minorFont>
        <a:latin typeface="Arial-Rounded"/>
        <a:ea typeface="Arial-Rounde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900</TotalTime>
  <Words>690</Words>
  <Application>Microsoft Office PowerPoint</Application>
  <PresentationFormat>Widescreen</PresentationFormat>
  <Paragraphs>38</Paragraphs>
  <Slides>20</Slides>
  <Notes>3</Notes>
  <HiddenSlides>0</HiddenSlides>
  <MMClips>2</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20</vt:i4>
      </vt:variant>
    </vt:vector>
  </HeadingPairs>
  <TitlesOfParts>
    <vt:vector size="36" baseType="lpstr">
      <vt:lpstr>等线</vt:lpstr>
      <vt:lpstr>等线 Light</vt:lpstr>
      <vt:lpstr>Arial</vt:lpstr>
      <vt:lpstr>Arial-Rounded</vt:lpstr>
      <vt:lpstr>Calibri</vt:lpstr>
      <vt:lpstr>Calibri Light</vt:lpstr>
      <vt:lpstr>Gluten Bold</vt:lpstr>
      <vt:lpstr>Playpen Sans</vt:lpstr>
      <vt:lpstr>Times New Roman</vt:lpstr>
      <vt:lpstr>思源黑体 CN</vt:lpstr>
      <vt:lpstr>1_Office 主题</vt:lpstr>
      <vt:lpstr>2_Office 主题</vt:lpstr>
      <vt:lpstr>https://www.freeppt7.com</vt:lpstr>
      <vt:lpstr>Custom Design</vt:lpstr>
      <vt:lpst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65</cp:revision>
  <dcterms:created xsi:type="dcterms:W3CDTF">2021-07-20T01:55:21Z</dcterms:created>
  <dcterms:modified xsi:type="dcterms:W3CDTF">2025-04-14T04:28:17Z</dcterms:modified>
</cp:coreProperties>
</file>