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520" r:id="rId2"/>
    <p:sldId id="256" r:id="rId3"/>
    <p:sldId id="257" r:id="rId4"/>
    <p:sldId id="415" r:id="rId5"/>
    <p:sldId id="287" r:id="rId6"/>
    <p:sldId id="414" r:id="rId7"/>
    <p:sldId id="357" r:id="rId8"/>
    <p:sldId id="358" r:id="rId9"/>
    <p:sldId id="279" r:id="rId10"/>
    <p:sldId id="285" r:id="rId11"/>
    <p:sldId id="332" r:id="rId12"/>
    <p:sldId id="280" r:id="rId13"/>
    <p:sldId id="333" r:id="rId14"/>
    <p:sldId id="334" r:id="rId15"/>
    <p:sldId id="281" r:id="rId16"/>
    <p:sldId id="386" r:id="rId17"/>
    <p:sldId id="276" r:id="rId18"/>
    <p:sldId id="277" r:id="rId19"/>
    <p:sldId id="468" r:id="rId20"/>
    <p:sldId id="450" r:id="rId21"/>
    <p:sldId id="522" r:id="rId22"/>
    <p:sldId id="286" r:id="rId23"/>
    <p:sldId id="310" r:id="rId24"/>
    <p:sldId id="311" r:id="rId25"/>
    <p:sldId id="292" r:id="rId26"/>
    <p:sldId id="523" r:id="rId27"/>
    <p:sldId id="264" r:id="rId28"/>
    <p:sldId id="296" r:id="rId29"/>
    <p:sldId id="521" r:id="rId30"/>
    <p:sldId id="299" r:id="rId31"/>
    <p:sldId id="294" r:id="rId32"/>
    <p:sldId id="531" r:id="rId33"/>
    <p:sldId id="530" r:id="rId34"/>
    <p:sldId id="529" r:id="rId35"/>
    <p:sldId id="298" r:id="rId36"/>
    <p:sldId id="300" r:id="rId37"/>
    <p:sldId id="524" r:id="rId38"/>
    <p:sldId id="525" r:id="rId39"/>
    <p:sldId id="526" r:id="rId40"/>
    <p:sldId id="527" r:id="rId41"/>
    <p:sldId id="528" r:id="rId42"/>
    <p:sldId id="518" r:id="rId43"/>
    <p:sldId id="519"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CE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39AA"/>
    <a:srgbClr val="3434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1" autoAdjust="0"/>
    <p:restoredTop sz="94660"/>
  </p:normalViewPr>
  <p:slideViewPr>
    <p:cSldViewPr snapToGrid="0">
      <p:cViewPr varScale="1">
        <p:scale>
          <a:sx n="79" d="100"/>
          <a:sy n="79" d="100"/>
        </p:scale>
        <p:origin x="802" y="-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A1C593-65D0-4073-BCC9-577B9352EA97}" type="datetimeFigureOut">
              <a:rPr lang="en-US" smtClean="0"/>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A1C593-65D0-4073-BCC9-577B9352EA97}" type="datetimeFigureOut">
              <a:rPr lang="en-US" smtClean="0"/>
              <a:t>5/16/2025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A1C593-65D0-4073-BCC9-577B9352EA97}" type="datetimeFigureOut">
              <a:rPr lang="en-US" smtClean="0"/>
              <a:t>5/16/2025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A1C593-65D0-4073-BCC9-577B9352EA97}" type="datetimeFigureOut">
              <a:rPr lang="en-US" smtClean="0"/>
              <a:t>5/16/2025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5/16/2025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5/16/2025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5/16/2025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t>5/16/2025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214552-04CE-75D7-E3CE-49034468DEDE}"/>
              </a:ext>
            </a:extLst>
          </p:cNvPr>
          <p:cNvPicPr>
            <a:picLocks noChangeAspect="1"/>
          </p:cNvPicPr>
          <p:nvPr/>
        </p:nvPicPr>
        <p:blipFill>
          <a:blip r:embed="rId2"/>
          <a:stretch>
            <a:fillRect/>
          </a:stretch>
        </p:blipFill>
        <p:spPr>
          <a:xfrm>
            <a:off x="0" y="0"/>
            <a:ext cx="12192000" cy="6858000"/>
          </a:xfrm>
          <a:prstGeom prst="rect">
            <a:avLst/>
          </a:prstGeom>
        </p:spPr>
      </p:pic>
      <p:sp>
        <p:nvSpPr>
          <p:cNvPr id="2" name="Rectangles 1"/>
          <p:cNvSpPr/>
          <p:nvPr/>
        </p:nvSpPr>
        <p:spPr>
          <a:xfrm>
            <a:off x="197485" y="513715"/>
            <a:ext cx="11544935" cy="1322070"/>
          </a:xfrm>
          <a:prstGeom prst="rect">
            <a:avLst/>
          </a:prstGeom>
          <a:noFill/>
          <a:ln>
            <a:noFill/>
          </a:ln>
        </p:spPr>
        <p:txBody>
          <a:bodyPr wrap="square" rtlCol="0" anchor="t">
            <a:spAutoFit/>
          </a:bodyPr>
          <a:lstStyle/>
          <a:p>
            <a:pPr algn="ctr"/>
            <a:r>
              <a:rPr lang="vi-VN" altLang="en-US" sz="4000" b="1" dirty="0">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rPr>
              <a:t>Thứ </a:t>
            </a:r>
            <a:r>
              <a:rPr lang="en-US" altLang="vi-VN" sz="4000" b="1" dirty="0" err="1">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rPr>
              <a:t>hai</a:t>
            </a:r>
            <a:r>
              <a:rPr lang="vi-VN" altLang="en-US" sz="4000" b="1" dirty="0">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rPr>
              <a:t>  ngày  </a:t>
            </a:r>
            <a:r>
              <a:rPr lang="en-US" altLang="vi-VN" sz="4000" b="1" dirty="0">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rPr>
              <a:t>20</a:t>
            </a:r>
            <a:r>
              <a:rPr lang="vi-VN" altLang="en-US" sz="4000" b="1" dirty="0">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rPr>
              <a:t>   tháng   </a:t>
            </a:r>
            <a:r>
              <a:rPr lang="en-US" altLang="vi-VN" sz="4000" b="1" dirty="0">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rPr>
              <a:t>1</a:t>
            </a:r>
            <a:r>
              <a:rPr lang="vi-VN" altLang="en-US" sz="4000" b="1" dirty="0">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rPr>
              <a:t>  năm</a:t>
            </a:r>
            <a:r>
              <a:rPr lang="en-US" altLang="vi-VN" sz="4000" b="1" dirty="0">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rPr>
              <a:t> 2025</a:t>
            </a:r>
            <a:endParaRPr lang="vi-VN" altLang="en-US" sz="4000" b="1" dirty="0">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endParaRPr>
          </a:p>
          <a:p>
            <a:pPr algn="ctr"/>
            <a:r>
              <a:rPr lang="vi-VN" altLang="en-US" sz="4000" b="1" dirty="0">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rPr>
              <a:t>Tiếng việt</a:t>
            </a:r>
          </a:p>
        </p:txBody>
      </p:sp>
    </p:spTree>
  </p:cSld>
  <p:clrMapOvr>
    <a:masterClrMapping/>
  </p:clrMapOvr>
  <mc:AlternateContent xmlns:mc="http://schemas.openxmlformats.org/markup-compatibility/2006" xmlns:p14="http://schemas.microsoft.com/office/powerpoint/2010/main">
    <mc:Choice Requires="p14">
      <p:transition spd="slow" p14:dur="2000">
        <p:blinds/>
      </p:transition>
    </mc:Choice>
    <mc:Fallback xmlns="">
      <p:transition>
        <p:blind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lum bright="-24000" contrast="42000"/>
          </a:blip>
          <a:stretch>
            <a:fillRect/>
          </a:stretch>
        </p:blipFill>
        <p:spPr>
          <a:xfrm>
            <a:off x="1356995" y="71120"/>
            <a:ext cx="9477375" cy="67151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lum bright="-24000" contrast="42000"/>
          </a:blip>
          <a:stretch>
            <a:fillRect/>
          </a:stretch>
        </p:blipFill>
        <p:spPr>
          <a:xfrm>
            <a:off x="1381125" y="66675"/>
            <a:ext cx="9429750" cy="67246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365" cy="1914525"/>
          </a:xfrm>
          <a:prstGeom prst="rect">
            <a:avLst/>
          </a:prstGeom>
        </p:spPr>
      </p:pic>
      <p:pic>
        <p:nvPicPr>
          <p:cNvPr id="3" name="Picture 2"/>
          <p:cNvPicPr>
            <a:picLocks noChangeAspect="1"/>
          </p:cNvPicPr>
          <p:nvPr/>
        </p:nvPicPr>
        <p:blipFill>
          <a:blip r:embed="rId3"/>
          <a:stretch>
            <a:fillRect/>
          </a:stretch>
        </p:blipFill>
        <p:spPr>
          <a:xfrm>
            <a:off x="982980" y="2858135"/>
            <a:ext cx="10367645" cy="15678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63220" y="4161790"/>
            <a:ext cx="11466195" cy="2306955"/>
          </a:xfrm>
          <a:prstGeom prst="rect">
            <a:avLst/>
          </a:prstGeom>
          <a:noFill/>
        </p:spPr>
        <p:txBody>
          <a:bodyPr wrap="none" rtlCol="0" anchor="t">
            <a:spAutoFit/>
          </a:bodyPr>
          <a:lstStyle/>
          <a:p>
            <a:r>
              <a:rPr lang="vi-VN" altLang="en-US" sz="7200" b="1">
                <a:solidFill>
                  <a:srgbClr val="0070C0"/>
                </a:solidFill>
                <a:latin typeface="Arial" panose="020B0604020202020204" pitchFamily="34" charset="0"/>
                <a:ea typeface="SimSun" panose="02010600030101010101" pitchFamily="2" charset="-122"/>
                <a:sym typeface="+mn-ea"/>
              </a:rPr>
              <a:t>Từ khi đi học, em thích và</a:t>
            </a:r>
          </a:p>
          <a:p>
            <a:r>
              <a:rPr lang="vi-VN" altLang="en-US" sz="7200" b="1">
                <a:solidFill>
                  <a:srgbClr val="0070C0"/>
                </a:solidFill>
                <a:latin typeface="Arial" panose="020B0604020202020204" pitchFamily="34" charset="0"/>
                <a:ea typeface="SimSun" panose="02010600030101010101" pitchFamily="2" charset="-122"/>
                <a:sym typeface="+mn-ea"/>
              </a:rPr>
              <a:t> không thích những gì?</a:t>
            </a:r>
          </a:p>
        </p:txBody>
      </p:sp>
      <p:pic>
        <p:nvPicPr>
          <p:cNvPr id="2" name="Picture 1"/>
          <p:cNvPicPr>
            <a:picLocks noChangeAspect="1"/>
          </p:cNvPicPr>
          <p:nvPr/>
        </p:nvPicPr>
        <p:blipFill>
          <a:blip r:embed="rId2"/>
          <a:stretch>
            <a:fillRect/>
          </a:stretch>
        </p:blipFill>
        <p:spPr>
          <a:xfrm>
            <a:off x="0" y="0"/>
            <a:ext cx="12191365" cy="67646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descr="Ảnh có chứa văn bản, ảnh chụp màn hình&#10;&#10;Mô tả được tạo tự động"/>
          <p:cNvPicPr>
            <a:picLocks noChangeAspect="1"/>
          </p:cNvPicPr>
          <p:nvPr/>
        </p:nvPicPr>
        <p:blipFill rotWithShape="1">
          <a:blip r:embed="rId2">
            <a:extLst>
              <a:ext uri="{28A0092B-C50C-407E-A947-70E740481C1C}">
                <a14:useLocalDpi xmlns:a14="http://schemas.microsoft.com/office/drawing/2010/main" val="0"/>
              </a:ext>
            </a:extLst>
          </a:blip>
          <a:srcRect l="14357" t="59298" r="5553" b="4637"/>
          <a:stretch>
            <a:fillRect/>
          </a:stretch>
        </p:blipFill>
        <p:spPr>
          <a:xfrm>
            <a:off x="0" y="0"/>
            <a:ext cx="12192635" cy="689102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 Box 99"/>
          <p:cNvSpPr txBox="1"/>
          <p:nvPr/>
        </p:nvSpPr>
        <p:spPr>
          <a:xfrm>
            <a:off x="322580" y="16510"/>
            <a:ext cx="11595100" cy="6369685"/>
          </a:xfrm>
          <a:prstGeom prst="rect">
            <a:avLst/>
          </a:prstGeom>
          <a:noFill/>
          <a:ln w="9525">
            <a:noFill/>
          </a:ln>
        </p:spPr>
        <p:txBody>
          <a:bodyPr wrap="square">
            <a:spAutoFit/>
          </a:bodyPr>
          <a:lstStyle/>
          <a:p>
            <a:pPr indent="0" algn="just"/>
            <a:r>
              <a:rPr lang="vi-VN" altLang="en-US" sz="4400" b="1">
                <a:latin typeface="Arial" panose="020B0604020202020204" pitchFamily="34" charset="0"/>
                <a:ea typeface="SimSun" panose="02010600030101010101" pitchFamily="2" charset="-122"/>
              </a:rPr>
              <a:t>			</a:t>
            </a:r>
            <a:r>
              <a:rPr lang="en-US" sz="4400" b="1">
                <a:solidFill>
                  <a:srgbClr val="FF0000"/>
                </a:solidFill>
                <a:latin typeface="Arial" panose="020B0604020202020204" pitchFamily="34" charset="0"/>
                <a:ea typeface="SimSun" panose="02010600030101010101" pitchFamily="2" charset="-122"/>
              </a:rPr>
              <a:t>Tôi là học sinh lớp 1</a:t>
            </a:r>
            <a:endParaRPr lang="en-US" sz="4400" b="0">
              <a:gradFill>
                <a:gsLst>
                  <a:gs pos="0">
                    <a:srgbClr val="FE4444"/>
                  </a:gs>
                  <a:gs pos="100000">
                    <a:srgbClr val="832B2B"/>
                  </a:gs>
                </a:gsLst>
                <a:lin scaled="0"/>
              </a:gradFill>
              <a:latin typeface="Arial" panose="020B0604020202020204" pitchFamily="34" charset="0"/>
              <a:ea typeface="SimSun" panose="02010600030101010101" pitchFamily="2" charset="-122"/>
            </a:endParaRPr>
          </a:p>
          <a:p>
            <a:pPr indent="0" algn="just"/>
            <a:r>
              <a:rPr lang="vi-VN" altLang="en-US" sz="4400" b="0">
                <a:latin typeface="Arial" panose="020B0604020202020204" pitchFamily="34" charset="0"/>
                <a:ea typeface="SimSun" panose="02010600030101010101" pitchFamily="2" charset="-122"/>
              </a:rPr>
              <a:t>	</a:t>
            </a:r>
            <a:r>
              <a:rPr lang="en-US" sz="4000" b="1">
                <a:solidFill>
                  <a:srgbClr val="00B050"/>
                </a:solidFill>
                <a:latin typeface="Arial" panose="020B0604020202020204" pitchFamily="34" charset="0"/>
                <a:ea typeface="SimSun" panose="02010600030101010101" pitchFamily="2" charset="-122"/>
              </a:rPr>
              <a:t>Tôi tên là Nam, học sinh lớp 1A, Trường Tiểu học Lê Quý Đôn. Ngày đầu đi học, mặc bộ đồng phục của trường, tôi hãnh diện lắm.</a:t>
            </a:r>
          </a:p>
          <a:p>
            <a:pPr indent="0" algn="just"/>
            <a:r>
              <a:rPr lang="vi-VN" altLang="en-US" sz="4000" b="1">
                <a:solidFill>
                  <a:srgbClr val="00B050"/>
                </a:solidFill>
                <a:latin typeface="Arial" panose="020B0604020202020204" pitchFamily="34" charset="0"/>
                <a:ea typeface="SimSun" panose="02010600030101010101" pitchFamily="2" charset="-122"/>
              </a:rPr>
              <a:t>	</a:t>
            </a:r>
            <a:r>
              <a:rPr lang="en-US" sz="4000" b="1">
                <a:solidFill>
                  <a:srgbClr val="00B050"/>
                </a:solidFill>
                <a:latin typeface="Arial" panose="020B0604020202020204" pitchFamily="34" charset="0"/>
                <a:ea typeface="SimSun" panose="02010600030101010101" pitchFamily="2" charset="-122"/>
              </a:rPr>
              <a:t>Hồi đầu năm học, tôi mới học chữ cái. Thế mà bây giờ, tôi đã đọc được truyện tranh. Tôi còn biết làm toán nữa. Tôi có thêm nhiều bạn mới.</a:t>
            </a:r>
          </a:p>
          <a:p>
            <a:pPr indent="0" algn="just"/>
            <a:r>
              <a:rPr lang="vi-VN" altLang="en-US" sz="4000" b="1">
                <a:solidFill>
                  <a:srgbClr val="00B050"/>
                </a:solidFill>
                <a:latin typeface="Arial" panose="020B0604020202020204" pitchFamily="34" charset="0"/>
                <a:ea typeface="SimSun" panose="02010600030101010101" pitchFamily="2" charset="-122"/>
              </a:rPr>
              <a:t>	</a:t>
            </a:r>
            <a:r>
              <a:rPr lang="en-US" sz="4000" b="1">
                <a:solidFill>
                  <a:srgbClr val="00B050"/>
                </a:solidFill>
                <a:latin typeface="Arial" panose="020B0604020202020204" pitchFamily="34" charset="0"/>
                <a:ea typeface="SimSun" panose="02010600030101010101" pitchFamily="2" charset="-122"/>
              </a:rPr>
              <a:t>Ai cũng bảo từ khi đi học, tôi chững chạc hẳn lên.</a:t>
            </a:r>
          </a:p>
        </p:txBody>
      </p:sp>
      <p:sp>
        <p:nvSpPr>
          <p:cNvPr id="2" name="Rectangle 1">
            <a:extLst>
              <a:ext uri="{FF2B5EF4-FFF2-40B4-BE49-F238E27FC236}">
                <a16:creationId xmlns:a16="http://schemas.microsoft.com/office/drawing/2014/main" id="{39F1DE5E-AB2C-4CBB-BE20-79B515F7F3D1}"/>
              </a:ext>
            </a:extLst>
          </p:cNvPr>
          <p:cNvSpPr/>
          <p:nvPr/>
        </p:nvSpPr>
        <p:spPr>
          <a:xfrm>
            <a:off x="484094" y="2510118"/>
            <a:ext cx="2438400" cy="4571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0752556-2745-4CBC-A0A1-AD7DE6A87A49}"/>
              </a:ext>
            </a:extLst>
          </p:cNvPr>
          <p:cNvSpPr/>
          <p:nvPr/>
        </p:nvSpPr>
        <p:spPr>
          <a:xfrm>
            <a:off x="6920752" y="2532977"/>
            <a:ext cx="2438400" cy="4571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1F1CF0D-C46B-4480-90A5-7E396D670D3A}"/>
              </a:ext>
            </a:extLst>
          </p:cNvPr>
          <p:cNvSpPr/>
          <p:nvPr/>
        </p:nvSpPr>
        <p:spPr>
          <a:xfrm>
            <a:off x="9260541" y="5513294"/>
            <a:ext cx="2438400" cy="4571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 Box 99"/>
          <p:cNvSpPr txBox="1"/>
          <p:nvPr/>
        </p:nvSpPr>
        <p:spPr>
          <a:xfrm>
            <a:off x="322580" y="16510"/>
            <a:ext cx="11869420" cy="6369685"/>
          </a:xfrm>
          <a:prstGeom prst="rect">
            <a:avLst/>
          </a:prstGeom>
          <a:noFill/>
          <a:ln w="9525">
            <a:noFill/>
          </a:ln>
        </p:spPr>
        <p:txBody>
          <a:bodyPr wrap="square">
            <a:spAutoFit/>
          </a:bodyPr>
          <a:lstStyle/>
          <a:p>
            <a:pPr indent="0" algn="just"/>
            <a:r>
              <a:rPr lang="vi-VN" altLang="en-US" sz="4400" b="1">
                <a:latin typeface="Arial" panose="020B0604020202020204" pitchFamily="34" charset="0"/>
                <a:ea typeface="SimSun" panose="02010600030101010101" pitchFamily="2" charset="-122"/>
              </a:rPr>
              <a:t>			</a:t>
            </a:r>
            <a:r>
              <a:rPr lang="en-US" sz="4400" b="1">
                <a:solidFill>
                  <a:srgbClr val="FF0000"/>
                </a:solidFill>
                <a:latin typeface="Arial" panose="020B0604020202020204" pitchFamily="34" charset="0"/>
                <a:ea typeface="SimSun" panose="02010600030101010101" pitchFamily="2" charset="-122"/>
              </a:rPr>
              <a:t>Tôi là học sinh lớp 1</a:t>
            </a:r>
            <a:endParaRPr lang="en-US" sz="4400" b="0">
              <a:gradFill>
                <a:gsLst>
                  <a:gs pos="0">
                    <a:srgbClr val="FE4444"/>
                  </a:gs>
                  <a:gs pos="100000">
                    <a:srgbClr val="832B2B"/>
                  </a:gs>
                </a:gsLst>
                <a:lin scaled="0"/>
              </a:gradFill>
              <a:latin typeface="Arial" panose="020B0604020202020204" pitchFamily="34" charset="0"/>
              <a:ea typeface="SimSun" panose="02010600030101010101" pitchFamily="2" charset="-122"/>
            </a:endParaRPr>
          </a:p>
          <a:p>
            <a:pPr indent="0" algn="l"/>
            <a:r>
              <a:rPr lang="vi-VN" altLang="en-US" sz="4400" b="0">
                <a:latin typeface="Arial" panose="020B0604020202020204" pitchFamily="34" charset="0"/>
                <a:ea typeface="SimSun" panose="02010600030101010101" pitchFamily="2" charset="-122"/>
              </a:rPr>
              <a:t>	</a:t>
            </a:r>
            <a:r>
              <a:rPr lang="en-US" sz="4000" b="1">
                <a:solidFill>
                  <a:srgbClr val="3434DE"/>
                </a:solidFill>
                <a:latin typeface="Arial" panose="020B0604020202020204" pitchFamily="34" charset="0"/>
                <a:ea typeface="SimSun" panose="02010600030101010101" pitchFamily="2" charset="-122"/>
              </a:rPr>
              <a:t>Tôi</a:t>
            </a:r>
            <a:r>
              <a:rPr lang="en-US" sz="4000" b="1" baseline="30000">
                <a:solidFill>
                  <a:srgbClr val="3434DE"/>
                </a:solidFill>
                <a:latin typeface="Arial" panose="020B0604020202020204" pitchFamily="34" charset="0"/>
                <a:ea typeface="SimSun" panose="02010600030101010101" pitchFamily="2" charset="-122"/>
              </a:rPr>
              <a:t> </a:t>
            </a:r>
            <a:r>
              <a:rPr lang="en-US" sz="4000" b="1">
                <a:solidFill>
                  <a:srgbClr val="3434DE"/>
                </a:solidFill>
                <a:latin typeface="Arial" panose="020B0604020202020204" pitchFamily="34" charset="0"/>
                <a:ea typeface="SimSun" panose="02010600030101010101" pitchFamily="2" charset="-122"/>
              </a:rPr>
              <a:t>tên là Nam, học sinh lớp 1A, Trường Tiểu học Lê Quý Đôn.</a:t>
            </a:r>
            <a:r>
              <a:rPr lang="vi-VN" altLang="en-US" sz="4000" b="1">
                <a:solidFill>
                  <a:srgbClr val="3434DE"/>
                </a:solidFill>
                <a:latin typeface="Arial" panose="020B0604020202020204" pitchFamily="34" charset="0"/>
                <a:ea typeface="SimSun" panose="02010600030101010101" pitchFamily="2" charset="-122"/>
              </a:rPr>
              <a:t>   </a:t>
            </a:r>
            <a:r>
              <a:rPr lang="en-US" sz="4000" b="1">
                <a:solidFill>
                  <a:srgbClr val="3434DE"/>
                </a:solidFill>
                <a:latin typeface="Arial" panose="020B0604020202020204" pitchFamily="34" charset="0"/>
                <a:ea typeface="SimSun" panose="02010600030101010101" pitchFamily="2" charset="-122"/>
              </a:rPr>
              <a:t> </a:t>
            </a:r>
            <a:r>
              <a:rPr lang="vi-VN" altLang="en-US" sz="4000" b="1">
                <a:solidFill>
                  <a:srgbClr val="3434DE"/>
                </a:solidFill>
                <a:latin typeface="Arial" panose="020B0604020202020204" pitchFamily="34" charset="0"/>
                <a:ea typeface="SimSun" panose="02010600030101010101" pitchFamily="2" charset="-122"/>
              </a:rPr>
              <a:t>   </a:t>
            </a:r>
            <a:r>
              <a:rPr lang="en-US" sz="4000" b="1">
                <a:solidFill>
                  <a:srgbClr val="3434DE"/>
                </a:solidFill>
                <a:latin typeface="Arial" panose="020B0604020202020204" pitchFamily="34" charset="0"/>
                <a:ea typeface="SimSun" panose="02010600030101010101" pitchFamily="2" charset="-122"/>
              </a:rPr>
              <a:t>Ngày đầu đi học, mặc bộ đồng phục của trường, tôi hãnh diện lắm.</a:t>
            </a:r>
          </a:p>
          <a:p>
            <a:pPr indent="0" algn="l"/>
            <a:r>
              <a:rPr lang="vi-VN" altLang="en-US" sz="4000" b="1">
                <a:solidFill>
                  <a:srgbClr val="3434DE"/>
                </a:solidFill>
                <a:latin typeface="Arial" panose="020B0604020202020204" pitchFamily="34" charset="0"/>
                <a:ea typeface="SimSun" panose="02010600030101010101" pitchFamily="2" charset="-122"/>
              </a:rPr>
              <a:t>	</a:t>
            </a:r>
            <a:r>
              <a:rPr lang="en-US" sz="4000" b="1">
                <a:solidFill>
                  <a:srgbClr val="3434DE"/>
                </a:solidFill>
                <a:latin typeface="Arial" panose="020B0604020202020204" pitchFamily="34" charset="0"/>
                <a:ea typeface="SimSun" panose="02010600030101010101" pitchFamily="2" charset="-122"/>
              </a:rPr>
              <a:t>Hồi đầu năm học, tôi mới học chữ cái. </a:t>
            </a:r>
            <a:r>
              <a:rPr lang="vi-VN" altLang="en-US" sz="4000" b="1">
                <a:solidFill>
                  <a:srgbClr val="3434DE"/>
                </a:solidFill>
                <a:latin typeface="Arial" panose="020B0604020202020204" pitchFamily="34" charset="0"/>
                <a:ea typeface="SimSun" panose="02010600030101010101" pitchFamily="2" charset="-122"/>
              </a:rPr>
              <a:t>  </a:t>
            </a:r>
          </a:p>
          <a:p>
            <a:pPr indent="0" algn="l"/>
            <a:r>
              <a:rPr lang="vi-VN" altLang="en-US" sz="4000" b="1">
                <a:solidFill>
                  <a:srgbClr val="3434DE"/>
                </a:solidFill>
                <a:latin typeface="Arial" panose="020B0604020202020204" pitchFamily="34" charset="0"/>
                <a:ea typeface="SimSun" panose="02010600030101010101" pitchFamily="2" charset="-122"/>
              </a:rPr>
              <a:t>   </a:t>
            </a:r>
            <a:r>
              <a:rPr lang="en-US" sz="4000" b="1">
                <a:solidFill>
                  <a:srgbClr val="3434DE"/>
                </a:solidFill>
                <a:latin typeface="Arial" panose="020B0604020202020204" pitchFamily="34" charset="0"/>
                <a:ea typeface="SimSun" panose="02010600030101010101" pitchFamily="2" charset="-122"/>
              </a:rPr>
              <a:t>Thế mà bây giờ, tôi đã đọc được truyện tranh. </a:t>
            </a:r>
            <a:r>
              <a:rPr lang="vi-VN" altLang="en-US" sz="4000" baseline="30000">
                <a:latin typeface="Arial" panose="020B0604020202020204" pitchFamily="34" charset="0"/>
                <a:ea typeface="SimSun" panose="02010600030101010101" pitchFamily="2" charset="-122"/>
                <a:sym typeface="+mn-ea"/>
              </a:rPr>
              <a:t>                  	</a:t>
            </a:r>
            <a:r>
              <a:rPr lang="en-US" sz="4000" b="1">
                <a:solidFill>
                  <a:srgbClr val="3434DE"/>
                </a:solidFill>
                <a:latin typeface="Arial" panose="020B0604020202020204" pitchFamily="34" charset="0"/>
                <a:ea typeface="SimSun" panose="02010600030101010101" pitchFamily="2" charset="-122"/>
              </a:rPr>
              <a:t>Tôi còn biết làm toán nữa. </a:t>
            </a:r>
            <a:r>
              <a:rPr lang="vi-VN" altLang="en-US" sz="4000" b="1">
                <a:solidFill>
                  <a:srgbClr val="3434DE"/>
                </a:solidFill>
                <a:latin typeface="Arial" panose="020B0604020202020204" pitchFamily="34" charset="0"/>
                <a:ea typeface="SimSun" panose="02010600030101010101" pitchFamily="2" charset="-122"/>
              </a:rPr>
              <a:t>     </a:t>
            </a:r>
            <a:r>
              <a:rPr lang="en-US" sz="4000" b="1">
                <a:solidFill>
                  <a:srgbClr val="3434DE"/>
                </a:solidFill>
                <a:latin typeface="Arial" panose="020B0604020202020204" pitchFamily="34" charset="0"/>
                <a:ea typeface="SimSun" panose="02010600030101010101" pitchFamily="2" charset="-122"/>
              </a:rPr>
              <a:t>Tôi có thêm nhiều bạn mới.</a:t>
            </a:r>
          </a:p>
          <a:p>
            <a:pPr indent="0" algn="l"/>
            <a:r>
              <a:rPr lang="vi-VN" altLang="en-US" sz="4000" b="1">
                <a:solidFill>
                  <a:srgbClr val="3434DE"/>
                </a:solidFill>
                <a:latin typeface="Arial" panose="020B0604020202020204" pitchFamily="34" charset="0"/>
                <a:ea typeface="SimSun" panose="02010600030101010101" pitchFamily="2" charset="-122"/>
              </a:rPr>
              <a:t>	</a:t>
            </a:r>
            <a:r>
              <a:rPr lang="en-US" sz="4000" b="1">
                <a:solidFill>
                  <a:srgbClr val="3434DE"/>
                </a:solidFill>
                <a:latin typeface="Arial" panose="020B0604020202020204" pitchFamily="34" charset="0"/>
                <a:ea typeface="SimSun" panose="02010600030101010101" pitchFamily="2" charset="-122"/>
              </a:rPr>
              <a:t>Ai cũng bảo từ khi đi học, tôi chững chạc hẳn lên.</a:t>
            </a:r>
          </a:p>
        </p:txBody>
      </p:sp>
      <p:sp>
        <p:nvSpPr>
          <p:cNvPr id="4" name="Oval 3"/>
          <p:cNvSpPr/>
          <p:nvPr/>
        </p:nvSpPr>
        <p:spPr>
          <a:xfrm>
            <a:off x="550545" y="770255"/>
            <a:ext cx="752475" cy="5918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scene3d>
              <a:camera prst="orthographicFront"/>
              <a:lightRig rig="threePt" dir="t"/>
            </a:scene3d>
          </a:bodyPr>
          <a:lstStyle/>
          <a:p>
            <a:pPr algn="ctr"/>
            <a:r>
              <a:rPr lang="vi-VN" altLang="en-US" sz="4000" b="1">
                <a:solidFill>
                  <a:schemeClr val="tx1"/>
                </a:solidFill>
                <a:effectLst>
                  <a:outerShdw blurRad="38100" dist="25400" dir="5400000" algn="ctr" rotWithShape="0">
                    <a:srgbClr val="6E747A">
                      <a:alpha val="43000"/>
                    </a:srgbClr>
                  </a:outerShdw>
                </a:effectLst>
              </a:rPr>
              <a:t>1</a:t>
            </a:r>
          </a:p>
        </p:txBody>
      </p:sp>
      <p:sp>
        <p:nvSpPr>
          <p:cNvPr id="3" name="Oval 2"/>
          <p:cNvSpPr/>
          <p:nvPr/>
        </p:nvSpPr>
        <p:spPr>
          <a:xfrm>
            <a:off x="5819775" y="1435100"/>
            <a:ext cx="752475" cy="5918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scene3d>
              <a:camera prst="orthographicFront"/>
              <a:lightRig rig="threePt" dir="t"/>
            </a:scene3d>
          </a:bodyPr>
          <a:lstStyle/>
          <a:p>
            <a:pPr algn="ctr"/>
            <a:r>
              <a:rPr lang="vi-VN" altLang="en-US" sz="4000" b="1">
                <a:solidFill>
                  <a:schemeClr val="tx1"/>
                </a:solidFill>
                <a:effectLst>
                  <a:outerShdw blurRad="38100" dist="25400" dir="5400000" algn="ctr" rotWithShape="0">
                    <a:srgbClr val="6E747A">
                      <a:alpha val="43000"/>
                    </a:srgbClr>
                  </a:outerShdw>
                </a:effectLst>
              </a:rPr>
              <a:t>2</a:t>
            </a:r>
          </a:p>
        </p:txBody>
      </p:sp>
      <p:sp>
        <p:nvSpPr>
          <p:cNvPr id="5" name="Oval 4"/>
          <p:cNvSpPr/>
          <p:nvPr/>
        </p:nvSpPr>
        <p:spPr>
          <a:xfrm>
            <a:off x="474345" y="2631440"/>
            <a:ext cx="752475" cy="5918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scene3d>
              <a:camera prst="orthographicFront"/>
              <a:lightRig rig="threePt" dir="t"/>
            </a:scene3d>
          </a:bodyPr>
          <a:lstStyle/>
          <a:p>
            <a:pPr algn="ctr"/>
            <a:r>
              <a:rPr lang="vi-VN" altLang="en-US" sz="4000" b="1">
                <a:solidFill>
                  <a:schemeClr val="tx1"/>
                </a:solidFill>
                <a:effectLst>
                  <a:outerShdw blurRad="38100" dist="25400" dir="5400000" algn="ctr" rotWithShape="0">
                    <a:srgbClr val="6E747A">
                      <a:alpha val="43000"/>
                    </a:srgbClr>
                  </a:outerShdw>
                </a:effectLst>
              </a:rPr>
              <a:t>3</a:t>
            </a:r>
          </a:p>
        </p:txBody>
      </p:sp>
      <p:sp>
        <p:nvSpPr>
          <p:cNvPr id="6" name="Oval 5"/>
          <p:cNvSpPr/>
          <p:nvPr/>
        </p:nvSpPr>
        <p:spPr>
          <a:xfrm>
            <a:off x="119380" y="3223260"/>
            <a:ext cx="752475" cy="5918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scene3d>
              <a:camera prst="orthographicFront"/>
              <a:lightRig rig="threePt" dir="t"/>
            </a:scene3d>
          </a:bodyPr>
          <a:lstStyle/>
          <a:p>
            <a:pPr algn="ctr"/>
            <a:r>
              <a:rPr lang="vi-VN" altLang="en-US" sz="4000" b="1">
                <a:solidFill>
                  <a:schemeClr val="tx1"/>
                </a:solidFill>
                <a:effectLst>
                  <a:outerShdw blurRad="38100" dist="25400" dir="5400000" algn="ctr" rotWithShape="0">
                    <a:srgbClr val="6E747A">
                      <a:alpha val="43000"/>
                    </a:srgbClr>
                  </a:outerShdw>
                </a:effectLst>
              </a:rPr>
              <a:t>4</a:t>
            </a:r>
          </a:p>
        </p:txBody>
      </p:sp>
      <p:sp>
        <p:nvSpPr>
          <p:cNvPr id="7" name="Oval 6"/>
          <p:cNvSpPr/>
          <p:nvPr/>
        </p:nvSpPr>
        <p:spPr>
          <a:xfrm>
            <a:off x="474345" y="3815080"/>
            <a:ext cx="752475" cy="5918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scene3d>
              <a:camera prst="orthographicFront"/>
              <a:lightRig rig="threePt" dir="t"/>
            </a:scene3d>
          </a:bodyPr>
          <a:lstStyle/>
          <a:p>
            <a:pPr algn="ctr"/>
            <a:r>
              <a:rPr lang="vi-VN" altLang="en-US" sz="4000" b="1">
                <a:solidFill>
                  <a:schemeClr val="tx1"/>
                </a:solidFill>
                <a:effectLst>
                  <a:outerShdw blurRad="38100" dist="25400" dir="5400000" algn="ctr" rotWithShape="0">
                    <a:srgbClr val="6E747A">
                      <a:alpha val="43000"/>
                    </a:srgbClr>
                  </a:outerShdw>
                </a:effectLst>
              </a:rPr>
              <a:t>5</a:t>
            </a:r>
          </a:p>
        </p:txBody>
      </p:sp>
      <p:sp>
        <p:nvSpPr>
          <p:cNvPr id="8" name="Oval 7"/>
          <p:cNvSpPr/>
          <p:nvPr/>
        </p:nvSpPr>
        <p:spPr>
          <a:xfrm>
            <a:off x="7717155" y="3899535"/>
            <a:ext cx="752475" cy="5918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scene3d>
              <a:camera prst="orthographicFront"/>
              <a:lightRig rig="threePt" dir="t"/>
            </a:scene3d>
          </a:bodyPr>
          <a:lstStyle/>
          <a:p>
            <a:pPr algn="ctr"/>
            <a:r>
              <a:rPr lang="vi-VN" altLang="en-US" sz="4000" b="1">
                <a:solidFill>
                  <a:schemeClr val="tx1"/>
                </a:solidFill>
                <a:effectLst>
                  <a:outerShdw blurRad="38100" dist="25400" dir="5400000" algn="ctr" rotWithShape="0">
                    <a:srgbClr val="6E747A">
                      <a:alpha val="43000"/>
                    </a:srgbClr>
                  </a:outerShdw>
                </a:effectLst>
              </a:rPr>
              <a:t>6</a:t>
            </a:r>
          </a:p>
        </p:txBody>
      </p:sp>
      <p:sp>
        <p:nvSpPr>
          <p:cNvPr id="9" name="Oval 8"/>
          <p:cNvSpPr/>
          <p:nvPr/>
        </p:nvSpPr>
        <p:spPr>
          <a:xfrm>
            <a:off x="474345" y="5089525"/>
            <a:ext cx="752475" cy="5918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scene3d>
              <a:camera prst="orthographicFront"/>
              <a:lightRig rig="threePt" dir="t"/>
            </a:scene3d>
          </a:bodyPr>
          <a:lstStyle/>
          <a:p>
            <a:pPr algn="ctr"/>
            <a:r>
              <a:rPr lang="vi-VN" altLang="en-US" sz="4000" b="1">
                <a:solidFill>
                  <a:schemeClr val="tx1"/>
                </a:solidFill>
                <a:effectLst>
                  <a:outerShdw blurRad="38100" dist="25400" dir="5400000" algn="ctr" rotWithShape="0">
                    <a:srgbClr val="6E747A">
                      <a:alpha val="43000"/>
                    </a:srgbClr>
                  </a:outerShdw>
                </a:effectLst>
              </a:rPr>
              <a:t>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in)">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ox(in)">
                                      <p:cBhvr>
                                        <p:cTn id="27" dur="20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ox(in)">
                                      <p:cBhvr>
                                        <p:cTn id="32" dur="20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ox(in)">
                                      <p:cBhvr>
                                        <p:cTn id="3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3" grpId="0" bldLvl="0" animBg="1"/>
      <p:bldP spid="3" grpId="1" animBg="1"/>
      <p:bldP spid="5" grpId="0" bldLvl="0" animBg="1"/>
      <p:bldP spid="5" grpId="1" animBg="1"/>
      <p:bldP spid="6" grpId="0" bldLvl="0" animBg="1"/>
      <p:bldP spid="6" grpId="1" animBg="1"/>
      <p:bldP spid="7" grpId="0" bldLvl="0" animBg="1"/>
      <p:bldP spid="7" grpId="1" animBg="1"/>
      <p:bldP spid="8" grpId="0" bldLvl="0" animBg="1"/>
      <p:bldP spid="8" grpId="1" animBg="1"/>
      <p:bldP spid="9" grpId="0" bldLvl="0" animBg="1"/>
      <p:bldP spid="9"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31115" y="1033780"/>
            <a:ext cx="12129135" cy="6000750"/>
          </a:xfrm>
          <a:prstGeom prst="rect">
            <a:avLst/>
          </a:prstGeom>
          <a:noFill/>
        </p:spPr>
        <p:txBody>
          <a:bodyPr wrap="square" rtlCol="0" anchor="t">
            <a:spAutoFit/>
          </a:bodyPr>
          <a:lstStyle/>
          <a:p>
            <a:pPr algn="l"/>
            <a:r>
              <a:rPr lang="vi-VN" altLang="en-US" sz="9600" b="1" baseline="30000">
                <a:gradFill>
                  <a:gsLst>
                    <a:gs pos="0">
                      <a:srgbClr val="007BD3"/>
                    </a:gs>
                    <a:gs pos="100000">
                      <a:srgbClr val="034373"/>
                    </a:gs>
                  </a:gsLst>
                  <a:lin scaled="0"/>
                </a:gradFill>
                <a:latin typeface="Arial" panose="020B0604020202020204" pitchFamily="34" charset="0"/>
                <a:ea typeface="SimSun" panose="02010600030101010101" pitchFamily="2" charset="-122"/>
                <a:sym typeface="+mn-ea"/>
              </a:rPr>
              <a:t>1 </a:t>
            </a:r>
            <a:r>
              <a:rPr lang="en-US" sz="9600" b="1">
                <a:gradFill>
                  <a:gsLst>
                    <a:gs pos="0">
                      <a:srgbClr val="007BD3"/>
                    </a:gs>
                    <a:gs pos="100000">
                      <a:srgbClr val="034373"/>
                    </a:gs>
                  </a:gsLst>
                  <a:lin scaled="0"/>
                </a:gradFill>
                <a:latin typeface="Arial" panose="020B0604020202020204" pitchFamily="34" charset="0"/>
                <a:ea typeface="SimSun" panose="02010600030101010101" pitchFamily="2" charset="-122"/>
                <a:sym typeface="+mn-ea"/>
              </a:rPr>
              <a:t>Tôi tên là Nam, học sinh lớp1A,</a:t>
            </a:r>
            <a:r>
              <a:rPr lang="vi-VN" altLang="en-US" sz="9600" b="1">
                <a:gradFill>
                  <a:gsLst>
                    <a:gs pos="0">
                      <a:srgbClr val="007BD3"/>
                    </a:gs>
                    <a:gs pos="100000">
                      <a:srgbClr val="034373"/>
                    </a:gs>
                  </a:gsLst>
                  <a:lin scaled="0"/>
                </a:gradFill>
                <a:latin typeface="Arial" panose="020B0604020202020204" pitchFamily="34" charset="0"/>
                <a:ea typeface="SimSun" panose="02010600030101010101" pitchFamily="2" charset="-122"/>
                <a:sym typeface="+mn-ea"/>
              </a:rPr>
              <a:t> </a:t>
            </a:r>
            <a:r>
              <a:rPr lang="en-US" sz="9600" b="1">
                <a:gradFill>
                  <a:gsLst>
                    <a:gs pos="0">
                      <a:srgbClr val="007BD3"/>
                    </a:gs>
                    <a:gs pos="100000">
                      <a:srgbClr val="034373"/>
                    </a:gs>
                  </a:gsLst>
                  <a:lin scaled="0"/>
                </a:gradFill>
                <a:latin typeface="Arial" panose="020B0604020202020204" pitchFamily="34" charset="0"/>
                <a:ea typeface="SimSun" panose="02010600030101010101" pitchFamily="2" charset="-122"/>
                <a:sym typeface="+mn-ea"/>
              </a:rPr>
              <a:t>Trường Tiểu học Lê Quý Đôn.</a:t>
            </a:r>
          </a:p>
        </p:txBody>
      </p:sp>
      <p:sp>
        <p:nvSpPr>
          <p:cNvPr id="9" name="Text Box 8"/>
          <p:cNvSpPr txBox="1"/>
          <p:nvPr/>
        </p:nvSpPr>
        <p:spPr>
          <a:xfrm>
            <a:off x="1069975" y="0"/>
            <a:ext cx="10052050" cy="1322070"/>
          </a:xfrm>
          <a:prstGeom prst="rect">
            <a:avLst/>
          </a:prstGeom>
          <a:noFill/>
        </p:spPr>
        <p:txBody>
          <a:bodyPr wrap="none" rtlCol="0" anchor="t">
            <a:spAutoFit/>
          </a:bodyPr>
          <a:lstStyle/>
          <a:p>
            <a:r>
              <a:rPr lang="en-US" sz="8000" b="1">
                <a:solidFill>
                  <a:srgbClr val="FF0000"/>
                </a:solidFill>
                <a:latin typeface="Arial" panose="020B0604020202020204" pitchFamily="34" charset="0"/>
                <a:ea typeface="SimSun" panose="02010600030101010101" pitchFamily="2" charset="-122"/>
                <a:sym typeface="+mn-ea"/>
              </a:rPr>
              <a:t>Tôi là học sinh lớp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9" grpId="0"/>
      <p:bldP spid="9"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9"/>
          <p:cNvSpPr txBox="1"/>
          <p:nvPr/>
        </p:nvSpPr>
        <p:spPr>
          <a:xfrm>
            <a:off x="80010" y="80010"/>
            <a:ext cx="11918950" cy="6247130"/>
          </a:xfrm>
          <a:prstGeom prst="rect">
            <a:avLst/>
          </a:prstGeom>
          <a:noFill/>
        </p:spPr>
        <p:txBody>
          <a:bodyPr wrap="square" rtlCol="0" anchor="t">
            <a:spAutoFit/>
          </a:bodyPr>
          <a:lstStyle/>
          <a:p>
            <a:pPr indent="0" algn="l"/>
            <a:r>
              <a:rPr lang="vi-VN" altLang="en-US" sz="10000" b="1" baseline="30000">
                <a:solidFill>
                  <a:srgbClr val="00B050"/>
                </a:solidFill>
                <a:latin typeface="Arial" panose="020B0604020202020204" pitchFamily="34" charset="0"/>
                <a:ea typeface="SimSun" panose="02010600030101010101" pitchFamily="2" charset="-122"/>
                <a:sym typeface="+mn-ea"/>
              </a:rPr>
              <a:t>2 </a:t>
            </a:r>
            <a:r>
              <a:rPr lang="en-US" sz="10000" b="1">
                <a:solidFill>
                  <a:srgbClr val="00B050"/>
                </a:solidFill>
                <a:latin typeface="Arial" panose="020B0604020202020204" pitchFamily="34" charset="0"/>
                <a:ea typeface="SimSun" panose="02010600030101010101" pitchFamily="2" charset="-122"/>
                <a:sym typeface="+mn-ea"/>
              </a:rPr>
              <a:t>Ngày đầu đi học, mặc bộ đồng phục của trường,</a:t>
            </a:r>
            <a:r>
              <a:rPr lang="vi-VN" altLang="en-US" sz="10000" b="1">
                <a:solidFill>
                  <a:srgbClr val="00B050"/>
                </a:solidFill>
                <a:latin typeface="Arial" panose="020B0604020202020204" pitchFamily="34" charset="0"/>
                <a:ea typeface="SimSun" panose="02010600030101010101" pitchFamily="2" charset="-122"/>
                <a:sym typeface="+mn-ea"/>
              </a:rPr>
              <a:t> </a:t>
            </a:r>
            <a:r>
              <a:rPr lang="en-US" sz="10000" b="1">
                <a:solidFill>
                  <a:srgbClr val="00B050"/>
                </a:solidFill>
                <a:latin typeface="Arial" panose="020B0604020202020204" pitchFamily="34" charset="0"/>
                <a:ea typeface="SimSun" panose="02010600030101010101" pitchFamily="2" charset="-122"/>
                <a:sym typeface="+mn-ea"/>
              </a:rPr>
              <a:t>tôi hãnh diện lắm.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43535" y="0"/>
            <a:ext cx="11676380" cy="5631180"/>
          </a:xfrm>
          <a:prstGeom prst="rect">
            <a:avLst/>
          </a:prstGeom>
          <a:noFill/>
        </p:spPr>
        <p:txBody>
          <a:bodyPr wrap="square" rtlCol="0" anchor="t">
            <a:spAutoFit/>
          </a:bodyPr>
          <a:lstStyle/>
          <a:p>
            <a:r>
              <a:rPr lang="vi-VN" altLang="en-US" sz="10800" b="1">
                <a:solidFill>
                  <a:srgbClr val="0070C0"/>
                </a:solidFill>
                <a:latin typeface="Arial" panose="020B0604020202020204" pitchFamily="34" charset="0"/>
                <a:ea typeface="SimSun" panose="02010600030101010101" pitchFamily="2" charset="-122"/>
                <a:sym typeface="+mn-ea"/>
              </a:rPr>
              <a:t> </a:t>
            </a:r>
            <a:r>
              <a:rPr lang="vi-VN" altLang="en-US" sz="12000" b="1" baseline="30000">
                <a:solidFill>
                  <a:srgbClr val="0070C0"/>
                </a:solidFill>
                <a:latin typeface="Arial" panose="020B0604020202020204" pitchFamily="34" charset="0"/>
                <a:ea typeface="SimSun" panose="02010600030101010101" pitchFamily="2" charset="-122"/>
                <a:sym typeface="+mn-ea"/>
              </a:rPr>
              <a:t>3 </a:t>
            </a:r>
            <a:r>
              <a:rPr lang="en-US" sz="12000" b="1">
                <a:solidFill>
                  <a:srgbClr val="0070C0"/>
                </a:solidFill>
                <a:latin typeface="Arial" panose="020B0604020202020204" pitchFamily="34" charset="0"/>
                <a:ea typeface="SimSun" panose="02010600030101010101" pitchFamily="2" charset="-122"/>
                <a:sym typeface="+mn-ea"/>
              </a:rPr>
              <a:t>Hồi đầu năm</a:t>
            </a:r>
            <a:r>
              <a:rPr lang="vi-VN" altLang="en-US" sz="12000" b="1">
                <a:solidFill>
                  <a:srgbClr val="0070C0"/>
                </a:solidFill>
                <a:latin typeface="Arial" panose="020B0604020202020204" pitchFamily="34" charset="0"/>
                <a:ea typeface="SimSun" panose="02010600030101010101" pitchFamily="2" charset="-122"/>
                <a:sym typeface="+mn-ea"/>
              </a:rPr>
              <a:t> </a:t>
            </a:r>
            <a:r>
              <a:rPr lang="en-US" sz="12000" b="1">
                <a:solidFill>
                  <a:srgbClr val="0070C0"/>
                </a:solidFill>
                <a:latin typeface="Arial" panose="020B0604020202020204" pitchFamily="34" charset="0"/>
                <a:ea typeface="SimSun" panose="02010600030101010101" pitchFamily="2" charset="-122"/>
                <a:sym typeface="+mn-ea"/>
              </a:rPr>
              <a:t>học,</a:t>
            </a:r>
            <a:r>
              <a:rPr lang="vi-VN" altLang="en-US" sz="12000" b="1">
                <a:solidFill>
                  <a:srgbClr val="0070C0"/>
                </a:solidFill>
                <a:latin typeface="Arial" panose="020B0604020202020204" pitchFamily="34" charset="0"/>
                <a:ea typeface="SimSun" panose="02010600030101010101" pitchFamily="2" charset="-122"/>
                <a:sym typeface="+mn-ea"/>
              </a:rPr>
              <a:t> </a:t>
            </a:r>
            <a:r>
              <a:rPr lang="en-US" sz="12000" b="1">
                <a:solidFill>
                  <a:srgbClr val="0070C0"/>
                </a:solidFill>
                <a:latin typeface="Arial" panose="020B0604020202020204" pitchFamily="34" charset="0"/>
                <a:ea typeface="SimSun" panose="02010600030101010101" pitchFamily="2" charset="-122"/>
                <a:sym typeface="+mn-ea"/>
              </a:rPr>
              <a:t>tôi mới học chữ cái.</a:t>
            </a:r>
            <a:r>
              <a:rPr lang="en-US" sz="12000" b="1">
                <a:latin typeface="Arial" panose="020B0604020202020204" pitchFamily="34" charset="0"/>
                <a:ea typeface="SimSun" panose="02010600030101010101" pitchFamily="2" charset="-122"/>
                <a:sym typeface="+mn-ea"/>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p:nvPr/>
        </p:nvSpPr>
        <p:spPr>
          <a:xfrm>
            <a:off x="150495" y="0"/>
            <a:ext cx="11891010" cy="7170420"/>
          </a:xfrm>
          <a:prstGeom prst="rect">
            <a:avLst/>
          </a:prstGeom>
          <a:noFill/>
        </p:spPr>
        <p:txBody>
          <a:bodyPr wrap="square" rtlCol="0" anchor="t">
            <a:spAutoFit/>
          </a:bodyPr>
          <a:lstStyle/>
          <a:p>
            <a:r>
              <a:rPr lang="vi-VN" altLang="en-US" sz="11500" b="1" baseline="30000">
                <a:solidFill>
                  <a:srgbClr val="00B050"/>
                </a:solidFill>
                <a:latin typeface="Arial" panose="020B0604020202020204" pitchFamily="34" charset="0"/>
                <a:ea typeface="SimSun" panose="02010600030101010101" pitchFamily="2" charset="-122"/>
                <a:sym typeface="+mn-ea"/>
              </a:rPr>
              <a:t>4</a:t>
            </a:r>
            <a:r>
              <a:rPr lang="vi-VN" altLang="en-US" sz="11500" b="1">
                <a:solidFill>
                  <a:srgbClr val="00B050"/>
                </a:solidFill>
                <a:latin typeface="Arial" panose="020B0604020202020204" pitchFamily="34" charset="0"/>
                <a:ea typeface="SimSun" panose="02010600030101010101" pitchFamily="2" charset="-122"/>
                <a:sym typeface="+mn-ea"/>
              </a:rPr>
              <a:t> </a:t>
            </a:r>
            <a:r>
              <a:rPr lang="en-US" sz="11500" b="1">
                <a:solidFill>
                  <a:srgbClr val="00B050"/>
                </a:solidFill>
                <a:latin typeface="Arial" panose="020B0604020202020204" pitchFamily="34" charset="0"/>
                <a:ea typeface="SimSun" panose="02010600030101010101" pitchFamily="2" charset="-122"/>
                <a:sym typeface="+mn-ea"/>
              </a:rPr>
              <a:t>Thế mà bây giờ, tôi đã đọc</a:t>
            </a:r>
            <a:r>
              <a:rPr lang="vi-VN" altLang="en-US" sz="11500" b="1">
                <a:solidFill>
                  <a:srgbClr val="00B050"/>
                </a:solidFill>
                <a:latin typeface="Arial" panose="020B0604020202020204" pitchFamily="34" charset="0"/>
                <a:ea typeface="SimSun" panose="02010600030101010101" pitchFamily="2" charset="-122"/>
                <a:sym typeface="+mn-ea"/>
              </a:rPr>
              <a:t> </a:t>
            </a:r>
            <a:r>
              <a:rPr lang="en-US" sz="11500" b="1">
                <a:solidFill>
                  <a:srgbClr val="00B050"/>
                </a:solidFill>
                <a:latin typeface="Arial" panose="020B0604020202020204" pitchFamily="34" charset="0"/>
                <a:ea typeface="SimSun" panose="02010600030101010101" pitchFamily="2" charset="-122"/>
                <a:sym typeface="+mn-ea"/>
              </a:rPr>
              <a:t>được truyện tranh.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5"/>
          <p:cNvSpPr txBox="1"/>
          <p:nvPr/>
        </p:nvSpPr>
        <p:spPr>
          <a:xfrm>
            <a:off x="55880" y="171450"/>
            <a:ext cx="12050395" cy="7016115"/>
          </a:xfrm>
          <a:prstGeom prst="rect">
            <a:avLst/>
          </a:prstGeom>
          <a:noFill/>
        </p:spPr>
        <p:txBody>
          <a:bodyPr wrap="square" rtlCol="0" anchor="t">
            <a:spAutoFit/>
          </a:bodyPr>
          <a:lstStyle/>
          <a:p>
            <a:r>
              <a:rPr lang="vi-VN" altLang="en-US" sz="15000" b="1" baseline="30000">
                <a:solidFill>
                  <a:srgbClr val="00B0F0"/>
                </a:solidFill>
                <a:latin typeface="Arial" panose="020B0604020202020204" pitchFamily="34" charset="0"/>
                <a:ea typeface="SimSun" panose="02010600030101010101" pitchFamily="2" charset="-122"/>
                <a:sym typeface="+mn-ea"/>
              </a:rPr>
              <a:t>5</a:t>
            </a:r>
            <a:r>
              <a:rPr lang="en-US" sz="15000" b="1">
                <a:solidFill>
                  <a:srgbClr val="00B0F0"/>
                </a:solidFill>
                <a:latin typeface="Arial" panose="020B0604020202020204" pitchFamily="34" charset="0"/>
                <a:ea typeface="SimSun" panose="02010600030101010101" pitchFamily="2" charset="-122"/>
                <a:sym typeface="+mn-ea"/>
              </a:rPr>
              <a:t>Tôi còn biết làm</a:t>
            </a:r>
            <a:r>
              <a:rPr lang="vi-VN" altLang="en-US" sz="15000" b="1">
                <a:solidFill>
                  <a:srgbClr val="00B0F0"/>
                </a:solidFill>
                <a:latin typeface="Arial" panose="020B0604020202020204" pitchFamily="34" charset="0"/>
                <a:ea typeface="SimSun" panose="02010600030101010101" pitchFamily="2" charset="-122"/>
                <a:sym typeface="+mn-ea"/>
              </a:rPr>
              <a:t> </a:t>
            </a:r>
            <a:r>
              <a:rPr lang="en-US" sz="15000" b="1">
                <a:solidFill>
                  <a:srgbClr val="00B0F0"/>
                </a:solidFill>
                <a:latin typeface="Arial" panose="020B0604020202020204" pitchFamily="34" charset="0"/>
                <a:ea typeface="SimSun" panose="02010600030101010101" pitchFamily="2" charset="-122"/>
                <a:sym typeface="+mn-ea"/>
              </a:rPr>
              <a:t>toán nữa.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p:cNvSpPr txBox="1"/>
          <p:nvPr/>
        </p:nvSpPr>
        <p:spPr>
          <a:xfrm>
            <a:off x="78740" y="151130"/>
            <a:ext cx="12001500" cy="6462395"/>
          </a:xfrm>
          <a:prstGeom prst="rect">
            <a:avLst/>
          </a:prstGeom>
          <a:noFill/>
        </p:spPr>
        <p:txBody>
          <a:bodyPr wrap="square" rtlCol="0" anchor="t">
            <a:spAutoFit/>
          </a:bodyPr>
          <a:lstStyle/>
          <a:p>
            <a:pPr indent="0" algn="l"/>
            <a:r>
              <a:rPr lang="vi-VN" altLang="en-US" sz="13800" b="1" baseline="30000">
                <a:solidFill>
                  <a:srgbClr val="FF0000"/>
                </a:solidFill>
                <a:latin typeface="Arial" panose="020B0604020202020204" pitchFamily="34" charset="0"/>
                <a:ea typeface="SimSun" panose="02010600030101010101" pitchFamily="2" charset="-122"/>
                <a:sym typeface="+mn-ea"/>
              </a:rPr>
              <a:t>6</a:t>
            </a:r>
            <a:r>
              <a:rPr lang="en-US" sz="13800" b="1">
                <a:solidFill>
                  <a:srgbClr val="FF0000"/>
                </a:solidFill>
                <a:latin typeface="Arial" panose="020B0604020202020204" pitchFamily="34" charset="0"/>
                <a:ea typeface="SimSun" panose="02010600030101010101" pitchFamily="2" charset="-122"/>
                <a:sym typeface="+mn-ea"/>
              </a:rPr>
              <a:t>Tôi có thêm nhiều bạn mới.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7"/>
          <p:cNvSpPr txBox="1"/>
          <p:nvPr/>
        </p:nvSpPr>
        <p:spPr>
          <a:xfrm>
            <a:off x="76835" y="0"/>
            <a:ext cx="11912600" cy="7170420"/>
          </a:xfrm>
          <a:prstGeom prst="rect">
            <a:avLst/>
          </a:prstGeom>
          <a:noFill/>
        </p:spPr>
        <p:txBody>
          <a:bodyPr wrap="square" rtlCol="0" anchor="t">
            <a:spAutoFit/>
          </a:bodyPr>
          <a:lstStyle/>
          <a:p>
            <a:pPr indent="0" algn="l"/>
            <a:r>
              <a:rPr lang="vi-VN" altLang="en-US" sz="11500" b="1" baseline="30000">
                <a:gradFill>
                  <a:gsLst>
                    <a:gs pos="0">
                      <a:srgbClr val="14CD68"/>
                    </a:gs>
                    <a:gs pos="100000">
                      <a:srgbClr val="0B6E38"/>
                    </a:gs>
                  </a:gsLst>
                  <a:lin scaled="0"/>
                </a:gradFill>
                <a:latin typeface="Arial" panose="020B0604020202020204" pitchFamily="34" charset="0"/>
                <a:ea typeface="SimSun" panose="02010600030101010101" pitchFamily="2" charset="-122"/>
                <a:sym typeface="+mn-ea"/>
              </a:rPr>
              <a:t>7</a:t>
            </a:r>
            <a:r>
              <a:rPr lang="vi-VN" altLang="en-US" sz="11500" b="1">
                <a:gradFill>
                  <a:gsLst>
                    <a:gs pos="0">
                      <a:srgbClr val="14CD68"/>
                    </a:gs>
                    <a:gs pos="100000">
                      <a:srgbClr val="0B6E38"/>
                    </a:gs>
                  </a:gsLst>
                  <a:lin scaled="0"/>
                </a:gradFill>
                <a:latin typeface="Arial" panose="020B0604020202020204" pitchFamily="34" charset="0"/>
                <a:ea typeface="SimSun" panose="02010600030101010101" pitchFamily="2" charset="-122"/>
                <a:sym typeface="+mn-ea"/>
              </a:rPr>
              <a:t> </a:t>
            </a:r>
            <a:r>
              <a:rPr lang="en-US" sz="11500" b="1">
                <a:gradFill>
                  <a:gsLst>
                    <a:gs pos="0">
                      <a:srgbClr val="14CD68"/>
                    </a:gs>
                    <a:gs pos="100000">
                      <a:srgbClr val="0B6E38"/>
                    </a:gs>
                  </a:gsLst>
                  <a:lin scaled="0"/>
                </a:gradFill>
                <a:latin typeface="Arial" panose="020B0604020202020204" pitchFamily="34" charset="0"/>
                <a:ea typeface="SimSun" panose="02010600030101010101" pitchFamily="2" charset="-122"/>
                <a:sym typeface="+mn-ea"/>
              </a:rPr>
              <a:t>Ai cũng bảo từ khi đi học, tôi chững chạc hẳn lên.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 Box 99"/>
          <p:cNvSpPr txBox="1"/>
          <p:nvPr/>
        </p:nvSpPr>
        <p:spPr>
          <a:xfrm>
            <a:off x="424180" y="16510"/>
            <a:ext cx="11493500" cy="6369685"/>
          </a:xfrm>
          <a:prstGeom prst="rect">
            <a:avLst/>
          </a:prstGeom>
          <a:noFill/>
          <a:ln w="9525">
            <a:noFill/>
          </a:ln>
        </p:spPr>
        <p:txBody>
          <a:bodyPr wrap="square">
            <a:spAutoFit/>
          </a:bodyPr>
          <a:lstStyle/>
          <a:p>
            <a:pPr indent="0" algn="just"/>
            <a:r>
              <a:rPr lang="vi-VN" altLang="en-US" sz="4400" b="1">
                <a:latin typeface="Arial" panose="020B0604020202020204" pitchFamily="34" charset="0"/>
                <a:ea typeface="SimSun" panose="02010600030101010101" pitchFamily="2" charset="-122"/>
              </a:rPr>
              <a:t>			</a:t>
            </a:r>
            <a:r>
              <a:rPr lang="en-US" sz="4400" b="1">
                <a:solidFill>
                  <a:srgbClr val="FF0000"/>
                </a:solidFill>
                <a:latin typeface="Arial" panose="020B0604020202020204" pitchFamily="34" charset="0"/>
                <a:ea typeface="SimSun" panose="02010600030101010101" pitchFamily="2" charset="-122"/>
              </a:rPr>
              <a:t>Tôi là học sinh lớp 1</a:t>
            </a:r>
            <a:endParaRPr lang="en-US" sz="4400" b="0">
              <a:gradFill>
                <a:gsLst>
                  <a:gs pos="0">
                    <a:srgbClr val="FE4444"/>
                  </a:gs>
                  <a:gs pos="100000">
                    <a:srgbClr val="832B2B"/>
                  </a:gs>
                </a:gsLst>
                <a:lin scaled="0"/>
              </a:gradFill>
              <a:latin typeface="Arial" panose="020B0604020202020204" pitchFamily="34" charset="0"/>
              <a:ea typeface="SimSun" panose="02010600030101010101" pitchFamily="2" charset="-122"/>
            </a:endParaRPr>
          </a:p>
          <a:p>
            <a:pPr indent="0" algn="just"/>
            <a:r>
              <a:rPr lang="vi-VN" altLang="en-US" sz="4400" b="0">
                <a:latin typeface="Arial" panose="020B0604020202020204" pitchFamily="34" charset="0"/>
                <a:ea typeface="SimSun" panose="02010600030101010101" pitchFamily="2" charset="-122"/>
              </a:rPr>
              <a:t>	</a:t>
            </a:r>
            <a:r>
              <a:rPr lang="en-US" sz="4000" b="1">
                <a:solidFill>
                  <a:srgbClr val="3434DE"/>
                </a:solidFill>
                <a:latin typeface="Arial" panose="020B0604020202020204" pitchFamily="34" charset="0"/>
                <a:ea typeface="SimSun" panose="02010600030101010101" pitchFamily="2" charset="-122"/>
              </a:rPr>
              <a:t>Tôi tên là Nam, học sinh lớp 1A, Trường Tiểu học Lê Quý Đôn. Ngày đầu đi học, mặc bộ đồng phục của trường, tôi hãnh diện lắm.</a:t>
            </a:r>
          </a:p>
          <a:p>
            <a:pPr indent="0" algn="just"/>
            <a:r>
              <a:rPr lang="vi-VN" altLang="en-US" sz="4000" b="1">
                <a:solidFill>
                  <a:srgbClr val="00B050"/>
                </a:solidFill>
                <a:latin typeface="Arial" panose="020B0604020202020204" pitchFamily="34" charset="0"/>
                <a:ea typeface="SimSun" panose="02010600030101010101" pitchFamily="2" charset="-122"/>
              </a:rPr>
              <a:t>	</a:t>
            </a:r>
            <a:r>
              <a:rPr lang="en-US" sz="4000" b="1">
                <a:solidFill>
                  <a:srgbClr val="AB39AA"/>
                </a:solidFill>
                <a:latin typeface="Arial" panose="020B0604020202020204" pitchFamily="34" charset="0"/>
                <a:ea typeface="SimSun" panose="02010600030101010101" pitchFamily="2" charset="-122"/>
              </a:rPr>
              <a:t>Hồi đầu năm học, tôi mới học chữ cái. Thế mà bây giờ, tôi đã đọc được truyện tranh. Tôi còn biết làm toán nữa. Tôi có thêm nhiều bạn mới.</a:t>
            </a:r>
          </a:p>
          <a:p>
            <a:pPr indent="0" algn="just"/>
            <a:r>
              <a:rPr lang="vi-VN" altLang="en-US" sz="4000" b="1">
                <a:solidFill>
                  <a:srgbClr val="AB39AA"/>
                </a:solidFill>
                <a:latin typeface="Arial" panose="020B0604020202020204" pitchFamily="34" charset="0"/>
                <a:ea typeface="SimSun" panose="02010600030101010101" pitchFamily="2" charset="-122"/>
              </a:rPr>
              <a:t>	</a:t>
            </a:r>
            <a:r>
              <a:rPr lang="en-US" sz="4000" b="1">
                <a:solidFill>
                  <a:srgbClr val="FF0000"/>
                </a:solidFill>
                <a:latin typeface="Arial" panose="020B0604020202020204" pitchFamily="34" charset="0"/>
                <a:ea typeface="SimSun" panose="02010600030101010101" pitchFamily="2" charset="-122"/>
              </a:rPr>
              <a:t>Ai cũng bảo từ khi đi học, tôi chững chạc hẳn lên.</a:t>
            </a:r>
          </a:p>
        </p:txBody>
      </p:sp>
      <p:sp>
        <p:nvSpPr>
          <p:cNvPr id="4" name="Oval 3"/>
          <p:cNvSpPr/>
          <p:nvPr/>
        </p:nvSpPr>
        <p:spPr>
          <a:xfrm>
            <a:off x="130175" y="588010"/>
            <a:ext cx="1193165" cy="77406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scene3d>
              <a:camera prst="orthographicFront"/>
              <a:lightRig rig="threePt" dir="t"/>
            </a:scene3d>
          </a:bodyPr>
          <a:lstStyle/>
          <a:p>
            <a:pPr algn="ctr"/>
            <a:r>
              <a:rPr lang="vi-VN" altLang="en-US" sz="4000" b="1">
                <a:solidFill>
                  <a:schemeClr val="tx1"/>
                </a:solidFill>
                <a:effectLst>
                  <a:outerShdw blurRad="38100" dist="25400" dir="5400000" algn="ctr" rotWithShape="0">
                    <a:srgbClr val="6E747A">
                      <a:alpha val="43000"/>
                    </a:srgbClr>
                  </a:outerShdw>
                </a:effectLst>
              </a:rPr>
              <a:t>đ1</a:t>
            </a:r>
          </a:p>
        </p:txBody>
      </p:sp>
      <p:sp>
        <p:nvSpPr>
          <p:cNvPr id="2" name="Oval 1"/>
          <p:cNvSpPr/>
          <p:nvPr/>
        </p:nvSpPr>
        <p:spPr>
          <a:xfrm>
            <a:off x="130175" y="2592070"/>
            <a:ext cx="1193165" cy="77406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scene3d>
              <a:camera prst="orthographicFront"/>
              <a:lightRig rig="threePt" dir="t"/>
            </a:scene3d>
          </a:bodyPr>
          <a:lstStyle/>
          <a:p>
            <a:pPr algn="ctr"/>
            <a:r>
              <a:rPr lang="vi-VN" altLang="en-US" sz="4000" b="1">
                <a:solidFill>
                  <a:schemeClr val="tx1"/>
                </a:solidFill>
                <a:effectLst>
                  <a:outerShdw blurRad="38100" dist="25400" dir="5400000" algn="ctr" rotWithShape="0">
                    <a:srgbClr val="6E747A">
                      <a:alpha val="43000"/>
                    </a:srgbClr>
                  </a:outerShdw>
                </a:effectLst>
              </a:rPr>
              <a:t>đ2</a:t>
            </a:r>
          </a:p>
        </p:txBody>
      </p:sp>
      <p:sp>
        <p:nvSpPr>
          <p:cNvPr id="3" name="Oval 2"/>
          <p:cNvSpPr/>
          <p:nvPr/>
        </p:nvSpPr>
        <p:spPr>
          <a:xfrm>
            <a:off x="273050" y="4985385"/>
            <a:ext cx="1193165" cy="77406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scene3d>
              <a:camera prst="orthographicFront"/>
              <a:lightRig rig="threePt" dir="t"/>
            </a:scene3d>
          </a:bodyPr>
          <a:lstStyle/>
          <a:p>
            <a:pPr algn="ctr"/>
            <a:r>
              <a:rPr lang="vi-VN" altLang="en-US" sz="4000" b="1">
                <a:solidFill>
                  <a:schemeClr val="tx1"/>
                </a:solidFill>
                <a:effectLst>
                  <a:outerShdw blurRad="38100" dist="25400" dir="5400000" algn="ctr" rotWithShape="0">
                    <a:srgbClr val="6E747A">
                      <a:alpha val="43000"/>
                    </a:srgbClr>
                  </a:outerShdw>
                </a:effectLst>
              </a:rPr>
              <a:t>đ3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0">
                                            <p:txEl>
                                              <p:pRg st="1" end="1"/>
                                            </p:txEl>
                                          </p:spTgt>
                                        </p:tgtEl>
                                        <p:attrNameLst>
                                          <p:attrName>style.visibility</p:attrName>
                                        </p:attrNameLst>
                                      </p:cBhvr>
                                      <p:to>
                                        <p:strVal val="visible"/>
                                      </p:to>
                                    </p:set>
                                    <p:animEffect transition="in" filter="barn(inVertical)">
                                      <p:cBhvr>
                                        <p:cTn id="7" dur="500"/>
                                        <p:tgtEl>
                                          <p:spTgt spid="10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100">
                                            <p:txEl>
                                              <p:pRg st="2" end="2"/>
                                            </p:txEl>
                                          </p:spTgt>
                                        </p:tgtEl>
                                        <p:attrNameLst>
                                          <p:attrName>style.visibility</p:attrName>
                                        </p:attrNameLst>
                                      </p:cBhvr>
                                      <p:to>
                                        <p:strVal val="visible"/>
                                      </p:to>
                                    </p:set>
                                    <p:anim calcmode="lin" valueType="num">
                                      <p:cBhvr>
                                        <p:cTn id="12" dur="1000" fill="hold"/>
                                        <p:tgtEl>
                                          <p:spTgt spid="100">
                                            <p:txEl>
                                              <p:pRg st="2" end="2"/>
                                            </p:txEl>
                                          </p:spTgt>
                                        </p:tgtEl>
                                        <p:attrNameLst>
                                          <p:attrName>ppt_w</p:attrName>
                                        </p:attrNameLst>
                                      </p:cBhvr>
                                      <p:tavLst>
                                        <p:tav tm="0">
                                          <p:val>
                                            <p:strVal val="#ppt_w*0.70"/>
                                          </p:val>
                                        </p:tav>
                                        <p:tav tm="100000">
                                          <p:val>
                                            <p:strVal val="#ppt_w"/>
                                          </p:val>
                                        </p:tav>
                                      </p:tavLst>
                                    </p:anim>
                                    <p:anim calcmode="lin" valueType="num">
                                      <p:cBhvr>
                                        <p:cTn id="13" dur="1000" fill="hold"/>
                                        <p:tgtEl>
                                          <p:spTgt spid="100">
                                            <p:txEl>
                                              <p:pRg st="2" end="2"/>
                                            </p:txEl>
                                          </p:spTgt>
                                        </p:tgtEl>
                                        <p:attrNameLst>
                                          <p:attrName>ppt_h</p:attrName>
                                        </p:attrNameLst>
                                      </p:cBhvr>
                                      <p:tavLst>
                                        <p:tav tm="0">
                                          <p:val>
                                            <p:strVal val="#ppt_h"/>
                                          </p:val>
                                        </p:tav>
                                        <p:tav tm="100000">
                                          <p:val>
                                            <p:strVal val="#ppt_h"/>
                                          </p:val>
                                        </p:tav>
                                      </p:tavLst>
                                    </p:anim>
                                    <p:animEffect transition="in" filter="fade">
                                      <p:cBhvr>
                                        <p:cTn id="14" dur="1000"/>
                                        <p:tgtEl>
                                          <p:spTgt spid="100">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nodeType="clickEffect">
                                  <p:stCondLst>
                                    <p:cond delay="0"/>
                                  </p:stCondLst>
                                  <p:childTnLst>
                                    <p:set>
                                      <p:cBhvr>
                                        <p:cTn id="18" dur="1" fill="hold">
                                          <p:stCondLst>
                                            <p:cond delay="0"/>
                                          </p:stCondLst>
                                        </p:cTn>
                                        <p:tgtEl>
                                          <p:spTgt spid="100">
                                            <p:txEl>
                                              <p:pRg st="3" end="3"/>
                                            </p:txEl>
                                          </p:spTgt>
                                        </p:tgtEl>
                                        <p:attrNameLst>
                                          <p:attrName>style.visibility</p:attrName>
                                        </p:attrNameLst>
                                      </p:cBhvr>
                                      <p:to>
                                        <p:strVal val="visible"/>
                                      </p:to>
                                    </p:set>
                                    <p:animEffect transition="in" filter="diamond(in)">
                                      <p:cBhvr>
                                        <p:cTn id="19" dur="2000"/>
                                        <p:tgtEl>
                                          <p:spTgt spid="100">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ox(in)">
                                      <p:cBhvr>
                                        <p:cTn id="24" dur="20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ox(in)">
                                      <p:cBhvr>
                                        <p:cTn id="29" dur="20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box(in)">
                                      <p:cBhvr>
                                        <p:cTn id="3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P spid="2" grpId="0" bldLvl="0" animBg="1"/>
      <p:bldP spid="2" grpId="1" animBg="1"/>
      <p:bldP spid="3" grpId="0" bldLvl="0" animBg="1"/>
      <p:bldP spid="3"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170180" y="64770"/>
            <a:ext cx="11689080" cy="6185535"/>
          </a:xfrm>
          <a:prstGeom prst="rect">
            <a:avLst/>
          </a:prstGeom>
          <a:noFill/>
        </p:spPr>
        <p:txBody>
          <a:bodyPr wrap="square" rtlCol="0" anchor="t">
            <a:spAutoFit/>
          </a:bodyPr>
          <a:lstStyle/>
          <a:p>
            <a:pPr indent="0" algn="ctr"/>
            <a:r>
              <a:rPr lang="en-US" sz="6600" b="1">
                <a:solidFill>
                  <a:srgbClr val="FF0000"/>
                </a:solidFill>
                <a:latin typeface="Arial" panose="020B0604020202020204" pitchFamily="34" charset="0"/>
                <a:ea typeface="SimSun" panose="02010600030101010101" pitchFamily="2" charset="-122"/>
                <a:sym typeface="+mn-ea"/>
              </a:rPr>
              <a:t>Tôi là học sinh lớp 1</a:t>
            </a:r>
            <a:endParaRPr lang="en-US" sz="6600" b="0">
              <a:solidFill>
                <a:srgbClr val="FF0000"/>
              </a:solidFill>
              <a:latin typeface="Arial" panose="020B0604020202020204" pitchFamily="34" charset="0"/>
              <a:ea typeface="SimSun" panose="02010600030101010101" pitchFamily="2" charset="-122"/>
            </a:endParaRPr>
          </a:p>
          <a:p>
            <a:pPr indent="0" algn="just"/>
            <a:r>
              <a:rPr lang="vi-VN" altLang="en-US" sz="6600">
                <a:latin typeface="Arial" panose="020B0604020202020204" pitchFamily="34" charset="0"/>
                <a:ea typeface="SimSun" panose="02010600030101010101" pitchFamily="2" charset="-122"/>
                <a:sym typeface="+mn-ea"/>
              </a:rPr>
              <a:t>	</a:t>
            </a:r>
            <a:r>
              <a:rPr lang="en-US" sz="6600" b="1">
                <a:solidFill>
                  <a:srgbClr val="3434DE"/>
                </a:solidFill>
                <a:latin typeface="Arial" panose="020B0604020202020204" pitchFamily="34" charset="0"/>
                <a:ea typeface="SimSun" panose="02010600030101010101" pitchFamily="2" charset="-122"/>
                <a:sym typeface="+mn-ea"/>
              </a:rPr>
              <a:t>Tôi tên là Nam, học sinh lớp 1A, Trường Tiểu học Lê Quý Đôn. Ngày đầu đi học, mặc bộ đồng phục của trường, tôi hãnh diện lắm.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144145" y="140970"/>
            <a:ext cx="11872595" cy="5631180"/>
          </a:xfrm>
          <a:prstGeom prst="rect">
            <a:avLst/>
          </a:prstGeom>
          <a:noFill/>
        </p:spPr>
        <p:txBody>
          <a:bodyPr wrap="square" rtlCol="0" anchor="t">
            <a:spAutoFit/>
          </a:bodyPr>
          <a:lstStyle/>
          <a:p>
            <a:pPr indent="0" algn="just"/>
            <a:r>
              <a:rPr lang="vi-VN" altLang="en-US" sz="6000" b="1">
                <a:gradFill>
                  <a:gsLst>
                    <a:gs pos="0">
                      <a:srgbClr val="14CD68"/>
                    </a:gs>
                    <a:gs pos="100000">
                      <a:srgbClr val="0B6E38"/>
                    </a:gs>
                  </a:gsLst>
                  <a:lin scaled="0"/>
                </a:gradFill>
                <a:latin typeface="Arial" panose="020B0604020202020204" pitchFamily="34" charset="0"/>
                <a:ea typeface="SimSun" panose="02010600030101010101" pitchFamily="2" charset="-122"/>
                <a:sym typeface="+mn-ea"/>
              </a:rPr>
              <a:t>	</a:t>
            </a:r>
            <a:r>
              <a:rPr lang="en-US" sz="6000" b="1">
                <a:solidFill>
                  <a:srgbClr val="00B050"/>
                </a:solidFill>
                <a:latin typeface="Arial" panose="020B0604020202020204" pitchFamily="34" charset="0"/>
                <a:ea typeface="SimSun" panose="02010600030101010101" pitchFamily="2" charset="-122"/>
                <a:sym typeface="+mn-ea"/>
              </a:rPr>
              <a:t>Hồi đầu năm học, tôi mới học chữ cái. Thế mà bây giờ, tôi đã đọc được truyện tranh. Tôi còn biết làm toán nữa. Tôi có thêm nhiều bạn mới.</a:t>
            </a:r>
          </a:p>
          <a:p>
            <a:pPr indent="0" algn="just"/>
            <a:r>
              <a:rPr lang="vi-VN" altLang="en-US" sz="6000" b="1">
                <a:solidFill>
                  <a:srgbClr val="00B050"/>
                </a:solidFill>
                <a:latin typeface="Arial" panose="020B0604020202020204" pitchFamily="34" charset="0"/>
                <a:ea typeface="SimSun" panose="02010600030101010101" pitchFamily="2" charset="-122"/>
                <a:sym typeface="+mn-ea"/>
              </a:rPr>
              <a:t>	</a:t>
            </a:r>
            <a:endParaRPr lang="en-US" sz="6000" b="1">
              <a:solidFill>
                <a:srgbClr val="00B050"/>
              </a:solidFill>
              <a:latin typeface="Arial" panose="020B0604020202020204" pitchFamily="34" charset="0"/>
              <a:ea typeface="SimSun" panose="02010600030101010101" pitchFamily="2" charset="-122"/>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69215" y="0"/>
            <a:ext cx="11687810" cy="4707890"/>
          </a:xfrm>
          <a:prstGeom prst="rect">
            <a:avLst/>
          </a:prstGeom>
          <a:noFill/>
        </p:spPr>
        <p:txBody>
          <a:bodyPr wrap="none" rtlCol="0" anchor="t">
            <a:spAutoFit/>
          </a:bodyPr>
          <a:lstStyle/>
          <a:p>
            <a:pPr indent="0" algn="just"/>
            <a:r>
              <a:rPr lang="en-US" sz="10000" b="1">
                <a:gradFill>
                  <a:gsLst>
                    <a:gs pos="0">
                      <a:srgbClr val="E30000"/>
                    </a:gs>
                    <a:gs pos="100000">
                      <a:srgbClr val="760303"/>
                    </a:gs>
                  </a:gsLst>
                  <a:lin scaled="0"/>
                </a:gradFill>
                <a:latin typeface="Arial" panose="020B0604020202020204" pitchFamily="34" charset="0"/>
                <a:ea typeface="SimSun" panose="02010600030101010101" pitchFamily="2" charset="-122"/>
                <a:sym typeface="+mn-ea"/>
              </a:rPr>
              <a:t>Ai cũng bảo từ khi </a:t>
            </a:r>
          </a:p>
          <a:p>
            <a:pPr indent="0" algn="just"/>
            <a:r>
              <a:rPr lang="en-US" sz="10000" b="1">
                <a:gradFill>
                  <a:gsLst>
                    <a:gs pos="0">
                      <a:srgbClr val="E30000"/>
                    </a:gs>
                    <a:gs pos="100000">
                      <a:srgbClr val="760303"/>
                    </a:gs>
                  </a:gsLst>
                  <a:lin scaled="0"/>
                </a:gradFill>
                <a:latin typeface="Arial" panose="020B0604020202020204" pitchFamily="34" charset="0"/>
                <a:ea typeface="SimSun" panose="02010600030101010101" pitchFamily="2" charset="-122"/>
                <a:sym typeface="+mn-ea"/>
              </a:rPr>
              <a:t>đi học,tôi chững </a:t>
            </a:r>
          </a:p>
          <a:p>
            <a:pPr indent="0" algn="just"/>
            <a:r>
              <a:rPr lang="en-US" sz="10000" b="1">
                <a:gradFill>
                  <a:gsLst>
                    <a:gs pos="0">
                      <a:srgbClr val="E30000"/>
                    </a:gs>
                    <a:gs pos="100000">
                      <a:srgbClr val="760303"/>
                    </a:gs>
                  </a:gsLst>
                  <a:lin scaled="0"/>
                </a:gradFill>
                <a:latin typeface="Arial" panose="020B0604020202020204" pitchFamily="34" charset="0"/>
                <a:ea typeface="SimSun" panose="02010600030101010101" pitchFamily="2" charset="-122"/>
                <a:sym typeface="+mn-ea"/>
              </a:rPr>
              <a:t>chạc hẳn lên.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rcRect l="45" r="45"/>
          <a:stretch>
            <a:fillRect/>
          </a:stretch>
        </p:blipFill>
        <p:spPr>
          <a:xfrm>
            <a:off x="9023691" y="713583"/>
            <a:ext cx="2912873" cy="5354636"/>
          </a:xfrm>
          <a:prstGeom prst="rect">
            <a:avLst/>
          </a:prstGeom>
        </p:spPr>
      </p:pic>
      <p:sp>
        <p:nvSpPr>
          <p:cNvPr id="3" name="Rectangle 2"/>
          <p:cNvSpPr/>
          <p:nvPr/>
        </p:nvSpPr>
        <p:spPr>
          <a:xfrm>
            <a:off x="255437" y="754091"/>
            <a:ext cx="9229899" cy="6631305"/>
          </a:xfrm>
          <a:prstGeom prst="rect">
            <a:avLst/>
          </a:prstGeom>
        </p:spPr>
        <p:txBody>
          <a:bodyPr wrap="square">
            <a:spAutoFit/>
          </a:bodyPr>
          <a:lstStyle/>
          <a:p>
            <a:pPr algn="ctr"/>
            <a:r>
              <a:rPr lang="en-US" altLang="zh-CN" sz="4000" b="1" dirty="0">
                <a:solidFill>
                  <a:srgbClr val="FF0000"/>
                </a:solidFill>
                <a:latin typeface="Arial-Rounded" panose="020B0500000000000000" pitchFamily="34" charset="-93"/>
                <a:ea typeface="Arial-Rounded" panose="020B0500000000000000" pitchFamily="34" charset="-93"/>
                <a:cs typeface="Arial-Rounded" panose="020B0500000000000000" pitchFamily="34" charset="-93"/>
                <a:sym typeface="+mn-lt"/>
              </a:rPr>
              <a:t>Tôi là học sinh lớp 1</a:t>
            </a:r>
          </a:p>
          <a:p>
            <a:pPr algn="just"/>
            <a:r>
              <a:rPr lang="en-US" altLang="zh-CN" sz="3500" dirty="0">
                <a:latin typeface="Arial-Rounded" panose="020B0500000000000000" pitchFamily="34" charset="-93"/>
                <a:ea typeface="Arial-Rounded" panose="020B0500000000000000" pitchFamily="34" charset="-93"/>
                <a:cs typeface="Arial-Rounded" panose="020B0500000000000000" pitchFamily="34" charset="-93"/>
                <a:sym typeface="+mn-lt"/>
              </a:rPr>
              <a:t>	Tôi tên là Nam, học sinh lớp 1A, Trường Tiểu học Lê Quý Đôn. Ngày đầu đi học, mặc bộ đồng phục của trường, tôi hãnh diện lắm.</a:t>
            </a:r>
          </a:p>
          <a:p>
            <a:pPr algn="just"/>
            <a:r>
              <a:rPr lang="en-US" altLang="zh-CN" sz="3500" dirty="0">
                <a:latin typeface="Arial-Rounded" panose="020B0500000000000000" pitchFamily="34" charset="-93"/>
                <a:ea typeface="Arial-Rounded" panose="020B0500000000000000" pitchFamily="34" charset="-93"/>
                <a:cs typeface="Arial-Rounded" panose="020B0500000000000000" pitchFamily="34" charset="-93"/>
                <a:sym typeface="+mn-lt"/>
              </a:rPr>
              <a:t>	Hồi đầu năm học, tôi mới học chữ cái.  Thế mà bây giờ, tôi đã đọc được truyện tranh. Tôi còn biết làm toán nữa. Tôi có thêm nhiều bạn mới.</a:t>
            </a:r>
          </a:p>
          <a:p>
            <a:pPr algn="just"/>
            <a:r>
              <a:rPr lang="en-US" altLang="zh-CN" sz="3500" dirty="0">
                <a:latin typeface="Arial-Rounded" panose="020B0500000000000000" pitchFamily="34" charset="-93"/>
                <a:ea typeface="Arial-Rounded" panose="020B0500000000000000" pitchFamily="34" charset="-93"/>
                <a:cs typeface="Arial-Rounded" panose="020B0500000000000000" pitchFamily="34" charset="-93"/>
                <a:sym typeface="+mn-lt"/>
              </a:rPr>
              <a:t>	Ai cũng bảo từ khi đi học, tôi chững chạc hẳn lên.</a:t>
            </a:r>
          </a:p>
          <a:p>
            <a:pPr algn="just"/>
            <a:r>
              <a:rPr lang="en-US" altLang="zh-CN" sz="3500" dirty="0">
                <a:latin typeface="Arial-Rounded" panose="020B0500000000000000" pitchFamily="34" charset="-93"/>
                <a:ea typeface="Arial-Rounded" panose="020B0500000000000000" pitchFamily="34" charset="-93"/>
                <a:cs typeface="Arial-Rounded" panose="020B0500000000000000" pitchFamily="34" charset="-93"/>
                <a:sym typeface="+mn-lt"/>
              </a:rPr>
              <a:t>						(Trung Sơn)                                 </a:t>
            </a:r>
            <a:endParaRPr lang="zh-CN" altLang="en-US" sz="3500" dirty="0">
              <a:latin typeface="Arial-Rounded" panose="020B0500000000000000" pitchFamily="34" charset="-93"/>
              <a:ea typeface="Arial-Rounded" panose="020B0500000000000000" pitchFamily="34" charset="-93"/>
              <a:cs typeface="Arial-Rounded" panose="020B0500000000000000" pitchFamily="34" charset="-93"/>
              <a:sym typeface="+mn-lt"/>
            </a:endParaRPr>
          </a:p>
        </p:txBody>
      </p:sp>
      <p:sp>
        <p:nvSpPr>
          <p:cNvPr id="4" name="8"/>
          <p:cNvSpPr/>
          <p:nvPr/>
        </p:nvSpPr>
        <p:spPr>
          <a:xfrm>
            <a:off x="255270" y="209550"/>
            <a:ext cx="3995420" cy="583565"/>
          </a:xfrm>
          <a:prstGeom prst="rect">
            <a:avLst/>
          </a:prstGeom>
        </p:spPr>
        <p:txBody>
          <a:bodyPr wrap="square">
            <a:spAutoFit/>
          </a:bodyPr>
          <a:lstStyle/>
          <a:p>
            <a:r>
              <a:rPr lang="en-US" altLang="zh-CN" sz="3200" dirty="0">
                <a:solidFill>
                  <a:srgbClr val="3B9185"/>
                </a:solidFill>
                <a:effectLst>
                  <a:outerShdw blurRad="38100" dist="38100" dir="2700000" algn="tl">
                    <a:srgbClr val="000000">
                      <a:alpha val="43137"/>
                    </a:srgbClr>
                  </a:outerShdw>
                </a:effectLst>
                <a:latin typeface="Arial-Rounded" panose="020B0500000000000000" pitchFamily="34" charset="-93"/>
                <a:ea typeface="Arial-Rounded" panose="020B0500000000000000" pitchFamily="34" charset="-93"/>
                <a:cs typeface="Arial-Rounded" panose="020B0500000000000000" pitchFamily="34" charset="-93"/>
                <a:sym typeface="+mn-lt"/>
              </a:rPr>
              <a:t>ĐỌC VĂN BẢN</a:t>
            </a:r>
            <a:endParaRPr lang="zh-CN" altLang="en-US" sz="3200" dirty="0">
              <a:solidFill>
                <a:srgbClr val="3B9185"/>
              </a:solidFill>
              <a:effectLst>
                <a:outerShdw blurRad="38100" dist="38100" dir="2700000" algn="tl">
                  <a:srgbClr val="000000">
                    <a:alpha val="43137"/>
                  </a:srgbClr>
                </a:outerShdw>
              </a:effectLst>
              <a:latin typeface="Arial-Rounded" panose="020B0500000000000000" pitchFamily="34" charset="-93"/>
              <a:ea typeface="Arial-Rounded" panose="020B0500000000000000" pitchFamily="34" charset="-93"/>
              <a:cs typeface="Arial-Rounded" panose="020B0500000000000000" pitchFamily="34" charset="-93"/>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par>
                                <p:cTn id="14" presetID="14" presetClass="entr" presetSubtype="1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randombar(horizont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10DEC8-3572-4762-A19C-11F2408B66C5}"/>
              </a:ext>
            </a:extLst>
          </p:cNvPr>
          <p:cNvSpPr/>
          <p:nvPr/>
        </p:nvSpPr>
        <p:spPr>
          <a:xfrm>
            <a:off x="5145262" y="2967335"/>
            <a:ext cx="1901483" cy="923330"/>
          </a:xfrm>
          <a:prstGeom prst="rect">
            <a:avLst/>
          </a:prstGeom>
          <a:noFill/>
        </p:spPr>
        <p:txBody>
          <a:bodyPr wrap="none" lIns="91440" tIns="45720" rIns="91440" bIns="45720">
            <a:spAutoFit/>
          </a:bodyPr>
          <a:lstStyle/>
          <a:p>
            <a:pPr algn="ctr"/>
            <a:r>
              <a:rPr lang="en-US" sz="5400" b="1">
                <a:ln w="9525">
                  <a:solidFill>
                    <a:schemeClr val="bg1"/>
                  </a:solidFill>
                  <a:prstDash val="solid"/>
                </a:ln>
                <a:effectLst>
                  <a:outerShdw blurRad="12700" dist="38100" dir="2700000" algn="tl" rotWithShape="0">
                    <a:schemeClr val="bg1">
                      <a:lumMod val="50000"/>
                    </a:schemeClr>
                  </a:outerShdw>
                </a:effectLst>
              </a:rPr>
              <a:t>TIẾT 2</a:t>
            </a:r>
            <a:endParaRPr lang="en-US" sz="5400" b="1" cap="none" spc="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55778351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 Box 99"/>
          <p:cNvSpPr txBox="1"/>
          <p:nvPr/>
        </p:nvSpPr>
        <p:spPr>
          <a:xfrm>
            <a:off x="178435" y="151765"/>
            <a:ext cx="11864975" cy="922020"/>
          </a:xfrm>
          <a:prstGeom prst="rect">
            <a:avLst/>
          </a:prstGeom>
          <a:noFill/>
          <a:ln w="9525">
            <a:noFill/>
          </a:ln>
        </p:spPr>
        <p:txBody>
          <a:bodyPr wrap="square">
            <a:spAutoFit/>
          </a:bodyPr>
          <a:lstStyle/>
          <a:p>
            <a:pPr indent="0"/>
            <a:r>
              <a:rPr lang="en-US" sz="5400" b="0">
                <a:solidFill>
                  <a:srgbClr val="000000"/>
                </a:solidFill>
                <a:latin typeface="Arial" panose="020B0604020202020204" pitchFamily="34" charset="0"/>
                <a:ea typeface="SimSun" panose="02010600030101010101" pitchFamily="2" charset="-122"/>
              </a:rPr>
              <a:t> </a:t>
            </a:r>
            <a:r>
              <a:rPr lang="vi-VN" altLang="en-US" sz="5400" b="0">
                <a:solidFill>
                  <a:srgbClr val="000000"/>
                </a:solidFill>
                <a:latin typeface="Arial" panose="020B0604020202020204" pitchFamily="34" charset="0"/>
                <a:ea typeface="SimSun" panose="02010600030101010101" pitchFamily="2" charset="-122"/>
              </a:rPr>
              <a:t>a</a:t>
            </a:r>
            <a:r>
              <a:rPr lang="en-US" sz="5400" b="0">
                <a:solidFill>
                  <a:srgbClr val="000000"/>
                </a:solidFill>
                <a:latin typeface="Arial" panose="020B0604020202020204" pitchFamily="34" charset="0"/>
                <a:ea typeface="SimSun" panose="02010600030101010101" pitchFamily="2" charset="-122"/>
              </a:rPr>
              <a:t>.Bạn </a:t>
            </a:r>
            <a:r>
              <a:rPr lang="vi-VN" altLang="en-US" sz="5400" b="0">
                <a:solidFill>
                  <a:srgbClr val="000000"/>
                </a:solidFill>
                <a:latin typeface="Arial" panose="020B0604020202020204" pitchFamily="34" charset="0"/>
                <a:ea typeface="SimSun" panose="02010600030101010101" pitchFamily="2" charset="-122"/>
              </a:rPr>
              <a:t>N</a:t>
            </a:r>
            <a:r>
              <a:rPr lang="en-US" sz="5400" b="0">
                <a:solidFill>
                  <a:srgbClr val="000000"/>
                </a:solidFill>
                <a:latin typeface="Arial" panose="020B0604020202020204" pitchFamily="34" charset="0"/>
                <a:ea typeface="SimSun" panose="02010600030101010101" pitchFamily="2" charset="-122"/>
              </a:rPr>
              <a:t>am học lớp </a:t>
            </a:r>
            <a:r>
              <a:rPr lang="en-US" sz="5400" b="1">
                <a:solidFill>
                  <a:srgbClr val="FF0000"/>
                </a:solidFill>
                <a:latin typeface="Arial" panose="020B0604020202020204" pitchFamily="34" charset="0"/>
                <a:ea typeface="SimSun" panose="02010600030101010101" pitchFamily="2" charset="-122"/>
              </a:rPr>
              <a:t>mấy</a:t>
            </a:r>
            <a:r>
              <a:rPr lang="vi-VN" altLang="en-US" sz="5400" b="1">
                <a:solidFill>
                  <a:srgbClr val="FF0000"/>
                </a:solidFill>
                <a:latin typeface="Arial" panose="020B0604020202020204" pitchFamily="34" charset="0"/>
                <a:ea typeface="SimSun" panose="02010600030101010101" pitchFamily="2" charset="-122"/>
              </a:rPr>
              <a:t>?</a:t>
            </a:r>
            <a:endParaRPr lang="vi-VN" altLang="en-US" sz="5400" b="0">
              <a:solidFill>
                <a:srgbClr val="000000"/>
              </a:solidFill>
              <a:latin typeface="Arial" panose="020B0604020202020204" pitchFamily="34" charset="0"/>
              <a:ea typeface="SimSun" panose="02010600030101010101" pitchFamily="2" charset="-122"/>
            </a:endParaRPr>
          </a:p>
        </p:txBody>
      </p:sp>
      <p:sp>
        <p:nvSpPr>
          <p:cNvPr id="4" name="Text Box 3"/>
          <p:cNvSpPr txBox="1"/>
          <p:nvPr/>
        </p:nvSpPr>
        <p:spPr>
          <a:xfrm>
            <a:off x="832485" y="5486400"/>
            <a:ext cx="7996555" cy="922020"/>
          </a:xfrm>
          <a:prstGeom prst="rect">
            <a:avLst/>
          </a:prstGeom>
          <a:noFill/>
        </p:spPr>
        <p:txBody>
          <a:bodyPr wrap="square" rtlCol="0" anchor="t">
            <a:spAutoFit/>
          </a:bodyPr>
          <a:lstStyle/>
          <a:p>
            <a:r>
              <a:rPr lang="vi-VN" altLang="en-US" sz="5400">
                <a:solidFill>
                  <a:schemeClr val="tx1"/>
                </a:solidFill>
                <a:latin typeface="Arial" panose="020B0604020202020204" pitchFamily="34" charset="0"/>
                <a:ea typeface="SimSun" panose="02010600030101010101" pitchFamily="2" charset="-122"/>
                <a:sym typeface="+mn-ea"/>
              </a:rPr>
              <a:t>Bạn Nam học lớp</a:t>
            </a:r>
            <a:r>
              <a:rPr lang="vi-VN" altLang="en-US" sz="5400" b="1">
                <a:solidFill>
                  <a:srgbClr val="0070C0"/>
                </a:solidFill>
                <a:latin typeface="Arial" panose="020B0604020202020204" pitchFamily="34" charset="0"/>
                <a:ea typeface="SimSun" panose="02010600030101010101" pitchFamily="2" charset="-122"/>
                <a:sym typeface="+mn-ea"/>
              </a:rPr>
              <a:t> </a:t>
            </a:r>
            <a:r>
              <a:rPr lang="vi-VN" altLang="en-US" sz="5400" b="1">
                <a:solidFill>
                  <a:srgbClr val="3434DE"/>
                </a:solidFill>
                <a:latin typeface="Arial" panose="020B0604020202020204" pitchFamily="34" charset="0"/>
                <a:ea typeface="SimSun" panose="02010600030101010101" pitchFamily="2" charset="-122"/>
                <a:sym typeface="+mn-ea"/>
              </a:rPr>
              <a:t>1 A.</a:t>
            </a:r>
          </a:p>
        </p:txBody>
      </p:sp>
      <p:sp>
        <p:nvSpPr>
          <p:cNvPr id="5" name="Text Box 4"/>
          <p:cNvSpPr txBox="1"/>
          <p:nvPr/>
        </p:nvSpPr>
        <p:spPr>
          <a:xfrm>
            <a:off x="178435" y="1235710"/>
            <a:ext cx="11689080" cy="3938270"/>
          </a:xfrm>
          <a:prstGeom prst="rect">
            <a:avLst/>
          </a:prstGeom>
          <a:noFill/>
        </p:spPr>
        <p:txBody>
          <a:bodyPr wrap="square" rtlCol="0" anchor="t">
            <a:spAutoFit/>
          </a:bodyPr>
          <a:lstStyle/>
          <a:p>
            <a:pPr indent="0" algn="ctr"/>
            <a:r>
              <a:rPr lang="en-US" sz="5000" b="1">
                <a:solidFill>
                  <a:srgbClr val="FF0000"/>
                </a:solidFill>
                <a:latin typeface="Arial" panose="020B0604020202020204" pitchFamily="34" charset="0"/>
                <a:ea typeface="SimSun" panose="02010600030101010101" pitchFamily="2" charset="-122"/>
                <a:sym typeface="+mn-ea"/>
              </a:rPr>
              <a:t>Tôi là học sinh lớp 1</a:t>
            </a:r>
            <a:endParaRPr lang="en-US" sz="5000" b="0">
              <a:solidFill>
                <a:srgbClr val="FF0000"/>
              </a:solidFill>
              <a:latin typeface="Arial" panose="020B0604020202020204" pitchFamily="34" charset="0"/>
              <a:ea typeface="SimSun" panose="02010600030101010101" pitchFamily="2" charset="-122"/>
            </a:endParaRPr>
          </a:p>
          <a:p>
            <a:pPr indent="0" algn="just"/>
            <a:r>
              <a:rPr lang="vi-VN" altLang="en-US" sz="5000">
                <a:latin typeface="Arial" panose="020B0604020202020204" pitchFamily="34" charset="0"/>
                <a:ea typeface="SimSun" panose="02010600030101010101" pitchFamily="2" charset="-122"/>
                <a:sym typeface="+mn-ea"/>
              </a:rPr>
              <a:t>	</a:t>
            </a:r>
            <a:r>
              <a:rPr lang="en-US" sz="5000" b="1">
                <a:solidFill>
                  <a:srgbClr val="3434DE"/>
                </a:solidFill>
                <a:latin typeface="Arial" panose="020B0604020202020204" pitchFamily="34" charset="0"/>
                <a:ea typeface="SimSun" panose="02010600030101010101" pitchFamily="2" charset="-122"/>
                <a:sym typeface="+mn-ea"/>
              </a:rPr>
              <a:t>Tôi tên là Nam, học sinh lớp 1A, Trường Tiểu học Lê Quý Đôn. Ngày đầu đi học, mặc bộ đồng phục của trường, tôi hãnh diện lắm.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strips(downLeft)">
                                      <p:cBhvr>
                                        <p:cTn id="7" dur="500"/>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strVal val="#ppt_w*0.70"/>
                                          </p:val>
                                        </p:tav>
                                        <p:tav tm="100000">
                                          <p:val>
                                            <p:strVal val="#ppt_w"/>
                                          </p:val>
                                        </p:tav>
                                      </p:tavLst>
                                    </p:anim>
                                    <p:anim calcmode="lin" valueType="num">
                                      <p:cBhvr>
                                        <p:cTn id="18" dur="1000" fill="hold"/>
                                        <p:tgtEl>
                                          <p:spTgt spid="4"/>
                                        </p:tgtEl>
                                        <p:attrNameLst>
                                          <p:attrName>ppt_h</p:attrName>
                                        </p:attrNameLst>
                                      </p:cBhvr>
                                      <p:tavLst>
                                        <p:tav tm="0">
                                          <p:val>
                                            <p:strVal val="#ppt_h"/>
                                          </p:val>
                                        </p:tav>
                                        <p:tav tm="100000">
                                          <p:val>
                                            <p:strVal val="#ppt_h"/>
                                          </p:val>
                                        </p:tav>
                                      </p:tavLst>
                                    </p:anim>
                                    <p:animEffect transition="in" filter="fade">
                                      <p:cBhvr>
                                        <p:cTn id="1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0" grpId="1"/>
      <p:bldP spid="4" grpId="0"/>
      <p:bldP spid="4" grpId="1"/>
      <p:bldP spid="5" grpId="0"/>
      <p:bldP spid="5"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 Box 99"/>
          <p:cNvSpPr txBox="1"/>
          <p:nvPr/>
        </p:nvSpPr>
        <p:spPr>
          <a:xfrm>
            <a:off x="178435" y="151765"/>
            <a:ext cx="11864975" cy="922020"/>
          </a:xfrm>
          <a:prstGeom prst="rect">
            <a:avLst/>
          </a:prstGeom>
          <a:noFill/>
          <a:ln w="9525">
            <a:noFill/>
          </a:ln>
        </p:spPr>
        <p:txBody>
          <a:bodyPr wrap="square">
            <a:spAutoFit/>
          </a:bodyPr>
          <a:lstStyle/>
          <a:p>
            <a:pPr indent="0"/>
            <a:r>
              <a:rPr lang="en-US" sz="5400" b="0">
                <a:solidFill>
                  <a:srgbClr val="000000"/>
                </a:solidFill>
                <a:latin typeface="Arial" panose="020B0604020202020204" pitchFamily="34" charset="0"/>
                <a:ea typeface="SimSun" panose="02010600030101010101" pitchFamily="2" charset="-122"/>
              </a:rPr>
              <a:t> </a:t>
            </a:r>
            <a:r>
              <a:rPr lang="vi-VN" altLang="en-US" sz="5400" b="0">
                <a:solidFill>
                  <a:srgbClr val="000000"/>
                </a:solidFill>
                <a:latin typeface="Arial" panose="020B0604020202020204" pitchFamily="34" charset="0"/>
                <a:ea typeface="SimSun" panose="02010600030101010101" pitchFamily="2" charset="-122"/>
              </a:rPr>
              <a:t>b</a:t>
            </a:r>
            <a:r>
              <a:rPr lang="en-US" sz="5400" b="0">
                <a:solidFill>
                  <a:srgbClr val="000000"/>
                </a:solidFill>
                <a:latin typeface="Arial" panose="020B0604020202020204" pitchFamily="34" charset="0"/>
                <a:ea typeface="SimSun" panose="02010600030101010101" pitchFamily="2" charset="-122"/>
              </a:rPr>
              <a:t>.Hồi đầu năm</a:t>
            </a:r>
            <a:r>
              <a:rPr lang="vi-VN" altLang="en-US" sz="5400" b="0">
                <a:solidFill>
                  <a:srgbClr val="000000"/>
                </a:solidFill>
                <a:latin typeface="Arial" panose="020B0604020202020204" pitchFamily="34" charset="0"/>
                <a:ea typeface="SimSun" panose="02010600030101010101" pitchFamily="2" charset="-122"/>
              </a:rPr>
              <a:t>,</a:t>
            </a:r>
            <a:r>
              <a:rPr lang="en-US" sz="5400" b="0">
                <a:solidFill>
                  <a:srgbClr val="000000"/>
                </a:solidFill>
                <a:latin typeface="Arial" panose="020B0604020202020204" pitchFamily="34" charset="0"/>
                <a:ea typeface="SimSun" panose="02010600030101010101" pitchFamily="2" charset="-122"/>
              </a:rPr>
              <a:t> </a:t>
            </a:r>
            <a:r>
              <a:rPr lang="vi-VN" altLang="en-US" sz="5400" b="0">
                <a:solidFill>
                  <a:srgbClr val="000000"/>
                </a:solidFill>
                <a:latin typeface="Arial" panose="020B0604020202020204" pitchFamily="34" charset="0"/>
                <a:ea typeface="SimSun" panose="02010600030101010101" pitchFamily="2" charset="-122"/>
              </a:rPr>
              <a:t>Nam</a:t>
            </a:r>
            <a:r>
              <a:rPr lang="en-US" sz="5400" b="0">
                <a:solidFill>
                  <a:srgbClr val="000000"/>
                </a:solidFill>
                <a:latin typeface="Arial" panose="020B0604020202020204" pitchFamily="34" charset="0"/>
                <a:ea typeface="SimSun" panose="02010600030101010101" pitchFamily="2" charset="-122"/>
              </a:rPr>
              <a:t> học </a:t>
            </a:r>
            <a:r>
              <a:rPr lang="en-US" sz="5400" b="1">
                <a:solidFill>
                  <a:srgbClr val="FF0000"/>
                </a:solidFill>
                <a:latin typeface="Arial" panose="020B0604020202020204" pitchFamily="34" charset="0"/>
                <a:ea typeface="SimSun" panose="02010600030101010101" pitchFamily="2" charset="-122"/>
              </a:rPr>
              <a:t>gì</a:t>
            </a:r>
            <a:r>
              <a:rPr lang="vi-VN" altLang="en-US" sz="5400" b="1">
                <a:solidFill>
                  <a:srgbClr val="FF0000"/>
                </a:solidFill>
                <a:latin typeface="Arial" panose="020B0604020202020204" pitchFamily="34" charset="0"/>
                <a:ea typeface="SimSun" panose="02010600030101010101" pitchFamily="2" charset="-122"/>
              </a:rPr>
              <a:t>?</a:t>
            </a:r>
            <a:endParaRPr lang="vi-VN" altLang="en-US" sz="5400" b="0">
              <a:solidFill>
                <a:srgbClr val="000000"/>
              </a:solidFill>
              <a:latin typeface="Arial" panose="020B0604020202020204" pitchFamily="34" charset="0"/>
              <a:ea typeface="SimSun" panose="02010600030101010101" pitchFamily="2" charset="-122"/>
            </a:endParaRPr>
          </a:p>
        </p:txBody>
      </p:sp>
      <p:sp>
        <p:nvSpPr>
          <p:cNvPr id="2" name="Text Box 1"/>
          <p:cNvSpPr txBox="1"/>
          <p:nvPr/>
        </p:nvSpPr>
        <p:spPr>
          <a:xfrm>
            <a:off x="560705" y="4379595"/>
            <a:ext cx="11100435" cy="922020"/>
          </a:xfrm>
          <a:prstGeom prst="rect">
            <a:avLst/>
          </a:prstGeom>
          <a:noFill/>
        </p:spPr>
        <p:txBody>
          <a:bodyPr wrap="square" rtlCol="0" anchor="t">
            <a:spAutoFit/>
          </a:bodyPr>
          <a:lstStyle/>
          <a:p>
            <a:r>
              <a:rPr lang="en-US" sz="5400">
                <a:solidFill>
                  <a:srgbClr val="000000"/>
                </a:solidFill>
                <a:latin typeface="Arial" panose="020B0604020202020204" pitchFamily="34" charset="0"/>
                <a:ea typeface="SimSun" panose="02010600030101010101" pitchFamily="2" charset="-122"/>
                <a:sym typeface="+mn-ea"/>
              </a:rPr>
              <a:t>Hồi đầu năm</a:t>
            </a:r>
            <a:r>
              <a:rPr lang="vi-VN" altLang="en-US" sz="5400">
                <a:solidFill>
                  <a:srgbClr val="000000"/>
                </a:solidFill>
                <a:latin typeface="Arial" panose="020B0604020202020204" pitchFamily="34" charset="0"/>
                <a:ea typeface="SimSun" panose="02010600030101010101" pitchFamily="2" charset="-122"/>
                <a:sym typeface="+mn-ea"/>
              </a:rPr>
              <a:t>,</a:t>
            </a:r>
            <a:r>
              <a:rPr lang="en-US" sz="5400">
                <a:solidFill>
                  <a:srgbClr val="000000"/>
                </a:solidFill>
                <a:latin typeface="Arial" panose="020B0604020202020204" pitchFamily="34" charset="0"/>
                <a:ea typeface="SimSun" panose="02010600030101010101" pitchFamily="2" charset="-122"/>
                <a:sym typeface="+mn-ea"/>
              </a:rPr>
              <a:t> </a:t>
            </a:r>
            <a:r>
              <a:rPr lang="vi-VN" altLang="en-US" sz="5400">
                <a:solidFill>
                  <a:srgbClr val="000000"/>
                </a:solidFill>
                <a:latin typeface="Arial" panose="020B0604020202020204" pitchFamily="34" charset="0"/>
                <a:ea typeface="SimSun" panose="02010600030101010101" pitchFamily="2" charset="-122"/>
                <a:sym typeface="+mn-ea"/>
              </a:rPr>
              <a:t>Nam</a:t>
            </a:r>
            <a:r>
              <a:rPr lang="en-US" sz="5400">
                <a:solidFill>
                  <a:srgbClr val="000000"/>
                </a:solidFill>
                <a:latin typeface="Arial" panose="020B0604020202020204" pitchFamily="34" charset="0"/>
                <a:ea typeface="SimSun" panose="02010600030101010101" pitchFamily="2" charset="-122"/>
                <a:sym typeface="+mn-ea"/>
              </a:rPr>
              <a:t> học</a:t>
            </a:r>
            <a:r>
              <a:rPr lang="vi-VN" altLang="en-US" sz="5400">
                <a:solidFill>
                  <a:srgbClr val="000000"/>
                </a:solidFill>
                <a:latin typeface="Arial" panose="020B0604020202020204" pitchFamily="34" charset="0"/>
                <a:ea typeface="SimSun" panose="02010600030101010101" pitchFamily="2" charset="-122"/>
                <a:sym typeface="+mn-ea"/>
              </a:rPr>
              <a:t> </a:t>
            </a:r>
            <a:r>
              <a:rPr lang="vi-VN" altLang="en-US" sz="5400" b="1">
                <a:solidFill>
                  <a:srgbClr val="0070C0"/>
                </a:solidFill>
                <a:latin typeface="Arial" panose="020B0604020202020204" pitchFamily="34" charset="0"/>
                <a:ea typeface="SimSun" panose="02010600030101010101" pitchFamily="2" charset="-122"/>
                <a:sym typeface="+mn-ea"/>
              </a:rPr>
              <a:t>chữ cái.</a:t>
            </a:r>
          </a:p>
        </p:txBody>
      </p:sp>
      <p:sp>
        <p:nvSpPr>
          <p:cNvPr id="6" name="Text Box 5"/>
          <p:cNvSpPr txBox="1"/>
          <p:nvPr/>
        </p:nvSpPr>
        <p:spPr>
          <a:xfrm>
            <a:off x="255905" y="1254125"/>
            <a:ext cx="11660505" cy="3046095"/>
          </a:xfrm>
          <a:prstGeom prst="rect">
            <a:avLst/>
          </a:prstGeom>
          <a:noFill/>
        </p:spPr>
        <p:txBody>
          <a:bodyPr wrap="square" rtlCol="0" anchor="t">
            <a:spAutoFit/>
          </a:bodyPr>
          <a:lstStyle/>
          <a:p>
            <a:pPr indent="0" algn="just"/>
            <a:r>
              <a:rPr lang="en-US" sz="4800" b="1">
                <a:gradFill>
                  <a:gsLst>
                    <a:gs pos="0">
                      <a:srgbClr val="14CD68"/>
                    </a:gs>
                    <a:gs pos="100000">
                      <a:srgbClr val="0B6E38"/>
                    </a:gs>
                  </a:gsLst>
                  <a:lin scaled="0"/>
                </a:gradFill>
                <a:latin typeface="Arial" panose="020B0604020202020204" pitchFamily="34" charset="0"/>
                <a:ea typeface="SimSun" panose="02010600030101010101" pitchFamily="2" charset="-122"/>
                <a:sym typeface="+mn-ea"/>
              </a:rPr>
              <a:t>Hồi đầu năm học, tôi mới học chữ cái. Thế mà bây giờ, tôi đã đọc được truyện tranh. Tôi còn biết làm toán nữa. Tôi có thêm nhiều bạn mới.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strips(downLeft)">
                                      <p:cBhvr>
                                        <p:cTn id="7" dur="500"/>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strVal val="#ppt_w*0.70"/>
                                          </p:val>
                                        </p:tav>
                                        <p:tav tm="100000">
                                          <p:val>
                                            <p:strVal val="#ppt_w"/>
                                          </p:val>
                                        </p:tav>
                                      </p:tavLst>
                                    </p:anim>
                                    <p:anim calcmode="lin" valueType="num">
                                      <p:cBhvr>
                                        <p:cTn id="20" dur="1000" fill="hold"/>
                                        <p:tgtEl>
                                          <p:spTgt spid="2"/>
                                        </p:tgtEl>
                                        <p:attrNameLst>
                                          <p:attrName>ppt_h</p:attrName>
                                        </p:attrNameLst>
                                      </p:cBhvr>
                                      <p:tavLst>
                                        <p:tav tm="0">
                                          <p:val>
                                            <p:strVal val="#ppt_h"/>
                                          </p:val>
                                        </p:tav>
                                        <p:tav tm="100000">
                                          <p:val>
                                            <p:strVal val="#ppt_h"/>
                                          </p:val>
                                        </p:tav>
                                      </p:tavLst>
                                    </p:anim>
                                    <p:animEffect transition="in" filter="fade">
                                      <p:cBhvr>
                                        <p:cTn id="2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0" grpId="1"/>
      <p:bldP spid="2" grpId="0"/>
      <p:bldP spid="2" grpId="1"/>
      <p:bldP spid="6" grpId="0"/>
      <p:bldP spid="6"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 Box 99"/>
          <p:cNvSpPr txBox="1"/>
          <p:nvPr/>
        </p:nvSpPr>
        <p:spPr>
          <a:xfrm>
            <a:off x="178435" y="151765"/>
            <a:ext cx="11864975" cy="922020"/>
          </a:xfrm>
          <a:prstGeom prst="rect">
            <a:avLst/>
          </a:prstGeom>
          <a:noFill/>
          <a:ln w="9525">
            <a:noFill/>
          </a:ln>
        </p:spPr>
        <p:txBody>
          <a:bodyPr wrap="square">
            <a:spAutoFit/>
          </a:bodyPr>
          <a:lstStyle/>
          <a:p>
            <a:pPr indent="0"/>
            <a:r>
              <a:rPr lang="en-US" sz="5400" b="0">
                <a:solidFill>
                  <a:srgbClr val="000000"/>
                </a:solidFill>
                <a:latin typeface="Arial" panose="020B0604020202020204" pitchFamily="34" charset="0"/>
                <a:ea typeface="SimSun" panose="02010600030101010101" pitchFamily="2" charset="-122"/>
              </a:rPr>
              <a:t> </a:t>
            </a:r>
            <a:endParaRPr lang="vi-VN" altLang="en-US" sz="5400" b="0">
              <a:solidFill>
                <a:srgbClr val="000000"/>
              </a:solidFill>
              <a:latin typeface="Arial" panose="020B0604020202020204" pitchFamily="34" charset="0"/>
              <a:ea typeface="SimSun" panose="02010600030101010101" pitchFamily="2" charset="-122"/>
            </a:endParaRPr>
          </a:p>
        </p:txBody>
      </p:sp>
      <p:sp>
        <p:nvSpPr>
          <p:cNvPr id="3" name="Text Box 2"/>
          <p:cNvSpPr txBox="1"/>
          <p:nvPr/>
        </p:nvSpPr>
        <p:spPr>
          <a:xfrm>
            <a:off x="250825" y="4588510"/>
            <a:ext cx="11792585" cy="1753235"/>
          </a:xfrm>
          <a:prstGeom prst="rect">
            <a:avLst/>
          </a:prstGeom>
          <a:noFill/>
        </p:spPr>
        <p:txBody>
          <a:bodyPr wrap="square" rtlCol="0" anchor="t">
            <a:spAutoFit/>
          </a:bodyPr>
          <a:lstStyle/>
          <a:p>
            <a:r>
              <a:rPr lang="en-US" sz="5400">
                <a:solidFill>
                  <a:srgbClr val="000000"/>
                </a:solidFill>
                <a:latin typeface="Arial" panose="020B0604020202020204" pitchFamily="34" charset="0"/>
                <a:ea typeface="SimSun" panose="02010600030101010101" pitchFamily="2" charset="-122"/>
                <a:sym typeface="+mn-ea"/>
              </a:rPr>
              <a:t>Bây giờ</a:t>
            </a:r>
            <a:r>
              <a:rPr lang="vi-VN" altLang="en-US" sz="5400">
                <a:solidFill>
                  <a:srgbClr val="000000"/>
                </a:solidFill>
                <a:latin typeface="Arial" panose="020B0604020202020204" pitchFamily="34" charset="0"/>
                <a:ea typeface="SimSun" panose="02010600030101010101" pitchFamily="2" charset="-122"/>
                <a:sym typeface="+mn-ea"/>
              </a:rPr>
              <a:t>,</a:t>
            </a:r>
            <a:r>
              <a:rPr lang="en-US" sz="5400">
                <a:solidFill>
                  <a:srgbClr val="000000"/>
                </a:solidFill>
                <a:latin typeface="Arial" panose="020B0604020202020204" pitchFamily="34" charset="0"/>
                <a:ea typeface="SimSun" panose="02010600030101010101" pitchFamily="2" charset="-122"/>
                <a:sym typeface="+mn-ea"/>
              </a:rPr>
              <a:t> </a:t>
            </a:r>
            <a:r>
              <a:rPr lang="vi-VN" altLang="en-US" sz="5400">
                <a:solidFill>
                  <a:srgbClr val="000000"/>
                </a:solidFill>
                <a:latin typeface="Arial" panose="020B0604020202020204" pitchFamily="34" charset="0"/>
                <a:ea typeface="SimSun" panose="02010600030101010101" pitchFamily="2" charset="-122"/>
                <a:sym typeface="+mn-ea"/>
              </a:rPr>
              <a:t>N</a:t>
            </a:r>
            <a:r>
              <a:rPr lang="en-US" sz="5400">
                <a:solidFill>
                  <a:srgbClr val="000000"/>
                </a:solidFill>
                <a:latin typeface="Arial" panose="020B0604020202020204" pitchFamily="34" charset="0"/>
                <a:ea typeface="SimSun" panose="02010600030101010101" pitchFamily="2" charset="-122"/>
                <a:sym typeface="+mn-ea"/>
              </a:rPr>
              <a:t>am biết </a:t>
            </a:r>
            <a:r>
              <a:rPr lang="vi-VN" altLang="en-US" sz="5400">
                <a:solidFill>
                  <a:srgbClr val="000000"/>
                </a:solidFill>
                <a:latin typeface="Arial" panose="020B0604020202020204" pitchFamily="34" charset="0"/>
                <a:ea typeface="SimSun" panose="02010600030101010101" pitchFamily="2" charset="-122"/>
                <a:sym typeface="+mn-ea"/>
              </a:rPr>
              <a:t> </a:t>
            </a:r>
            <a:r>
              <a:rPr lang="vi-VN" altLang="en-US" sz="5400" b="1">
                <a:solidFill>
                  <a:srgbClr val="0070C0"/>
                </a:solidFill>
                <a:latin typeface="Arial" panose="020B0604020202020204" pitchFamily="34" charset="0"/>
                <a:ea typeface="SimSun" panose="02010600030101010101" pitchFamily="2" charset="-122"/>
                <a:sym typeface="+mn-ea"/>
              </a:rPr>
              <a:t>đọc truyện </a:t>
            </a:r>
          </a:p>
          <a:p>
            <a:r>
              <a:rPr lang="vi-VN" altLang="en-US" sz="5400" b="1">
                <a:solidFill>
                  <a:srgbClr val="0070C0"/>
                </a:solidFill>
                <a:latin typeface="Arial" panose="020B0604020202020204" pitchFamily="34" charset="0"/>
                <a:ea typeface="SimSun" panose="02010600030101010101" pitchFamily="2" charset="-122"/>
                <a:sym typeface="+mn-ea"/>
              </a:rPr>
              <a:t>tranh và làm toán.</a:t>
            </a:r>
          </a:p>
        </p:txBody>
      </p:sp>
      <p:sp>
        <p:nvSpPr>
          <p:cNvPr id="5" name="Text Box 4"/>
          <p:cNvSpPr txBox="1"/>
          <p:nvPr/>
        </p:nvSpPr>
        <p:spPr>
          <a:xfrm>
            <a:off x="178435" y="222250"/>
            <a:ext cx="11555730" cy="1198880"/>
          </a:xfrm>
          <a:prstGeom prst="rect">
            <a:avLst/>
          </a:prstGeom>
          <a:noFill/>
        </p:spPr>
        <p:txBody>
          <a:bodyPr wrap="none" rtlCol="0" anchor="t">
            <a:spAutoFit/>
          </a:bodyPr>
          <a:lstStyle/>
          <a:p>
            <a:pPr indent="0"/>
            <a:r>
              <a:rPr lang="vi-VN" altLang="en-US" sz="7200">
                <a:solidFill>
                  <a:srgbClr val="000000"/>
                </a:solidFill>
                <a:latin typeface="Arial" panose="020B0604020202020204" pitchFamily="34" charset="0"/>
                <a:ea typeface="SimSun" panose="02010600030101010101" pitchFamily="2" charset="-122"/>
                <a:sym typeface="+mn-ea"/>
              </a:rPr>
              <a:t>c</a:t>
            </a:r>
            <a:r>
              <a:rPr lang="en-US" sz="7200">
                <a:solidFill>
                  <a:srgbClr val="000000"/>
                </a:solidFill>
                <a:latin typeface="Arial" panose="020B0604020202020204" pitchFamily="34" charset="0"/>
                <a:ea typeface="SimSun" panose="02010600030101010101" pitchFamily="2" charset="-122"/>
                <a:sym typeface="+mn-ea"/>
              </a:rPr>
              <a:t>.Bây giờ</a:t>
            </a:r>
            <a:r>
              <a:rPr lang="vi-VN" altLang="en-US" sz="7200">
                <a:solidFill>
                  <a:srgbClr val="000000"/>
                </a:solidFill>
                <a:latin typeface="Arial" panose="020B0604020202020204" pitchFamily="34" charset="0"/>
                <a:ea typeface="SimSun" panose="02010600030101010101" pitchFamily="2" charset="-122"/>
                <a:sym typeface="+mn-ea"/>
              </a:rPr>
              <a:t>,</a:t>
            </a:r>
            <a:r>
              <a:rPr lang="en-US" sz="7200">
                <a:solidFill>
                  <a:srgbClr val="000000"/>
                </a:solidFill>
                <a:latin typeface="Arial" panose="020B0604020202020204" pitchFamily="34" charset="0"/>
                <a:ea typeface="SimSun" panose="02010600030101010101" pitchFamily="2" charset="-122"/>
                <a:sym typeface="+mn-ea"/>
              </a:rPr>
              <a:t> </a:t>
            </a:r>
            <a:r>
              <a:rPr lang="vi-VN" altLang="en-US" sz="7200">
                <a:solidFill>
                  <a:srgbClr val="000000"/>
                </a:solidFill>
                <a:latin typeface="Arial" panose="020B0604020202020204" pitchFamily="34" charset="0"/>
                <a:ea typeface="SimSun" panose="02010600030101010101" pitchFamily="2" charset="-122"/>
                <a:sym typeface="+mn-ea"/>
              </a:rPr>
              <a:t>N</a:t>
            </a:r>
            <a:r>
              <a:rPr lang="en-US" sz="7200">
                <a:solidFill>
                  <a:srgbClr val="000000"/>
                </a:solidFill>
                <a:latin typeface="Arial" panose="020B0604020202020204" pitchFamily="34" charset="0"/>
                <a:ea typeface="SimSun" panose="02010600030101010101" pitchFamily="2" charset="-122"/>
                <a:sym typeface="+mn-ea"/>
              </a:rPr>
              <a:t>am biết làm </a:t>
            </a:r>
            <a:r>
              <a:rPr lang="en-US" sz="7200" b="1">
                <a:solidFill>
                  <a:srgbClr val="FF0000"/>
                </a:solidFill>
                <a:latin typeface="Arial" panose="020B0604020202020204" pitchFamily="34" charset="0"/>
                <a:ea typeface="SimSun" panose="02010600030101010101" pitchFamily="2" charset="-122"/>
                <a:sym typeface="+mn-ea"/>
              </a:rPr>
              <a:t>gì</a:t>
            </a:r>
            <a:r>
              <a:rPr lang="vi-VN" altLang="en-US" sz="7200" b="1">
                <a:solidFill>
                  <a:srgbClr val="FF0000"/>
                </a:solidFill>
                <a:latin typeface="Arial" panose="020B0604020202020204" pitchFamily="34" charset="0"/>
                <a:ea typeface="SimSun" panose="02010600030101010101" pitchFamily="2" charset="-122"/>
                <a:sym typeface="+mn-ea"/>
              </a:rPr>
              <a:t>?</a:t>
            </a:r>
          </a:p>
        </p:txBody>
      </p:sp>
      <p:sp>
        <p:nvSpPr>
          <p:cNvPr id="6" name="Text Box 5"/>
          <p:cNvSpPr txBox="1"/>
          <p:nvPr/>
        </p:nvSpPr>
        <p:spPr>
          <a:xfrm>
            <a:off x="315595" y="1542415"/>
            <a:ext cx="11590655" cy="3046095"/>
          </a:xfrm>
          <a:prstGeom prst="rect">
            <a:avLst/>
          </a:prstGeom>
          <a:noFill/>
        </p:spPr>
        <p:txBody>
          <a:bodyPr wrap="square" rtlCol="0" anchor="t">
            <a:spAutoFit/>
          </a:bodyPr>
          <a:lstStyle/>
          <a:p>
            <a:pPr indent="0" algn="just"/>
            <a:r>
              <a:rPr lang="en-US" sz="4800" b="1">
                <a:solidFill>
                  <a:srgbClr val="AB39AA"/>
                </a:solidFill>
                <a:latin typeface="Arial" panose="020B0604020202020204" pitchFamily="34" charset="0"/>
                <a:ea typeface="SimSun" panose="02010600030101010101" pitchFamily="2" charset="-122"/>
                <a:sym typeface="+mn-ea"/>
              </a:rPr>
              <a:t>Hồi đầu năm học, tôi mới học chữ cái. Thế mà bây giờ, tôi đã đọc được truyện tranh. Tôi còn biết làm toán nữa. Tôi có thêm nhiều bạn mới.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strVal val="#ppt_w*0.70"/>
                                          </p:val>
                                        </p:tav>
                                        <p:tav tm="100000">
                                          <p:val>
                                            <p:strVal val="#ppt_w"/>
                                          </p:val>
                                        </p:tav>
                                      </p:tavLst>
                                    </p:anim>
                                    <p:anim calcmode="lin" valueType="num">
                                      <p:cBhvr>
                                        <p:cTn id="20" dur="1000" fill="hold"/>
                                        <p:tgtEl>
                                          <p:spTgt spid="3"/>
                                        </p:tgtEl>
                                        <p:attrNameLst>
                                          <p:attrName>ppt_h</p:attrName>
                                        </p:attrNameLst>
                                      </p:cBhvr>
                                      <p:tavLst>
                                        <p:tav tm="0">
                                          <p:val>
                                            <p:strVal val="#ppt_h"/>
                                          </p:val>
                                        </p:tav>
                                        <p:tav tm="100000">
                                          <p:val>
                                            <p:strVal val="#ppt_h"/>
                                          </p:val>
                                        </p:tav>
                                      </p:tavLst>
                                    </p:anim>
                                    <p:animEffect transition="in" filter="fade">
                                      <p:cBhvr>
                                        <p:cTn id="2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1"/>
      <p:bldP spid="3" grpId="0"/>
      <p:bldP spid="3" grpId="1"/>
      <p:bldP spid="5" grpId="0"/>
      <p:bldP spid="5" grpId="1"/>
      <p:bldP spid="6" grpId="0"/>
      <p:bldP spid="6"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9060" y="0"/>
            <a:ext cx="7637780" cy="1593850"/>
          </a:xfrm>
          <a:prstGeom prst="rect">
            <a:avLst/>
          </a:prstGeom>
        </p:spPr>
      </p:pic>
      <p:sp>
        <p:nvSpPr>
          <p:cNvPr id="4" name="Rectangles 3"/>
          <p:cNvSpPr/>
          <p:nvPr/>
        </p:nvSpPr>
        <p:spPr>
          <a:xfrm>
            <a:off x="99060" y="1718497"/>
            <a:ext cx="10421620" cy="1568450"/>
          </a:xfrm>
          <a:prstGeom prst="rect">
            <a:avLst/>
          </a:prstGeom>
          <a:noFill/>
          <a:ln>
            <a:noFill/>
          </a:ln>
        </p:spPr>
        <p:txBody>
          <a:bodyPr wrap="square" rtlCol="0" anchor="t">
            <a:spAutoFit/>
            <a:scene3d>
              <a:camera prst="orthographicFront"/>
              <a:lightRig rig="threePt" dir="t"/>
            </a:scene3d>
          </a:bodyPr>
          <a:lstStyle/>
          <a:p>
            <a:pPr algn="ctr"/>
            <a:r>
              <a:rPr lang="vi-VN" altLang="en-US" sz="9600" b="1">
                <a:solidFill>
                  <a:schemeClr val="tx1"/>
                </a:solidFill>
                <a:effectLst>
                  <a:outerShdw blurRad="38100" dist="19050" dir="2700000" algn="tl" rotWithShape="0">
                    <a:schemeClr val="dk1">
                      <a:alpha val="40000"/>
                    </a:schemeClr>
                  </a:outerShdw>
                </a:effectLst>
                <a:latin typeface="HP001 5 hàng" panose="020B0603050302020204" charset="0"/>
                <a:ea typeface="SimSun" panose="02010600030101010101" pitchFamily="2" charset="-122"/>
                <a:cs typeface="HP001 5 hàng" panose="020B0603050302020204" charset="0"/>
                <a:sym typeface="+mn-ea"/>
              </a:rPr>
              <a:t>Nam hǌ </a:t>
            </a:r>
            <a:r>
              <a:rPr lang="vi-VN" altLang="en-US" sz="9600" b="1">
                <a:solidFill>
                  <a:srgbClr val="FF0000"/>
                </a:solidFill>
                <a:effectLst>
                  <a:outerShdw blurRad="38100" dist="19050" dir="2700000" algn="tl" rotWithShape="0">
                    <a:schemeClr val="dk1">
                      <a:alpha val="40000"/>
                    </a:schemeClr>
                  </a:outerShdw>
                </a:effectLst>
                <a:latin typeface="HP001 5 hàng" panose="020B0603050302020204" charset="0"/>
                <a:ea typeface="SimSun" panose="02010600030101010101" pitchFamily="2" charset="-122"/>
                <a:cs typeface="HP001 5 hàng" panose="020B0603050302020204" charset="0"/>
                <a:sym typeface="+mn-ea"/>
              </a:rPr>
              <a:t>lġ 1 A. </a:t>
            </a:r>
          </a:p>
        </p:txBody>
      </p:sp>
      <p:pic>
        <p:nvPicPr>
          <p:cNvPr id="5" name="Picture 17">
            <a:extLst>
              <a:ext uri="{FF2B5EF4-FFF2-40B4-BE49-F238E27FC236}">
                <a16:creationId xmlns:a16="http://schemas.microsoft.com/office/drawing/2014/main" id="{C01ECE66-AEF5-4791-93C9-5AB0A217D6F9}"/>
              </a:ext>
            </a:extLst>
          </p:cNvPr>
          <p:cNvPicPr>
            <a:picLocks noChangeAspect="1"/>
          </p:cNvPicPr>
          <p:nvPr/>
        </p:nvPicPr>
        <p:blipFill>
          <a:blip r:embed="rId3"/>
          <a:srcRect l="11682" t="23040" r="12589" b="23920"/>
          <a:stretch>
            <a:fillRect/>
          </a:stretch>
        </p:blipFill>
        <p:spPr>
          <a:xfrm>
            <a:off x="0" y="3046132"/>
            <a:ext cx="2769531" cy="2621131"/>
          </a:xfrm>
          <a:prstGeom prst="rect">
            <a:avLst/>
          </a:prstGeom>
          <a:noFill/>
          <a:ln w="9525">
            <a:noFill/>
          </a:ln>
        </p:spPr>
      </p:pic>
      <p:pic>
        <p:nvPicPr>
          <p:cNvPr id="6" name="Picture 5">
            <a:extLst>
              <a:ext uri="{FF2B5EF4-FFF2-40B4-BE49-F238E27FC236}">
                <a16:creationId xmlns:a16="http://schemas.microsoft.com/office/drawing/2014/main" id="{07B8FAB5-6861-4208-8899-93C34223B57E}"/>
              </a:ext>
            </a:extLst>
          </p:cNvPr>
          <p:cNvPicPr>
            <a:picLocks noChangeAspect="1"/>
          </p:cNvPicPr>
          <p:nvPr/>
        </p:nvPicPr>
        <p:blipFill>
          <a:blip r:embed="rId4"/>
          <a:srcRect l="12196" t="23380" r="12338" b="23611"/>
          <a:stretch>
            <a:fillRect/>
          </a:stretch>
        </p:blipFill>
        <p:spPr>
          <a:xfrm>
            <a:off x="3299012" y="3046132"/>
            <a:ext cx="2975294" cy="2621131"/>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10DEC8-3572-4762-A19C-11F2408B66C5}"/>
              </a:ext>
            </a:extLst>
          </p:cNvPr>
          <p:cNvSpPr/>
          <p:nvPr/>
        </p:nvSpPr>
        <p:spPr>
          <a:xfrm>
            <a:off x="5145262" y="2967335"/>
            <a:ext cx="1901483" cy="923330"/>
          </a:xfrm>
          <a:prstGeom prst="rect">
            <a:avLst/>
          </a:prstGeom>
          <a:noFill/>
        </p:spPr>
        <p:txBody>
          <a:bodyPr wrap="none" lIns="91440" tIns="45720" rIns="91440" bIns="45720">
            <a:spAutoFit/>
          </a:bodyPr>
          <a:lstStyle/>
          <a:p>
            <a:pPr algn="ctr"/>
            <a:r>
              <a:rPr lang="en-US" sz="5400" b="1">
                <a:ln w="9525">
                  <a:solidFill>
                    <a:schemeClr val="bg1"/>
                  </a:solidFill>
                  <a:prstDash val="solid"/>
                </a:ln>
                <a:effectLst>
                  <a:outerShdw blurRad="12700" dist="38100" dir="2700000" algn="tl" rotWithShape="0">
                    <a:schemeClr val="bg1">
                      <a:lumMod val="50000"/>
                    </a:schemeClr>
                  </a:outerShdw>
                </a:effectLst>
              </a:rPr>
              <a:t>TIẾT 3</a:t>
            </a:r>
            <a:endParaRPr lang="en-US" sz="5400" b="1" cap="none" spc="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353993967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4615" y="65405"/>
            <a:ext cx="11757025" cy="3034030"/>
          </a:xfrm>
          <a:prstGeom prst="rect">
            <a:avLst/>
          </a:prstGeom>
        </p:spPr>
      </p:pic>
      <p:sp>
        <p:nvSpPr>
          <p:cNvPr id="9" name="Text Box 8"/>
          <p:cNvSpPr txBox="1"/>
          <p:nvPr/>
        </p:nvSpPr>
        <p:spPr>
          <a:xfrm>
            <a:off x="96520" y="3081655"/>
            <a:ext cx="11981815" cy="2553335"/>
          </a:xfrm>
          <a:prstGeom prst="rect">
            <a:avLst/>
          </a:prstGeom>
          <a:noFill/>
        </p:spPr>
        <p:txBody>
          <a:bodyPr wrap="square" rtlCol="0" anchor="t">
            <a:spAutoFit/>
            <a:scene3d>
              <a:camera prst="orthographicFront"/>
              <a:lightRig rig="threePt" dir="t"/>
            </a:scene3d>
          </a:bodyPr>
          <a:lstStyle/>
          <a:p>
            <a:r>
              <a:rPr lang="vi-VN" altLang="en-US" sz="8000">
                <a:solidFill>
                  <a:schemeClr val="tx1"/>
                </a:solidFill>
                <a:effectLst>
                  <a:outerShdw blurRad="38100" dist="19050" dir="2700000" algn="tl" rotWithShape="0">
                    <a:schemeClr val="dk1">
                      <a:alpha val="40000"/>
                    </a:schemeClr>
                  </a:outerShdw>
                </a:effectLst>
                <a:latin typeface="HP001 5 hàng" panose="020B0603050302020204" charset="0"/>
                <a:ea typeface="SimSun" panose="02010600030101010101" pitchFamily="2" charset="-122"/>
                <a:cs typeface="HP001 5 hàng" panose="020B0603050302020204" charset="0"/>
                <a:sym typeface="+mn-ea"/>
              </a:rPr>
              <a:t>Nam ǟất .........................khi</a:t>
            </a:r>
          </a:p>
          <a:p>
            <a:r>
              <a:rPr lang="vi-VN" altLang="en-US" sz="8000">
                <a:solidFill>
                  <a:schemeClr val="tx1"/>
                </a:solidFill>
                <a:effectLst>
                  <a:outerShdw blurRad="38100" dist="19050" dir="2700000" algn="tl" rotWithShape="0">
                    <a:schemeClr val="dk1">
                      <a:alpha val="40000"/>
                    </a:schemeClr>
                  </a:outerShdw>
                </a:effectLst>
                <a:latin typeface="HP001 5 hàng" panose="020B0603050302020204" charset="0"/>
                <a:ea typeface="SimSun" panose="02010600030101010101" pitchFamily="2" charset="-122"/>
                <a:cs typeface="HP001 5 hàng" panose="020B0603050302020204" charset="0"/>
                <a:sym typeface="+mn-ea"/>
              </a:rPr>
              <a:t>đưϑ cô giáo Ά΄n . </a:t>
            </a:r>
          </a:p>
        </p:txBody>
      </p:sp>
      <p:sp>
        <p:nvSpPr>
          <p:cNvPr id="4" name="Text Box 3"/>
          <p:cNvSpPr txBox="1"/>
          <p:nvPr/>
        </p:nvSpPr>
        <p:spPr>
          <a:xfrm>
            <a:off x="5051425" y="3160395"/>
            <a:ext cx="4432935" cy="1198880"/>
          </a:xfrm>
          <a:prstGeom prst="rect">
            <a:avLst/>
          </a:prstGeom>
          <a:noFill/>
        </p:spPr>
        <p:txBody>
          <a:bodyPr wrap="square" rtlCol="0">
            <a:spAutoFit/>
          </a:bodyPr>
          <a:lstStyle/>
          <a:p>
            <a:r>
              <a:rPr lang="vi-VN" altLang="en-US" sz="7200" b="1">
                <a:solidFill>
                  <a:srgbClr val="FF0000"/>
                </a:solidFill>
                <a:latin typeface="HP001 5 hàng" panose="020B0603050302020204" charset="0"/>
                <a:cs typeface="HP001 5 hàng" panose="020B0603050302020204" charset="0"/>
              </a:rPr>
              <a:t>hãnh diện</a:t>
            </a:r>
          </a:p>
        </p:txBody>
      </p:sp>
      <p:sp>
        <p:nvSpPr>
          <p:cNvPr id="3" name="Rectangles 2"/>
          <p:cNvSpPr/>
          <p:nvPr/>
        </p:nvSpPr>
        <p:spPr>
          <a:xfrm>
            <a:off x="7787640" y="2735580"/>
            <a:ext cx="2072640" cy="76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20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000" fill="hold"/>
                                        <p:tgtEl>
                                          <p:spTgt spid="3"/>
                                        </p:tgtEl>
                                        <p:attrNameLst>
                                          <p:attrName>ppt_w</p:attrName>
                                        </p:attrNameLst>
                                      </p:cBhvr>
                                      <p:tavLst>
                                        <p:tav tm="0">
                                          <p:val>
                                            <p:strVal val="#ppt_w*0.70"/>
                                          </p:val>
                                        </p:tav>
                                        <p:tav tm="100000">
                                          <p:val>
                                            <p:strVal val="#ppt_w"/>
                                          </p:val>
                                        </p:tav>
                                      </p:tavLst>
                                    </p:anim>
                                    <p:anim calcmode="lin" valueType="num">
                                      <p:cBhvr>
                                        <p:cTn id="19" dur="1000" fill="hold"/>
                                        <p:tgtEl>
                                          <p:spTgt spid="3"/>
                                        </p:tgtEl>
                                        <p:attrNameLst>
                                          <p:attrName>ppt_h</p:attrName>
                                        </p:attrNameLst>
                                      </p:cBhvr>
                                      <p:tavLst>
                                        <p:tav tm="0">
                                          <p:val>
                                            <p:strVal val="#ppt_h"/>
                                          </p:val>
                                        </p:tav>
                                        <p:tav tm="100000">
                                          <p:val>
                                            <p:strVal val="#ppt_h"/>
                                          </p:val>
                                        </p:tav>
                                      </p:tavLst>
                                    </p:anim>
                                    <p:animEffect transition="in" filter="fade">
                                      <p:cBhvr>
                                        <p:cTn id="20" dur="10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4" grpId="0"/>
      <p:bldP spid="4" grpId="1"/>
      <p:bldP spid="3" grpId="0" animBg="1"/>
      <p:bldP spid="3"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lum bright="-12000" contrast="24000"/>
          </a:blip>
          <a:stretch>
            <a:fillRect/>
          </a:stretch>
        </p:blipFill>
        <p:spPr>
          <a:xfrm>
            <a:off x="1194509" y="0"/>
            <a:ext cx="9515475" cy="6924675"/>
          </a:xfrm>
          <a:prstGeom prst="rect">
            <a:avLst/>
          </a:prstGeom>
        </p:spPr>
      </p:pic>
      <p:sp>
        <p:nvSpPr>
          <p:cNvPr id="3" name="Rectangle 2">
            <a:extLst>
              <a:ext uri="{FF2B5EF4-FFF2-40B4-BE49-F238E27FC236}">
                <a16:creationId xmlns:a16="http://schemas.microsoft.com/office/drawing/2014/main" id="{CEC565C6-3129-4086-8334-3DF1F5FA7C32}"/>
              </a:ext>
            </a:extLst>
          </p:cNvPr>
          <p:cNvSpPr/>
          <p:nvPr/>
        </p:nvSpPr>
        <p:spPr>
          <a:xfrm>
            <a:off x="127017" y="2721114"/>
            <a:ext cx="4870244" cy="707886"/>
          </a:xfrm>
          <a:prstGeom prst="rect">
            <a:avLst/>
          </a:prstGeom>
          <a:solidFill>
            <a:schemeClr val="bg1"/>
          </a:solidFill>
        </p:spPr>
        <p:txBody>
          <a:bodyPr wrap="none">
            <a:spAutoFit/>
          </a:bodyPr>
          <a:lstStyle/>
          <a:p>
            <a:r>
              <a:rPr lang="en-US" sz="4000" b="1">
                <a:solidFill>
                  <a:srgbClr val="3434DE"/>
                </a:solidFill>
                <a:ea typeface="SimSun" panose="02010600030101010101" pitchFamily="2" charset="-122"/>
                <a:sym typeface="+mn-ea"/>
              </a:rPr>
              <a:t>Các bạn đang đá bóng</a:t>
            </a:r>
            <a:endParaRPr lang="en-US" sz="4000"/>
          </a:p>
        </p:txBody>
      </p:sp>
      <p:sp>
        <p:nvSpPr>
          <p:cNvPr id="4" name="Rectangle 3">
            <a:extLst>
              <a:ext uri="{FF2B5EF4-FFF2-40B4-BE49-F238E27FC236}">
                <a16:creationId xmlns:a16="http://schemas.microsoft.com/office/drawing/2014/main" id="{DAA7D2F5-BA1A-47E1-AC89-D43058683B26}"/>
              </a:ext>
            </a:extLst>
          </p:cNvPr>
          <p:cNvSpPr/>
          <p:nvPr/>
        </p:nvSpPr>
        <p:spPr>
          <a:xfrm>
            <a:off x="6841581" y="2900408"/>
            <a:ext cx="4278735" cy="707886"/>
          </a:xfrm>
          <a:prstGeom prst="rect">
            <a:avLst/>
          </a:prstGeom>
          <a:solidFill>
            <a:schemeClr val="bg1"/>
          </a:solidFill>
        </p:spPr>
        <p:txBody>
          <a:bodyPr wrap="none">
            <a:spAutoFit/>
          </a:bodyPr>
          <a:lstStyle/>
          <a:p>
            <a:r>
              <a:rPr lang="en-US" sz="4000" b="1">
                <a:solidFill>
                  <a:srgbClr val="3434DE"/>
                </a:solidFill>
                <a:ea typeface="SimSun" panose="02010600030101010101" pitchFamily="2" charset="-122"/>
                <a:sym typeface="+mn-ea"/>
              </a:rPr>
              <a:t>Bạn đang đọc sách.</a:t>
            </a:r>
            <a:endParaRPr lang="en-US" sz="4000"/>
          </a:p>
        </p:txBody>
      </p:sp>
      <p:sp>
        <p:nvSpPr>
          <p:cNvPr id="6" name="Rectangle 5">
            <a:extLst>
              <a:ext uri="{FF2B5EF4-FFF2-40B4-BE49-F238E27FC236}">
                <a16:creationId xmlns:a16="http://schemas.microsoft.com/office/drawing/2014/main" id="{48914EBA-9094-484E-BBCA-322AD97065A9}"/>
              </a:ext>
            </a:extLst>
          </p:cNvPr>
          <p:cNvSpPr/>
          <p:nvPr/>
        </p:nvSpPr>
        <p:spPr>
          <a:xfrm>
            <a:off x="324240" y="5939444"/>
            <a:ext cx="4523482" cy="707886"/>
          </a:xfrm>
          <a:prstGeom prst="rect">
            <a:avLst/>
          </a:prstGeom>
          <a:solidFill>
            <a:schemeClr val="bg1"/>
          </a:solidFill>
        </p:spPr>
        <p:txBody>
          <a:bodyPr wrap="none">
            <a:spAutoFit/>
          </a:bodyPr>
          <a:lstStyle/>
          <a:p>
            <a:r>
              <a:rPr lang="en-US" sz="4000" b="1">
                <a:solidFill>
                  <a:srgbClr val="3434DE"/>
                </a:solidFill>
                <a:ea typeface="SimSun" panose="02010600030101010101" pitchFamily="2" charset="-122"/>
                <a:sym typeface="+mn-ea"/>
              </a:rPr>
              <a:t>Các bạn chơi kéo co.</a:t>
            </a:r>
            <a:endParaRPr lang="en-US" sz="4000"/>
          </a:p>
        </p:txBody>
      </p:sp>
      <p:sp>
        <p:nvSpPr>
          <p:cNvPr id="7" name="Rectangle 6">
            <a:extLst>
              <a:ext uri="{FF2B5EF4-FFF2-40B4-BE49-F238E27FC236}">
                <a16:creationId xmlns:a16="http://schemas.microsoft.com/office/drawing/2014/main" id="{1404D787-C8ED-4EC8-8DCD-1CE0E632DE7A}"/>
              </a:ext>
            </a:extLst>
          </p:cNvPr>
          <p:cNvSpPr/>
          <p:nvPr/>
        </p:nvSpPr>
        <p:spPr>
          <a:xfrm>
            <a:off x="6431249" y="6047020"/>
            <a:ext cx="3377848" cy="707886"/>
          </a:xfrm>
          <a:prstGeom prst="rect">
            <a:avLst/>
          </a:prstGeom>
          <a:solidFill>
            <a:schemeClr val="bg1"/>
          </a:solidFill>
        </p:spPr>
        <p:txBody>
          <a:bodyPr wrap="none">
            <a:spAutoFit/>
          </a:bodyPr>
          <a:lstStyle/>
          <a:p>
            <a:r>
              <a:rPr lang="en-US" sz="4000" b="1">
                <a:solidFill>
                  <a:srgbClr val="3434DE"/>
                </a:solidFill>
                <a:ea typeface="SimSun" panose="02010600030101010101" pitchFamily="2" charset="-122"/>
                <a:sym typeface="+mn-ea"/>
              </a:rPr>
              <a:t>Bạn đang múa.</a:t>
            </a:r>
            <a:endParaRPr lang="en-US" sz="4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s 1"/>
          <p:cNvSpPr/>
          <p:nvPr/>
        </p:nvSpPr>
        <p:spPr>
          <a:xfrm>
            <a:off x="197485" y="513715"/>
            <a:ext cx="11544935" cy="1938992"/>
          </a:xfrm>
          <a:prstGeom prst="rect">
            <a:avLst/>
          </a:prstGeom>
          <a:noFill/>
          <a:ln>
            <a:noFill/>
          </a:ln>
        </p:spPr>
        <p:txBody>
          <a:bodyPr wrap="square" rtlCol="0" anchor="t">
            <a:spAutoFit/>
          </a:bodyPr>
          <a:lstStyle/>
          <a:p>
            <a:pPr algn="ctr"/>
            <a:r>
              <a:rPr lang="vi-VN" altLang="en-US" sz="4000" b="1">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rPr>
              <a:t>Thứ </a:t>
            </a:r>
            <a:r>
              <a:rPr lang="en-US" altLang="vi-VN" sz="4000" b="1">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rPr>
              <a:t>ba</a:t>
            </a:r>
            <a:r>
              <a:rPr lang="vi-VN" altLang="en-US" sz="4000" b="1">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rPr>
              <a:t>  ngày  </a:t>
            </a:r>
            <a:r>
              <a:rPr lang="en-US" altLang="vi-VN" sz="4000" b="1">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rPr>
              <a:t>16</a:t>
            </a:r>
            <a:r>
              <a:rPr lang="vi-VN" altLang="en-US" sz="4000" b="1">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rPr>
              <a:t>   tháng   </a:t>
            </a:r>
            <a:r>
              <a:rPr lang="en-US" altLang="vi-VN" sz="4000" b="1">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rPr>
              <a:t>1</a:t>
            </a:r>
            <a:r>
              <a:rPr lang="vi-VN" altLang="en-US" sz="4000" b="1">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rPr>
              <a:t>  năm</a:t>
            </a:r>
            <a:r>
              <a:rPr lang="en-US" altLang="vi-VN" sz="4000" b="1">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rPr>
              <a:t> 2024</a:t>
            </a:r>
            <a:endParaRPr lang="vi-VN" altLang="en-US" sz="4000" b="1">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endParaRPr>
          </a:p>
          <a:p>
            <a:pPr algn="ctr"/>
            <a:r>
              <a:rPr lang="vi-VN" altLang="en-US" sz="4000" b="1">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rPr>
              <a:t>Tiếng việt</a:t>
            </a:r>
            <a:endParaRPr lang="en-US" altLang="en-US" sz="4000" b="1">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endParaRPr>
          </a:p>
          <a:p>
            <a:pPr algn="ctr"/>
            <a:r>
              <a:rPr lang="en-US" altLang="en-US" sz="4000" b="1">
                <a:effectLst>
                  <a:outerShdw blurRad="38100" dist="19050" dir="2700000" algn="tl" rotWithShape="0">
                    <a:schemeClr val="dk1">
                      <a:alpha val="40000"/>
                    </a:schemeClr>
                  </a:outerShdw>
                </a:effectLst>
                <a:latin typeface="HP001 5 hàng" panose="020B0603050302020204" charset="0"/>
                <a:cs typeface="HP001 5 hàng" panose="020B0603050302020204" charset="0"/>
              </a:rPr>
              <a:t>Nghe viết</a:t>
            </a:r>
            <a:endParaRPr lang="vi-VN" altLang="en-US" sz="4000" b="1">
              <a:solidFill>
                <a:schemeClr val="tx1"/>
              </a:solidFill>
              <a:effectLst>
                <a:outerShdw blurRad="38100" dist="19050" dir="2700000" algn="tl" rotWithShape="0">
                  <a:schemeClr val="dk1">
                    <a:alpha val="40000"/>
                  </a:schemeClr>
                </a:outerShdw>
              </a:effectLst>
              <a:latin typeface="HP001 5 hàng" panose="020B0603050302020204" charset="0"/>
              <a:cs typeface="HP001 5 hàng" panose="020B0603050302020204" charset="0"/>
            </a:endParaRPr>
          </a:p>
        </p:txBody>
      </p:sp>
    </p:spTree>
    <p:extLst>
      <p:ext uri="{BB962C8B-B14F-4D97-AF65-F5344CB8AC3E}">
        <p14:creationId xmlns:p14="http://schemas.microsoft.com/office/powerpoint/2010/main" val="1988568054"/>
      </p:ext>
    </p:extLst>
  </p:cSld>
  <p:clrMapOvr>
    <a:masterClrMapping/>
  </p:clrMapOvr>
  <mc:AlternateContent xmlns:mc="http://schemas.openxmlformats.org/markup-compatibility/2006" xmlns:p14="http://schemas.microsoft.com/office/powerpoint/2010/main">
    <mc:Choice Requires="p14">
      <p:transition spd="slow" p14:dur="2000">
        <p:blinds/>
      </p:transition>
    </mc:Choice>
    <mc:Fallback xmlns="">
      <p:transition>
        <p:blind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lum bright="-12000" contrast="30000"/>
          </a:blip>
          <a:stretch>
            <a:fillRect/>
          </a:stretch>
        </p:blipFill>
        <p:spPr>
          <a:xfrm>
            <a:off x="58420" y="-11430"/>
            <a:ext cx="12088495" cy="686943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113665" y="172085"/>
            <a:ext cx="11743055" cy="6000750"/>
          </a:xfrm>
          <a:prstGeom prst="rect">
            <a:avLst/>
          </a:prstGeom>
          <a:noFill/>
        </p:spPr>
        <p:txBody>
          <a:bodyPr wrap="square" rtlCol="0" anchor="t">
            <a:spAutoFit/>
          </a:bodyPr>
          <a:lstStyle/>
          <a:p>
            <a:pPr algn="just"/>
            <a:r>
              <a:rPr lang="vi-VN" altLang="en-US" sz="9600" b="1">
                <a:solidFill>
                  <a:srgbClr val="3434DE"/>
                </a:solidFill>
                <a:latin typeface="Arial" panose="020B0604020202020204" pitchFamily="34" charset="0"/>
                <a:ea typeface="SimSun" panose="02010600030101010101" pitchFamily="2" charset="-122"/>
                <a:sym typeface="+mn-ea"/>
              </a:rPr>
              <a:t>Nam</a:t>
            </a:r>
            <a:r>
              <a:rPr lang="en-US" sz="9600" b="1">
                <a:solidFill>
                  <a:srgbClr val="3434DE"/>
                </a:solidFill>
                <a:latin typeface="Arial" panose="020B0604020202020204" pitchFamily="34" charset="0"/>
                <a:ea typeface="SimSun" panose="02010600030101010101" pitchFamily="2" charset="-122"/>
                <a:sym typeface="+mn-ea"/>
              </a:rPr>
              <a:t> đã đọc được truyện tranh. </a:t>
            </a:r>
            <a:r>
              <a:rPr lang="vi-VN" altLang="en-US" sz="9600" b="1">
                <a:solidFill>
                  <a:srgbClr val="3434DE"/>
                </a:solidFill>
                <a:latin typeface="Arial" panose="020B0604020202020204" pitchFamily="34" charset="0"/>
                <a:ea typeface="SimSun" panose="02010600030101010101" pitchFamily="2" charset="-122"/>
                <a:sym typeface="+mn-ea"/>
              </a:rPr>
              <a:t>Nam</a:t>
            </a:r>
            <a:r>
              <a:rPr lang="en-US" sz="9600" b="1">
                <a:solidFill>
                  <a:srgbClr val="3434DE"/>
                </a:solidFill>
                <a:latin typeface="Arial" panose="020B0604020202020204" pitchFamily="34" charset="0"/>
                <a:ea typeface="SimSun" panose="02010600030101010101" pitchFamily="2" charset="-122"/>
                <a:sym typeface="+mn-ea"/>
              </a:rPr>
              <a:t> còn biết làm toán nữa.</a:t>
            </a:r>
          </a:p>
        </p:txBody>
      </p:sp>
      <p:sp>
        <p:nvSpPr>
          <p:cNvPr id="3" name="Rectangles 2"/>
          <p:cNvSpPr/>
          <p:nvPr/>
        </p:nvSpPr>
        <p:spPr>
          <a:xfrm>
            <a:off x="339090" y="2840990"/>
            <a:ext cx="3763645" cy="762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 name="Rectangles 3"/>
          <p:cNvSpPr/>
          <p:nvPr/>
        </p:nvSpPr>
        <p:spPr>
          <a:xfrm>
            <a:off x="8574405" y="1384935"/>
            <a:ext cx="3103880" cy="762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Rectangles 4"/>
          <p:cNvSpPr/>
          <p:nvPr/>
        </p:nvSpPr>
        <p:spPr>
          <a:xfrm>
            <a:off x="9041765" y="4306570"/>
            <a:ext cx="2636520" cy="762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Rectangles 5"/>
          <p:cNvSpPr/>
          <p:nvPr/>
        </p:nvSpPr>
        <p:spPr>
          <a:xfrm>
            <a:off x="3199765" y="4306570"/>
            <a:ext cx="2303145" cy="762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strVal val="#ppt_w*0.70"/>
                                          </p:val>
                                        </p:tav>
                                        <p:tav tm="100000">
                                          <p:val>
                                            <p:strVal val="#ppt_w"/>
                                          </p:val>
                                        </p:tav>
                                      </p:tavLst>
                                    </p:anim>
                                    <p:anim calcmode="lin" valueType="num">
                                      <p:cBhvr>
                                        <p:cTn id="20" dur="1000" fill="hold"/>
                                        <p:tgtEl>
                                          <p:spTgt spid="4"/>
                                        </p:tgtEl>
                                        <p:attrNameLst>
                                          <p:attrName>ppt_h</p:attrName>
                                        </p:attrNameLst>
                                      </p:cBhvr>
                                      <p:tavLst>
                                        <p:tav tm="0">
                                          <p:val>
                                            <p:strVal val="#ppt_h"/>
                                          </p:val>
                                        </p:tav>
                                        <p:tav tm="100000">
                                          <p:val>
                                            <p:strVal val="#ppt_h"/>
                                          </p:val>
                                        </p:tav>
                                      </p:tavLst>
                                    </p:anim>
                                    <p:animEffect transition="in" filter="fade">
                                      <p:cBhvr>
                                        <p:cTn id="21" dur="1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1000" fill="hold"/>
                                        <p:tgtEl>
                                          <p:spTgt spid="5"/>
                                        </p:tgtEl>
                                        <p:attrNameLst>
                                          <p:attrName>ppt_w</p:attrName>
                                        </p:attrNameLst>
                                      </p:cBhvr>
                                      <p:tavLst>
                                        <p:tav tm="0">
                                          <p:val>
                                            <p:strVal val="#ppt_w*0.70"/>
                                          </p:val>
                                        </p:tav>
                                        <p:tav tm="100000">
                                          <p:val>
                                            <p:strVal val="#ppt_w"/>
                                          </p:val>
                                        </p:tav>
                                      </p:tavLst>
                                    </p:anim>
                                    <p:anim calcmode="lin" valueType="num">
                                      <p:cBhvr>
                                        <p:cTn id="27" dur="1000" fill="hold"/>
                                        <p:tgtEl>
                                          <p:spTgt spid="5"/>
                                        </p:tgtEl>
                                        <p:attrNameLst>
                                          <p:attrName>ppt_h</p:attrName>
                                        </p:attrNameLst>
                                      </p:cBhvr>
                                      <p:tavLst>
                                        <p:tav tm="0">
                                          <p:val>
                                            <p:strVal val="#ppt_h"/>
                                          </p:val>
                                        </p:tav>
                                        <p:tav tm="100000">
                                          <p:val>
                                            <p:strVal val="#ppt_h"/>
                                          </p:val>
                                        </p:tav>
                                      </p:tavLst>
                                    </p:anim>
                                    <p:animEffect transition="in" filter="fade">
                                      <p:cBhvr>
                                        <p:cTn id="28" dur="10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1000" fill="hold"/>
                                        <p:tgtEl>
                                          <p:spTgt spid="6"/>
                                        </p:tgtEl>
                                        <p:attrNameLst>
                                          <p:attrName>ppt_w</p:attrName>
                                        </p:attrNameLst>
                                      </p:cBhvr>
                                      <p:tavLst>
                                        <p:tav tm="0">
                                          <p:val>
                                            <p:strVal val="#ppt_w*0.70"/>
                                          </p:val>
                                        </p:tav>
                                        <p:tav tm="100000">
                                          <p:val>
                                            <p:strVal val="#ppt_w"/>
                                          </p:val>
                                        </p:tav>
                                      </p:tavLst>
                                    </p:anim>
                                    <p:anim calcmode="lin" valueType="num">
                                      <p:cBhvr>
                                        <p:cTn id="34" dur="1000" fill="hold"/>
                                        <p:tgtEl>
                                          <p:spTgt spid="6"/>
                                        </p:tgtEl>
                                        <p:attrNameLst>
                                          <p:attrName>ppt_h</p:attrName>
                                        </p:attrNameLst>
                                      </p:cBhvr>
                                      <p:tavLst>
                                        <p:tav tm="0">
                                          <p:val>
                                            <p:strVal val="#ppt_h"/>
                                          </p:val>
                                        </p:tav>
                                        <p:tav tm="100000">
                                          <p:val>
                                            <p:strVal val="#ppt_h"/>
                                          </p:val>
                                        </p:tav>
                                      </p:tavLst>
                                    </p:anim>
                                    <p:animEffect transition="in" filter="fade">
                                      <p:cBhvr>
                                        <p:cTn id="3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ldLvl="0" animBg="1"/>
      <p:bldP spid="3" grpId="1" animBg="1"/>
      <p:bldP spid="4" grpId="0" bldLvl="0" animBg="1"/>
      <p:bldP spid="4" grpId="1" animBg="1"/>
      <p:bldP spid="5" grpId="0" bldLvl="0" animBg="1"/>
      <p:bldP spid="5" grpId="1" animBg="1"/>
      <p:bldP spid="6" grpId="0" bldLvl="0" animBg="1"/>
      <p:bldP spid="6"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7">
            <a:extLst>
              <a:ext uri="{FF2B5EF4-FFF2-40B4-BE49-F238E27FC236}">
                <a16:creationId xmlns:a16="http://schemas.microsoft.com/office/drawing/2014/main" id="{F21774FB-21FA-4A44-9FB5-B6EEA5D4F357}"/>
              </a:ext>
            </a:extLst>
          </p:cNvPr>
          <p:cNvPicPr>
            <a:picLocks noChangeAspect="1"/>
          </p:cNvPicPr>
          <p:nvPr/>
        </p:nvPicPr>
        <p:blipFill>
          <a:blip r:embed="rId2"/>
          <a:srcRect l="11682" t="23040" r="12589" b="23920"/>
          <a:stretch>
            <a:fillRect/>
          </a:stretch>
        </p:blipFill>
        <p:spPr>
          <a:xfrm>
            <a:off x="0" y="0"/>
            <a:ext cx="2769531" cy="2621131"/>
          </a:xfrm>
          <a:prstGeom prst="rect">
            <a:avLst/>
          </a:prstGeom>
          <a:noFill/>
          <a:ln w="9525">
            <a:noFill/>
          </a:ln>
        </p:spPr>
      </p:pic>
      <p:sp>
        <p:nvSpPr>
          <p:cNvPr id="3" name="Rectangle 2">
            <a:extLst>
              <a:ext uri="{FF2B5EF4-FFF2-40B4-BE49-F238E27FC236}">
                <a16:creationId xmlns:a16="http://schemas.microsoft.com/office/drawing/2014/main" id="{63EBDB97-1E13-4D90-9F57-CDB934EC5DF2}"/>
              </a:ext>
            </a:extLst>
          </p:cNvPr>
          <p:cNvSpPr/>
          <p:nvPr/>
        </p:nvSpPr>
        <p:spPr>
          <a:xfrm>
            <a:off x="0" y="2782669"/>
            <a:ext cx="12192000" cy="3785652"/>
          </a:xfrm>
          <a:prstGeom prst="rect">
            <a:avLst/>
          </a:prstGeom>
        </p:spPr>
        <p:txBody>
          <a:bodyPr wrap="square">
            <a:spAutoFit/>
          </a:bodyPr>
          <a:lstStyle/>
          <a:p>
            <a:pPr algn="just"/>
            <a:r>
              <a:rPr lang="vi-VN" altLang="en-US" sz="8000" b="1">
                <a:solidFill>
                  <a:srgbClr val="3434DE"/>
                </a:solidFill>
                <a:latin typeface="HP001 4 hàng" panose="020B0603050302020204" pitchFamily="34" charset="0"/>
                <a:ea typeface="SimSun" panose="02010600030101010101" pitchFamily="2" charset="-122"/>
                <a:sym typeface="+mn-ea"/>
              </a:rPr>
              <a:t>Nam</a:t>
            </a:r>
            <a:r>
              <a:rPr lang="en-US" sz="8000" b="1">
                <a:solidFill>
                  <a:srgbClr val="3434DE"/>
                </a:solidFill>
                <a:latin typeface="HP001 4 hàng" panose="020B0603050302020204" pitchFamily="34" charset="0"/>
                <a:ea typeface="SimSun" panose="02010600030101010101" pitchFamily="2" charset="-122"/>
                <a:sym typeface="+mn-ea"/>
              </a:rPr>
              <a:t> đã đọc được truyện tranh. </a:t>
            </a:r>
            <a:r>
              <a:rPr lang="vi-VN" altLang="en-US" sz="8000" b="1">
                <a:solidFill>
                  <a:srgbClr val="3434DE"/>
                </a:solidFill>
                <a:latin typeface="HP001 4 hàng" panose="020B0603050302020204" pitchFamily="34" charset="0"/>
                <a:ea typeface="SimSun" panose="02010600030101010101" pitchFamily="2" charset="-122"/>
                <a:sym typeface="+mn-ea"/>
              </a:rPr>
              <a:t>Nam</a:t>
            </a:r>
            <a:r>
              <a:rPr lang="en-US" sz="8000" b="1">
                <a:solidFill>
                  <a:srgbClr val="3434DE"/>
                </a:solidFill>
                <a:latin typeface="HP001 4 hàng" panose="020B0603050302020204" pitchFamily="34" charset="0"/>
                <a:ea typeface="SimSun" panose="02010600030101010101" pitchFamily="2" charset="-122"/>
                <a:sym typeface="+mn-ea"/>
              </a:rPr>
              <a:t> còn biết làm toán nữa.</a:t>
            </a:r>
          </a:p>
        </p:txBody>
      </p:sp>
    </p:spTree>
    <p:extLst>
      <p:ext uri="{BB962C8B-B14F-4D97-AF65-F5344CB8AC3E}">
        <p14:creationId xmlns:p14="http://schemas.microsoft.com/office/powerpoint/2010/main" val="33261205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0BF26F9-FC96-4F2E-BAC5-D2BE3B74226B}"/>
              </a:ext>
            </a:extLst>
          </p:cNvPr>
          <p:cNvSpPr/>
          <p:nvPr/>
        </p:nvSpPr>
        <p:spPr>
          <a:xfrm>
            <a:off x="0" y="172086"/>
            <a:ext cx="12192000" cy="5632311"/>
          </a:xfrm>
          <a:prstGeom prst="rect">
            <a:avLst/>
          </a:prstGeom>
          <a:solidFill>
            <a:schemeClr val="bg1"/>
          </a:solidFill>
        </p:spPr>
        <p:txBody>
          <a:bodyPr wrap="square">
            <a:spAutoFit/>
          </a:bodyPr>
          <a:lstStyle/>
          <a:p>
            <a:r>
              <a:rPr lang="en-US" sz="7200" b="1">
                <a:solidFill>
                  <a:srgbClr val="00B050"/>
                </a:solidFill>
                <a:latin typeface="Arial" panose="020B0604020202020204" pitchFamily="34" charset="0"/>
                <a:ea typeface="SimSun" panose="02010600030101010101" pitchFamily="2" charset="-122"/>
                <a:cs typeface="Arial" panose="020B0604020202020204" pitchFamily="34" charset="0"/>
                <a:sym typeface="+mn-ea"/>
              </a:rPr>
              <a:t>T</a:t>
            </a:r>
            <a:r>
              <a:rPr lang="vi-VN" sz="7200" b="1">
                <a:solidFill>
                  <a:srgbClr val="00B050"/>
                </a:solidFill>
                <a:latin typeface="Arial" panose="020B0604020202020204" pitchFamily="34" charset="0"/>
                <a:ea typeface="SimSun" panose="02010600030101010101" pitchFamily="2" charset="-122"/>
                <a:cs typeface="Arial" panose="020B0604020202020204" pitchFamily="34" charset="0"/>
                <a:sym typeface="+mn-ea"/>
              </a:rPr>
              <a:t>ư</a:t>
            </a:r>
            <a:r>
              <a:rPr lang="en-US" sz="7200" b="1">
                <a:solidFill>
                  <a:srgbClr val="00B050"/>
                </a:solidFill>
                <a:latin typeface="Arial" panose="020B0604020202020204" pitchFamily="34" charset="0"/>
                <a:ea typeface="SimSun" panose="02010600030101010101" pitchFamily="2" charset="-122"/>
                <a:cs typeface="Arial" panose="020B0604020202020204" pitchFamily="34" charset="0"/>
                <a:sym typeface="+mn-ea"/>
              </a:rPr>
              <a:t> thế ngồi viết</a:t>
            </a:r>
          </a:p>
          <a:p>
            <a:r>
              <a:rPr lang="en-US" sz="7200" b="1">
                <a:solidFill>
                  <a:srgbClr val="00B050"/>
                </a:solidFill>
                <a:latin typeface="Arial" panose="020B0604020202020204" pitchFamily="34" charset="0"/>
                <a:ea typeface="SimSun" panose="02010600030101010101" pitchFamily="2" charset="-122"/>
                <a:cs typeface="Arial" panose="020B0604020202020204" pitchFamily="34" charset="0"/>
                <a:sym typeface="+mn-ea"/>
              </a:rPr>
              <a:t>L</a:t>
            </a:r>
            <a:r>
              <a:rPr lang="vi-VN" sz="7200" b="1">
                <a:solidFill>
                  <a:srgbClr val="00B050"/>
                </a:solidFill>
                <a:latin typeface="Arial" panose="020B0604020202020204" pitchFamily="34" charset="0"/>
                <a:ea typeface="SimSun" panose="02010600030101010101" pitchFamily="2" charset="-122"/>
                <a:cs typeface="Arial" panose="020B0604020202020204" pitchFamily="34" charset="0"/>
                <a:sym typeface="+mn-ea"/>
              </a:rPr>
              <a:t>ư</a:t>
            </a:r>
            <a:r>
              <a:rPr lang="en-US" sz="7200" b="1">
                <a:solidFill>
                  <a:srgbClr val="00B050"/>
                </a:solidFill>
                <a:latin typeface="Arial" panose="020B0604020202020204" pitchFamily="34" charset="0"/>
                <a:ea typeface="SimSun" panose="02010600030101010101" pitchFamily="2" charset="-122"/>
                <a:cs typeface="Arial" panose="020B0604020202020204" pitchFamily="34" charset="0"/>
                <a:sym typeface="+mn-ea"/>
              </a:rPr>
              <a:t>ng thẳng, đầu h</a:t>
            </a:r>
            <a:r>
              <a:rPr lang="vi-VN" sz="7200" b="1">
                <a:solidFill>
                  <a:srgbClr val="00B050"/>
                </a:solidFill>
                <a:latin typeface="Arial" panose="020B0604020202020204" pitchFamily="34" charset="0"/>
                <a:ea typeface="SimSun" panose="02010600030101010101" pitchFamily="2" charset="-122"/>
                <a:cs typeface="Arial" panose="020B0604020202020204" pitchFamily="34" charset="0"/>
                <a:sym typeface="+mn-ea"/>
              </a:rPr>
              <a:t>ơ</a:t>
            </a:r>
            <a:r>
              <a:rPr lang="en-US" sz="7200" b="1">
                <a:solidFill>
                  <a:srgbClr val="00B050"/>
                </a:solidFill>
                <a:latin typeface="Arial" panose="020B0604020202020204" pitchFamily="34" charset="0"/>
                <a:ea typeface="SimSun" panose="02010600030101010101" pitchFamily="2" charset="-122"/>
                <a:cs typeface="Arial" panose="020B0604020202020204" pitchFamily="34" charset="0"/>
                <a:sym typeface="+mn-ea"/>
              </a:rPr>
              <a:t>i cúi, </a:t>
            </a:r>
          </a:p>
          <a:p>
            <a:r>
              <a:rPr lang="en-US" sz="7200" b="1">
                <a:solidFill>
                  <a:srgbClr val="00B050"/>
                </a:solidFill>
                <a:latin typeface="Arial" panose="020B0604020202020204" pitchFamily="34" charset="0"/>
                <a:ea typeface="SimSun" panose="02010600030101010101" pitchFamily="2" charset="-122"/>
                <a:cs typeface="Arial" panose="020B0604020202020204" pitchFamily="34" charset="0"/>
                <a:sym typeface="+mn-ea"/>
              </a:rPr>
              <a:t>không tì ngực vào bàn, </a:t>
            </a:r>
          </a:p>
          <a:p>
            <a:r>
              <a:rPr lang="en-US" sz="7200" b="1">
                <a:solidFill>
                  <a:srgbClr val="00B050"/>
                </a:solidFill>
                <a:latin typeface="Arial" panose="020B0604020202020204" pitchFamily="34" charset="0"/>
                <a:ea typeface="SimSun" panose="02010600030101010101" pitchFamily="2" charset="-122"/>
                <a:cs typeface="Arial" panose="020B0604020202020204" pitchFamily="34" charset="0"/>
                <a:sym typeface="+mn-ea"/>
              </a:rPr>
              <a:t>tay trái đè mép vở</a:t>
            </a:r>
          </a:p>
          <a:p>
            <a:r>
              <a:rPr lang="en-US" sz="7200" b="1">
                <a:solidFill>
                  <a:srgbClr val="00B050"/>
                </a:solidFill>
                <a:latin typeface="Arial" panose="020B0604020202020204" pitchFamily="34" charset="0"/>
                <a:ea typeface="SimSun" panose="02010600030101010101" pitchFamily="2" charset="-122"/>
                <a:cs typeface="Arial" panose="020B0604020202020204" pitchFamily="34" charset="0"/>
                <a:sym typeface="+mn-ea"/>
              </a:rPr>
              <a:t>mắt cách vở 25-30cm</a:t>
            </a:r>
          </a:p>
        </p:txBody>
      </p:sp>
    </p:spTree>
    <p:extLst>
      <p:ext uri="{BB962C8B-B14F-4D97-AF65-F5344CB8AC3E}">
        <p14:creationId xmlns:p14="http://schemas.microsoft.com/office/powerpoint/2010/main" val="342900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1BF5986-6915-4B40-BA99-A997EADEA660}"/>
              </a:ext>
            </a:extLst>
          </p:cNvPr>
          <p:cNvSpPr/>
          <p:nvPr/>
        </p:nvSpPr>
        <p:spPr>
          <a:xfrm>
            <a:off x="0" y="0"/>
            <a:ext cx="12188978" cy="6247864"/>
          </a:xfrm>
          <a:prstGeom prst="rect">
            <a:avLst/>
          </a:prstGeom>
        </p:spPr>
        <p:txBody>
          <a:bodyPr wrap="none">
            <a:spAutoFit/>
          </a:bodyPr>
          <a:lstStyle/>
          <a:p>
            <a:r>
              <a:rPr lang="en-US" sz="8000" b="1">
                <a:solidFill>
                  <a:srgbClr val="3434DE"/>
                </a:solidFill>
                <a:ea typeface="SimSun" panose="02010600030101010101" pitchFamily="2" charset="-122"/>
                <a:sym typeface="+mn-ea"/>
              </a:rPr>
              <a:t>Viết lùi đầu dòng;</a:t>
            </a:r>
          </a:p>
          <a:p>
            <a:r>
              <a:rPr lang="en-US" sz="8000" b="1">
                <a:solidFill>
                  <a:srgbClr val="3434DE"/>
                </a:solidFill>
                <a:ea typeface="SimSun" panose="02010600030101010101" pitchFamily="2" charset="-122"/>
                <a:sym typeface="+mn-ea"/>
              </a:rPr>
              <a:t>Viết hoa chữ cái đầu câu; </a:t>
            </a:r>
          </a:p>
          <a:p>
            <a:r>
              <a:rPr lang="en-US" sz="8000" b="1">
                <a:solidFill>
                  <a:srgbClr val="3434DE"/>
                </a:solidFill>
                <a:ea typeface="SimSun" panose="02010600030101010101" pitchFamily="2" charset="-122"/>
                <a:sym typeface="+mn-ea"/>
              </a:rPr>
              <a:t>Kết thúc câu có dấu chấm.</a:t>
            </a:r>
          </a:p>
          <a:p>
            <a:r>
              <a:rPr lang="en-US" sz="8000" b="1">
                <a:solidFill>
                  <a:srgbClr val="3434DE"/>
                </a:solidFill>
                <a:ea typeface="SimSun" panose="02010600030101010101" pitchFamily="2" charset="-122"/>
                <a:sym typeface="+mn-ea"/>
              </a:rPr>
              <a:t>Chữ sau dấu chấm phải viết </a:t>
            </a:r>
          </a:p>
          <a:p>
            <a:r>
              <a:rPr lang="en-US" sz="8000" b="1">
                <a:solidFill>
                  <a:srgbClr val="3434DE"/>
                </a:solidFill>
                <a:ea typeface="SimSun" panose="02010600030101010101" pitchFamily="2" charset="-122"/>
                <a:sym typeface="+mn-ea"/>
              </a:rPr>
              <a:t>hoa.</a:t>
            </a:r>
            <a:endParaRPr lang="en-US" sz="8000"/>
          </a:p>
        </p:txBody>
      </p:sp>
    </p:spTree>
    <p:extLst>
      <p:ext uri="{BB962C8B-B14F-4D97-AF65-F5344CB8AC3E}">
        <p14:creationId xmlns:p14="http://schemas.microsoft.com/office/powerpoint/2010/main" val="24540129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lum bright="-12000" contrast="24000"/>
          </a:blip>
          <a:stretch>
            <a:fillRect/>
          </a:stretch>
        </p:blipFill>
        <p:spPr>
          <a:xfrm>
            <a:off x="13335" y="67310"/>
            <a:ext cx="11993245" cy="2746375"/>
          </a:xfrm>
          <a:prstGeom prst="rect">
            <a:avLst/>
          </a:prstGeom>
        </p:spPr>
      </p:pic>
      <p:sp>
        <p:nvSpPr>
          <p:cNvPr id="3" name="Text Box 2"/>
          <p:cNvSpPr txBox="1"/>
          <p:nvPr/>
        </p:nvSpPr>
        <p:spPr>
          <a:xfrm>
            <a:off x="628015" y="3402965"/>
            <a:ext cx="11532235" cy="829945"/>
          </a:xfrm>
          <a:prstGeom prst="rect">
            <a:avLst/>
          </a:prstGeom>
          <a:noFill/>
        </p:spPr>
        <p:txBody>
          <a:bodyPr wrap="square" rtlCol="0">
            <a:spAutoFit/>
          </a:bodyPr>
          <a:lstStyle/>
          <a:p>
            <a:r>
              <a:rPr lang="vi-VN" altLang="en-US" sz="4800"/>
              <a:t>a.</a:t>
            </a:r>
            <a:r>
              <a:rPr lang="vi-VN" altLang="en-US" sz="4800">
                <a:solidFill>
                  <a:srgbClr val="FF0000"/>
                </a:solidFill>
              </a:rPr>
              <a:t>s</a:t>
            </a:r>
            <a:r>
              <a:rPr lang="vi-VN" altLang="en-US" sz="4800"/>
              <a:t> hay </a:t>
            </a:r>
            <a:r>
              <a:rPr lang="vi-VN" altLang="en-US" sz="4800">
                <a:solidFill>
                  <a:srgbClr val="FF0000"/>
                </a:solidFill>
              </a:rPr>
              <a:t>x</a:t>
            </a:r>
            <a:r>
              <a:rPr lang="vi-VN" altLang="en-US" sz="4800"/>
              <a:t>: học </a:t>
            </a:r>
            <a:r>
              <a:rPr lang="vi-VN" altLang="en-US" sz="4800" b="1">
                <a:solidFill>
                  <a:srgbClr val="FF0000"/>
                </a:solidFill>
              </a:rPr>
              <a:t>s</a:t>
            </a:r>
            <a:r>
              <a:rPr lang="vi-VN" altLang="en-US" sz="4800"/>
              <a:t>inh, </a:t>
            </a:r>
            <a:r>
              <a:rPr lang="vi-VN" altLang="en-US" sz="4800" b="1">
                <a:solidFill>
                  <a:srgbClr val="FF0000"/>
                </a:solidFill>
              </a:rPr>
              <a:t>x</a:t>
            </a:r>
            <a:r>
              <a:rPr lang="vi-VN" altLang="en-US" sz="4800"/>
              <a:t>inh đẹp, </a:t>
            </a:r>
            <a:r>
              <a:rPr lang="vi-VN" altLang="en-US" sz="4800" b="1">
                <a:solidFill>
                  <a:srgbClr val="FF0000"/>
                </a:solidFill>
              </a:rPr>
              <a:t>s</a:t>
            </a:r>
            <a:r>
              <a:rPr lang="vi-VN" altLang="en-US" sz="4800"/>
              <a:t>ách vở</a:t>
            </a:r>
          </a:p>
        </p:txBody>
      </p:sp>
      <p:sp>
        <p:nvSpPr>
          <p:cNvPr id="4" name="Text Box 3"/>
          <p:cNvSpPr txBox="1"/>
          <p:nvPr/>
        </p:nvSpPr>
        <p:spPr>
          <a:xfrm>
            <a:off x="562610" y="4798060"/>
            <a:ext cx="11532235" cy="829945"/>
          </a:xfrm>
          <a:prstGeom prst="rect">
            <a:avLst/>
          </a:prstGeom>
          <a:noFill/>
        </p:spPr>
        <p:txBody>
          <a:bodyPr wrap="square" rtlCol="0">
            <a:spAutoFit/>
          </a:bodyPr>
          <a:lstStyle/>
          <a:p>
            <a:r>
              <a:rPr lang="vi-VN" altLang="en-US" sz="4800"/>
              <a:t>b.</a:t>
            </a:r>
            <a:r>
              <a:rPr lang="vi-VN" altLang="en-US" sz="4800">
                <a:solidFill>
                  <a:srgbClr val="FF0000"/>
                </a:solidFill>
              </a:rPr>
              <a:t>tr</a:t>
            </a:r>
            <a:r>
              <a:rPr lang="vi-VN" altLang="en-US" sz="4800"/>
              <a:t> hay </a:t>
            </a:r>
            <a:r>
              <a:rPr lang="vi-VN" altLang="en-US" sz="4800">
                <a:solidFill>
                  <a:srgbClr val="FF0000"/>
                </a:solidFill>
              </a:rPr>
              <a:t>ch</a:t>
            </a:r>
            <a:r>
              <a:rPr lang="vi-VN" altLang="en-US" sz="4800"/>
              <a:t>: </a:t>
            </a:r>
            <a:r>
              <a:rPr lang="vi-VN" altLang="en-US" sz="4800" b="1">
                <a:solidFill>
                  <a:srgbClr val="FF0000"/>
                </a:solidFill>
                <a:sym typeface="+mn-ea"/>
              </a:rPr>
              <a:t>tr</a:t>
            </a:r>
            <a:r>
              <a:rPr lang="vi-VN" altLang="en-US" sz="4800">
                <a:sym typeface="+mn-ea"/>
              </a:rPr>
              <a:t>anh </a:t>
            </a:r>
            <a:r>
              <a:rPr lang="vi-VN" altLang="en-US" sz="4800"/>
              <a:t>ảnh , </a:t>
            </a:r>
            <a:r>
              <a:rPr lang="vi-VN" altLang="en-US" sz="4800" b="1">
                <a:solidFill>
                  <a:srgbClr val="FF0000"/>
                </a:solidFill>
              </a:rPr>
              <a:t>ch</a:t>
            </a:r>
            <a:r>
              <a:rPr lang="vi-VN" altLang="en-US" sz="4800"/>
              <a:t>ữ cái, </a:t>
            </a:r>
            <a:r>
              <a:rPr lang="vi-VN" altLang="en-US" sz="4800">
                <a:sym typeface="+mn-ea"/>
              </a:rPr>
              <a:t>vui </a:t>
            </a:r>
            <a:r>
              <a:rPr lang="vi-VN" altLang="en-US" sz="4800" b="1">
                <a:solidFill>
                  <a:srgbClr val="FF0000"/>
                </a:solidFill>
              </a:rPr>
              <a:t>ch</a:t>
            </a:r>
            <a:r>
              <a:rPr lang="vi-VN" altLang="en-US" sz="4800"/>
              <a:t>ơi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lum bright="-12000" contrast="42000"/>
          </a:blip>
          <a:stretch>
            <a:fillRect/>
          </a:stretch>
        </p:blipFill>
        <p:spPr>
          <a:xfrm>
            <a:off x="108585" y="-16510"/>
            <a:ext cx="12044680" cy="672020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544CAEB-8F92-4B21-BA02-C00F17E05FAC}"/>
              </a:ext>
            </a:extLst>
          </p:cNvPr>
          <p:cNvPicPr>
            <a:picLocks noChangeAspect="1"/>
          </p:cNvPicPr>
          <p:nvPr/>
        </p:nvPicPr>
        <p:blipFill>
          <a:blip r:embed="rId2"/>
          <a:stretch>
            <a:fillRect/>
          </a:stretch>
        </p:blipFill>
        <p:spPr>
          <a:xfrm>
            <a:off x="0" y="0"/>
            <a:ext cx="8659906" cy="6810020"/>
          </a:xfrm>
          <a:prstGeom prst="rect">
            <a:avLst/>
          </a:prstGeom>
        </p:spPr>
      </p:pic>
    </p:spTree>
    <p:extLst>
      <p:ext uri="{BB962C8B-B14F-4D97-AF65-F5344CB8AC3E}">
        <p14:creationId xmlns:p14="http://schemas.microsoft.com/office/powerpoint/2010/main" val="13890948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CCB1CA-F60F-410E-88F5-40A2712B0106}"/>
              </a:ext>
            </a:extLst>
          </p:cNvPr>
          <p:cNvPicPr>
            <a:picLocks noChangeAspect="1"/>
          </p:cNvPicPr>
          <p:nvPr/>
        </p:nvPicPr>
        <p:blipFill>
          <a:blip r:embed="rId2"/>
          <a:stretch>
            <a:fillRect/>
          </a:stretch>
        </p:blipFill>
        <p:spPr>
          <a:xfrm>
            <a:off x="0" y="-26895"/>
            <a:ext cx="9672918" cy="6761905"/>
          </a:xfrm>
          <a:prstGeom prst="rect">
            <a:avLst/>
          </a:prstGeom>
        </p:spPr>
      </p:pic>
    </p:spTree>
    <p:extLst>
      <p:ext uri="{BB962C8B-B14F-4D97-AF65-F5344CB8AC3E}">
        <p14:creationId xmlns:p14="http://schemas.microsoft.com/office/powerpoint/2010/main" val="15145667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B225D30-A6E6-4DFE-8B2C-61950E762FA3}"/>
              </a:ext>
            </a:extLst>
          </p:cNvPr>
          <p:cNvPicPr>
            <a:picLocks noChangeAspect="1"/>
          </p:cNvPicPr>
          <p:nvPr/>
        </p:nvPicPr>
        <p:blipFill>
          <a:blip r:embed="rId2"/>
          <a:stretch>
            <a:fillRect/>
          </a:stretch>
        </p:blipFill>
        <p:spPr>
          <a:xfrm>
            <a:off x="64759" y="-1"/>
            <a:ext cx="9590229" cy="6996815"/>
          </a:xfrm>
          <a:prstGeom prst="rect">
            <a:avLst/>
          </a:prstGeom>
        </p:spPr>
      </p:pic>
    </p:spTree>
    <p:extLst>
      <p:ext uri="{BB962C8B-B14F-4D97-AF65-F5344CB8AC3E}">
        <p14:creationId xmlns:p14="http://schemas.microsoft.com/office/powerpoint/2010/main" val="13897915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99BDF43-651B-4003-B014-3F78706D13F3}"/>
              </a:ext>
            </a:extLst>
          </p:cNvPr>
          <p:cNvPicPr>
            <a:picLocks noChangeAspect="1"/>
          </p:cNvPicPr>
          <p:nvPr/>
        </p:nvPicPr>
        <p:blipFill>
          <a:blip r:embed="rId2"/>
          <a:stretch>
            <a:fillRect/>
          </a:stretch>
        </p:blipFill>
        <p:spPr>
          <a:xfrm>
            <a:off x="0" y="82083"/>
            <a:ext cx="10157012" cy="6856656"/>
          </a:xfrm>
          <a:prstGeom prst="rect">
            <a:avLst/>
          </a:prstGeom>
        </p:spPr>
      </p:pic>
    </p:spTree>
    <p:extLst>
      <p:ext uri="{BB962C8B-B14F-4D97-AF65-F5344CB8AC3E}">
        <p14:creationId xmlns:p14="http://schemas.microsoft.com/office/powerpoint/2010/main" val="27923572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8BEBAB-7338-4B48-86FB-87A644029FD3}"/>
              </a:ext>
            </a:extLst>
          </p:cNvPr>
          <p:cNvPicPr>
            <a:picLocks noChangeAspect="1"/>
          </p:cNvPicPr>
          <p:nvPr/>
        </p:nvPicPr>
        <p:blipFill>
          <a:blip r:embed="rId2"/>
          <a:stretch>
            <a:fillRect/>
          </a:stretch>
        </p:blipFill>
        <p:spPr>
          <a:xfrm>
            <a:off x="0" y="97767"/>
            <a:ext cx="12171653" cy="6607833"/>
          </a:xfrm>
          <a:prstGeom prst="rect">
            <a:avLst/>
          </a:prstGeom>
        </p:spPr>
      </p:pic>
    </p:spTree>
    <p:extLst>
      <p:ext uri="{BB962C8B-B14F-4D97-AF65-F5344CB8AC3E}">
        <p14:creationId xmlns:p14="http://schemas.microsoft.com/office/powerpoint/2010/main" val="1194530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lum bright="12000" contrast="30000"/>
          </a:blip>
          <a:stretch>
            <a:fillRect/>
          </a:stretch>
        </p:blipFill>
        <p:spPr>
          <a:xfrm>
            <a:off x="738505" y="63500"/>
            <a:ext cx="10715625" cy="6731000"/>
          </a:xfrm>
          <a:prstGeom prst="rect">
            <a:avLst/>
          </a:prstGeom>
        </p:spPr>
      </p:pic>
      <p:cxnSp>
        <p:nvCxnSpPr>
          <p:cNvPr id="3" name="Straight Connector 2"/>
          <p:cNvCxnSpPr/>
          <p:nvPr/>
        </p:nvCxnSpPr>
        <p:spPr>
          <a:xfrm flipV="1">
            <a:off x="1397000" y="1062990"/>
            <a:ext cx="10052685" cy="762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Text Box 3"/>
          <p:cNvSpPr txBox="1"/>
          <p:nvPr/>
        </p:nvSpPr>
        <p:spPr>
          <a:xfrm>
            <a:off x="2085975" y="638175"/>
            <a:ext cx="8909050" cy="1254125"/>
          </a:xfrm>
          <a:prstGeom prst="rect">
            <a:avLst/>
          </a:prstGeom>
          <a:noFill/>
        </p:spPr>
        <p:txBody>
          <a:bodyPr wrap="square" rtlCol="0">
            <a:spAutoFit/>
          </a:bodyPr>
          <a:lstStyle/>
          <a:p>
            <a:pPr>
              <a:lnSpc>
                <a:spcPct val="90000"/>
              </a:lnSpc>
            </a:pPr>
            <a:r>
              <a:rPr lang="vi-VN" altLang="en-US" sz="3200" b="1">
                <a:solidFill>
                  <a:srgbClr val="FF0000"/>
                </a:solidFill>
                <a:latin typeface="HP001 5 hàng" panose="020B0603050302020204" charset="0"/>
                <a:cs typeface="HP001 5 hàng" panose="020B0603050302020204" charset="0"/>
              </a:rPr>
              <a:t>Thứ hai, ngày 17 tháng 1 năm 2022</a:t>
            </a:r>
          </a:p>
          <a:p>
            <a:pPr>
              <a:lnSpc>
                <a:spcPct val="130000"/>
              </a:lnSpc>
            </a:pPr>
            <a:r>
              <a:rPr lang="vi-VN" altLang="en-US" sz="3600" b="1">
                <a:solidFill>
                  <a:srgbClr val="FF0000"/>
                </a:solidFill>
                <a:latin typeface="HP001 5 hàng" panose="020B0603050302020204" charset="0"/>
                <a:cs typeface="HP001 5 hàng" panose="020B0603050302020204" charset="0"/>
              </a:rPr>
              <a:t>			   </a:t>
            </a:r>
          </a:p>
        </p:txBody>
      </p:sp>
      <p:sp>
        <p:nvSpPr>
          <p:cNvPr id="5" name="Rectangles 4"/>
          <p:cNvSpPr/>
          <p:nvPr/>
        </p:nvSpPr>
        <p:spPr>
          <a:xfrm>
            <a:off x="3850640" y="1746250"/>
            <a:ext cx="76200" cy="336613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Box 5"/>
          <p:cNvSpPr txBox="1"/>
          <p:nvPr/>
        </p:nvSpPr>
        <p:spPr>
          <a:xfrm>
            <a:off x="3471545" y="2970530"/>
            <a:ext cx="7982585" cy="1087755"/>
          </a:xfrm>
          <a:prstGeom prst="rect">
            <a:avLst/>
          </a:prstGeom>
          <a:noFill/>
        </p:spPr>
        <p:txBody>
          <a:bodyPr wrap="square" rtlCol="0">
            <a:spAutoFit/>
          </a:bodyPr>
          <a:lstStyle/>
          <a:p>
            <a:pPr>
              <a:lnSpc>
                <a:spcPct val="90000"/>
              </a:lnSpc>
            </a:pPr>
            <a:r>
              <a:rPr lang="vi-VN" altLang="en-US" sz="3600" b="1">
                <a:solidFill>
                  <a:srgbClr val="FF0000"/>
                </a:solidFill>
                <a:latin typeface="HP001 5 hàng" panose="020B0603050302020204" charset="0"/>
                <a:cs typeface="HP001 5 hàng" panose="020B0603050302020204" charset="0"/>
              </a:rPr>
              <a:t>     </a:t>
            </a:r>
            <a:r>
              <a:rPr lang="vi-VN" altLang="en-US" sz="3200" b="1">
                <a:solidFill>
                  <a:srgbClr val="FF0000"/>
                </a:solidFill>
                <a:latin typeface="HP001 5 hàng" panose="020B0603050302020204" charset="0"/>
                <a:cs typeface="HP001 5 hàng" panose="020B0603050302020204" charset="0"/>
              </a:rPr>
              <a:t>Nam đã đǌ đưϑ Ǉruΐİn Ǉraζ. Nam</a:t>
            </a:r>
          </a:p>
          <a:p>
            <a:pPr>
              <a:lnSpc>
                <a:spcPct val="90000"/>
              </a:lnSpc>
            </a:pPr>
            <a:r>
              <a:rPr lang="vi-VN" altLang="en-US" sz="3600" b="1">
                <a:solidFill>
                  <a:srgbClr val="FF0000"/>
                </a:solidFill>
                <a:latin typeface="HP001 5 hàng" panose="020B0603050302020204" charset="0"/>
                <a:cs typeface="HP001 5 hàng" panose="020B0603050302020204" charset="0"/>
              </a:rPr>
              <a:t>      </a:t>
            </a:r>
          </a:p>
        </p:txBody>
      </p:sp>
      <p:sp>
        <p:nvSpPr>
          <p:cNvPr id="7" name="Rectangles 6"/>
          <p:cNvSpPr/>
          <p:nvPr/>
        </p:nvSpPr>
        <p:spPr>
          <a:xfrm>
            <a:off x="1397000" y="5112385"/>
            <a:ext cx="9971405" cy="76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Box 7"/>
          <p:cNvSpPr txBox="1"/>
          <p:nvPr/>
        </p:nvSpPr>
        <p:spPr>
          <a:xfrm>
            <a:off x="5401310" y="1184275"/>
            <a:ext cx="4782820" cy="1370965"/>
          </a:xfrm>
          <a:prstGeom prst="rect">
            <a:avLst/>
          </a:prstGeom>
          <a:noFill/>
        </p:spPr>
        <p:txBody>
          <a:bodyPr wrap="square" rtlCol="0">
            <a:spAutoFit/>
          </a:bodyPr>
          <a:lstStyle/>
          <a:p>
            <a:pPr>
              <a:lnSpc>
                <a:spcPct val="130000"/>
              </a:lnSpc>
            </a:pPr>
            <a:r>
              <a:rPr lang="vi-VN" altLang="en-US" sz="3200" b="1">
                <a:solidFill>
                  <a:srgbClr val="FF0000"/>
                </a:solidFill>
                <a:latin typeface="HP001 5 hàng" panose="020B0603050302020204" charset="0"/>
                <a:cs typeface="HP001 5 hàng" panose="020B0603050302020204" charset="0"/>
                <a:sym typeface="+mn-ea"/>
              </a:rPr>
              <a:t>Tiếng việt (nghe viết)</a:t>
            </a:r>
            <a:endParaRPr lang="vi-VN" altLang="en-US" sz="3200" b="1">
              <a:solidFill>
                <a:srgbClr val="FF0000"/>
              </a:solidFill>
              <a:latin typeface="HP001 5 hàng" panose="020B0603050302020204" charset="0"/>
              <a:cs typeface="HP001 5 hàng" panose="020B0603050302020204" charset="0"/>
            </a:endParaRPr>
          </a:p>
          <a:p>
            <a:pPr>
              <a:lnSpc>
                <a:spcPct val="130000"/>
              </a:lnSpc>
            </a:pPr>
            <a:endParaRPr lang="vi-VN" altLang="en-US" sz="3200" b="1">
              <a:solidFill>
                <a:srgbClr val="FF0000"/>
              </a:solidFill>
              <a:latin typeface="HP001 5 hàng" panose="020B0603050302020204" charset="0"/>
              <a:cs typeface="HP001 5 hàng" panose="020B0603050302020204" charset="0"/>
            </a:endParaRPr>
          </a:p>
        </p:txBody>
      </p:sp>
      <p:sp>
        <p:nvSpPr>
          <p:cNvPr id="16" name="Text Box 15"/>
          <p:cNvSpPr txBox="1"/>
          <p:nvPr/>
        </p:nvSpPr>
        <p:spPr>
          <a:xfrm>
            <a:off x="4450080" y="2136775"/>
            <a:ext cx="5627370" cy="589280"/>
          </a:xfrm>
          <a:prstGeom prst="rect">
            <a:avLst/>
          </a:prstGeom>
          <a:noFill/>
        </p:spPr>
        <p:txBody>
          <a:bodyPr wrap="square" rtlCol="0">
            <a:spAutoFit/>
          </a:bodyPr>
          <a:lstStyle/>
          <a:p>
            <a:pPr>
              <a:lnSpc>
                <a:spcPct val="90000"/>
              </a:lnSpc>
            </a:pPr>
            <a:r>
              <a:rPr lang="vi-VN" altLang="en-US" sz="3600" b="1">
                <a:solidFill>
                  <a:srgbClr val="FF0000"/>
                </a:solidFill>
                <a:latin typeface="HP001 5 hàng" panose="020B0603050302020204" charset="0"/>
                <a:cs typeface="HP001 5 hàng" panose="020B0603050302020204" charset="0"/>
              </a:rPr>
              <a:t>     </a:t>
            </a:r>
            <a:r>
              <a:rPr lang="vi-VN" altLang="en-US" sz="3200" b="1">
                <a:solidFill>
                  <a:srgbClr val="FF0000"/>
                </a:solidFill>
                <a:latin typeface="HP001 5 hàng" panose="020B0603050302020204" charset="0"/>
                <a:cs typeface="HP001 5 hàng" panose="020B0603050302020204" charset="0"/>
              </a:rPr>
              <a:t>Tċ là hǌ ǧ΅ζ lġ 1 </a:t>
            </a:r>
            <a:r>
              <a:rPr lang="vi-VN" altLang="en-US" sz="3600" b="1">
                <a:solidFill>
                  <a:srgbClr val="FF0000"/>
                </a:solidFill>
                <a:latin typeface="HP001 5 hàng" panose="020B0603050302020204" charset="0"/>
                <a:cs typeface="HP001 5 hàng" panose="020B0603050302020204" charset="0"/>
              </a:rPr>
              <a:t>     </a:t>
            </a:r>
          </a:p>
        </p:txBody>
      </p:sp>
      <p:sp>
        <p:nvSpPr>
          <p:cNvPr id="17" name="Text Box 16"/>
          <p:cNvSpPr txBox="1"/>
          <p:nvPr/>
        </p:nvSpPr>
        <p:spPr>
          <a:xfrm>
            <a:off x="3867785" y="3804285"/>
            <a:ext cx="6316345" cy="589280"/>
          </a:xfrm>
          <a:prstGeom prst="rect">
            <a:avLst/>
          </a:prstGeom>
          <a:noFill/>
        </p:spPr>
        <p:txBody>
          <a:bodyPr wrap="square" rtlCol="0">
            <a:spAutoFit/>
          </a:bodyPr>
          <a:lstStyle/>
          <a:p>
            <a:pPr>
              <a:lnSpc>
                <a:spcPct val="90000"/>
              </a:lnSpc>
            </a:pPr>
            <a:r>
              <a:rPr lang="vi-VN" altLang="en-US" sz="3200" b="1">
                <a:solidFill>
                  <a:srgbClr val="FF0000"/>
                </a:solidFill>
                <a:latin typeface="HP001 5 hàng" panose="020B0603050302020204" charset="0"/>
                <a:cs typeface="HP001 5 hàng" panose="020B0603050302020204" charset="0"/>
              </a:rPr>
              <a:t> cŜ λμĞt làm ǇǨn wữa .</a:t>
            </a:r>
            <a:r>
              <a:rPr lang="vi-VN" altLang="en-US" sz="3600" b="1">
                <a:solidFill>
                  <a:srgbClr val="FF0000"/>
                </a:solidFill>
                <a:latin typeface="HP001 5 hàng" panose="020B0603050302020204" charset="0"/>
                <a:cs typeface="HP001 5 hàng" panose="020B0603050302020204"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ox(in)">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ox(in)">
                                      <p:cBhvr>
                                        <p:cTn id="24" dur="20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ox(in)">
                                      <p:cBhvr>
                                        <p:cTn id="29" dur="20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box(in)">
                                      <p:cBhvr>
                                        <p:cTn id="34" dur="20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box(in)">
                                      <p:cBhvr>
                                        <p:cTn id="3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bldLvl="0" animBg="1"/>
      <p:bldP spid="5" grpId="1" animBg="1"/>
      <p:bldP spid="6" grpId="0"/>
      <p:bldP spid="6" grpId="1"/>
      <p:bldP spid="7" grpId="0" bldLvl="0" animBg="1"/>
      <p:bldP spid="7" grpId="1" animBg="1"/>
      <p:bldP spid="8" grpId="0"/>
      <p:bldP spid="8" grpId="1"/>
      <p:bldP spid="16" grpId="0"/>
      <p:bldP spid="16" grpId="1"/>
      <p:bldP spid="17" grpId="0"/>
      <p:bldP spid="17"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lum bright="12000" contrast="30000"/>
          </a:blip>
          <a:stretch>
            <a:fillRect/>
          </a:stretch>
        </p:blipFill>
        <p:spPr>
          <a:xfrm>
            <a:off x="487680" y="63500"/>
            <a:ext cx="10715625" cy="6731000"/>
          </a:xfrm>
          <a:prstGeom prst="rect">
            <a:avLst/>
          </a:prstGeom>
        </p:spPr>
      </p:pic>
      <p:cxnSp>
        <p:nvCxnSpPr>
          <p:cNvPr id="4" name="Straight Connector 3"/>
          <p:cNvCxnSpPr/>
          <p:nvPr/>
        </p:nvCxnSpPr>
        <p:spPr>
          <a:xfrm>
            <a:off x="1136015" y="928370"/>
            <a:ext cx="10133330" cy="10160"/>
          </a:xfrm>
          <a:prstGeom prst="line">
            <a:avLst/>
          </a:prstGeom>
          <a:ln w="19050">
            <a:solidFill>
              <a:srgbClr val="3434DE"/>
            </a:solidFill>
          </a:ln>
        </p:spPr>
        <p:style>
          <a:lnRef idx="1">
            <a:schemeClr val="accent1"/>
          </a:lnRef>
          <a:fillRef idx="0">
            <a:schemeClr val="accent1"/>
          </a:fillRef>
          <a:effectRef idx="0">
            <a:schemeClr val="accent1"/>
          </a:effectRef>
          <a:fontRef idx="minor">
            <a:schemeClr val="tx1"/>
          </a:fontRef>
        </p:style>
      </p:cxnSp>
      <p:sp>
        <p:nvSpPr>
          <p:cNvPr id="6" name="Text Box 5"/>
          <p:cNvSpPr txBox="1"/>
          <p:nvPr/>
        </p:nvSpPr>
        <p:spPr>
          <a:xfrm>
            <a:off x="1947545" y="436245"/>
            <a:ext cx="5365750" cy="645160"/>
          </a:xfrm>
          <a:prstGeom prst="rect">
            <a:avLst/>
          </a:prstGeom>
          <a:noFill/>
        </p:spPr>
        <p:txBody>
          <a:bodyPr wrap="square" rtlCol="0">
            <a:spAutoFit/>
          </a:bodyPr>
          <a:lstStyle/>
          <a:p>
            <a:r>
              <a:rPr lang="vi-VN" altLang="en-US" sz="3600" b="1">
                <a:solidFill>
                  <a:srgbClr val="FF0000"/>
                </a:solidFill>
                <a:effectLst/>
                <a:latin typeface="HP001 5 hàng" panose="020B0603050302020204" charset="0"/>
                <a:ea typeface="SimSun" panose="02010600030101010101" pitchFamily="2" charset="-122"/>
                <a:cs typeface="HP001 5 hàng" panose="020B0603050302020204" charset="0"/>
                <a:sym typeface="+mn-ea"/>
              </a:rPr>
              <a:t>4. Nam hǌ lġ 1 A.</a:t>
            </a:r>
          </a:p>
        </p:txBody>
      </p:sp>
      <p:sp>
        <p:nvSpPr>
          <p:cNvPr id="9" name="Text Box 8"/>
          <p:cNvSpPr txBox="1"/>
          <p:nvPr/>
        </p:nvSpPr>
        <p:spPr>
          <a:xfrm>
            <a:off x="1882775" y="1271270"/>
            <a:ext cx="9912985" cy="1198880"/>
          </a:xfrm>
          <a:prstGeom prst="rect">
            <a:avLst/>
          </a:prstGeom>
          <a:noFill/>
        </p:spPr>
        <p:txBody>
          <a:bodyPr wrap="square" rtlCol="0" anchor="t">
            <a:spAutoFit/>
            <a:scene3d>
              <a:camera prst="orthographicFront"/>
              <a:lightRig rig="threePt" dir="t"/>
            </a:scene3d>
          </a:bodyPr>
          <a:lstStyle/>
          <a:p>
            <a:r>
              <a:rPr lang="vi-VN" altLang="en-US" sz="3600" b="1">
                <a:solidFill>
                  <a:srgbClr val="FF0000"/>
                </a:solidFill>
                <a:effectLst/>
                <a:latin typeface="HP001 5 hàng" panose="020B0603050302020204" charset="0"/>
                <a:ea typeface="SimSun" panose="02010600030101010101" pitchFamily="2" charset="-122"/>
                <a:cs typeface="HP001 5 hàng" panose="020B0603050302020204" charset="0"/>
                <a:sym typeface="+mn-ea"/>
              </a:rPr>
              <a:t>5. Nam ǟất hãnh diện khi đưϑ cô giáo Ά΄n.</a:t>
            </a:r>
          </a:p>
          <a:p>
            <a:r>
              <a:rPr lang="vi-VN" altLang="en-US" sz="3600" b="1">
                <a:solidFill>
                  <a:srgbClr val="FF0000"/>
                </a:solidFill>
                <a:effectLst/>
                <a:latin typeface="HP001 5 hàng" panose="020B0603050302020204" charset="0"/>
                <a:ea typeface="SimSun" panose="02010600030101010101" pitchFamily="2" charset="-122"/>
                <a:cs typeface="HP001 5 hàng" panose="020B0603050302020204" charset="0"/>
                <a:sym typeface="+mn-ea"/>
              </a:rPr>
              <a:t> </a:t>
            </a:r>
          </a:p>
        </p:txBody>
      </p:sp>
      <p:sp>
        <p:nvSpPr>
          <p:cNvPr id="7" name="Rectangles 6"/>
          <p:cNvSpPr/>
          <p:nvPr/>
        </p:nvSpPr>
        <p:spPr>
          <a:xfrm>
            <a:off x="1136015" y="2567305"/>
            <a:ext cx="9971405" cy="76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ox(i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9" grpId="0"/>
      <p:bldP spid="7" grpId="0" bldLvl="0" animBg="1"/>
      <p:bldP spid="7" grpId="1"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1042</Words>
  <Application>Microsoft Office PowerPoint</Application>
  <PresentationFormat>Widescreen</PresentationFormat>
  <Paragraphs>97</Paragraphs>
  <Slides>43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43</vt:i4>
      </vt:variant>
    </vt:vector>
  </HeadingPairs>
  <TitlesOfParts>
    <vt:vector size="51" baseType="lpstr">
      <vt:lpstr>SimSun</vt:lpstr>
      <vt:lpstr>Arial</vt:lpstr>
      <vt:lpstr>Arial-Rounded</vt:lpstr>
      <vt:lpstr>Calibri</vt:lpstr>
      <vt:lpstr>Calibri Light</vt:lpstr>
      <vt:lpstr>HP001 4 hàng</vt:lpstr>
      <vt:lpstr>HP001 5 hàng</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ACER</dc:creator>
  <cp:lastModifiedBy>ACER</cp:lastModifiedBy>
  <cp:revision>163</cp:revision>
  <dcterms:created xsi:type="dcterms:W3CDTF">2021-12-19T03:37:00Z</dcterms:created>
  <dcterms:modified xsi:type="dcterms:W3CDTF">2025-05-16T06:34:58Z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7DD9225E785544CA80BC13D03911BE63</vt:lpwstr>
  </property>
  <property fmtid="{D5CDD505-2E9C-101B-9397-08002B2CF9AE}" pid="3" name="KSOProductBuildVer">
    <vt:lpwstr>1033-11.2.0.11417</vt:lpwstr>
  </property>
</Properties>
</file>