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media/image15.svg" ContentType="image/svg+xml"/>
  <Override PartName="/ppt/media/image17.svg" ContentType="image/svg+xml"/>
  <Override PartName="/ppt/media/image19.svg" ContentType="image/svg+xml"/>
  <Override PartName="/ppt/media/image22.svg" ContentType="image/svg+xml"/>
  <Override PartName="/ppt/media/image28.svg" ContentType="image/svg+xml"/>
  <Override PartName="/ppt/media/image3.svg" ContentType="image/svg+xml"/>
  <Override PartName="/ppt/media/image30.svg" ContentType="image/svg+xml"/>
  <Override PartName="/ppt/media/image42.svg" ContentType="image/svg+xml"/>
  <Override PartName="/ppt/media/image48.svg" ContentType="image/svg+xml"/>
  <Override PartName="/ppt/media/image5.svg" ContentType="image/svg+xml"/>
  <Override PartName="/ppt/media/image56.svg" ContentType="image/svg+xml"/>
  <Override PartName="/ppt/media/image7.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sldIdLst>
    <p:sldId id="256" r:id="rId4"/>
    <p:sldId id="257" r:id="rId5"/>
    <p:sldId id="258" r:id="rId6"/>
    <p:sldId id="259" r:id="rId7"/>
    <p:sldId id="264" r:id="rId8"/>
    <p:sldId id="261" r:id="rId9"/>
    <p:sldId id="268" r:id="rId10"/>
    <p:sldId id="269" r:id="rId11"/>
    <p:sldId id="262" r:id="rId12"/>
    <p:sldId id="270" r:id="rId13"/>
    <p:sldId id="271" r:id="rId14"/>
    <p:sldId id="272" r:id="rId15"/>
    <p:sldId id="263" r:id="rId16"/>
    <p:sldId id="273" r:id="rId17"/>
    <p:sldId id="265" r:id="rId18"/>
    <p:sldId id="274" r:id="rId19"/>
    <p:sldId id="266" r:id="rId20"/>
    <p:sldId id="267" r:id="rId21"/>
    <p:sldId id="275" r:id="rId22"/>
    <p:sldId id="276" r:id="rId23"/>
    <p:sldId id="277" r:id="rId24"/>
    <p:sldId id="278" r:id="rId25"/>
    <p:sldId id="279" r:id="rId26"/>
    <p:sldId id="280" r:id="rId27"/>
    <p:sldId id="281" r:id="rId28"/>
    <p:sldId id="284" r:id="rId29"/>
    <p:sldId id="285" r:id="rId30"/>
    <p:sldId id="282" r:id="rId31"/>
    <p:sldId id="283" r:id="rId32"/>
  </p:sldIdLst>
  <p:sldSz cx="18288000" cy="10287000"/>
  <p:notesSz cx="6858000" cy="9144000"/>
  <p:embeddedFontLst>
    <p:embeddedFont>
      <p:font typeface="DejaVu Math TeX Gyre" panose="02000503000000000000"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22" autoAdjust="0"/>
  </p:normalViewPr>
  <p:slideViewPr>
    <p:cSldViewPr showGuides="1">
      <p:cViewPr varScale="1">
        <p:scale>
          <a:sx n="55" d="100"/>
          <a:sy n="55" d="100"/>
        </p:scale>
        <p:origin x="677"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2B8C012C-B1B7-47F6-B168-A941E97A73A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B8C012C-B1B7-47F6-B168-A941E97A73A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2B8C012C-B1B7-47F6-B168-A941E97A73A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2B8C012C-B1B7-47F6-B168-A941E97A73A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endParaRPr lang="en-US"/>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endParaRPr lang="en-US"/>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2B8C012C-B1B7-47F6-B168-A941E97A73A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2B8C012C-B1B7-47F6-B168-A941E97A73A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8C012C-B1B7-47F6-B168-A941E97A73A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2B8C012C-B1B7-47F6-B168-A941E97A73A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a:p>
        </p:txBody>
      </p:sp>
      <p:sp>
        <p:nvSpPr>
          <p:cNvPr id="3" name="Picture Placeholder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2B8C012C-B1B7-47F6-B168-A941E97A73A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B8C012C-B1B7-47F6-B168-A941E97A73A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B8C012C-B1B7-47F6-B168-A941E97A73A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C7793-07B9-4429-92E8-8730EA770269}" type="slidenum">
              <a:rPr lang="en-US" smtClean="0"/>
            </a:fld>
            <a:endParaRPr lang="en-US"/>
          </a:p>
        </p:txBody>
      </p:sp>
    </p:spTree>
  </p:cSld>
  <p:clrMapOvr>
    <a:masterClrMapping/>
  </p:clrMapOvr>
  <p:transition spd="med">
    <p:circl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2B8C012C-B1B7-47F6-B168-A941E97A73A9}" type="datetimeFigureOut">
              <a:rPr lang="en-US" smtClean="0"/>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1EC7793-07B9-4429-92E8-8730EA77026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circle/>
  </p:transition>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9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9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9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9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9.svg"/><Relationship Id="rId7" Type="http://schemas.openxmlformats.org/officeDocument/2006/relationships/image" Target="../media/image1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1" Type="http://schemas.openxmlformats.org/officeDocument/2006/relationships/slideLayout" Target="../slideLayouts/slideLayout7.xml"/><Relationship Id="rId10" Type="http://schemas.openxmlformats.org/officeDocument/2006/relationships/image" Target="../media/image15.sv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9.svg"/><Relationship Id="rId7" Type="http://schemas.openxmlformats.org/officeDocument/2006/relationships/image" Target="../media/image1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1" Type="http://schemas.openxmlformats.org/officeDocument/2006/relationships/slideLayout" Target="../slideLayouts/slideLayout7.xml"/><Relationship Id="rId10" Type="http://schemas.openxmlformats.org/officeDocument/2006/relationships/image" Target="../media/image17.sv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19.svg"/><Relationship Id="rId7" Type="http://schemas.openxmlformats.org/officeDocument/2006/relationships/image" Target="../media/image18.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1" Type="http://schemas.openxmlformats.org/officeDocument/2006/relationships/slideLayout" Target="../slideLayouts/slideLayout7.xml"/><Relationship Id="rId10" Type="http://schemas.openxmlformats.org/officeDocument/2006/relationships/image" Target="../media/image17.sv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7.svg"/><Relationship Id="rId7" Type="http://schemas.openxmlformats.org/officeDocument/2006/relationships/image" Target="../media/image12.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3" Type="http://schemas.openxmlformats.org/officeDocument/2006/relationships/slideLayout" Target="../slideLayouts/slideLayout7.xml"/><Relationship Id="rId12" Type="http://schemas.openxmlformats.org/officeDocument/2006/relationships/image" Target="../media/image22.svg"/><Relationship Id="rId11" Type="http://schemas.openxmlformats.org/officeDocument/2006/relationships/image" Target="../media/image21.png"/><Relationship Id="rId10" Type="http://schemas.openxmlformats.org/officeDocument/2006/relationships/image" Target="../media/image17.sv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5.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9" Type="http://schemas.openxmlformats.org/officeDocument/2006/relationships/image" Target="../media/image28.svg"/><Relationship Id="rId8" Type="http://schemas.openxmlformats.org/officeDocument/2006/relationships/image" Target="../media/image27.png"/><Relationship Id="rId7" Type="http://schemas.openxmlformats.org/officeDocument/2006/relationships/image" Target="../media/image26.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7.svg"/><Relationship Id="rId7" Type="http://schemas.openxmlformats.org/officeDocument/2006/relationships/image" Target="../media/image12.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1" Type="http://schemas.openxmlformats.org/officeDocument/2006/relationships/slideLayout" Target="../slideLayouts/slideLayout7.xml"/><Relationship Id="rId10" Type="http://schemas.openxmlformats.org/officeDocument/2006/relationships/image" Target="../media/image30.sv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28.svg"/><Relationship Id="rId7" Type="http://schemas.openxmlformats.org/officeDocument/2006/relationships/image" Target="../media/image34.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7.svg"/><Relationship Id="rId7" Type="http://schemas.openxmlformats.org/officeDocument/2006/relationships/image" Target="../media/image12.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3" Type="http://schemas.openxmlformats.org/officeDocument/2006/relationships/slideLayout" Target="../slideLayouts/slideLayout7.xml"/><Relationship Id="rId12" Type="http://schemas.openxmlformats.org/officeDocument/2006/relationships/image" Target="../media/image22.svg"/><Relationship Id="rId11" Type="http://schemas.openxmlformats.org/officeDocument/2006/relationships/image" Target="../media/image39.png"/><Relationship Id="rId10" Type="http://schemas.openxmlformats.org/officeDocument/2006/relationships/image" Target="../media/image17.sv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9" Type="http://schemas.openxmlformats.org/officeDocument/2006/relationships/image" Target="../media/image42.svg"/><Relationship Id="rId8" Type="http://schemas.openxmlformats.org/officeDocument/2006/relationships/image" Target="../media/image41.png"/><Relationship Id="rId7" Type="http://schemas.openxmlformats.org/officeDocument/2006/relationships/image" Target="../media/image40.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9" Type="http://schemas.openxmlformats.org/officeDocument/2006/relationships/image" Target="../media/image45.png"/><Relationship Id="rId8" Type="http://schemas.microsoft.com/office/2007/relationships/hdphoto" Target="../media/image44.wdp"/><Relationship Id="rId7" Type="http://schemas.openxmlformats.org/officeDocument/2006/relationships/image" Target="../media/image4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48.svg"/><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9" Type="http://schemas.openxmlformats.org/officeDocument/2006/relationships/image" Target="../media/image51.png"/><Relationship Id="rId8" Type="http://schemas.openxmlformats.org/officeDocument/2006/relationships/image" Target="../media/image7.svg"/><Relationship Id="rId7" Type="http://schemas.openxmlformats.org/officeDocument/2006/relationships/image" Target="../media/image12.png"/><Relationship Id="rId6" Type="http://schemas.openxmlformats.org/officeDocument/2006/relationships/image" Target="../media/image9.svg"/><Relationship Id="rId5" Type="http://schemas.openxmlformats.org/officeDocument/2006/relationships/image" Target="../media/image13.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9" Type="http://schemas.microsoft.com/office/2007/relationships/media" Target="../media/media4.mp3"/><Relationship Id="rId8" Type="http://schemas.openxmlformats.org/officeDocument/2006/relationships/audio" Target="../media/media4.mp3"/><Relationship Id="rId7" Type="http://schemas.microsoft.com/office/2007/relationships/media" Target="../media/media3.mp3"/><Relationship Id="rId6" Type="http://schemas.openxmlformats.org/officeDocument/2006/relationships/audio" Target="../media/media3.mp3"/><Relationship Id="rId5" Type="http://schemas.microsoft.com/office/2007/relationships/media" Target="../media/media2.mp3"/><Relationship Id="rId4" Type="http://schemas.openxmlformats.org/officeDocument/2006/relationships/audio" Target="../media/media2.mp3"/><Relationship Id="rId3" Type="http://schemas.openxmlformats.org/officeDocument/2006/relationships/image" Target="../media/image52.png"/><Relationship Id="rId2" Type="http://schemas.microsoft.com/office/2007/relationships/media" Target="../media/media1.mp3"/><Relationship Id="rId10" Type="http://schemas.openxmlformats.org/officeDocument/2006/relationships/slideLayout" Target="../slideLayouts/slideLayout12.xml"/><Relationship Id="rId1" Type="http://schemas.openxmlformats.org/officeDocument/2006/relationships/audio" Target="../media/media1.mp3"/></Relationships>
</file>

<file path=ppt/slides/_rels/slide21.xml.rels><?xml version="1.0" encoding="UTF-8" standalone="yes"?>
<Relationships xmlns="http://schemas.openxmlformats.org/package/2006/relationships"><Relationship Id="rId9" Type="http://schemas.microsoft.com/office/2007/relationships/media" Target="../media/media4.mp3"/><Relationship Id="rId8" Type="http://schemas.openxmlformats.org/officeDocument/2006/relationships/audio" Target="../media/media4.mp3"/><Relationship Id="rId7" Type="http://schemas.microsoft.com/office/2007/relationships/media" Target="../media/media3.mp3"/><Relationship Id="rId6" Type="http://schemas.openxmlformats.org/officeDocument/2006/relationships/audio" Target="../media/media3.mp3"/><Relationship Id="rId5" Type="http://schemas.microsoft.com/office/2007/relationships/media" Target="../media/media2.mp3"/><Relationship Id="rId4" Type="http://schemas.openxmlformats.org/officeDocument/2006/relationships/audio" Target="../media/media2.mp3"/><Relationship Id="rId3" Type="http://schemas.openxmlformats.org/officeDocument/2006/relationships/image" Target="../media/image52.png"/><Relationship Id="rId2" Type="http://schemas.microsoft.com/office/2007/relationships/media" Target="../media/media1.mp3"/><Relationship Id="rId10" Type="http://schemas.openxmlformats.org/officeDocument/2006/relationships/slideLayout" Target="../slideLayouts/slideLayout12.xml"/><Relationship Id="rId1" Type="http://schemas.openxmlformats.org/officeDocument/2006/relationships/audio" Target="../media/media1.mp3"/></Relationships>
</file>

<file path=ppt/slides/_rels/slide22.xml.rels><?xml version="1.0" encoding="UTF-8" standalone="yes"?>
<Relationships xmlns="http://schemas.openxmlformats.org/package/2006/relationships"><Relationship Id="rId9" Type="http://schemas.microsoft.com/office/2007/relationships/media" Target="../media/media4.mp3"/><Relationship Id="rId8" Type="http://schemas.openxmlformats.org/officeDocument/2006/relationships/audio" Target="../media/media4.mp3"/><Relationship Id="rId7" Type="http://schemas.microsoft.com/office/2007/relationships/media" Target="../media/media3.mp3"/><Relationship Id="rId6" Type="http://schemas.openxmlformats.org/officeDocument/2006/relationships/audio" Target="../media/media3.mp3"/><Relationship Id="rId5" Type="http://schemas.microsoft.com/office/2007/relationships/media" Target="../media/media2.mp3"/><Relationship Id="rId4" Type="http://schemas.openxmlformats.org/officeDocument/2006/relationships/audio" Target="../media/media2.mp3"/><Relationship Id="rId3" Type="http://schemas.openxmlformats.org/officeDocument/2006/relationships/image" Target="../media/image52.png"/><Relationship Id="rId2" Type="http://schemas.microsoft.com/office/2007/relationships/media" Target="../media/media1.mp3"/><Relationship Id="rId10" Type="http://schemas.openxmlformats.org/officeDocument/2006/relationships/slideLayout" Target="../slideLayouts/slideLayout12.xml"/><Relationship Id="rId1" Type="http://schemas.openxmlformats.org/officeDocument/2006/relationships/audio" Target="../media/media1.mp3"/></Relationships>
</file>

<file path=ppt/slides/_rels/slide23.xml.rels><?xml version="1.0" encoding="UTF-8" standalone="yes"?>
<Relationships xmlns="http://schemas.openxmlformats.org/package/2006/relationships"><Relationship Id="rId9" Type="http://schemas.microsoft.com/office/2007/relationships/media" Target="../media/media4.mp3"/><Relationship Id="rId8" Type="http://schemas.openxmlformats.org/officeDocument/2006/relationships/audio" Target="../media/media4.mp3"/><Relationship Id="rId7" Type="http://schemas.microsoft.com/office/2007/relationships/media" Target="../media/media3.mp3"/><Relationship Id="rId6" Type="http://schemas.openxmlformats.org/officeDocument/2006/relationships/audio" Target="../media/media3.mp3"/><Relationship Id="rId5" Type="http://schemas.microsoft.com/office/2007/relationships/media" Target="../media/media2.mp3"/><Relationship Id="rId4" Type="http://schemas.openxmlformats.org/officeDocument/2006/relationships/audio" Target="../media/media2.mp3"/><Relationship Id="rId3" Type="http://schemas.openxmlformats.org/officeDocument/2006/relationships/image" Target="../media/image52.png"/><Relationship Id="rId2" Type="http://schemas.microsoft.com/office/2007/relationships/media" Target="../media/media1.mp3"/><Relationship Id="rId10" Type="http://schemas.openxmlformats.org/officeDocument/2006/relationships/slideLayout" Target="../slideLayouts/slideLayout12.xml"/><Relationship Id="rId1" Type="http://schemas.openxmlformats.org/officeDocument/2006/relationships/audio" Target="../media/media1.mp3"/></Relationships>
</file>

<file path=ppt/slides/_rels/slide24.xml.rels><?xml version="1.0" encoding="UTF-8" standalone="yes"?>
<Relationships xmlns="http://schemas.openxmlformats.org/package/2006/relationships"><Relationship Id="rId9" Type="http://schemas.microsoft.com/office/2007/relationships/media" Target="../media/media4.mp3"/><Relationship Id="rId8" Type="http://schemas.openxmlformats.org/officeDocument/2006/relationships/audio" Target="../media/media4.mp3"/><Relationship Id="rId7" Type="http://schemas.microsoft.com/office/2007/relationships/media" Target="../media/media3.mp3"/><Relationship Id="rId6" Type="http://schemas.openxmlformats.org/officeDocument/2006/relationships/audio" Target="../media/media3.mp3"/><Relationship Id="rId5" Type="http://schemas.microsoft.com/office/2007/relationships/media" Target="../media/media2.mp3"/><Relationship Id="rId4" Type="http://schemas.openxmlformats.org/officeDocument/2006/relationships/audio" Target="../media/media2.mp3"/><Relationship Id="rId3" Type="http://schemas.openxmlformats.org/officeDocument/2006/relationships/image" Target="../media/image52.png"/><Relationship Id="rId2" Type="http://schemas.microsoft.com/office/2007/relationships/media" Target="../media/media1.mp3"/><Relationship Id="rId10" Type="http://schemas.openxmlformats.org/officeDocument/2006/relationships/slideLayout" Target="../slideLayouts/slideLayout12.xml"/><Relationship Id="rId1" Type="http://schemas.openxmlformats.org/officeDocument/2006/relationships/audio" Target="../media/media1.mp3"/></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4.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6.svg"/><Relationship Id="rId7" Type="http://schemas.openxmlformats.org/officeDocument/2006/relationships/image" Target="../media/image55.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9.svg"/><Relationship Id="rId7" Type="http://schemas.openxmlformats.org/officeDocument/2006/relationships/image" Target="../media/image1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3" name="Freeform 3"/>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8290446">
            <a:off x="-3981609" y="7453434"/>
            <a:ext cx="7963217" cy="7572296"/>
          </a:xfrm>
          <a:custGeom>
            <a:avLst/>
            <a:gdLst/>
            <a:ahLst/>
            <a:cxnLst/>
            <a:rect l="l" t="t" r="r" b="b"/>
            <a:pathLst>
              <a:path w="7963217" h="7572296">
                <a:moveTo>
                  <a:pt x="0" y="0"/>
                </a:moveTo>
                <a:lnTo>
                  <a:pt x="7963218" y="0"/>
                </a:lnTo>
                <a:lnTo>
                  <a:pt x="7963218" y="7572296"/>
                </a:lnTo>
                <a:lnTo>
                  <a:pt x="0" y="7572296"/>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5529486" y="7520052"/>
            <a:ext cx="1189563" cy="1544115"/>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443786">
            <a:off x="1359065" y="7697437"/>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443786">
            <a:off x="13945739" y="565353"/>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900430" y="2687955"/>
            <a:ext cx="15819120" cy="3693160"/>
          </a:xfrm>
          <a:prstGeom prst="rect">
            <a:avLst/>
          </a:prstGeom>
        </p:spPr>
        <p:txBody>
          <a:bodyPr wrap="square" lIns="0" tIns="0" rIns="0" bIns="0" rtlCol="0" anchor="t">
            <a:spAutoFit/>
          </a:bodyPr>
          <a:lstStyle/>
          <a:p>
            <a:pPr algn="ctr">
              <a:lnSpc>
                <a:spcPct val="150000"/>
              </a:lnSpc>
            </a:pPr>
            <a:r>
              <a:rPr lang="en-US" sz="8000" b="1">
                <a:solidFill>
                  <a:srgbClr val="102667"/>
                </a:solidFill>
                <a:latin typeface="Times New Roman Bold" panose="02020503050405090304" charset="0"/>
                <a:cs typeface="Times New Roman Bold" panose="02020503050405090304" charset="0"/>
              </a:rPr>
              <a:t>CHÀO MỪNG CÁC EM</a:t>
            </a:r>
            <a:endParaRPr lang="en-US" sz="8000" b="1">
              <a:solidFill>
                <a:srgbClr val="102667"/>
              </a:solidFill>
              <a:latin typeface="Times New Roman Bold" panose="02020503050405090304" charset="0"/>
              <a:cs typeface="Times New Roman Bold" panose="02020503050405090304" charset="0"/>
            </a:endParaRPr>
          </a:p>
          <a:p>
            <a:pPr algn="ctr">
              <a:lnSpc>
                <a:spcPct val="150000"/>
              </a:lnSpc>
            </a:pPr>
            <a:r>
              <a:rPr lang="en-US" sz="8000" b="1">
                <a:solidFill>
                  <a:srgbClr val="102667"/>
                </a:solidFill>
                <a:latin typeface="Times New Roman Bold" panose="02020503050405090304" charset="0"/>
                <a:cs typeface="Times New Roman Bold" panose="02020503050405090304" charset="0"/>
              </a:rPr>
              <a:t> ĐẾN VỚI BÀI HỌC HÔM NAY</a:t>
            </a:r>
            <a:r>
              <a:rPr lang="vi-VN" altLang="en-US" sz="8000" b="1">
                <a:solidFill>
                  <a:srgbClr val="102667"/>
                </a:solidFill>
                <a:latin typeface="Times New Roman Bold" panose="02020503050405090304" charset="0"/>
                <a:cs typeface="Times New Roman Bold" panose="02020503050405090304" charset="0"/>
              </a:rPr>
              <a:t>!!</a:t>
            </a:r>
            <a:r>
              <a:rPr lang="en-US" sz="8000" b="1">
                <a:solidFill>
                  <a:srgbClr val="102667"/>
                </a:solidFill>
                <a:latin typeface="Times New Roman Bold" panose="02020503050405090304" charset="0"/>
                <a:cs typeface="Times New Roman Bold" panose="02020503050405090304" charset="0"/>
              </a:rPr>
              <a:t>!</a:t>
            </a:r>
            <a:endParaRPr lang="en-US" sz="8000" b="1">
              <a:solidFill>
                <a:srgbClr val="102667"/>
              </a:solidFill>
              <a:latin typeface="Times New Roman Bold" panose="02020503050405090304" charset="0"/>
              <a:cs typeface="Times New Roman Bold" panose="02020503050405090304" charset="0"/>
            </a:endParaRPr>
          </a:p>
        </p:txBody>
      </p:sp>
    </p:spTree>
  </p:cSld>
  <p:clrMapOvr>
    <a:masterClrMapping/>
  </p:clrMapOvr>
  <p:transition spd="med">
    <p:circl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3369965" y="773138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492325" y="5180118"/>
            <a:ext cx="803075" cy="1042433"/>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443786">
            <a:off x="543081" y="638651"/>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443786">
            <a:off x="13765841" y="8247720"/>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TextBox 15"/>
          <p:cNvSpPr txBox="1"/>
          <p:nvPr/>
        </p:nvSpPr>
        <p:spPr>
          <a:xfrm>
            <a:off x="5257800" y="265905"/>
            <a:ext cx="8208508" cy="1615440"/>
          </a:xfrm>
          <a:prstGeom prst="rect">
            <a:avLst/>
          </a:prstGeom>
        </p:spPr>
        <p:txBody>
          <a:bodyPr lIns="0" tIns="0" rIns="0" bIns="0" rtlCol="0" anchor="t">
            <a:spAutoFit/>
          </a:bodyPr>
          <a:lstStyle/>
          <a:p>
            <a:pPr algn="ctr">
              <a:lnSpc>
                <a:spcPct val="150000"/>
              </a:lnSpc>
            </a:pPr>
            <a:r>
              <a:rPr lang="en-US" sz="7000" b="1">
                <a:solidFill>
                  <a:srgbClr val="102667"/>
                </a:solidFill>
                <a:latin typeface="Times New Roman Bold" panose="02020503050405090304" charset="0"/>
                <a:cs typeface="Times New Roman Bold" panose="02020503050405090304" charset="0"/>
              </a:rPr>
              <a:t>KHỞI ĐỘNG</a:t>
            </a:r>
            <a:endParaRPr lang="en-US" sz="7000" b="1">
              <a:solidFill>
                <a:srgbClr val="102667"/>
              </a:solidFill>
              <a:latin typeface="Times New Roman Bold" panose="02020503050405090304" charset="0"/>
              <a:cs typeface="Times New Roman Bold" panose="02020503050405090304" charset="0"/>
            </a:endParaRPr>
          </a:p>
        </p:txBody>
      </p:sp>
      <p:sp>
        <p:nvSpPr>
          <p:cNvPr id="18" name="Rounded Rectangular Callout 13"/>
          <p:cNvSpPr/>
          <p:nvPr/>
        </p:nvSpPr>
        <p:spPr>
          <a:xfrm>
            <a:off x="1703954" y="2304496"/>
            <a:ext cx="15316200" cy="2397628"/>
          </a:xfrm>
          <a:prstGeom prst="wedgeRoundRectCallout">
            <a:avLst>
              <a:gd name="adj1" fmla="val 7397"/>
              <a:gd name="adj2" fmla="val 74162"/>
              <a:gd name="adj3" fmla="val 16667"/>
            </a:avLst>
          </a:prstGeom>
          <a:solidFill>
            <a:schemeClr val="accent2">
              <a:lumMod val="20000"/>
              <a:lumOff val="80000"/>
            </a:schemeClr>
          </a:solidFill>
          <a:ln w="38100">
            <a:solidFill>
              <a:schemeClr val="accent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fr-FR" sz="2000">
              <a:solidFill>
                <a:schemeClr val="bg1">
                  <a:lumMod val="10000"/>
                </a:schemeClr>
              </a:solidFill>
              <a:latin typeface="Times New Roman Regular" panose="02020503050405090304" charset="0"/>
              <a:cs typeface="Times New Roman Regular" panose="02020503050405090304" charset="0"/>
            </a:endParaRPr>
          </a:p>
          <a:p>
            <a:pPr algn="just">
              <a:lnSpc>
                <a:spcPct val="150000"/>
              </a:lnSpc>
            </a:pPr>
            <a:r>
              <a:rPr lang="vi-VN" sz="4000">
                <a:solidFill>
                  <a:schemeClr val="tx1"/>
                </a:solidFill>
                <a:latin typeface="Times New Roman Regular" panose="02020503050405090304" charset="0"/>
                <a:cs typeface="Times New Roman Regular" panose="02020503050405090304" charset="0"/>
              </a:rPr>
              <a:t>Trong đời sống, ta thường nói sắt nặng hơn nhôm, Nói như thế có đúng không? Làm thế nào để trả lời câu hỏi này?</a:t>
            </a:r>
            <a:endParaRPr lang="en-US" sz="4000">
              <a:solidFill>
                <a:schemeClr val="tx1"/>
              </a:solidFill>
              <a:latin typeface="Times New Roman Regular" panose="02020503050405090304" charset="0"/>
              <a:cs typeface="Times New Roman Regular" panose="02020503050405090304" charset="0"/>
            </a:endParaRPr>
          </a:p>
          <a:p>
            <a:pPr algn="ctr">
              <a:lnSpc>
                <a:spcPct val="150000"/>
              </a:lnSpc>
            </a:pPr>
            <a:endParaRPr lang="en-US" sz="1800">
              <a:solidFill>
                <a:schemeClr val="accent4">
                  <a:lumMod val="10000"/>
                </a:schemeClr>
              </a:solidFill>
              <a:latin typeface="Times New Roman Regular" panose="02020503050405090304" charset="0"/>
              <a:cs typeface="Times New Roman Regular" panose="02020503050405090304" charset="0"/>
            </a:endParaRPr>
          </a:p>
        </p:txBody>
      </p:sp>
      <p:pic>
        <p:nvPicPr>
          <p:cNvPr id="20" name="Picture 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943600" y="5208225"/>
            <a:ext cx="5168183" cy="4812870"/>
          </a:xfrm>
          <a:prstGeom prst="rect">
            <a:avLst/>
          </a:prstGeom>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3369965" y="773138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5624958" y="1352734"/>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443786">
            <a:off x="14139742"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443786">
            <a:off x="1112354"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47184">
            <a:off x="1960963" y="2202432"/>
            <a:ext cx="15040099" cy="4707851"/>
          </a:xfrm>
          <a:custGeom>
            <a:avLst/>
            <a:gdLst/>
            <a:ahLst/>
            <a:cxnLst/>
            <a:rect l="l" t="t" r="r" b="b"/>
            <a:pathLst>
              <a:path w="10655630" h="4707851">
                <a:moveTo>
                  <a:pt x="0" y="0"/>
                </a:moveTo>
                <a:lnTo>
                  <a:pt x="10655630" y="0"/>
                </a:lnTo>
                <a:lnTo>
                  <a:pt x="10655630" y="4707851"/>
                </a:lnTo>
                <a:lnTo>
                  <a:pt x="0" y="47078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2286000" y="2486025"/>
            <a:ext cx="14726285" cy="3923665"/>
          </a:xfrm>
          <a:prstGeom prst="rect">
            <a:avLst/>
          </a:prstGeom>
        </p:spPr>
        <p:txBody>
          <a:bodyPr wrap="square" lIns="0" tIns="0" rIns="0" bIns="0" rtlCol="0" anchor="t">
            <a:spAutoFit/>
          </a:bodyPr>
          <a:lstStyle/>
          <a:p>
            <a:pPr algn="ctr">
              <a:lnSpc>
                <a:spcPct val="150000"/>
              </a:lnSpc>
            </a:pPr>
            <a:r>
              <a:rPr lang="en-US" sz="8500" b="1">
                <a:solidFill>
                  <a:srgbClr val="102667"/>
                </a:solidFill>
                <a:latin typeface="Times New Roman Bold" panose="02020503050405090304" charset="0"/>
                <a:cs typeface="Times New Roman Bold" panose="02020503050405090304" charset="0"/>
              </a:rPr>
              <a:t>BÀI 13: </a:t>
            </a:r>
            <a:endParaRPr lang="en-US" sz="8500" b="1">
              <a:solidFill>
                <a:srgbClr val="102667"/>
              </a:solidFill>
              <a:latin typeface="Times New Roman Bold" panose="02020503050405090304" charset="0"/>
              <a:cs typeface="Times New Roman Bold" panose="02020503050405090304" charset="0"/>
            </a:endParaRPr>
          </a:p>
          <a:p>
            <a:pPr algn="ctr">
              <a:lnSpc>
                <a:spcPct val="150000"/>
              </a:lnSpc>
            </a:pPr>
            <a:r>
              <a:rPr lang="en-US" sz="8500" b="1">
                <a:solidFill>
                  <a:srgbClr val="102667"/>
                </a:solidFill>
                <a:latin typeface="Times New Roman Bold" panose="02020503050405090304" charset="0"/>
                <a:cs typeface="Times New Roman Bold" panose="02020503050405090304" charset="0"/>
              </a:rPr>
              <a:t>KHỐI LƯỢNG RIÊNG</a:t>
            </a:r>
            <a:endParaRPr lang="en-US" sz="8500" b="1">
              <a:solidFill>
                <a:srgbClr val="102667"/>
              </a:solidFill>
              <a:latin typeface="Times New Roman Bold" panose="02020503050405090304" charset="0"/>
              <a:cs typeface="Times New Roman Bold" panose="02020503050405090304" charset="0"/>
            </a:endParaRPr>
          </a:p>
        </p:txBody>
      </p:sp>
      <p:sp>
        <p:nvSpPr>
          <p:cNvPr id="14" name="Freeform 14"/>
          <p:cNvSpPr/>
          <p:nvPr/>
        </p:nvSpPr>
        <p:spPr>
          <a:xfrm>
            <a:off x="1440743" y="12573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transition spd="med">
    <p:plus/>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3369965" y="773138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rot="443786">
            <a:off x="14139742"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443786">
            <a:off x="1112354"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4411717" y="-136999"/>
            <a:ext cx="10299721" cy="2038350"/>
          </a:xfrm>
          <a:prstGeom prst="rect">
            <a:avLst/>
          </a:prstGeom>
        </p:spPr>
        <p:txBody>
          <a:bodyPr wrap="square" lIns="0" tIns="0" rIns="0" bIns="0" rtlCol="0" anchor="t">
            <a:spAutoFit/>
          </a:bodyPr>
          <a:lstStyle/>
          <a:p>
            <a:pPr algn="ctr">
              <a:lnSpc>
                <a:spcPts val="15895"/>
              </a:lnSpc>
            </a:pPr>
            <a:r>
              <a:rPr lang="en-US" sz="7000" b="1">
                <a:solidFill>
                  <a:srgbClr val="102667"/>
                </a:solidFill>
                <a:latin typeface="Times New Roman Bold" panose="02020503050405090304" charset="0"/>
                <a:cs typeface="Times New Roman Bold" panose="02020503050405090304" charset="0"/>
              </a:rPr>
              <a:t>NỘI </a:t>
            </a:r>
            <a:r>
              <a:rPr lang="en-US" sz="7000" b="1">
                <a:solidFill>
                  <a:srgbClr val="102667"/>
                </a:solidFill>
                <a:latin typeface="Times New Roman Bold" panose="02020503050405090304" charset="0"/>
                <a:cs typeface="Times New Roman Bold" panose="02020503050405090304" charset="0"/>
              </a:rPr>
              <a:t>DUNG BÀI HỌC </a:t>
            </a:r>
            <a:endParaRPr lang="en-US" sz="7000" b="1">
              <a:solidFill>
                <a:srgbClr val="102667"/>
              </a:solidFill>
              <a:latin typeface="Times New Roman Bold" panose="02020503050405090304" charset="0"/>
              <a:cs typeface="Times New Roman Bold" panose="02020503050405090304" charset="0"/>
            </a:endParaRPr>
          </a:p>
        </p:txBody>
      </p:sp>
      <p:pic>
        <p:nvPicPr>
          <p:cNvPr id="16" name="Picture 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15601" b="43136"/>
          <a:stretch>
            <a:fillRect/>
          </a:stretch>
        </p:blipFill>
        <p:spPr>
          <a:xfrm flipH="1">
            <a:off x="-141639" y="3078279"/>
            <a:ext cx="7889988" cy="7052512"/>
          </a:xfrm>
          <a:prstGeom prst="rect">
            <a:avLst/>
          </a:prstGeom>
        </p:spPr>
      </p:pic>
      <p:grpSp>
        <p:nvGrpSpPr>
          <p:cNvPr id="10" name="Group 9"/>
          <p:cNvGrpSpPr/>
          <p:nvPr/>
        </p:nvGrpSpPr>
        <p:grpSpPr>
          <a:xfrm>
            <a:off x="7447595" y="5896439"/>
            <a:ext cx="9311843" cy="2825264"/>
            <a:chOff x="7447595" y="5896439"/>
            <a:chExt cx="9311843" cy="2825264"/>
          </a:xfrm>
        </p:grpSpPr>
        <p:sp>
          <p:nvSpPr>
            <p:cNvPr id="15" name="Freeform 9"/>
            <p:cNvSpPr/>
            <p:nvPr/>
          </p:nvSpPr>
          <p:spPr>
            <a:xfrm rot="147184">
              <a:off x="7447595" y="5896439"/>
              <a:ext cx="9311843" cy="2825264"/>
            </a:xfrm>
            <a:custGeom>
              <a:avLst/>
              <a:gdLst/>
              <a:ahLst/>
              <a:cxnLst/>
              <a:rect l="l" t="t" r="r" b="b"/>
              <a:pathLst>
                <a:path w="10655630" h="4707851">
                  <a:moveTo>
                    <a:pt x="0" y="0"/>
                  </a:moveTo>
                  <a:lnTo>
                    <a:pt x="10655630" y="0"/>
                  </a:lnTo>
                  <a:lnTo>
                    <a:pt x="10655630" y="4707851"/>
                  </a:lnTo>
                  <a:lnTo>
                    <a:pt x="0" y="47078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1" name="TextBox 20"/>
            <p:cNvSpPr txBox="1"/>
            <p:nvPr/>
          </p:nvSpPr>
          <p:spPr>
            <a:xfrm>
              <a:off x="9215205" y="6243354"/>
              <a:ext cx="7189468" cy="2168525"/>
            </a:xfrm>
            <a:prstGeom prst="rect">
              <a:avLst/>
            </a:prstGeom>
            <a:noFill/>
          </p:spPr>
          <p:txBody>
            <a:bodyPr wrap="square">
              <a:spAutoFit/>
            </a:bodyPr>
            <a:lstStyle/>
            <a:p>
              <a:pPr marL="0" marR="0" algn="just">
                <a:lnSpc>
                  <a:spcPct val="150000"/>
                </a:lnSpc>
                <a:spcBef>
                  <a:spcPts val="0"/>
                </a:spcBef>
                <a:spcAft>
                  <a:spcPts val="0"/>
                </a:spcAft>
              </a:pPr>
              <a:r>
                <a:rPr lang="en-US" sz="4500" b="1">
                  <a:effectLst/>
                  <a:latin typeface="Times New Roman Bold" panose="02020503050405090304" charset="0"/>
                  <a:ea typeface="Times New Roman" panose="02020503050405090304" pitchFamily="18" charset="0"/>
                  <a:cs typeface="Times New Roman Bold" panose="02020503050405090304" charset="0"/>
                </a:rPr>
                <a:t>Khối lượng riêng, đơn vị khối lượng riêng  </a:t>
              </a:r>
              <a:endParaRPr lang="en-US" sz="4500" b="1">
                <a:effectLst/>
                <a:latin typeface="Times New Roman Bold" panose="02020503050405090304" charset="0"/>
                <a:ea typeface="Times New Roman" panose="02020503050405090304" pitchFamily="18" charset="0"/>
                <a:cs typeface="Times New Roman Bold" panose="02020503050405090304" charset="0"/>
              </a:endParaRPr>
            </a:p>
          </p:txBody>
        </p:sp>
        <p:sp>
          <p:nvSpPr>
            <p:cNvPr id="22" name="Rectangle: Rounded Corners 21"/>
            <p:cNvSpPr/>
            <p:nvPr/>
          </p:nvSpPr>
          <p:spPr>
            <a:xfrm>
              <a:off x="7800105" y="6604535"/>
              <a:ext cx="1283222" cy="1400213"/>
            </a:xfrm>
            <a:prstGeom prst="roundRect">
              <a:avLst/>
            </a:prstGeom>
            <a:solidFill>
              <a:schemeClr val="bg1"/>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000" b="1">
                  <a:solidFill>
                    <a:schemeClr val="tx1"/>
                  </a:solidFill>
                  <a:latin typeface="Arial" panose="020B0604020202090204" pitchFamily="34" charset="0"/>
                  <a:cs typeface="Arial" panose="020B0604020202090204" pitchFamily="34" charset="0"/>
                </a:rPr>
                <a:t>2</a:t>
              </a:r>
              <a:endParaRPr lang="en-US" sz="5000" b="1">
                <a:solidFill>
                  <a:schemeClr val="tx1"/>
                </a:solidFill>
                <a:latin typeface="Arial" panose="020B0604020202090204" pitchFamily="34" charset="0"/>
                <a:cs typeface="Arial" panose="020B0604020202090204" pitchFamily="34" charset="0"/>
              </a:endParaRPr>
            </a:p>
          </p:txBody>
        </p:sp>
      </p:grpSp>
      <p:grpSp>
        <p:nvGrpSpPr>
          <p:cNvPr id="6" name="Group 5"/>
          <p:cNvGrpSpPr/>
          <p:nvPr/>
        </p:nvGrpSpPr>
        <p:grpSpPr>
          <a:xfrm>
            <a:off x="7447595" y="2230086"/>
            <a:ext cx="9311843" cy="2825264"/>
            <a:chOff x="7447595" y="2230086"/>
            <a:chExt cx="9311843" cy="2825264"/>
          </a:xfrm>
        </p:grpSpPr>
        <p:sp>
          <p:nvSpPr>
            <p:cNvPr id="9" name="Freeform 9"/>
            <p:cNvSpPr/>
            <p:nvPr/>
          </p:nvSpPr>
          <p:spPr>
            <a:xfrm rot="147184">
              <a:off x="7447595" y="2230086"/>
              <a:ext cx="9311843" cy="2825264"/>
            </a:xfrm>
            <a:custGeom>
              <a:avLst/>
              <a:gdLst/>
              <a:ahLst/>
              <a:cxnLst/>
              <a:rect l="l" t="t" r="r" b="b"/>
              <a:pathLst>
                <a:path w="10655630" h="4707851">
                  <a:moveTo>
                    <a:pt x="0" y="0"/>
                  </a:moveTo>
                  <a:lnTo>
                    <a:pt x="10655630" y="0"/>
                  </a:lnTo>
                  <a:lnTo>
                    <a:pt x="10655630" y="4707851"/>
                  </a:lnTo>
                  <a:lnTo>
                    <a:pt x="0" y="47078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3" name="Rectangle: Rounded Corners 22"/>
            <p:cNvSpPr/>
            <p:nvPr/>
          </p:nvSpPr>
          <p:spPr>
            <a:xfrm>
              <a:off x="7800105" y="2942611"/>
              <a:ext cx="1283222" cy="1400213"/>
            </a:xfrm>
            <a:prstGeom prst="roundRect">
              <a:avLst/>
            </a:prstGeom>
            <a:solidFill>
              <a:schemeClr val="bg1"/>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000" b="1">
                  <a:solidFill>
                    <a:schemeClr val="tx1"/>
                  </a:solidFill>
                  <a:latin typeface="Arial" panose="020B0604020202090204" pitchFamily="34" charset="0"/>
                  <a:cs typeface="Arial" panose="020B0604020202090204" pitchFamily="34" charset="0"/>
                </a:rPr>
                <a:t>1</a:t>
              </a:r>
              <a:endParaRPr lang="en-US" sz="5000" b="1">
                <a:solidFill>
                  <a:schemeClr val="tx1"/>
                </a:solidFill>
                <a:latin typeface="Arial" panose="020B0604020202090204" pitchFamily="34" charset="0"/>
                <a:cs typeface="Arial" panose="020B0604020202090204" pitchFamily="34" charset="0"/>
              </a:endParaRPr>
            </a:p>
          </p:txBody>
        </p:sp>
        <p:sp>
          <p:nvSpPr>
            <p:cNvPr id="24" name="TextBox 23"/>
            <p:cNvSpPr txBox="1"/>
            <p:nvPr/>
          </p:nvSpPr>
          <p:spPr>
            <a:xfrm>
              <a:off x="10058400" y="3078279"/>
              <a:ext cx="4419600" cy="1129665"/>
            </a:xfrm>
            <a:prstGeom prst="rect">
              <a:avLst/>
            </a:prstGeom>
            <a:noFill/>
          </p:spPr>
          <p:txBody>
            <a:bodyPr wrap="square" rtlCol="0">
              <a:spAutoFit/>
            </a:bodyPr>
            <a:lstStyle/>
            <a:p>
              <a:pPr algn="ctr">
                <a:lnSpc>
                  <a:spcPct val="150000"/>
                </a:lnSpc>
              </a:pPr>
              <a:r>
                <a:rPr lang="en-US" sz="4500" b="1">
                  <a:latin typeface="Times New Roman Bold" panose="02020503050405090304" charset="0"/>
                  <a:cs typeface="Times New Roman Bold" panose="02020503050405090304" charset="0"/>
                </a:rPr>
                <a:t>Thí nghiệm</a:t>
              </a:r>
              <a:endParaRPr lang="en-US" sz="4500" b="1">
                <a:latin typeface="Times New Roman Bold" panose="02020503050405090304" charset="0"/>
                <a:cs typeface="Times New Roman Bold" panose="02020503050405090304" charset="0"/>
              </a:endParaRPr>
            </a:p>
          </p:txBody>
        </p:sp>
      </p:gr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6501418">
            <a:off x="-3369965" y="773138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rot="443786">
            <a:off x="14647086"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443786">
            <a:off x="1112354"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4671600" y="1034913"/>
            <a:ext cx="1189563" cy="1544115"/>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2426838" y="10287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1" name="Group 10"/>
          <p:cNvGrpSpPr/>
          <p:nvPr/>
        </p:nvGrpSpPr>
        <p:grpSpPr>
          <a:xfrm>
            <a:off x="806418" y="2988303"/>
            <a:ext cx="11418556" cy="2936423"/>
            <a:chOff x="806418" y="2988303"/>
            <a:chExt cx="11418556" cy="2936423"/>
          </a:xfrm>
        </p:grpSpPr>
        <p:sp>
          <p:nvSpPr>
            <p:cNvPr id="3" name="Freeform 3"/>
            <p:cNvSpPr/>
            <p:nvPr/>
          </p:nvSpPr>
          <p:spPr>
            <a:xfrm rot="147184">
              <a:off x="806418" y="2988303"/>
              <a:ext cx="11418556" cy="2936423"/>
            </a:xfrm>
            <a:custGeom>
              <a:avLst/>
              <a:gdLst/>
              <a:ahLst/>
              <a:cxnLst/>
              <a:rect l="l" t="t" r="r" b="b"/>
              <a:pathLst>
                <a:path w="11418556" h="5044926">
                  <a:moveTo>
                    <a:pt x="0" y="0"/>
                  </a:moveTo>
                  <a:lnTo>
                    <a:pt x="11418556" y="0"/>
                  </a:lnTo>
                  <a:lnTo>
                    <a:pt x="11418556" y="5044925"/>
                  </a:lnTo>
                  <a:lnTo>
                    <a:pt x="0" y="50449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1028699" y="3656026"/>
              <a:ext cx="10304036" cy="1499870"/>
            </a:xfrm>
            <a:prstGeom prst="rect">
              <a:avLst/>
            </a:prstGeom>
          </p:spPr>
          <p:txBody>
            <a:bodyPr lIns="0" tIns="0" rIns="0" bIns="0" rtlCol="0" anchor="t">
              <a:spAutoFit/>
            </a:bodyPr>
            <a:lstStyle/>
            <a:p>
              <a:pPr algn="ctr">
                <a:lnSpc>
                  <a:spcPct val="150000"/>
                </a:lnSpc>
              </a:pPr>
              <a:r>
                <a:rPr lang="en-US" sz="6500" b="1">
                  <a:solidFill>
                    <a:srgbClr val="102667"/>
                  </a:solidFill>
                  <a:latin typeface="Times New Roman Bold" panose="02020503050405090304" charset="0"/>
                  <a:cs typeface="Times New Roman Bold" panose="02020503050405090304" charset="0"/>
                </a:rPr>
                <a:t>1. THÍ NGHIỆM</a:t>
              </a:r>
              <a:endParaRPr lang="en-US" sz="6500" b="1">
                <a:solidFill>
                  <a:srgbClr val="102667"/>
                </a:solidFill>
                <a:latin typeface="Times New Roman Bold" panose="02020503050405090304" charset="0"/>
                <a:cs typeface="Times New Roman Bold" panose="02020503050405090304" charset="0"/>
              </a:endParaRPr>
            </a:p>
          </p:txBody>
        </p:sp>
      </p:grpSp>
      <p:pic>
        <p:nvPicPr>
          <p:cNvPr id="15" name="Picture 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963917" y="2980310"/>
            <a:ext cx="6008152" cy="7167956"/>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9821622" cy="1245235"/>
          </a:xfrm>
          <a:prstGeom prst="rect">
            <a:avLst/>
          </a:prstGeom>
          <a:noFill/>
        </p:spPr>
        <p:txBody>
          <a:bodyPr wrap="square">
            <a:spAutoFit/>
          </a:bodyPr>
          <a:lstStyle/>
          <a:p>
            <a:pPr marL="685800" marR="0" indent="-685800" algn="just">
              <a:lnSpc>
                <a:spcPct val="150000"/>
              </a:lnSpc>
              <a:spcBef>
                <a:spcPts val="0"/>
              </a:spcBef>
              <a:spcAft>
                <a:spcPts val="800"/>
              </a:spcAft>
              <a:buFont typeface="Wingdings" panose="05000000000000000000" pitchFamily="2" charset="2"/>
              <a:buChar char="v"/>
              <a:tabLst>
                <a:tab pos="2971800" algn="ctr"/>
                <a:tab pos="5943600" algn="r"/>
              </a:tabLst>
            </a:pPr>
            <a:r>
              <a:rPr lang="vi-VN" sz="5000" b="1">
                <a:solidFill>
                  <a:srgbClr val="000000"/>
                </a:solidFill>
                <a:effectLst/>
                <a:latin typeface="Times New Roman Bold" panose="02020503050405090304" charset="0"/>
                <a:ea typeface="Times New Roman" panose="02020503050405090304" pitchFamily="18" charset="0"/>
                <a:cs typeface="Times New Roman Bold" panose="02020503050405090304" charset="0"/>
              </a:rPr>
              <a:t>Thí nghiệm</a:t>
            </a:r>
            <a:r>
              <a:rPr lang="fr-FR" sz="5000" b="1">
                <a:solidFill>
                  <a:srgbClr val="000000"/>
                </a:solidFill>
                <a:effectLst/>
                <a:latin typeface="Times New Roman Bold" panose="02020503050405090304" charset="0"/>
                <a:ea typeface="Times New Roman" panose="02020503050405090304" pitchFamily="18" charset="0"/>
                <a:cs typeface="Times New Roman Bold" panose="02020503050405090304" charset="0"/>
              </a:rPr>
              <a:t> 1 </a:t>
            </a:r>
            <a:endParaRPr lang="en-US" sz="5000" b="1">
              <a:effectLst/>
              <a:latin typeface="Times New Roman Bold" panose="02020503050405090304" charset="0"/>
              <a:ea typeface="Calibri" panose="020F0502020204030204" pitchFamily="34" charset="0"/>
              <a:cs typeface="Times New Roman Bold" panose="02020503050405090304" charset="0"/>
            </a:endParaRPr>
          </a:p>
        </p:txBody>
      </p:sp>
      <p:sp>
        <p:nvSpPr>
          <p:cNvPr id="38" name="Rectangle 37"/>
          <p:cNvSpPr/>
          <p:nvPr/>
        </p:nvSpPr>
        <p:spPr>
          <a:xfrm>
            <a:off x="0" y="1506014"/>
            <a:ext cx="4419600" cy="112288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800" b="1">
                <a:solidFill>
                  <a:srgbClr val="002060"/>
                </a:solidFill>
                <a:latin typeface="Times New Roman Bold" panose="02020503050405090304" charset="0"/>
                <a:cs typeface="Times New Roman Bold" panose="02020503050405090304" charset="0"/>
              </a:rPr>
              <a:t>Chuẩn bị</a:t>
            </a:r>
            <a:endParaRPr lang="en-US" sz="4800" b="1">
              <a:solidFill>
                <a:srgbClr val="002060"/>
              </a:solidFill>
              <a:latin typeface="Times New Roman Bold" panose="02020503050405090304" charset="0"/>
              <a:cs typeface="Times New Roman Bold" panose="02020503050405090304" charset="0"/>
            </a:endParaRPr>
          </a:p>
        </p:txBody>
      </p:sp>
      <mc:AlternateContent xmlns:mc="http://schemas.openxmlformats.org/markup-compatibility/2006">
        <mc:Choice xmlns:a14="http://schemas.microsoft.com/office/drawing/2010/main" Requires="a14">
          <p:sp>
            <p:nvSpPr>
              <p:cNvPr id="39" name="TextBox 38"/>
              <p:cNvSpPr txBox="1"/>
              <p:nvPr/>
            </p:nvSpPr>
            <p:spPr>
              <a:xfrm>
                <a:off x="463105" y="4187502"/>
                <a:ext cx="8690888" cy="2867025"/>
              </a:xfrm>
              <a:prstGeom prst="rect">
                <a:avLst/>
              </a:prstGeom>
              <a:noFill/>
            </p:spPr>
            <p:txBody>
              <a:bodyPr wrap="square" rtlCol="0">
                <a:spAutoFit/>
              </a:bodyPr>
              <a:lstStyle/>
              <a:p>
                <a:pPr marL="571500" indent="-571500" algn="just">
                  <a:lnSpc>
                    <a:spcPct val="150000"/>
                  </a:lnSpc>
                  <a:buFont typeface="Arial" panose="020B0604020202090204" pitchFamily="34" charset="0"/>
                  <a:buChar char="•"/>
                </a:pPr>
                <a:r>
                  <a:rPr lang="en-US" sz="4000">
                    <a:latin typeface="Times New Roman Bold" panose="02020503050405090304" charset="0"/>
                    <a:cs typeface="Times New Roman Bold" panose="02020503050405090304" charset="0"/>
                  </a:rPr>
                  <a:t>Ba thỏi sắt có thể tích lần lượt là </a:t>
                </a:r>
                <a14:m>
                  <m:oMath xmlns:m="http://schemas.openxmlformats.org/officeDocument/2006/math">
                    <m:sSub>
                      <m:sSubPr>
                        <m:ctrlPr>
                          <a:rPr lang="en-US" sz="400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1</m:t>
                        </m:r>
                      </m:sub>
                    </m:sSub>
                    <m:r>
                      <a:rPr lang="en-US" sz="4000" b="0" i="1" smtClean="0">
                        <a:latin typeface="DejaVu Math TeX Gyre" panose="02000503000000000000" charset="0"/>
                        <a:ea typeface="SimSun" charset="0"/>
                        <a:cs typeface="DejaVu Math TeX Gyre" panose="02000503000000000000" charset="0"/>
                      </a:rPr>
                      <m:t>=</m:t>
                    </m:r>
                    <m:r>
                      <a:rPr lang="en-US" sz="4000" b="0" i="1" smtClean="0">
                        <a:latin typeface="DejaVu Math TeX Gyre" panose="02000503000000000000" charset="0"/>
                        <a:cs typeface="DejaVu Math TeX Gyre" panose="02000503000000000000" charset="0"/>
                      </a:rPr>
                      <m:t>𝑉</m:t>
                    </m:r>
                    <m:r>
                      <a:rPr lang="en-US" sz="4000" b="0" i="1" smtClean="0">
                        <a:latin typeface="DejaVu Math TeX Gyre" panose="02000503000000000000" charset="0"/>
                        <a:ea typeface="SimSun" charset="0"/>
                        <a:cs typeface="DejaVu Math TeX Gyre" panose="02000503000000000000" charset="0"/>
                      </a:rPr>
                      <m:t>; </m:t>
                    </m:r>
                    <m:sSub>
                      <m:sSubPr>
                        <m:ctrlPr>
                          <a:rPr lang="en-US" sz="4000" b="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2</m:t>
                        </m:r>
                      </m:sub>
                    </m:sSub>
                    <m:r>
                      <a:rPr lang="en-US" sz="4000" b="0" i="1" smtClean="0">
                        <a:latin typeface="DejaVu Math TeX Gyre" panose="02000503000000000000" charset="0"/>
                        <a:ea typeface="SimSun" charset="0"/>
                        <a:cs typeface="DejaVu Math TeX Gyre" panose="02000503000000000000" charset="0"/>
                      </a:rPr>
                      <m:t>=</m:t>
                    </m:r>
                    <m:r>
                      <a:rPr lang="en-US" sz="4000" b="0" i="1" smtClean="0">
                        <a:latin typeface="DejaVu Math TeX Gyre" panose="02000503000000000000" charset="0"/>
                        <a:ea typeface="SimSun" charset="0"/>
                        <a:cs typeface="DejaVu Math TeX Gyre" panose="02000503000000000000" charset="0"/>
                      </a:rPr>
                      <m:t>2</m:t>
                    </m:r>
                    <m:r>
                      <a:rPr lang="en-US" sz="4000" b="0" i="1" smtClean="0">
                        <a:latin typeface="DejaVu Math TeX Gyre" panose="02000503000000000000" charset="0"/>
                        <a:cs typeface="DejaVu Math TeX Gyre" panose="02000503000000000000" charset="0"/>
                      </a:rPr>
                      <m:t>𝑉</m:t>
                    </m:r>
                  </m:oMath>
                </a14:m>
                <a:r>
                  <a:rPr lang="en-US" sz="4000">
                    <a:latin typeface="Times New Roman Bold" panose="02020503050405090304" charset="0"/>
                    <a:cs typeface="Times New Roman Bold" panose="02020503050405090304" charset="0"/>
                  </a:rPr>
                  <a:t>, </a:t>
                </a:r>
                <a14:m>
                  <m:oMath xmlns:m="http://schemas.openxmlformats.org/officeDocument/2006/math">
                    <m:sSub>
                      <m:sSubPr>
                        <m:ctrlPr>
                          <a:rPr lang="en-US" sz="400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3</m:t>
                        </m:r>
                      </m:sub>
                    </m:sSub>
                    <m:r>
                      <a:rPr lang="en-US" sz="4000" b="0" i="0" smtClean="0">
                        <a:latin typeface="DejaVu Math TeX Gyre" panose="02000503000000000000" charset="0"/>
                        <a:ea typeface="SimSun" charset="0"/>
                        <a:cs typeface="DejaVu Math TeX Gyre" panose="02000503000000000000" charset="0"/>
                      </a:rPr>
                      <m:t>=</m:t>
                    </m:r>
                    <m:r>
                      <a:rPr lang="en-US" sz="4000" b="0" i="0" smtClean="0">
                        <a:latin typeface="DejaVu Math TeX Gyre" panose="02000503000000000000" charset="0"/>
                        <a:ea typeface="SimSun" charset="0"/>
                        <a:cs typeface="DejaVu Math TeX Gyre" panose="02000503000000000000" charset="0"/>
                      </a:rPr>
                      <m:t>3</m:t>
                    </m:r>
                    <m:r>
                      <m:rPr>
                        <m:sty m:val="p"/>
                      </m:rPr>
                      <a:rPr lang="en-US" sz="4000" b="0" i="0" smtClean="0">
                        <a:latin typeface="DejaVu Math TeX Gyre" panose="02000503000000000000" charset="0"/>
                        <a:cs typeface="DejaVu Math TeX Gyre" panose="02000503000000000000" charset="0"/>
                      </a:rPr>
                      <m:t>V</m:t>
                    </m:r>
                  </m:oMath>
                </a14:m>
                <a:r>
                  <a:rPr lang="en-US" sz="4000">
                    <a:latin typeface="Times New Roman Bold" panose="02020503050405090304" charset="0"/>
                    <a:cs typeface="Times New Roman Bold" panose="02020503050405090304" charset="0"/>
                  </a:rPr>
                  <a:t>; </a:t>
                </a:r>
                <a:endParaRPr lang="en-US" sz="4000">
                  <a:latin typeface="Times New Roman Bold" panose="02020503050405090304" charset="0"/>
                  <a:cs typeface="Times New Roman Bold" panose="02020503050405090304" charset="0"/>
                </a:endParaRPr>
              </a:p>
              <a:p>
                <a:pPr marL="571500" indent="-571500" algn="just">
                  <a:lnSpc>
                    <a:spcPct val="150000"/>
                  </a:lnSpc>
                  <a:buFont typeface="Arial" panose="020B0604020202090204" pitchFamily="34" charset="0"/>
                  <a:buChar char="•"/>
                </a:pPr>
                <a:r>
                  <a:rPr lang="en-US" sz="4000">
                    <a:latin typeface="Times New Roman Bold" panose="02020503050405090304" charset="0"/>
                    <a:cs typeface="Times New Roman Bold" panose="02020503050405090304" charset="0"/>
                  </a:rPr>
                  <a:t>Cân điện tử</a:t>
                </a:r>
                <a:endParaRPr lang="en-US" sz="4000">
                  <a:latin typeface="Times New Roman Bold" panose="02020503050405090304" charset="0"/>
                  <a:cs typeface="Times New Roman Bold" panose="02020503050405090304" charset="0"/>
                </a:endParaRPr>
              </a:p>
            </p:txBody>
          </p:sp>
        </mc:Choice>
        <mc:Fallback>
          <p:sp>
            <p:nvSpPr>
              <p:cNvPr id="39" name="TextBox 38"/>
              <p:cNvSpPr txBox="1">
                <a:spLocks noRot="1" noChangeAspect="1" noMove="1" noResize="1" noEditPoints="1" noAdjustHandles="1" noChangeArrowheads="1" noChangeShapeType="1" noTextEdit="1"/>
              </p:cNvSpPr>
              <p:nvPr/>
            </p:nvSpPr>
            <p:spPr>
              <a:xfrm>
                <a:off x="463105" y="4187502"/>
                <a:ext cx="8690888" cy="2867025"/>
              </a:xfrm>
              <a:prstGeom prst="rect">
                <a:avLst/>
              </a:prstGeom>
              <a:blipFill rotWithShape="1">
                <a:blip r:embed="rId7"/>
                <a:stretch>
                  <a:fillRect l="-2" t="-11" r="5" b="11"/>
                </a:stretch>
              </a:blipFill>
            </p:spPr>
            <p:txBody>
              <a:bodyPr/>
              <a:lstStyle/>
              <a:p>
                <a:r>
                  <a:rPr lang="en-US" altLang="en-US">
                    <a:noFill/>
                  </a:rPr>
                  <a:t> </a:t>
                </a:r>
              </a:p>
            </p:txBody>
          </p:sp>
        </mc:Fallback>
      </mc:AlternateContent>
      <p:pic>
        <p:nvPicPr>
          <p:cNvPr id="40" name="Picture 39"/>
          <p:cNvPicPr>
            <a:picLocks noChangeAspect="1"/>
          </p:cNvPicPr>
          <p:nvPr/>
        </p:nvPicPr>
        <p:blipFill>
          <a:blip r:embed="rId8"/>
          <a:stretch>
            <a:fillRect/>
          </a:stretch>
        </p:blipFill>
        <p:spPr>
          <a:xfrm>
            <a:off x="9700285" y="2628899"/>
            <a:ext cx="7188993" cy="61974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animEffect transition="in" filter="wipe(down)">
                                      <p:cBhvr>
                                        <p:cTn id="13" dur="500"/>
                                        <p:tgtEl>
                                          <p:spTgt spid="3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9">
                                            <p:txEl>
                                              <p:pRg st="1" end="1"/>
                                            </p:txEl>
                                          </p:spTgt>
                                        </p:tgtEl>
                                        <p:attrNameLst>
                                          <p:attrName>style.visibility</p:attrName>
                                        </p:attrNameLst>
                                      </p:cBhvr>
                                      <p:to>
                                        <p:strVal val="visible"/>
                                      </p:to>
                                    </p:set>
                                    <p:animEffect transition="in" filter="wipe(down)">
                                      <p:cBhvr>
                                        <p:cTn id="18" dur="500"/>
                                        <p:tgtEl>
                                          <p:spTgt spid="3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635623" y="841184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122864" y="810764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8991600"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Thí nghiệm</a:t>
            </a:r>
            <a:r>
              <a:rPr kumimoji="0" 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 1 </a:t>
            </a:r>
            <a:endParaRPr kumimoji="0" lang="en-US" sz="5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p:sp>
        <p:nvSpPr>
          <p:cNvPr id="38" name="Rectangle 37"/>
          <p:cNvSpPr/>
          <p:nvPr/>
        </p:nvSpPr>
        <p:spPr>
          <a:xfrm>
            <a:off x="0" y="1506014"/>
            <a:ext cx="4419600" cy="112288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sz="4800" b="1" i="0" u="none" strike="noStrike" kern="1200" cap="none" spc="0" normalizeH="0" baseline="0" noProof="0">
                <a:ln>
                  <a:noFill/>
                </a:ln>
                <a:solidFill>
                  <a:srgbClr val="002060"/>
                </a:solidFill>
                <a:effectLst/>
                <a:uLnTx/>
                <a:uFillTx/>
                <a:latin typeface="Times New Roman Bold" panose="02020503050405090304" charset="0"/>
                <a:ea typeface="+mn-ea"/>
                <a:cs typeface="Times New Roman Bold" panose="02020503050405090304" charset="0"/>
              </a:rPr>
              <a:t>Tiến hành</a:t>
            </a:r>
            <a:endParaRPr kumimoji="0" lang="en-US" sz="4800" b="1" i="0" u="none" strike="noStrike" kern="1200" cap="none" spc="0" normalizeH="0" baseline="0" noProof="0">
              <a:ln>
                <a:noFill/>
              </a:ln>
              <a:solidFill>
                <a:srgbClr val="002060"/>
              </a:solidFill>
              <a:effectLst/>
              <a:uLnTx/>
              <a:uFillTx/>
              <a:latin typeface="Times New Roman Bold" panose="02020503050405090304" charset="0"/>
              <a:ea typeface="+mn-ea"/>
              <a:cs typeface="Times New Roman Bold" panose="02020503050405090304" charset="0"/>
            </a:endParaRPr>
          </a:p>
        </p:txBody>
      </p:sp>
      <mc:AlternateContent xmlns:mc="http://schemas.openxmlformats.org/markup-compatibility/2006">
        <mc:Choice xmlns:a14="http://schemas.microsoft.com/office/drawing/2010/main" Requires="a14">
          <p:sp>
            <p:nvSpPr>
              <p:cNvPr id="6" name="TextBox 5"/>
              <p:cNvSpPr txBox="1"/>
              <p:nvPr/>
            </p:nvSpPr>
            <p:spPr>
              <a:xfrm>
                <a:off x="355222" y="2787225"/>
                <a:ext cx="7464929" cy="5948680"/>
              </a:xfrm>
              <a:prstGeom prst="rect">
                <a:avLst/>
              </a:prstGeom>
              <a:noFill/>
            </p:spPr>
            <p:txBody>
              <a:bodyPr wrap="square" rtlCol="0">
                <a:spAutoFit/>
              </a:bodyPr>
              <a:lstStyle/>
              <a:p>
                <a:pPr marL="571500" indent="-571500" algn="just">
                  <a:lnSpc>
                    <a:spcPct val="150000"/>
                  </a:lnSpc>
                  <a:buFont typeface="Arial" panose="020B0604020202090204" pitchFamily="34" charset="0"/>
                  <a:buChar char="•"/>
                </a:pPr>
                <a:r>
                  <a:rPr lang="en-US" sz="4000">
                    <a:latin typeface="Times New Roman Bold" panose="02020503050405090304" charset="0"/>
                    <a:cs typeface="Times New Roman Bold" panose="02020503050405090304" charset="0"/>
                  </a:rPr>
                  <a:t>Bước 1: Dùng cân điện tử để xác định khối lượng từng thỏi sắt tương ứng </a:t>
                </a:r>
                <a14:m>
                  <m:oMath xmlns:m="http://schemas.openxmlformats.org/officeDocument/2006/math">
                    <m:sSub>
                      <m:sSubPr>
                        <m:ctrlPr>
                          <a:rPr lang="en-US" sz="4000" i="1" smtClean="0">
                            <a:latin typeface="DejaVu Math TeX Gyre" panose="02000503000000000000" charset="0"/>
                            <a:cs typeface="DejaVu Math TeX Gyre" panose="02000503000000000000" charset="0"/>
                          </a:rPr>
                        </m:ctrlPr>
                      </m:sSubPr>
                      <m:e>
                        <m:r>
                          <a:rPr lang="en-US" sz="4000" i="1" smtClean="0">
                            <a:latin typeface="DejaVu Math TeX Gyre" panose="02000503000000000000" charset="0"/>
                            <a:cs typeface="DejaVu Math TeX Gyre" panose="02000503000000000000" charset="0"/>
                          </a:rPr>
                          <m:t>𝑚</m:t>
                        </m:r>
                      </m:e>
                      <m:sub>
                        <m:r>
                          <a:rPr lang="en-US" sz="4000" i="1" smtClean="0">
                            <a:latin typeface="DejaVu Math TeX Gyre" panose="02000503000000000000" charset="0"/>
                            <a:ea typeface="SimSun" charset="0"/>
                            <a:cs typeface="DejaVu Math TeX Gyre" panose="02000503000000000000" charset="0"/>
                          </a:rPr>
                          <m:t>1</m:t>
                        </m:r>
                      </m:sub>
                    </m:sSub>
                    <m:r>
                      <a:rPr lang="en-US" sz="4000" i="1" smtClean="0">
                        <a:latin typeface="DejaVu Math TeX Gyre" panose="02000503000000000000" charset="0"/>
                        <a:ea typeface="SimSun" charset="0"/>
                        <a:cs typeface="DejaVu Math TeX Gyre" panose="02000503000000000000" charset="0"/>
                      </a:rPr>
                      <m:t>, </m:t>
                    </m:r>
                    <m:sSub>
                      <m:sSubPr>
                        <m:ctrlPr>
                          <a:rPr lang="en-US" sz="4000" i="1" smtClean="0">
                            <a:latin typeface="DejaVu Math TeX Gyre" panose="02000503000000000000" charset="0"/>
                            <a:cs typeface="DejaVu Math TeX Gyre" panose="02000503000000000000" charset="0"/>
                          </a:rPr>
                        </m:ctrlPr>
                      </m:sSubPr>
                      <m:e>
                        <m:r>
                          <a:rPr lang="en-US" sz="4000" i="1" smtClean="0">
                            <a:latin typeface="DejaVu Math TeX Gyre" panose="02000503000000000000" charset="0"/>
                            <a:cs typeface="DejaVu Math TeX Gyre" panose="02000503000000000000" charset="0"/>
                          </a:rPr>
                          <m:t>𝑚</m:t>
                        </m:r>
                      </m:e>
                      <m:sub>
                        <m:r>
                          <a:rPr lang="en-US" sz="4000" i="1" smtClean="0">
                            <a:latin typeface="DejaVu Math TeX Gyre" panose="02000503000000000000" charset="0"/>
                            <a:ea typeface="SimSun" charset="0"/>
                            <a:cs typeface="DejaVu Math TeX Gyre" panose="02000503000000000000" charset="0"/>
                          </a:rPr>
                          <m:t>2</m:t>
                        </m:r>
                      </m:sub>
                    </m:sSub>
                    <m:r>
                      <a:rPr lang="en-US" sz="4000" i="1" smtClean="0">
                        <a:latin typeface="DejaVu Math TeX Gyre" panose="02000503000000000000" charset="0"/>
                        <a:ea typeface="SimSun" charset="0"/>
                        <a:cs typeface="DejaVu Math TeX Gyre" panose="02000503000000000000" charset="0"/>
                      </a:rPr>
                      <m:t>, </m:t>
                    </m:r>
                    <m:sSub>
                      <m:sSubPr>
                        <m:ctrlPr>
                          <a:rPr lang="en-US" sz="4000" i="1" smtClean="0">
                            <a:latin typeface="DejaVu Math TeX Gyre" panose="02000503000000000000" charset="0"/>
                            <a:cs typeface="DejaVu Math TeX Gyre" panose="02000503000000000000" charset="0"/>
                          </a:rPr>
                        </m:ctrlPr>
                      </m:sSubPr>
                      <m:e>
                        <m:r>
                          <a:rPr lang="en-US" sz="4000" i="1" smtClean="0">
                            <a:latin typeface="DejaVu Math TeX Gyre" panose="02000503000000000000" charset="0"/>
                            <a:cs typeface="DejaVu Math TeX Gyre" panose="02000503000000000000" charset="0"/>
                          </a:rPr>
                          <m:t>𝑚</m:t>
                        </m:r>
                      </m:e>
                      <m:sub>
                        <m:r>
                          <a:rPr lang="en-US" sz="4000" i="1" smtClean="0">
                            <a:latin typeface="DejaVu Math TeX Gyre" panose="02000503000000000000" charset="0"/>
                            <a:ea typeface="SimSun" charset="0"/>
                            <a:cs typeface="DejaVu Math TeX Gyre" panose="02000503000000000000" charset="0"/>
                          </a:rPr>
                          <m:t>3</m:t>
                        </m:r>
                      </m:sub>
                    </m:sSub>
                  </m:oMath>
                </a14:m>
                <a:endParaRPr lang="en-US" sz="4000">
                  <a:latin typeface="Times New Roman Bold" panose="02020503050405090304" charset="0"/>
                  <a:cs typeface="Times New Roman Bold" panose="02020503050405090304" charset="0"/>
                </a:endParaRPr>
              </a:p>
              <a:p>
                <a:pPr marL="571500" indent="-571500" algn="just">
                  <a:lnSpc>
                    <a:spcPct val="150000"/>
                  </a:lnSpc>
                  <a:buFont typeface="Arial" panose="020B0604020202090204" pitchFamily="34" charset="0"/>
                  <a:buChar char="•"/>
                </a:pPr>
                <a:r>
                  <a:rPr lang="en-US" sz="4000">
                    <a:latin typeface="Times New Roman Bold" panose="02020503050405090304" charset="0"/>
                    <a:cs typeface="Times New Roman Bold" panose="02020503050405090304" charset="0"/>
                  </a:rPr>
                  <a:t>Bước 2: Ghi số liệu, tính tỉ số khối lượng và thể tich tương ứng </a:t>
                </a:r>
                <a14:m>
                  <m:oMath xmlns:m="http://schemas.openxmlformats.org/officeDocument/2006/math">
                    <m:f>
                      <m:fPr>
                        <m:ctrlPr>
                          <a:rPr lang="en-US" sz="4000" i="1" smtClean="0">
                            <a:latin typeface="DejaVu Math TeX Gyre" panose="02000503000000000000" charset="0"/>
                            <a:cs typeface="DejaVu Math TeX Gyre" panose="02000503000000000000" charset="0"/>
                          </a:rPr>
                        </m:ctrlPr>
                      </m:fPr>
                      <m:num>
                        <m:r>
                          <a:rPr lang="en-US" sz="4000" i="1" smtClean="0">
                            <a:latin typeface="DejaVu Math TeX Gyre" panose="02000503000000000000" charset="0"/>
                            <a:cs typeface="DejaVu Math TeX Gyre" panose="02000503000000000000" charset="0"/>
                          </a:rPr>
                          <m:t>𝑚</m:t>
                        </m:r>
                      </m:num>
                      <m:den>
                        <m:r>
                          <a:rPr lang="en-US" sz="4000" i="1" smtClean="0">
                            <a:latin typeface="DejaVu Math TeX Gyre" panose="02000503000000000000" charset="0"/>
                            <a:cs typeface="DejaVu Math TeX Gyre" panose="02000503000000000000" charset="0"/>
                          </a:rPr>
                          <m:t>𝑉</m:t>
                        </m:r>
                      </m:den>
                    </m:f>
                    <m:r>
                      <a:rPr lang="en-US" sz="4000" i="1" smtClean="0">
                        <a:latin typeface="DejaVu Math TeX Gyre" panose="02000503000000000000" charset="0"/>
                        <a:ea typeface="SimSun" charset="0"/>
                        <a:cs typeface="DejaVu Math TeX Gyre" panose="02000503000000000000" charset="0"/>
                      </a:rPr>
                      <m:t> </m:t>
                    </m:r>
                  </m:oMath>
                </a14:m>
                <a:r>
                  <a:rPr lang="en-US" sz="4000">
                    <a:latin typeface="Times New Roman Bold" panose="02020503050405090304" charset="0"/>
                    <a:cs typeface="Times New Roman Bold" panose="02020503050405090304" charset="0"/>
                  </a:rPr>
                  <a:t>vào vở theo mẫu sau.</a:t>
                </a:r>
                <a:endParaRPr lang="en-US" sz="4000">
                  <a:latin typeface="Times New Roman Bold" panose="02020503050405090304" charset="0"/>
                  <a:cs typeface="Times New Roman Bold" panose="02020503050405090304" charset="0"/>
                </a:endParaRPr>
              </a:p>
            </p:txBody>
          </p:sp>
        </mc:Choice>
        <mc:Fallback>
          <p:sp>
            <p:nvSpPr>
              <p:cNvPr id="6" name="TextBox 5"/>
              <p:cNvSpPr txBox="1">
                <a:spLocks noRot="1" noChangeAspect="1" noMove="1" noResize="1" noEditPoints="1" noAdjustHandles="1" noChangeArrowheads="1" noChangeShapeType="1" noTextEdit="1"/>
              </p:cNvSpPr>
              <p:nvPr/>
            </p:nvSpPr>
            <p:spPr>
              <a:xfrm>
                <a:off x="355222" y="2787225"/>
                <a:ext cx="7464929" cy="5948680"/>
              </a:xfrm>
              <a:prstGeom prst="rect">
                <a:avLst/>
              </a:prstGeom>
              <a:blipFill rotWithShape="1">
                <a:blip r:embed="rId7"/>
                <a:stretch>
                  <a:fillRect l="-3" t="-4" r="2" b="4"/>
                </a:stretch>
              </a:blipFill>
            </p:spPr>
            <p:txBody>
              <a:bodyPr/>
              <a:lstStyle/>
              <a:p>
                <a:r>
                  <a:rPr lang="en-US" altLang="en-US">
                    <a:noFill/>
                  </a:rPr>
                  <a:t> </a:t>
                </a:r>
              </a:p>
            </p:txBody>
          </p:sp>
        </mc:Fallback>
      </mc:AlternateContent>
      <p:graphicFrame>
        <p:nvGraphicFramePr>
          <p:cNvPr id="8" name="Table 7"/>
          <p:cNvGraphicFramePr>
            <a:graphicFrameLocks noGrp="1"/>
          </p:cNvGraphicFramePr>
          <p:nvPr/>
        </p:nvGraphicFramePr>
        <p:xfrm>
          <a:off x="8288199" y="2787225"/>
          <a:ext cx="9619595" cy="5998006"/>
        </p:xfrm>
        <a:graphic>
          <a:graphicData uri="http://schemas.openxmlformats.org/drawingml/2006/table">
            <a:tbl>
              <a:tblPr firstRow="1" firstCol="1" bandRow="1">
                <a:tableStyleId>{5C22544A-7EE6-4342-B048-85BDC9FD1C3A}</a:tableStyleId>
              </a:tblPr>
              <a:tblGrid>
                <a:gridCol w="2403284"/>
                <a:gridCol w="2405437"/>
                <a:gridCol w="2405437"/>
                <a:gridCol w="2405437"/>
              </a:tblGrid>
              <a:tr h="2044197">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Đại lượng</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1</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2</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3</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954806">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Thể tích</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1</a:t>
                      </a:r>
                      <a:r>
                        <a:rPr lang="en-US" sz="4000">
                          <a:effectLst/>
                          <a:latin typeface="Arial" panose="020B0604020202090204" pitchFamily="34" charset="0"/>
                          <a:cs typeface="Arial" panose="020B0604020202090204" pitchFamily="34" charset="0"/>
                        </a:rPr>
                        <a:t> = V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2</a:t>
                      </a:r>
                      <a:r>
                        <a:rPr lang="en-US" sz="4000">
                          <a:effectLst/>
                          <a:latin typeface="Arial" panose="020B0604020202090204" pitchFamily="34" charset="0"/>
                          <a:cs typeface="Arial" panose="020B0604020202090204" pitchFamily="34" charset="0"/>
                        </a:rPr>
                        <a:t> = 2V</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3</a:t>
                      </a:r>
                      <a:r>
                        <a:rPr lang="en-US" sz="4000">
                          <a:effectLst/>
                          <a:latin typeface="Arial" panose="020B0604020202090204" pitchFamily="34" charset="0"/>
                          <a:cs typeface="Arial" panose="020B0604020202090204" pitchFamily="34" charset="0"/>
                        </a:rPr>
                        <a:t> = 3V</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2044197">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Khối lượng</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1</a:t>
                      </a:r>
                      <a:r>
                        <a:rPr lang="en-US" sz="4000">
                          <a:effectLst/>
                          <a:latin typeface="Arial" panose="020B0604020202090204" pitchFamily="34" charset="0"/>
                          <a:cs typeface="Arial" panose="020B0604020202090204" pitchFamily="34" charset="0"/>
                        </a:rPr>
                        <a:t> = ?</a:t>
                      </a:r>
                      <a:endParaRPr lang="en-US" sz="4000">
                        <a:effectLst/>
                        <a:latin typeface="Arial" panose="020B060402020209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2</a:t>
                      </a:r>
                      <a:r>
                        <a:rPr lang="en-US" sz="4000">
                          <a:effectLst/>
                          <a:latin typeface="Arial" panose="020B0604020202090204" pitchFamily="34" charset="0"/>
                          <a:cs typeface="Arial" panose="020B0604020202090204" pitchFamily="34" charset="0"/>
                        </a:rPr>
                        <a:t> =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3 </a:t>
                      </a:r>
                      <a:r>
                        <a:rPr lang="en-US" sz="4000">
                          <a:effectLst/>
                          <a:latin typeface="Arial" panose="020B0604020202090204" pitchFamily="34" charset="0"/>
                          <a:cs typeface="Arial" panose="020B0604020202090204" pitchFamily="34" charset="0"/>
                        </a:rPr>
                        <a:t>=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954806">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Tỉ số</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r>
            </a:tbl>
          </a:graphicData>
        </a:graphic>
      </p:graphicFrame>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wipe(down)">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635623" y="841184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122864" y="810764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9181117"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Thí nghiệm</a:t>
            </a:r>
            <a:r>
              <a:rPr kumimoji="0" 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 1 </a:t>
            </a:r>
            <a:endParaRPr kumimoji="0" lang="en-US" sz="5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p:sp>
        <p:nvSpPr>
          <p:cNvPr id="7" name="Speech Bubble: Oval 6"/>
          <p:cNvSpPr/>
          <p:nvPr/>
        </p:nvSpPr>
        <p:spPr>
          <a:xfrm>
            <a:off x="500012" y="1852349"/>
            <a:ext cx="7809875" cy="4316415"/>
          </a:xfrm>
          <a:prstGeom prst="wedgeEllipseCallout">
            <a:avLst>
              <a:gd name="adj1" fmla="val 61311"/>
              <a:gd name="adj2" fmla="val 51733"/>
            </a:avLst>
          </a:prstGeom>
          <a:solidFill>
            <a:schemeClr val="accent4">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just">
              <a:lnSpc>
                <a:spcPct val="150000"/>
              </a:lnSpc>
              <a:spcBef>
                <a:spcPts val="0"/>
              </a:spcBef>
              <a:spcAft>
                <a:spcPts val="800"/>
              </a:spcAft>
              <a:tabLst>
                <a:tab pos="2971800" algn="ctr"/>
                <a:tab pos="5943600" algn="r"/>
              </a:tabLst>
            </a:pPr>
            <a:r>
              <a:rPr lang="vi-VN" sz="4500">
                <a:solidFill>
                  <a:schemeClr val="bg1"/>
                </a:solidFill>
                <a:effectLst/>
                <a:latin typeface="Times New Roman Regular" panose="02020503050405090304" charset="0"/>
                <a:ea typeface="Calibri" panose="020F0502020204030204" pitchFamily="34" charset="0"/>
                <a:cs typeface="Times New Roman Regular" panose="02020503050405090304" charset="0"/>
              </a:rPr>
              <a:t>Nêu nhận xét về tỉ số khối lượng và thể tích của ba thỏi sắt </a:t>
            </a:r>
            <a:endParaRPr lang="en-US" sz="4500">
              <a:solidFill>
                <a:schemeClr val="bg1"/>
              </a:solidFill>
              <a:effectLst/>
              <a:latin typeface="Times New Roman Regular" panose="02020503050405090304" charset="0"/>
              <a:ea typeface="Calibri" panose="020F0502020204030204" pitchFamily="34" charset="0"/>
              <a:cs typeface="Times New Roman Regular" panose="02020503050405090304" charset="0"/>
            </a:endParaRPr>
          </a:p>
        </p:txBody>
      </p:sp>
      <mc:AlternateContent xmlns:mc="http://schemas.openxmlformats.org/markup-compatibility/2006">
        <mc:Choice xmlns:a14="http://schemas.microsoft.com/office/drawing/2010/main" Requires="a14">
          <p:sp>
            <p:nvSpPr>
              <p:cNvPr id="13" name="TextBox 12"/>
              <p:cNvSpPr txBox="1"/>
              <p:nvPr/>
            </p:nvSpPr>
            <p:spPr>
              <a:xfrm>
                <a:off x="9185222" y="6367112"/>
                <a:ext cx="8756754" cy="2722880"/>
              </a:xfrm>
              <a:prstGeom prst="rect">
                <a:avLst/>
              </a:prstGeom>
              <a:noFill/>
            </p:spPr>
            <p:txBody>
              <a:bodyPr wrap="square">
                <a:spAutoFit/>
              </a:bodyPr>
              <a:lstStyle/>
              <a:p>
                <a:pPr marL="0" marR="0" algn="just">
                  <a:lnSpc>
                    <a:spcPct val="150000"/>
                  </a:lnSpc>
                  <a:spcBef>
                    <a:spcPts val="0"/>
                  </a:spcBef>
                  <a:spcAft>
                    <a:spcPts val="800"/>
                  </a:spcAft>
                </a:pPr>
                <a:r>
                  <a:rPr lang="vi-VN" sz="4500">
                    <a:solidFill>
                      <a:srgbClr val="000000"/>
                    </a:solidFill>
                    <a:effectLst/>
                    <a:latin typeface="Times New Roman Regular" panose="02020503050405090304" charset="0"/>
                    <a:ea typeface="Calibri" panose="020F0502020204030204" pitchFamily="34" charset="0"/>
                    <a:cs typeface="Times New Roman Regular" panose="02020503050405090304" charset="0"/>
                  </a:rPr>
                  <a:t>Các vật liệu làm từ cùng một chất có tỉ số </a:t>
                </a:r>
                <a14:m>
                  <m:oMath xmlns:m="http://schemas.openxmlformats.org/officeDocument/2006/math">
                    <m:f>
                      <m:fPr>
                        <m:ctrlPr>
                          <a:rPr lang="en-US" sz="4500" i="1">
                            <a:solidFill>
                              <a:srgbClr val="000000"/>
                            </a:solidFill>
                            <a:effectLst/>
                            <a:latin typeface="DejaVu Math TeX Gyre" panose="02000503000000000000" charset="0"/>
                            <a:ea typeface="Calibri" panose="020F0502020204030204" pitchFamily="34" charset="0"/>
                            <a:cs typeface="DejaVu Math TeX Gyre" panose="02000503000000000000" charset="0"/>
                          </a:rPr>
                        </m:ctrlPr>
                      </m:fPr>
                      <m:num>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kh</m:t>
                        </m:r>
                        <m:r>
                          <a:rPr lang="vi-VN" sz="4500">
                            <a:solidFill>
                              <a:srgbClr val="000000"/>
                            </a:solidFill>
                            <a:effectLst/>
                            <a:latin typeface="DejaVu Math TeX Gyre" panose="02000503000000000000" charset="0"/>
                            <a:ea typeface="SimSun" charset="0"/>
                            <a:cs typeface="DejaVu Math TeX Gyre" panose="02000503000000000000" charset="0"/>
                          </a:rPr>
                          <m:t>ố</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i</m:t>
                        </m:r>
                        <m:r>
                          <a:rPr lang="vi-VN" sz="4500">
                            <a:solidFill>
                              <a:srgbClr val="000000"/>
                            </a:solidFill>
                            <a:effectLst/>
                            <a:latin typeface="DejaVu Math TeX Gyre" panose="02000503000000000000" charset="0"/>
                            <a:ea typeface="SimSun" charset="0"/>
                            <a:cs typeface="DejaVu Math TeX Gyre" panose="02000503000000000000" charset="0"/>
                          </a:rPr>
                          <m:t> </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l</m:t>
                        </m:r>
                        <m:r>
                          <a:rPr lang="vi-VN" sz="4500">
                            <a:solidFill>
                              <a:srgbClr val="000000"/>
                            </a:solidFill>
                            <a:effectLst/>
                            <a:latin typeface="DejaVu Math TeX Gyre" panose="02000503000000000000" charset="0"/>
                            <a:ea typeface="SimSun" charset="0"/>
                            <a:cs typeface="DejaVu Math TeX Gyre" panose="02000503000000000000" charset="0"/>
                          </a:rPr>
                          <m:t>ượ</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ng</m:t>
                        </m:r>
                        <m:r>
                          <a:rPr lang="vi-VN" sz="4500">
                            <a:solidFill>
                              <a:srgbClr val="000000"/>
                            </a:solidFill>
                            <a:effectLst/>
                            <a:latin typeface="DejaVu Math TeX Gyre" panose="02000503000000000000" charset="0"/>
                            <a:ea typeface="SimSun" charset="0"/>
                            <a:cs typeface="DejaVu Math TeX Gyre" panose="02000503000000000000" charset="0"/>
                          </a:rPr>
                          <m:t> </m:t>
                        </m:r>
                      </m:num>
                      <m:den>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th</m:t>
                        </m:r>
                        <m:r>
                          <a:rPr lang="vi-VN" sz="4500">
                            <a:solidFill>
                              <a:srgbClr val="000000"/>
                            </a:solidFill>
                            <a:effectLst/>
                            <a:latin typeface="DejaVu Math TeX Gyre" panose="02000503000000000000" charset="0"/>
                            <a:ea typeface="SimSun" charset="0"/>
                            <a:cs typeface="DejaVu Math TeX Gyre" panose="02000503000000000000" charset="0"/>
                          </a:rPr>
                          <m:t>ể </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t</m:t>
                        </m:r>
                        <m:r>
                          <a:rPr lang="vi-VN" sz="4500">
                            <a:solidFill>
                              <a:srgbClr val="000000"/>
                            </a:solidFill>
                            <a:effectLst/>
                            <a:latin typeface="DejaVu Math TeX Gyre" panose="02000503000000000000" charset="0"/>
                            <a:ea typeface="SimSun" charset="0"/>
                            <a:cs typeface="DejaVu Math TeX Gyre" panose="02000503000000000000" charset="0"/>
                          </a:rPr>
                          <m:t>í</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ch</m:t>
                        </m:r>
                        <m:r>
                          <a:rPr lang="vi-VN" sz="4500">
                            <a:solidFill>
                              <a:srgbClr val="000000"/>
                            </a:solidFill>
                            <a:effectLst/>
                            <a:latin typeface="DejaVu Math TeX Gyre" panose="02000503000000000000" charset="0"/>
                            <a:ea typeface="SimSun" charset="0"/>
                            <a:cs typeface="DejaVu Math TeX Gyre" panose="02000503000000000000" charset="0"/>
                          </a:rPr>
                          <m:t> </m:t>
                        </m:r>
                      </m:den>
                    </m:f>
                  </m:oMath>
                </a14:m>
                <a:r>
                  <a:rPr lang="fr-FR" sz="4500">
                    <a:solidFill>
                      <a:srgbClr val="000000"/>
                    </a:solidFill>
                    <a:effectLst/>
                    <a:latin typeface="Times New Roman Regular" panose="02020503050405090304" charset="0"/>
                    <a:ea typeface="Calibri" panose="020F0502020204030204" pitchFamily="34" charset="0"/>
                    <a:cs typeface="Times New Roman Regular" panose="02020503050405090304" charset="0"/>
                  </a:rPr>
                  <a:t> xác định</a:t>
                </a:r>
                <a:endParaRPr lang="en-US" sz="4500">
                  <a:effectLst/>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13" name="TextBox 12"/>
              <p:cNvSpPr txBox="1">
                <a:spLocks noRot="1" noChangeAspect="1" noMove="1" noResize="1" noEditPoints="1" noAdjustHandles="1" noChangeArrowheads="1" noChangeShapeType="1" noTextEdit="1"/>
              </p:cNvSpPr>
              <p:nvPr/>
            </p:nvSpPr>
            <p:spPr>
              <a:xfrm>
                <a:off x="9185222" y="6367112"/>
                <a:ext cx="8756754" cy="2722880"/>
              </a:xfrm>
              <a:prstGeom prst="rect">
                <a:avLst/>
              </a:prstGeom>
              <a:blipFill rotWithShape="1">
                <a:blip r:embed="rId7"/>
                <a:stretch>
                  <a:fillRect l="-7" t="-22" r="1" b="22"/>
                </a:stretch>
              </a:blipFill>
            </p:spPr>
            <p:txBody>
              <a:bodyPr/>
              <a:lstStyle/>
              <a:p>
                <a:r>
                  <a:rPr lang="en-US" altLang="en-US">
                    <a:noFill/>
                  </a:rPr>
                  <a:t> </a:t>
                </a:r>
              </a:p>
            </p:txBody>
          </p:sp>
        </mc:Fallback>
      </mc:AlternateContent>
      <p:pic>
        <p:nvPicPr>
          <p:cNvPr id="14" name="Picture 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125200" y="1362008"/>
            <a:ext cx="5943600" cy="4502277"/>
          </a:xfrm>
          <a:prstGeom prst="rect">
            <a:avLst/>
          </a:prstGeom>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barn(outHorizontal)">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5618869" y="85541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443786">
            <a:off x="14647086"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443786">
            <a:off x="-1136550" y="8764327"/>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304800" y="4191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8" name="Group 7"/>
          <p:cNvGrpSpPr/>
          <p:nvPr/>
        </p:nvGrpSpPr>
        <p:grpSpPr>
          <a:xfrm>
            <a:off x="8153400" y="1963215"/>
            <a:ext cx="8915400" cy="4845917"/>
            <a:chOff x="8153400" y="1963215"/>
            <a:chExt cx="8915400" cy="4845917"/>
          </a:xfrm>
        </p:grpSpPr>
        <p:sp>
          <p:nvSpPr>
            <p:cNvPr id="15" name="Thought Bubble: Cloud 14"/>
            <p:cNvSpPr/>
            <p:nvPr/>
          </p:nvSpPr>
          <p:spPr>
            <a:xfrm>
              <a:off x="8153400" y="1963215"/>
              <a:ext cx="8915400" cy="4845917"/>
            </a:xfrm>
            <a:prstGeom prst="cloudCallout">
              <a:avLst>
                <a:gd name="adj1" fmla="val -61186"/>
                <a:gd name="adj2" fmla="val 47351"/>
              </a:avLst>
            </a:prstGeom>
            <a:solidFill>
              <a:schemeClr val="bg1"/>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9543677" y="2772776"/>
              <a:ext cx="6775385" cy="3207385"/>
            </a:xfrm>
            <a:prstGeom prst="rect">
              <a:avLst/>
            </a:prstGeom>
            <a:noFill/>
          </p:spPr>
          <p:txBody>
            <a:bodyPr wrap="square">
              <a:spAutoFit/>
            </a:bodyPr>
            <a:lstStyle/>
            <a:p>
              <a:pPr marL="0" marR="0" algn="just">
                <a:lnSpc>
                  <a:spcPct val="150000"/>
                </a:lnSpc>
                <a:spcBef>
                  <a:spcPts val="0"/>
                </a:spcBef>
                <a:spcAft>
                  <a:spcPts val="800"/>
                </a:spcAft>
                <a:tabLst>
                  <a:tab pos="2971800" algn="ctr"/>
                  <a:tab pos="5943600" algn="r"/>
                </a:tabLst>
              </a:pPr>
              <a:r>
                <a:rPr lang="en-US" sz="4500">
                  <a:solidFill>
                    <a:srgbClr val="000000"/>
                  </a:solidFill>
                  <a:effectLst/>
                  <a:latin typeface="Times New Roman Regular" panose="02020503050405090304" charset="0"/>
                  <a:ea typeface="Calibri" panose="020F0502020204030204" pitchFamily="34" charset="0"/>
                  <a:cs typeface="Times New Roman Regular" panose="02020503050405090304" charset="0"/>
                </a:rPr>
                <a:t>Hãy </a:t>
              </a:r>
              <a:r>
                <a:rPr lang="vi-VN" sz="4500">
                  <a:solidFill>
                    <a:srgbClr val="000000"/>
                  </a:solidFill>
                  <a:effectLst/>
                  <a:latin typeface="Times New Roman Regular" panose="02020503050405090304" charset="0"/>
                  <a:ea typeface="Calibri" panose="020F0502020204030204" pitchFamily="34" charset="0"/>
                  <a:cs typeface="Times New Roman Regular" panose="02020503050405090304" charset="0"/>
                </a:rPr>
                <a:t>dự đoán về tỉ số khối lượng và thể tích với các vật liệu khác nhau </a:t>
              </a:r>
              <a:endParaRPr lang="en-US" sz="4500">
                <a:effectLst/>
                <a:latin typeface="Times New Roman Regular" panose="02020503050405090304" charset="0"/>
                <a:ea typeface="Calibri" panose="020F0502020204030204" pitchFamily="34" charset="0"/>
                <a:cs typeface="Times New Roman Regular" panose="02020503050405090304" charset="0"/>
              </a:endParaRPr>
            </a:p>
          </p:txBody>
        </p:sp>
      </p:grpSp>
      <p:pic>
        <p:nvPicPr>
          <p:cNvPr id="19" name="Picture 16"/>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410738" y="4702920"/>
            <a:ext cx="5627880" cy="5613812"/>
          </a:xfrm>
          <a:prstGeom prst="rect">
            <a:avLst/>
          </a:prstGeom>
        </p:spPr>
      </p:pic>
      <p:sp>
        <p:nvSpPr>
          <p:cNvPr id="21" name="TextBox 20"/>
          <p:cNvSpPr txBox="1"/>
          <p:nvPr/>
        </p:nvSpPr>
        <p:spPr>
          <a:xfrm>
            <a:off x="4396970" y="229326"/>
            <a:ext cx="9285216"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Thí nghiệm</a:t>
            </a:r>
            <a:r>
              <a:rPr kumimoji="0" 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 1 </a:t>
            </a:r>
            <a:endParaRPr kumimoji="0" lang="en-US" sz="5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45">
                                          <p:stCondLst>
                                            <p:cond delay="0"/>
                                          </p:stCondLst>
                                        </p:cTn>
                                        <p:tgtEl>
                                          <p:spTgt spid="8"/>
                                        </p:tgtEl>
                                      </p:cBhvr>
                                    </p:animEffect>
                                    <p:anim calcmode="lin" valueType="num">
                                      <p:cBhvr>
                                        <p:cTn id="8" dur="456"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8"/>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8"/>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8"/>
                                        </p:tgtEl>
                                        <p:attrNameLst>
                                          <p:attrName>ppt_y</p:attrName>
                                        </p:attrNameLst>
                                      </p:cBhvr>
                                      <p:tavLst>
                                        <p:tav tm="0" fmla="#ppt_y-sin(pi*$)/81">
                                          <p:val>
                                            <p:fltVal val="0"/>
                                          </p:val>
                                        </p:tav>
                                        <p:tav tm="100000">
                                          <p:val>
                                            <p:fltVal val="1"/>
                                          </p:val>
                                        </p:tav>
                                      </p:tavLst>
                                    </p:anim>
                                    <p:animScale>
                                      <p:cBhvr>
                                        <p:cTn id="13" dur="7">
                                          <p:stCondLst>
                                            <p:cond delay="162"/>
                                          </p:stCondLst>
                                        </p:cTn>
                                        <p:tgtEl>
                                          <p:spTgt spid="8"/>
                                        </p:tgtEl>
                                      </p:cBhvr>
                                      <p:to x="100000" y="60000"/>
                                    </p:animScale>
                                    <p:animScale>
                                      <p:cBhvr>
                                        <p:cTn id="14" dur="41" decel="50000">
                                          <p:stCondLst>
                                            <p:cond delay="169"/>
                                          </p:stCondLst>
                                        </p:cTn>
                                        <p:tgtEl>
                                          <p:spTgt spid="8"/>
                                        </p:tgtEl>
                                      </p:cBhvr>
                                      <p:to x="100000" y="100000"/>
                                    </p:animScale>
                                    <p:animScale>
                                      <p:cBhvr>
                                        <p:cTn id="15" dur="7">
                                          <p:stCondLst>
                                            <p:cond delay="328"/>
                                          </p:stCondLst>
                                        </p:cTn>
                                        <p:tgtEl>
                                          <p:spTgt spid="8"/>
                                        </p:tgtEl>
                                      </p:cBhvr>
                                      <p:to x="100000" y="80000"/>
                                    </p:animScale>
                                    <p:animScale>
                                      <p:cBhvr>
                                        <p:cTn id="16" dur="41" decel="50000">
                                          <p:stCondLst>
                                            <p:cond delay="335"/>
                                          </p:stCondLst>
                                        </p:cTn>
                                        <p:tgtEl>
                                          <p:spTgt spid="8"/>
                                        </p:tgtEl>
                                      </p:cBhvr>
                                      <p:to x="100000" y="100000"/>
                                    </p:animScale>
                                    <p:animScale>
                                      <p:cBhvr>
                                        <p:cTn id="17" dur="7">
                                          <p:stCondLst>
                                            <p:cond delay="410"/>
                                          </p:stCondLst>
                                        </p:cTn>
                                        <p:tgtEl>
                                          <p:spTgt spid="8"/>
                                        </p:tgtEl>
                                      </p:cBhvr>
                                      <p:to x="100000" y="90000"/>
                                    </p:animScale>
                                    <p:animScale>
                                      <p:cBhvr>
                                        <p:cTn id="18" dur="41" decel="50000">
                                          <p:stCondLst>
                                            <p:cond delay="417"/>
                                          </p:stCondLst>
                                        </p:cTn>
                                        <p:tgtEl>
                                          <p:spTgt spid="8"/>
                                        </p:tgtEl>
                                      </p:cBhvr>
                                      <p:to x="100000" y="100000"/>
                                    </p:animScale>
                                    <p:animScale>
                                      <p:cBhvr>
                                        <p:cTn id="19" dur="7">
                                          <p:stCondLst>
                                            <p:cond delay="452"/>
                                          </p:stCondLst>
                                        </p:cTn>
                                        <p:tgtEl>
                                          <p:spTgt spid="8"/>
                                        </p:tgtEl>
                                      </p:cBhvr>
                                      <p:to x="100000" y="95000"/>
                                    </p:animScale>
                                    <p:animScale>
                                      <p:cBhvr>
                                        <p:cTn id="20" dur="41" decel="50000">
                                          <p:stCondLst>
                                            <p:cond delay="459"/>
                                          </p:stCondLst>
                                        </p:cTn>
                                        <p:tgtEl>
                                          <p:spTgt spid="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145">
                                          <p:stCondLst>
                                            <p:cond delay="0"/>
                                          </p:stCondLst>
                                        </p:cTn>
                                        <p:tgtEl>
                                          <p:spTgt spid="19"/>
                                        </p:tgtEl>
                                      </p:cBhvr>
                                    </p:animEffect>
                                    <p:anim calcmode="lin" valueType="num">
                                      <p:cBhvr>
                                        <p:cTn id="24" dur="456"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19"/>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19"/>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19"/>
                                        </p:tgtEl>
                                        <p:attrNameLst>
                                          <p:attrName>ppt_y</p:attrName>
                                        </p:attrNameLst>
                                      </p:cBhvr>
                                      <p:tavLst>
                                        <p:tav tm="0" fmla="#ppt_y-sin(pi*$)/81">
                                          <p:val>
                                            <p:fltVal val="0"/>
                                          </p:val>
                                        </p:tav>
                                        <p:tav tm="100000">
                                          <p:val>
                                            <p:fltVal val="1"/>
                                          </p:val>
                                        </p:tav>
                                      </p:tavLst>
                                    </p:anim>
                                    <p:animScale>
                                      <p:cBhvr>
                                        <p:cTn id="29" dur="7">
                                          <p:stCondLst>
                                            <p:cond delay="162"/>
                                          </p:stCondLst>
                                        </p:cTn>
                                        <p:tgtEl>
                                          <p:spTgt spid="19"/>
                                        </p:tgtEl>
                                      </p:cBhvr>
                                      <p:to x="100000" y="60000"/>
                                    </p:animScale>
                                    <p:animScale>
                                      <p:cBhvr>
                                        <p:cTn id="30" dur="41" decel="50000">
                                          <p:stCondLst>
                                            <p:cond delay="169"/>
                                          </p:stCondLst>
                                        </p:cTn>
                                        <p:tgtEl>
                                          <p:spTgt spid="19"/>
                                        </p:tgtEl>
                                      </p:cBhvr>
                                      <p:to x="100000" y="100000"/>
                                    </p:animScale>
                                    <p:animScale>
                                      <p:cBhvr>
                                        <p:cTn id="31" dur="7">
                                          <p:stCondLst>
                                            <p:cond delay="328"/>
                                          </p:stCondLst>
                                        </p:cTn>
                                        <p:tgtEl>
                                          <p:spTgt spid="19"/>
                                        </p:tgtEl>
                                      </p:cBhvr>
                                      <p:to x="100000" y="80000"/>
                                    </p:animScale>
                                    <p:animScale>
                                      <p:cBhvr>
                                        <p:cTn id="32" dur="41" decel="50000">
                                          <p:stCondLst>
                                            <p:cond delay="335"/>
                                          </p:stCondLst>
                                        </p:cTn>
                                        <p:tgtEl>
                                          <p:spTgt spid="19"/>
                                        </p:tgtEl>
                                      </p:cBhvr>
                                      <p:to x="100000" y="100000"/>
                                    </p:animScale>
                                    <p:animScale>
                                      <p:cBhvr>
                                        <p:cTn id="33" dur="7">
                                          <p:stCondLst>
                                            <p:cond delay="410"/>
                                          </p:stCondLst>
                                        </p:cTn>
                                        <p:tgtEl>
                                          <p:spTgt spid="19"/>
                                        </p:tgtEl>
                                      </p:cBhvr>
                                      <p:to x="100000" y="90000"/>
                                    </p:animScale>
                                    <p:animScale>
                                      <p:cBhvr>
                                        <p:cTn id="34" dur="41" decel="50000">
                                          <p:stCondLst>
                                            <p:cond delay="417"/>
                                          </p:stCondLst>
                                        </p:cTn>
                                        <p:tgtEl>
                                          <p:spTgt spid="19"/>
                                        </p:tgtEl>
                                      </p:cBhvr>
                                      <p:to x="100000" y="100000"/>
                                    </p:animScale>
                                    <p:animScale>
                                      <p:cBhvr>
                                        <p:cTn id="35" dur="7">
                                          <p:stCondLst>
                                            <p:cond delay="452"/>
                                          </p:stCondLst>
                                        </p:cTn>
                                        <p:tgtEl>
                                          <p:spTgt spid="19"/>
                                        </p:tgtEl>
                                      </p:cBhvr>
                                      <p:to x="100000" y="95000"/>
                                    </p:animScale>
                                    <p:animScale>
                                      <p:cBhvr>
                                        <p:cTn id="36" dur="41" decel="50000">
                                          <p:stCondLst>
                                            <p:cond delay="459"/>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9821622"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i="0" u="none" strike="noStrike" kern="1200" cap="none" spc="0" normalizeH="0" baseline="0" noProof="0">
                <a:ln>
                  <a:noFill/>
                </a:ln>
                <a:solidFill>
                  <a:srgbClr val="000000"/>
                </a:solidFill>
                <a:effectLst/>
                <a:uLnTx/>
                <a:uFillTx/>
                <a:latin typeface="Times New Roman Regular" panose="02020503050405090304" charset="0"/>
                <a:ea typeface="Times New Roman" panose="02020503050405090304" pitchFamily="18" charset="0"/>
                <a:cs typeface="Times New Roman Regular" panose="02020503050405090304" charset="0"/>
              </a:rPr>
              <a:t>Thí nghiệm</a:t>
            </a:r>
            <a:r>
              <a:rPr kumimoji="0" lang="fr-FR" sz="5000" i="0" u="none" strike="noStrike" kern="1200" cap="none" spc="0" normalizeH="0" baseline="0" noProof="0">
                <a:ln>
                  <a:noFill/>
                </a:ln>
                <a:solidFill>
                  <a:srgbClr val="000000"/>
                </a:solidFill>
                <a:effectLst/>
                <a:uLnTx/>
                <a:uFillTx/>
                <a:latin typeface="Times New Roman Regular" panose="02020503050405090304" charset="0"/>
                <a:ea typeface="Times New Roman" panose="02020503050405090304" pitchFamily="18" charset="0"/>
                <a:cs typeface="Times New Roman Regular" panose="02020503050405090304" charset="0"/>
              </a:rPr>
              <a:t> 2</a:t>
            </a:r>
            <a:endParaRPr kumimoji="0" lang="en-US" sz="5000" i="0" u="none" strike="noStrike" kern="1200" cap="none" spc="0" normalizeH="0" baseline="0" noProof="0">
              <a:ln>
                <a:noFill/>
              </a:ln>
              <a:solidFill>
                <a:prstClr val="black"/>
              </a:solidFill>
              <a:effectLst/>
              <a:uLnTx/>
              <a:uFillTx/>
              <a:latin typeface="Times New Roman Regular" panose="02020503050405090304" charset="0"/>
              <a:ea typeface="Calibri" panose="020F0502020204030204" pitchFamily="34" charset="0"/>
              <a:cs typeface="Times New Roman Regular" panose="02020503050405090304" charset="0"/>
            </a:endParaRPr>
          </a:p>
        </p:txBody>
      </p:sp>
      <p:sp>
        <p:nvSpPr>
          <p:cNvPr id="38" name="Rectangle 37"/>
          <p:cNvSpPr/>
          <p:nvPr/>
        </p:nvSpPr>
        <p:spPr>
          <a:xfrm>
            <a:off x="0" y="1506014"/>
            <a:ext cx="4419600" cy="112288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sz="4800" i="0" u="none" strike="noStrike" kern="1200" cap="none" spc="0" normalizeH="0" baseline="0" noProof="0">
                <a:ln>
                  <a:noFill/>
                </a:ln>
                <a:solidFill>
                  <a:srgbClr val="002060"/>
                </a:solidFill>
                <a:effectLst/>
                <a:uLnTx/>
                <a:uFillTx/>
                <a:latin typeface="Times New Roman Regular" panose="02020503050405090304" charset="0"/>
                <a:ea typeface="+mn-ea"/>
                <a:cs typeface="Times New Roman Regular" panose="02020503050405090304" charset="0"/>
              </a:rPr>
              <a:t>Chuẩn bị</a:t>
            </a:r>
            <a:endParaRPr kumimoji="0" lang="en-US" sz="4800" i="0" u="none" strike="noStrike" kern="1200" cap="none" spc="0" normalizeH="0" baseline="0" noProof="0">
              <a:ln>
                <a:noFill/>
              </a:ln>
              <a:solidFill>
                <a:srgbClr val="002060"/>
              </a:solidFill>
              <a:effectLst/>
              <a:uLnTx/>
              <a:uFillTx/>
              <a:latin typeface="Times New Roman Regular" panose="02020503050405090304" charset="0"/>
              <a:ea typeface="+mn-ea"/>
              <a:cs typeface="Times New Roman Regular" panose="02020503050405090304" charset="0"/>
            </a:endParaRPr>
          </a:p>
        </p:txBody>
      </p:sp>
      <mc:AlternateContent xmlns:mc="http://schemas.openxmlformats.org/markup-compatibility/2006">
        <mc:Choice xmlns:a14="http://schemas.microsoft.com/office/drawing/2010/main" Requires="a14">
          <p:sp>
            <p:nvSpPr>
              <p:cNvPr id="6" name="TextBox 5"/>
              <p:cNvSpPr txBox="1"/>
              <p:nvPr/>
            </p:nvSpPr>
            <p:spPr>
              <a:xfrm>
                <a:off x="1612862" y="3278662"/>
                <a:ext cx="16169219" cy="1943735"/>
              </a:xfrm>
              <a:prstGeom prst="rect">
                <a:avLst/>
              </a:prstGeom>
              <a:noFill/>
            </p:spPr>
            <p:txBody>
              <a:bodyPr wrap="square" rtlCol="0">
                <a:spAutoFit/>
              </a:bodyPr>
              <a:lstStyle/>
              <a:p>
                <a:pPr marL="571500" indent="-571500" algn="just">
                  <a:lnSpc>
                    <a:spcPct val="150000"/>
                  </a:lnSpc>
                  <a:buFont typeface="Arial" panose="020B0604020202090204" pitchFamily="34" charset="0"/>
                  <a:buChar char="•"/>
                </a:pPr>
                <a:r>
                  <a:rPr lang="en-US" sz="4000">
                    <a:latin typeface="Times New Roman Regular" panose="02020503050405090304" charset="0"/>
                    <a:cs typeface="Times New Roman Regular" panose="02020503050405090304" charset="0"/>
                  </a:rPr>
                  <a:t>Ba thỏi sắt, nhôm, đồng có cùng thể tích là </a:t>
                </a:r>
                <a14:m>
                  <m:oMath xmlns:m="http://schemas.openxmlformats.org/officeDocument/2006/math">
                    <m:sSub>
                      <m:sSubPr>
                        <m:ctrlPr>
                          <a:rPr lang="en-US" sz="400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1</m:t>
                        </m:r>
                      </m:sub>
                    </m:sSub>
                    <m:r>
                      <a:rPr lang="en-US" sz="4000" b="0" i="1" smtClean="0">
                        <a:latin typeface="DejaVu Math TeX Gyre" panose="02000503000000000000" charset="0"/>
                        <a:ea typeface="SimSun" charset="0"/>
                        <a:cs typeface="DejaVu Math TeX Gyre" panose="02000503000000000000" charset="0"/>
                      </a:rPr>
                      <m:t>=</m:t>
                    </m:r>
                    <m:sSub>
                      <m:sSubPr>
                        <m:ctrlPr>
                          <a:rPr lang="en-US" sz="4000" b="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2</m:t>
                        </m:r>
                      </m:sub>
                    </m:sSub>
                    <m:r>
                      <a:rPr lang="en-US" sz="4000" b="0" i="1" smtClean="0">
                        <a:latin typeface="DejaVu Math TeX Gyre" panose="02000503000000000000" charset="0"/>
                        <a:ea typeface="SimSun" charset="0"/>
                        <a:cs typeface="DejaVu Math TeX Gyre" panose="02000503000000000000" charset="0"/>
                      </a:rPr>
                      <m:t>=</m:t>
                    </m:r>
                    <m:sSub>
                      <m:sSubPr>
                        <m:ctrlPr>
                          <a:rPr lang="en-US" sz="4000" b="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𝑉</m:t>
                        </m:r>
                      </m:e>
                      <m:sub>
                        <m:r>
                          <a:rPr lang="en-US" sz="4000" b="0" i="1" smtClean="0">
                            <a:latin typeface="DejaVu Math TeX Gyre" panose="02000503000000000000" charset="0"/>
                            <a:ea typeface="SimSun" charset="0"/>
                            <a:cs typeface="DejaVu Math TeX Gyre" panose="02000503000000000000" charset="0"/>
                          </a:rPr>
                          <m:t>3</m:t>
                        </m:r>
                      </m:sub>
                    </m:sSub>
                    <m:r>
                      <a:rPr lang="en-US" sz="4000" b="0" i="1" smtClean="0">
                        <a:latin typeface="DejaVu Math TeX Gyre" panose="02000503000000000000" charset="0"/>
                        <a:ea typeface="SimSun" charset="0"/>
                        <a:cs typeface="DejaVu Math TeX Gyre" panose="02000503000000000000" charset="0"/>
                      </a:rPr>
                      <m:t>=</m:t>
                    </m:r>
                    <m:r>
                      <a:rPr lang="en-US" sz="4000" b="0" i="1" smtClean="0">
                        <a:latin typeface="DejaVu Math TeX Gyre" panose="02000503000000000000" charset="0"/>
                        <a:cs typeface="DejaVu Math TeX Gyre" panose="02000503000000000000" charset="0"/>
                      </a:rPr>
                      <m:t>𝑉</m:t>
                    </m:r>
                  </m:oMath>
                </a14:m>
                <a:endParaRPr lang="en-US" sz="4000" b="0">
                  <a:latin typeface="Times New Roman Regular" panose="02020503050405090304" charset="0"/>
                  <a:cs typeface="Times New Roman Regular" panose="02020503050405090304" charset="0"/>
                </a:endParaRPr>
              </a:p>
              <a:p>
                <a:pPr marL="571500" indent="-571500" algn="just">
                  <a:lnSpc>
                    <a:spcPct val="150000"/>
                  </a:lnSpc>
                  <a:buFont typeface="Arial" panose="020B0604020202090204" pitchFamily="34" charset="0"/>
                  <a:buChar char="•"/>
                </a:pPr>
                <a:r>
                  <a:rPr lang="en-US" sz="4000">
                    <a:latin typeface="Times New Roman Regular" panose="02020503050405090304" charset="0"/>
                    <a:cs typeface="Times New Roman Regular" panose="02020503050405090304" charset="0"/>
                  </a:rPr>
                  <a:t>Cân điện tử</a:t>
                </a:r>
                <a:endParaRPr lang="en-US" sz="4000">
                  <a:latin typeface="Times New Roman Regular" panose="02020503050405090304" charset="0"/>
                  <a:cs typeface="Times New Roman Regular" panose="02020503050405090304" charset="0"/>
                </a:endParaRPr>
              </a:p>
            </p:txBody>
          </p:sp>
        </mc:Choice>
        <mc:Fallback>
          <p:sp>
            <p:nvSpPr>
              <p:cNvPr id="6" name="TextBox 5"/>
              <p:cNvSpPr txBox="1">
                <a:spLocks noRot="1" noChangeAspect="1" noMove="1" noResize="1" noEditPoints="1" noAdjustHandles="1" noChangeArrowheads="1" noChangeShapeType="1" noTextEdit="1"/>
              </p:cNvSpPr>
              <p:nvPr/>
            </p:nvSpPr>
            <p:spPr>
              <a:xfrm>
                <a:off x="1612862" y="3278662"/>
                <a:ext cx="16169219" cy="1943735"/>
              </a:xfrm>
              <a:prstGeom prst="rect">
                <a:avLst/>
              </a:prstGeom>
              <a:blipFill rotWithShape="1">
                <a:blip r:embed="rId7"/>
                <a:stretch>
                  <a:fillRect l="-4" t="-8" r="1" b="8"/>
                </a:stretch>
              </a:blipFill>
            </p:spPr>
            <p:txBody>
              <a:bodyPr/>
              <a:lstStyle/>
              <a:p>
                <a:r>
                  <a:rPr lang="en-US" altLang="en-US">
                    <a:noFill/>
                  </a:rPr>
                  <a:t> </a:t>
                </a:r>
              </a:p>
            </p:txBody>
          </p:sp>
        </mc:Fallback>
      </mc:AlternateContent>
      <p:pic>
        <p:nvPicPr>
          <p:cNvPr id="7" name="Picture 6"/>
          <p:cNvPicPr>
            <a:picLocks noChangeAspect="1"/>
          </p:cNvPicPr>
          <p:nvPr/>
        </p:nvPicPr>
        <p:blipFill>
          <a:blip r:embed="rId8"/>
          <a:stretch>
            <a:fillRect/>
          </a:stretch>
        </p:blipFill>
        <p:spPr>
          <a:xfrm>
            <a:off x="4856728" y="5753348"/>
            <a:ext cx="8574544" cy="30301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635623" y="841184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122864" y="810764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8991600"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Thí nghiệm</a:t>
            </a:r>
            <a:r>
              <a:rPr kumimoji="0" 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 </a:t>
            </a:r>
            <a:r>
              <a:rPr kumimoji="0" lang="vi-VN" alt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2</a:t>
            </a:r>
            <a:endParaRPr kumimoji="0" lang="en-US" sz="5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p:sp>
        <p:nvSpPr>
          <p:cNvPr id="38" name="Rectangle 37"/>
          <p:cNvSpPr/>
          <p:nvPr/>
        </p:nvSpPr>
        <p:spPr>
          <a:xfrm>
            <a:off x="0" y="1506014"/>
            <a:ext cx="4419600" cy="112288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sz="4800" b="1" i="0" u="none" strike="noStrike" kern="1200" cap="none" spc="0" normalizeH="0" baseline="0" noProof="0">
                <a:ln>
                  <a:noFill/>
                </a:ln>
                <a:solidFill>
                  <a:srgbClr val="002060"/>
                </a:solidFill>
                <a:effectLst/>
                <a:uLnTx/>
                <a:uFillTx/>
                <a:latin typeface="Times New Roman Bold" panose="02020503050405090304" charset="0"/>
                <a:ea typeface="+mn-ea"/>
                <a:cs typeface="Times New Roman Bold" panose="02020503050405090304" charset="0"/>
              </a:rPr>
              <a:t>Tiến hành</a:t>
            </a:r>
            <a:endParaRPr kumimoji="0" lang="en-US" sz="4800" b="1" i="0" u="none" strike="noStrike" kern="1200" cap="none" spc="0" normalizeH="0" baseline="0" noProof="0">
              <a:ln>
                <a:noFill/>
              </a:ln>
              <a:solidFill>
                <a:srgbClr val="002060"/>
              </a:solidFill>
              <a:effectLst/>
              <a:uLnTx/>
              <a:uFillTx/>
              <a:latin typeface="Times New Roman Bold" panose="02020503050405090304" charset="0"/>
              <a:ea typeface="+mn-ea"/>
              <a:cs typeface="Times New Roman Bold" panose="02020503050405090304" charset="0"/>
            </a:endParaRPr>
          </a:p>
        </p:txBody>
      </p:sp>
      <mc:AlternateContent xmlns:mc="http://schemas.openxmlformats.org/markup-compatibility/2006">
        <mc:Choice xmlns:a14="http://schemas.microsoft.com/office/drawing/2010/main" Requires="a14">
          <p:sp>
            <p:nvSpPr>
              <p:cNvPr id="10" name="TextBox 9"/>
              <p:cNvSpPr txBox="1"/>
              <p:nvPr/>
            </p:nvSpPr>
            <p:spPr>
              <a:xfrm>
                <a:off x="170940" y="2787225"/>
                <a:ext cx="7819698" cy="6871970"/>
              </a:xfrm>
              <a:prstGeom prst="rect">
                <a:avLst/>
              </a:prstGeom>
              <a:noFill/>
            </p:spPr>
            <p:txBody>
              <a:bodyPr wrap="square">
                <a:spAutoFit/>
              </a:bodyPr>
              <a:lstStyle/>
              <a:p>
                <a:pPr marL="571500" indent="-571500" algn="just">
                  <a:lnSpc>
                    <a:spcPct val="150000"/>
                  </a:lnSpc>
                  <a:buFont typeface="Arial" panose="020B0604020202090204" pitchFamily="34" charset="0"/>
                  <a:buChar char="•"/>
                </a:pPr>
                <a:r>
                  <a:rPr lang="en-US" sz="4000" b="1">
                    <a:latin typeface="Times New Roman Regular" panose="02020503050405090304" charset="0"/>
                    <a:cs typeface="Times New Roman Regular" panose="02020503050405090304" charset="0"/>
                  </a:rPr>
                  <a:t>Bước 1: </a:t>
                </a:r>
                <a:r>
                  <a:rPr lang="en-US" sz="4000">
                    <a:latin typeface="Times New Roman Regular" panose="02020503050405090304" charset="0"/>
                    <a:cs typeface="Times New Roman Regular" panose="02020503050405090304" charset="0"/>
                  </a:rPr>
                  <a:t>Dùng cân điện tử để xác định khối lượng của thỏi, sắt, nhôm, đồng tương ứng </a:t>
                </a:r>
                <a14:m>
                  <m:oMath xmlns:m="http://schemas.openxmlformats.org/officeDocument/2006/math">
                    <m:sSub>
                      <m:sSubPr>
                        <m:ctrlPr>
                          <a:rPr lang="en-US" sz="400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𝑚</m:t>
                        </m:r>
                      </m:e>
                      <m:sub>
                        <m:r>
                          <a:rPr lang="en-US" sz="4000" b="0" i="1" smtClean="0">
                            <a:latin typeface="DejaVu Math TeX Gyre" panose="02000503000000000000" charset="0"/>
                            <a:ea typeface="SimSun" charset="0"/>
                            <a:cs typeface="DejaVu Math TeX Gyre" panose="02000503000000000000" charset="0"/>
                          </a:rPr>
                          <m:t>1</m:t>
                        </m:r>
                      </m:sub>
                    </m:sSub>
                    <m:r>
                      <a:rPr lang="en-US" sz="4000" b="0" i="1" smtClean="0">
                        <a:latin typeface="DejaVu Math TeX Gyre" panose="02000503000000000000" charset="0"/>
                        <a:ea typeface="SimSun" charset="0"/>
                        <a:cs typeface="DejaVu Math TeX Gyre" panose="02000503000000000000" charset="0"/>
                      </a:rPr>
                      <m:t>, </m:t>
                    </m:r>
                    <m:sSub>
                      <m:sSubPr>
                        <m:ctrlPr>
                          <a:rPr lang="en-US" sz="4000" b="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𝑚</m:t>
                        </m:r>
                      </m:e>
                      <m:sub>
                        <m:r>
                          <a:rPr lang="en-US" sz="4000" b="0" i="1" smtClean="0">
                            <a:latin typeface="DejaVu Math TeX Gyre" panose="02000503000000000000" charset="0"/>
                            <a:ea typeface="SimSun" charset="0"/>
                            <a:cs typeface="DejaVu Math TeX Gyre" panose="02000503000000000000" charset="0"/>
                          </a:rPr>
                          <m:t>2</m:t>
                        </m:r>
                      </m:sub>
                    </m:sSub>
                    <m:r>
                      <a:rPr lang="en-US" sz="4000" b="0" i="1" smtClean="0">
                        <a:latin typeface="DejaVu Math TeX Gyre" panose="02000503000000000000" charset="0"/>
                        <a:ea typeface="SimSun" charset="0"/>
                        <a:cs typeface="DejaVu Math TeX Gyre" panose="02000503000000000000" charset="0"/>
                      </a:rPr>
                      <m:t>, </m:t>
                    </m:r>
                    <m:sSub>
                      <m:sSubPr>
                        <m:ctrlPr>
                          <a:rPr lang="en-US" sz="4000" b="0" i="1" smtClean="0">
                            <a:latin typeface="DejaVu Math TeX Gyre" panose="02000503000000000000" charset="0"/>
                            <a:cs typeface="DejaVu Math TeX Gyre" panose="02000503000000000000" charset="0"/>
                          </a:rPr>
                        </m:ctrlPr>
                      </m:sSubPr>
                      <m:e>
                        <m:r>
                          <a:rPr lang="en-US" sz="4000" b="0" i="1" smtClean="0">
                            <a:latin typeface="DejaVu Math TeX Gyre" panose="02000503000000000000" charset="0"/>
                            <a:cs typeface="DejaVu Math TeX Gyre" panose="02000503000000000000" charset="0"/>
                          </a:rPr>
                          <m:t>𝑚</m:t>
                        </m:r>
                      </m:e>
                      <m:sub>
                        <m:r>
                          <a:rPr lang="en-US" sz="4000" b="0" i="1" smtClean="0">
                            <a:latin typeface="DejaVu Math TeX Gyre" panose="02000503000000000000" charset="0"/>
                            <a:ea typeface="SimSun" charset="0"/>
                            <a:cs typeface="DejaVu Math TeX Gyre" panose="02000503000000000000" charset="0"/>
                          </a:rPr>
                          <m:t>3</m:t>
                        </m:r>
                      </m:sub>
                    </m:sSub>
                  </m:oMath>
                </a14:m>
                <a:endParaRPr lang="en-US" sz="4000" b="0">
                  <a:latin typeface="Times New Roman Regular" panose="02020503050405090304" charset="0"/>
                  <a:cs typeface="Times New Roman Regular" panose="02020503050405090304" charset="0"/>
                </a:endParaRPr>
              </a:p>
              <a:p>
                <a:pPr marL="571500" indent="-571500" algn="just">
                  <a:lnSpc>
                    <a:spcPct val="150000"/>
                  </a:lnSpc>
                  <a:buFont typeface="Arial" panose="020B0604020202090204" pitchFamily="34" charset="0"/>
                  <a:buChar char="•"/>
                </a:pPr>
                <a:r>
                  <a:rPr lang="en-US" sz="4000" b="1">
                    <a:latin typeface="Times New Roman Regular" panose="02020503050405090304" charset="0"/>
                    <a:cs typeface="Times New Roman Regular" panose="02020503050405090304" charset="0"/>
                  </a:rPr>
                  <a:t>Bước 2: </a:t>
                </a:r>
                <a:r>
                  <a:rPr lang="en-US" sz="4000">
                    <a:latin typeface="Times New Roman Regular" panose="02020503050405090304" charset="0"/>
                    <a:cs typeface="Times New Roman Regular" panose="02020503050405090304" charset="0"/>
                  </a:rPr>
                  <a:t>Tính tỉ số giữa khối lượng và thể tích </a:t>
                </a:r>
                <a14:m>
                  <m:oMath xmlns:m="http://schemas.openxmlformats.org/officeDocument/2006/math">
                    <m:f>
                      <m:fPr>
                        <m:ctrlPr>
                          <a:rPr lang="en-US" sz="4000" i="1" smtClean="0">
                            <a:latin typeface="DejaVu Math TeX Gyre" panose="02000503000000000000" charset="0"/>
                            <a:cs typeface="DejaVu Math TeX Gyre" panose="02000503000000000000" charset="0"/>
                          </a:rPr>
                        </m:ctrlPr>
                      </m:fPr>
                      <m:num>
                        <m:r>
                          <a:rPr lang="en-US" sz="4000" b="0" i="1" smtClean="0">
                            <a:latin typeface="DejaVu Math TeX Gyre" panose="02000503000000000000" charset="0"/>
                            <a:cs typeface="DejaVu Math TeX Gyre" panose="02000503000000000000" charset="0"/>
                          </a:rPr>
                          <m:t>𝑚</m:t>
                        </m:r>
                      </m:num>
                      <m:den>
                        <m:r>
                          <a:rPr lang="en-US" sz="4000" b="0" i="1" smtClean="0">
                            <a:latin typeface="DejaVu Math TeX Gyre" panose="02000503000000000000" charset="0"/>
                            <a:cs typeface="DejaVu Math TeX Gyre" panose="02000503000000000000" charset="0"/>
                          </a:rPr>
                          <m:t>𝑉</m:t>
                        </m:r>
                      </m:den>
                    </m:f>
                    <m:r>
                      <a:rPr lang="en-US" sz="4000" b="0" i="1" smtClean="0">
                        <a:latin typeface="DejaVu Math TeX Gyre" panose="02000503000000000000" charset="0"/>
                        <a:ea typeface="SimSun" charset="0"/>
                        <a:cs typeface="DejaVu Math TeX Gyre" panose="02000503000000000000" charset="0"/>
                      </a:rPr>
                      <m:t> </m:t>
                    </m:r>
                  </m:oMath>
                </a14:m>
                <a:r>
                  <a:rPr lang="en-US" sz="4000">
                    <a:latin typeface="Times New Roman Regular" panose="02020503050405090304" charset="0"/>
                    <a:cs typeface="Times New Roman Regular" panose="02020503050405090304" charset="0"/>
                  </a:rPr>
                  <a:t>, ghi số liệu vào vở theo mẫu sau.</a:t>
                </a:r>
                <a:endParaRPr lang="en-US" sz="4000">
                  <a:latin typeface="Times New Roman Regular" panose="02020503050405090304" charset="0"/>
                  <a:cs typeface="Times New Roman Regular" panose="02020503050405090304"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170940" y="2787225"/>
                <a:ext cx="7819698" cy="6871970"/>
              </a:xfrm>
              <a:prstGeom prst="rect">
                <a:avLst/>
              </a:prstGeom>
              <a:blipFill rotWithShape="1">
                <a:blip r:embed="rId7"/>
                <a:stretch>
                  <a:fillRect l="-2" t="-3" r="6" b="3"/>
                </a:stretch>
              </a:blipFill>
            </p:spPr>
            <p:txBody>
              <a:bodyPr/>
              <a:lstStyle/>
              <a:p>
                <a:r>
                  <a:rPr lang="en-US" altLang="en-US">
                    <a:noFill/>
                  </a:rPr>
                  <a:t> </a:t>
                </a:r>
              </a:p>
            </p:txBody>
          </p:sp>
        </mc:Fallback>
      </mc:AlternateContent>
      <p:graphicFrame>
        <p:nvGraphicFramePr>
          <p:cNvPr id="16" name="Table 15"/>
          <p:cNvGraphicFramePr>
            <a:graphicFrameLocks noGrp="1"/>
          </p:cNvGraphicFramePr>
          <p:nvPr/>
        </p:nvGraphicFramePr>
        <p:xfrm>
          <a:off x="8304651" y="3390900"/>
          <a:ext cx="9782429" cy="5153997"/>
        </p:xfrm>
        <a:graphic>
          <a:graphicData uri="http://schemas.openxmlformats.org/drawingml/2006/table">
            <a:tbl>
              <a:tblPr firstRow="1" firstCol="1" bandRow="1">
                <a:tableStyleId>{5C22544A-7EE6-4342-B048-85BDC9FD1C3A}</a:tableStyleId>
              </a:tblPr>
              <a:tblGrid>
                <a:gridCol w="2443964"/>
                <a:gridCol w="2446155"/>
                <a:gridCol w="2446155"/>
                <a:gridCol w="2446155"/>
              </a:tblGrid>
              <a:tr h="1406418">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Đại lượng</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sắt</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nhôm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Thỏi đồng</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920895">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Thể tích</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1</a:t>
                      </a:r>
                      <a:r>
                        <a:rPr lang="en-US" sz="4000">
                          <a:effectLst/>
                          <a:latin typeface="Arial" panose="020B0604020202090204" pitchFamily="34" charset="0"/>
                          <a:cs typeface="Arial" panose="020B0604020202090204" pitchFamily="34" charset="0"/>
                        </a:rPr>
                        <a:t> = V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2</a:t>
                      </a:r>
                      <a:r>
                        <a:rPr lang="en-US" sz="4000">
                          <a:effectLst/>
                          <a:latin typeface="Arial" panose="020B0604020202090204" pitchFamily="34" charset="0"/>
                          <a:cs typeface="Arial" panose="020B0604020202090204" pitchFamily="34" charset="0"/>
                        </a:rPr>
                        <a:t> = 2V</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V</a:t>
                      </a:r>
                      <a:r>
                        <a:rPr lang="en-US" sz="4000" baseline="-25000">
                          <a:effectLst/>
                          <a:latin typeface="Arial" panose="020B0604020202090204" pitchFamily="34" charset="0"/>
                          <a:cs typeface="Arial" panose="020B0604020202090204" pitchFamily="34" charset="0"/>
                        </a:rPr>
                        <a:t>3</a:t>
                      </a:r>
                      <a:r>
                        <a:rPr lang="en-US" sz="4000">
                          <a:effectLst/>
                          <a:latin typeface="Arial" panose="020B0604020202090204" pitchFamily="34" charset="0"/>
                          <a:cs typeface="Arial" panose="020B0604020202090204" pitchFamily="34" charset="0"/>
                        </a:rPr>
                        <a:t> = 3V</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1406418">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Khối lượng</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1</a:t>
                      </a:r>
                      <a:r>
                        <a:rPr lang="en-US" sz="4000">
                          <a:effectLst/>
                          <a:latin typeface="Arial" panose="020B0604020202090204" pitchFamily="34" charset="0"/>
                          <a:cs typeface="Arial" panose="020B0604020202090204" pitchFamily="34" charset="0"/>
                        </a:rPr>
                        <a:t> = ?</a:t>
                      </a:r>
                      <a:endParaRPr lang="en-US" sz="4000">
                        <a:effectLst/>
                        <a:latin typeface="Arial" panose="020B060402020209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2</a:t>
                      </a:r>
                      <a:r>
                        <a:rPr lang="en-US" sz="4000">
                          <a:effectLst/>
                          <a:latin typeface="Arial" panose="020B0604020202090204" pitchFamily="34" charset="0"/>
                          <a:cs typeface="Arial" panose="020B0604020202090204" pitchFamily="34" charset="0"/>
                        </a:rPr>
                        <a:t> =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m</a:t>
                      </a:r>
                      <a:r>
                        <a:rPr lang="en-US" sz="4000" baseline="-25000">
                          <a:effectLst/>
                          <a:latin typeface="Arial" panose="020B0604020202090204" pitchFamily="34" charset="0"/>
                          <a:cs typeface="Arial" panose="020B0604020202090204" pitchFamily="34" charset="0"/>
                        </a:rPr>
                        <a:t>3 </a:t>
                      </a:r>
                      <a:r>
                        <a:rPr lang="en-US" sz="4000">
                          <a:effectLst/>
                          <a:latin typeface="Arial" panose="020B0604020202090204" pitchFamily="34" charset="0"/>
                          <a:cs typeface="Arial" panose="020B0604020202090204" pitchFamily="34" charset="0"/>
                        </a:rPr>
                        <a:t>= ?</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r>
              <a:tr h="435372">
                <a:tc>
                  <a:txBody>
                    <a:bodyPr/>
                    <a:lstStyle/>
                    <a:p>
                      <a:pPr marL="0" marR="0" algn="ctr">
                        <a:lnSpc>
                          <a:spcPct val="150000"/>
                        </a:lnSpc>
                        <a:spcBef>
                          <a:spcPts val="0"/>
                        </a:spcBef>
                        <a:spcAft>
                          <a:spcPts val="0"/>
                        </a:spcAft>
                        <a:tabLst>
                          <a:tab pos="2971800" algn="ctr"/>
                          <a:tab pos="5943600" algn="r"/>
                        </a:tabLst>
                      </a:pPr>
                      <a:r>
                        <a:rPr lang="en-US" sz="4000">
                          <a:effectLst/>
                          <a:latin typeface="Arial" panose="020B0604020202090204" pitchFamily="34" charset="0"/>
                          <a:cs typeface="Arial" panose="020B0604020202090204" pitchFamily="34" charset="0"/>
                        </a:rPr>
                        <a:t>Tỉ số</a:t>
                      </a:r>
                      <a:endParaRPr lang="en-US" sz="4000">
                        <a:effectLst/>
                        <a:latin typeface="Arial" panose="020B0604020202090204" pitchFamily="34" charset="0"/>
                        <a:ea typeface="Calibri" panose="020F0502020204030204" pitchFamily="34"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c>
                  <a:txBody>
                    <a:bodyPr/>
                    <a:lstStyle/>
                    <a:p>
                      <a:pPr marL="0" marR="0" algn="ctr">
                        <a:lnSpc>
                          <a:spcPct val="150000"/>
                        </a:lnSpc>
                        <a:spcBef>
                          <a:spcPts val="0"/>
                        </a:spcBef>
                        <a:spcAft>
                          <a:spcPts val="0"/>
                        </a:spcAft>
                        <a:tabLst>
                          <a:tab pos="2971800" algn="ctr"/>
                          <a:tab pos="5943600" algn="r"/>
                        </a:tabLst>
                      </a:pPr>
                      <a:endParaRPr lang="fr-FR" sz="4000">
                        <a:solidFill>
                          <a:srgbClr val="000000"/>
                        </a:solidFill>
                        <a:effectLst/>
                        <a:latin typeface="Arial" panose="020B0604020202090204" pitchFamily="34" charset="0"/>
                        <a:ea typeface="Times New Roman" panose="02020503050405090304" pitchFamily="18" charset="0"/>
                        <a:cs typeface="Arial" panose="020B0604020202090204" pitchFamily="34" charset="0"/>
                      </a:endParaRPr>
                    </a:p>
                  </a:txBody>
                  <a:tcPr marL="68580" marR="68580" marT="0" marB="0" anchor="ctr"/>
                </a:tc>
              </a:tr>
            </a:tbl>
          </a:graphicData>
        </a:graphic>
      </p:graphicFrame>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635623" y="841184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122864" y="810764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5105400" y="68927"/>
            <a:ext cx="9181117" cy="1245235"/>
          </a:xfrm>
          <a:prstGeom prst="rect">
            <a:avLst/>
          </a:prstGeom>
          <a:noFill/>
        </p:spPr>
        <p:txBody>
          <a:bodyPr wrap="square">
            <a:spAutoFit/>
          </a:bodyPr>
          <a:lstStyle/>
          <a:p>
            <a:pPr marL="685800" marR="0" lvl="0" indent="-685800" algn="just" defTabSz="914400" rtl="0" eaLnBrk="1" fontAlgn="auto" latinLnBrk="0" hangingPunct="1">
              <a:lnSpc>
                <a:spcPct val="150000"/>
              </a:lnSpc>
              <a:spcBef>
                <a:spcPts val="0"/>
              </a:spcBef>
              <a:spcAft>
                <a:spcPts val="800"/>
              </a:spcAft>
              <a:buClrTx/>
              <a:buSzTx/>
              <a:buFont typeface="Wingdings" panose="05000000000000000000" pitchFamily="2" charset="2"/>
              <a:buChar char="v"/>
              <a:tabLst>
                <a:tab pos="2971800" algn="ctr"/>
                <a:tab pos="5943600" algn="r"/>
              </a:tabLst>
              <a:defRPr/>
            </a:pPr>
            <a:r>
              <a:rPr kumimoji="0" lang="vi-VN"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Thí nghiệm</a:t>
            </a:r>
            <a:r>
              <a:rPr kumimoji="0" 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 </a:t>
            </a:r>
            <a:r>
              <a:rPr kumimoji="0" lang="vi-VN" alt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rPr>
              <a:t>2</a:t>
            </a:r>
            <a:endParaRPr kumimoji="0" lang="vi-VN" altLang="fr-FR" sz="5000" b="1" i="0" u="none" strike="noStrike" kern="1200" cap="none" spc="0" normalizeH="0" baseline="0" noProof="0">
              <a:ln>
                <a:noFill/>
              </a:ln>
              <a:solidFill>
                <a:srgbClr val="000000"/>
              </a:solidFill>
              <a:effectLst/>
              <a:uLnTx/>
              <a:uFillTx/>
              <a:latin typeface="Times New Roman Bold" panose="02020503050405090304" charset="0"/>
              <a:ea typeface="Times New Roman" panose="02020503050405090304" pitchFamily="18" charset="0"/>
              <a:cs typeface="Times New Roman Bold" panose="02020503050405090304" charset="0"/>
            </a:endParaRPr>
          </a:p>
        </p:txBody>
      </p:sp>
      <p:sp>
        <p:nvSpPr>
          <p:cNvPr id="7" name="Speech Bubble: Oval 6"/>
          <p:cNvSpPr/>
          <p:nvPr/>
        </p:nvSpPr>
        <p:spPr>
          <a:xfrm>
            <a:off x="356016" y="1403312"/>
            <a:ext cx="8483183" cy="5196151"/>
          </a:xfrm>
          <a:prstGeom prst="wedgeEllipseCallout">
            <a:avLst>
              <a:gd name="adj1" fmla="val 55480"/>
              <a:gd name="adj2" fmla="val 42790"/>
            </a:avLst>
          </a:prstGeom>
          <a:solidFill>
            <a:schemeClr val="accent4">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800"/>
              </a:spcAft>
              <a:tabLst>
                <a:tab pos="2971800" algn="ctr"/>
                <a:tab pos="5943600" algn="r"/>
              </a:tabLst>
            </a:pPr>
            <a:r>
              <a:rPr lang="vi-VN" sz="4500" b="1">
                <a:solidFill>
                  <a:schemeClr val="bg1"/>
                </a:solidFill>
                <a:effectLst/>
                <a:latin typeface="Times New Roman Bold" panose="02020503050405090304" charset="0"/>
                <a:ea typeface="Calibri" panose="020F0502020204030204" pitchFamily="34" charset="0"/>
                <a:cs typeface="Times New Roman Bold" panose="02020503050405090304" charset="0"/>
              </a:rPr>
              <a:t>Nêu nhận xét về tỉ số khối lượng và thể tích của các thỏi sắt, nhôm, đồng  </a:t>
            </a:r>
            <a:endParaRPr lang="vi-VN" sz="4500" b="1">
              <a:solidFill>
                <a:schemeClr val="bg1"/>
              </a:solidFill>
              <a:effectLst/>
              <a:latin typeface="Times New Roman Bold" panose="02020503050405090304" charset="0"/>
              <a:ea typeface="Calibri" panose="020F0502020204030204" pitchFamily="34" charset="0"/>
              <a:cs typeface="Times New Roman Bold" panose="02020503050405090304" charset="0"/>
            </a:endParaRPr>
          </a:p>
        </p:txBody>
      </p:sp>
      <p:pic>
        <p:nvPicPr>
          <p:cNvPr id="1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25200" y="1362008"/>
            <a:ext cx="5943600" cy="4502277"/>
          </a:xfrm>
          <a:prstGeom prst="rect">
            <a:avLst/>
          </a:prstGeom>
        </p:spPr>
      </p:pic>
      <mc:AlternateContent xmlns:mc="http://schemas.openxmlformats.org/markup-compatibility/2006">
        <mc:Choice xmlns:a14="http://schemas.microsoft.com/office/drawing/2010/main" Requires="a14">
          <p:sp>
            <p:nvSpPr>
              <p:cNvPr id="11" name="TextBox 10"/>
              <p:cNvSpPr txBox="1"/>
              <p:nvPr/>
            </p:nvSpPr>
            <p:spPr>
              <a:xfrm>
                <a:off x="7391400" y="6706107"/>
                <a:ext cx="10371944" cy="2722880"/>
              </a:xfrm>
              <a:prstGeom prst="rect">
                <a:avLst/>
              </a:prstGeom>
              <a:noFill/>
            </p:spPr>
            <p:txBody>
              <a:bodyPr wrap="square">
                <a:spAutoFit/>
              </a:bodyPr>
              <a:lstStyle/>
              <a:p>
                <a:pPr marL="0" marR="0" algn="just">
                  <a:lnSpc>
                    <a:spcPct val="150000"/>
                  </a:lnSpc>
                  <a:spcBef>
                    <a:spcPts val="0"/>
                  </a:spcBef>
                  <a:spcAft>
                    <a:spcPts val="800"/>
                  </a:spcAft>
                </a:pPr>
                <a:r>
                  <a:rPr lang="fr-FR" sz="4500">
                    <a:solidFill>
                      <a:srgbClr val="000000"/>
                    </a:solidFill>
                    <a:effectLst/>
                    <a:latin typeface="Times New Roman Bold" panose="02020503050405090304" charset="0"/>
                    <a:ea typeface="Calibri" panose="020F0502020204030204" pitchFamily="34" charset="0"/>
                    <a:cs typeface="Times New Roman Bold" panose="02020503050405090304" charset="0"/>
                  </a:rPr>
                  <a:t>Các vật liệu làm từ các chất khác nhau có tỉ số </a:t>
                </a:r>
                <a14:m>
                  <m:oMath xmlns:m="http://schemas.openxmlformats.org/officeDocument/2006/math">
                    <m:f>
                      <m:fPr>
                        <m:ctrlPr>
                          <a:rPr lang="en-US" sz="4500" i="1">
                            <a:solidFill>
                              <a:srgbClr val="000000"/>
                            </a:solidFill>
                            <a:effectLst/>
                            <a:latin typeface="DejaVu Math TeX Gyre" panose="02000503000000000000" charset="0"/>
                            <a:ea typeface="Calibri" panose="020F0502020204030204" pitchFamily="34" charset="0"/>
                            <a:cs typeface="DejaVu Math TeX Gyre" panose="02000503000000000000" charset="0"/>
                          </a:rPr>
                        </m:ctrlPr>
                      </m:fPr>
                      <m:num>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kh</m:t>
                        </m:r>
                        <m:r>
                          <a:rPr lang="vi-VN" sz="4500">
                            <a:solidFill>
                              <a:srgbClr val="000000"/>
                            </a:solidFill>
                            <a:effectLst/>
                            <a:latin typeface="DejaVu Math TeX Gyre" panose="02000503000000000000" charset="0"/>
                            <a:ea typeface="SimSun" charset="0"/>
                            <a:cs typeface="DejaVu Math TeX Gyre" panose="02000503000000000000" charset="0"/>
                          </a:rPr>
                          <m:t>ố</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i</m:t>
                        </m:r>
                        <m:r>
                          <a:rPr lang="vi-VN" sz="4500">
                            <a:solidFill>
                              <a:srgbClr val="000000"/>
                            </a:solidFill>
                            <a:effectLst/>
                            <a:latin typeface="DejaVu Math TeX Gyre" panose="02000503000000000000" charset="0"/>
                            <a:ea typeface="SimSun" charset="0"/>
                            <a:cs typeface="DejaVu Math TeX Gyre" panose="02000503000000000000" charset="0"/>
                          </a:rPr>
                          <m:t> </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l</m:t>
                        </m:r>
                        <m:r>
                          <a:rPr lang="vi-VN" sz="4500">
                            <a:solidFill>
                              <a:srgbClr val="000000"/>
                            </a:solidFill>
                            <a:effectLst/>
                            <a:latin typeface="DejaVu Math TeX Gyre" panose="02000503000000000000" charset="0"/>
                            <a:ea typeface="SimSun" charset="0"/>
                            <a:cs typeface="DejaVu Math TeX Gyre" panose="02000503000000000000" charset="0"/>
                          </a:rPr>
                          <m:t>ượ</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ng</m:t>
                        </m:r>
                        <m:r>
                          <a:rPr lang="vi-VN" sz="4500">
                            <a:solidFill>
                              <a:srgbClr val="000000"/>
                            </a:solidFill>
                            <a:effectLst/>
                            <a:latin typeface="DejaVu Math TeX Gyre" panose="02000503000000000000" charset="0"/>
                            <a:ea typeface="SimSun" charset="0"/>
                            <a:cs typeface="DejaVu Math TeX Gyre" panose="02000503000000000000" charset="0"/>
                          </a:rPr>
                          <m:t> </m:t>
                        </m:r>
                      </m:num>
                      <m:den>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th</m:t>
                        </m:r>
                        <m:r>
                          <a:rPr lang="vi-VN" sz="4500">
                            <a:solidFill>
                              <a:srgbClr val="000000"/>
                            </a:solidFill>
                            <a:effectLst/>
                            <a:latin typeface="DejaVu Math TeX Gyre" panose="02000503000000000000" charset="0"/>
                            <a:ea typeface="SimSun" charset="0"/>
                            <a:cs typeface="DejaVu Math TeX Gyre" panose="02000503000000000000" charset="0"/>
                          </a:rPr>
                          <m:t>ể </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t</m:t>
                        </m:r>
                        <m:r>
                          <a:rPr lang="vi-VN" sz="4500">
                            <a:solidFill>
                              <a:srgbClr val="000000"/>
                            </a:solidFill>
                            <a:effectLst/>
                            <a:latin typeface="DejaVu Math TeX Gyre" panose="02000503000000000000" charset="0"/>
                            <a:ea typeface="SimSun" charset="0"/>
                            <a:cs typeface="DejaVu Math TeX Gyre" panose="02000503000000000000" charset="0"/>
                          </a:rPr>
                          <m:t>í</m:t>
                        </m:r>
                        <m:r>
                          <m:rPr>
                            <m:sty m:val="p"/>
                          </m:rPr>
                          <a:rPr lang="vi-VN" sz="4500">
                            <a:solidFill>
                              <a:srgbClr val="000000"/>
                            </a:solidFill>
                            <a:effectLst/>
                            <a:latin typeface="DejaVu Math TeX Gyre" panose="02000503000000000000" charset="0"/>
                            <a:ea typeface="Calibri" panose="020F0502020204030204" pitchFamily="34" charset="0"/>
                            <a:cs typeface="DejaVu Math TeX Gyre" panose="02000503000000000000" charset="0"/>
                          </a:rPr>
                          <m:t>ch</m:t>
                        </m:r>
                        <m:r>
                          <a:rPr lang="vi-VN" sz="4500">
                            <a:solidFill>
                              <a:srgbClr val="000000"/>
                            </a:solidFill>
                            <a:effectLst/>
                            <a:latin typeface="DejaVu Math TeX Gyre" panose="02000503000000000000" charset="0"/>
                            <a:ea typeface="SimSun" charset="0"/>
                            <a:cs typeface="DejaVu Math TeX Gyre" panose="02000503000000000000" charset="0"/>
                          </a:rPr>
                          <m:t> </m:t>
                        </m:r>
                      </m:den>
                    </m:f>
                  </m:oMath>
                </a14:m>
                <a:r>
                  <a:rPr lang="fr-FR" sz="4500">
                    <a:solidFill>
                      <a:srgbClr val="000000"/>
                    </a:solidFill>
                    <a:effectLst/>
                    <a:latin typeface="Times New Roman Bold" panose="02020503050405090304" charset="0"/>
                    <a:ea typeface="Calibri" panose="020F0502020204030204" pitchFamily="34" charset="0"/>
                    <a:cs typeface="Times New Roman Bold" panose="02020503050405090304" charset="0"/>
                  </a:rPr>
                  <a:t> khác nhau</a:t>
                </a:r>
                <a:endParaRPr lang="en-US" sz="4500">
                  <a:effectLst/>
                  <a:latin typeface="Times New Roman Bold" panose="02020503050405090304" charset="0"/>
                  <a:ea typeface="Calibri" panose="020F0502020204030204" pitchFamily="34" charset="0"/>
                  <a:cs typeface="Times New Roman Bold" panose="02020503050405090304" charset="0"/>
                </a:endParaRPr>
              </a:p>
            </p:txBody>
          </p:sp>
        </mc:Choice>
        <mc:Fallback>
          <p:sp>
            <p:nvSpPr>
              <p:cNvPr id="11" name="TextBox 10"/>
              <p:cNvSpPr txBox="1">
                <a:spLocks noRot="1" noChangeAspect="1" noMove="1" noResize="1" noEditPoints="1" noAdjustHandles="1" noChangeArrowheads="1" noChangeShapeType="1" noTextEdit="1"/>
              </p:cNvSpPr>
              <p:nvPr/>
            </p:nvSpPr>
            <p:spPr>
              <a:xfrm>
                <a:off x="7391400" y="6706107"/>
                <a:ext cx="10371944" cy="2722880"/>
              </a:xfrm>
              <a:prstGeom prst="rect">
                <a:avLst/>
              </a:prstGeom>
              <a:blipFill rotWithShape="1">
                <a:blip r:embed="rId9"/>
                <a:stretch>
                  <a:fillRect t="-19" r="5" b="19"/>
                </a:stretch>
              </a:blipFill>
            </p:spPr>
            <p:txBody>
              <a:bodyPr/>
              <a:lstStyle/>
              <a:p>
                <a:r>
                  <a:rPr lang="en-US"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5507747" y="813356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218652" y="7996984"/>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4603285">
            <a:off x="16072189" y="4419558"/>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5011348">
            <a:off x="-723304" y="4832491"/>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3086134" y="1036292"/>
            <a:ext cx="13112627" cy="2308225"/>
          </a:xfrm>
          <a:prstGeom prst="rect">
            <a:avLst/>
          </a:prstGeom>
        </p:spPr>
        <p:txBody>
          <a:bodyPr lIns="0" tIns="0" rIns="0" bIns="0" rtlCol="0" anchor="t">
            <a:spAutoFit/>
          </a:bodyPr>
          <a:lstStyle/>
          <a:p>
            <a:pPr algn="ctr">
              <a:lnSpc>
                <a:spcPct val="150000"/>
              </a:lnSpc>
            </a:pPr>
            <a:r>
              <a:rPr lang="en-US" sz="5000" b="1">
                <a:solidFill>
                  <a:srgbClr val="102667"/>
                </a:solidFill>
                <a:latin typeface="Times New Roman Bold" panose="02020503050405090304" charset="0"/>
                <a:cs typeface="Times New Roman Bold" panose="02020503050405090304" charset="0"/>
              </a:rPr>
              <a:t>Nhận xét về mối liên hệ giữa khối lượng và thể tích của vật</a:t>
            </a:r>
            <a:endParaRPr lang="en-US" sz="5000" b="1">
              <a:solidFill>
                <a:srgbClr val="102667"/>
              </a:solidFill>
              <a:latin typeface="Times New Roman Bold" panose="02020503050405090304" charset="0"/>
              <a:cs typeface="Times New Roman Bold" panose="02020503050405090304" charset="0"/>
            </a:endParaRPr>
          </a:p>
        </p:txBody>
      </p:sp>
      <p:sp>
        <p:nvSpPr>
          <p:cNvPr id="22" name="TextBox 22"/>
          <p:cNvSpPr txBox="1"/>
          <p:nvPr/>
        </p:nvSpPr>
        <p:spPr>
          <a:xfrm>
            <a:off x="12463142" y="4450556"/>
            <a:ext cx="2245095" cy="608015"/>
          </a:xfrm>
          <a:prstGeom prst="rect">
            <a:avLst/>
          </a:prstGeom>
        </p:spPr>
        <p:txBody>
          <a:bodyPr lIns="0" tIns="0" rIns="0" bIns="0" rtlCol="0" anchor="t">
            <a:spAutoFit/>
          </a:bodyPr>
          <a:lstStyle/>
          <a:p>
            <a:pPr algn="ctr">
              <a:lnSpc>
                <a:spcPts val="4005"/>
              </a:lnSpc>
            </a:pPr>
          </a:p>
        </p:txBody>
      </p:sp>
      <p:grpSp>
        <p:nvGrpSpPr>
          <p:cNvPr id="8" name="Group 7"/>
          <p:cNvGrpSpPr/>
          <p:nvPr/>
        </p:nvGrpSpPr>
        <p:grpSpPr>
          <a:xfrm>
            <a:off x="1709056" y="3466202"/>
            <a:ext cx="7130143" cy="3706240"/>
            <a:chOff x="1709056" y="3466202"/>
            <a:chExt cx="7130143" cy="3706240"/>
          </a:xfrm>
        </p:grpSpPr>
        <p:grpSp>
          <p:nvGrpSpPr>
            <p:cNvPr id="11" name="Group 11"/>
            <p:cNvGrpSpPr/>
            <p:nvPr/>
          </p:nvGrpSpPr>
          <p:grpSpPr>
            <a:xfrm>
              <a:off x="1709056" y="3466202"/>
              <a:ext cx="7130143" cy="3706240"/>
              <a:chOff x="0" y="0"/>
              <a:chExt cx="980710" cy="976129"/>
            </a:xfrm>
          </p:grpSpPr>
          <p:sp>
            <p:nvSpPr>
              <p:cNvPr id="12" name="Freeform 12"/>
              <p:cNvSpPr/>
              <p:nvPr/>
            </p:nvSpPr>
            <p:spPr>
              <a:xfrm>
                <a:off x="0" y="0"/>
                <a:ext cx="980710" cy="976129"/>
              </a:xfrm>
              <a:custGeom>
                <a:avLst/>
                <a:gdLst/>
                <a:ahLst/>
                <a:cxnLst/>
                <a:rect l="l" t="t" r="r" b="b"/>
                <a:pathLst>
                  <a:path w="980710" h="976129">
                    <a:moveTo>
                      <a:pt x="106036" y="0"/>
                    </a:moveTo>
                    <a:lnTo>
                      <a:pt x="874674" y="0"/>
                    </a:lnTo>
                    <a:cubicBezTo>
                      <a:pt x="933236" y="0"/>
                      <a:pt x="980710" y="47474"/>
                      <a:pt x="980710" y="106036"/>
                    </a:cubicBezTo>
                    <a:lnTo>
                      <a:pt x="980710" y="870093"/>
                    </a:lnTo>
                    <a:cubicBezTo>
                      <a:pt x="980710" y="898216"/>
                      <a:pt x="969538" y="925186"/>
                      <a:pt x="949653" y="945072"/>
                    </a:cubicBezTo>
                    <a:cubicBezTo>
                      <a:pt x="929767" y="964957"/>
                      <a:pt x="902797" y="976129"/>
                      <a:pt x="874674" y="976129"/>
                    </a:cubicBezTo>
                    <a:lnTo>
                      <a:pt x="106036" y="976129"/>
                    </a:lnTo>
                    <a:cubicBezTo>
                      <a:pt x="47474" y="976129"/>
                      <a:pt x="0" y="928655"/>
                      <a:pt x="0" y="870093"/>
                    </a:cubicBezTo>
                    <a:lnTo>
                      <a:pt x="0" y="106036"/>
                    </a:lnTo>
                    <a:cubicBezTo>
                      <a:pt x="0" y="47474"/>
                      <a:pt x="47474" y="0"/>
                      <a:pt x="106036" y="0"/>
                    </a:cubicBezTo>
                    <a:close/>
                  </a:path>
                </a:pathLst>
              </a:custGeom>
              <a:solidFill>
                <a:srgbClr val="ED9194"/>
              </a:solidFill>
            </p:spPr>
          </p:sp>
          <p:sp>
            <p:nvSpPr>
              <p:cNvPr id="13" name="TextBox 13"/>
              <p:cNvSpPr txBox="1"/>
              <p:nvPr/>
            </p:nvSpPr>
            <p:spPr>
              <a:xfrm>
                <a:off x="0" y="-38100"/>
                <a:ext cx="812800" cy="850900"/>
              </a:xfrm>
              <a:prstGeom prst="rect">
                <a:avLst/>
              </a:prstGeom>
            </p:spPr>
            <p:txBody>
              <a:bodyPr lIns="50800" tIns="50800" rIns="50800" bIns="50800" rtlCol="0" anchor="ctr"/>
              <a:lstStyle/>
              <a:p>
                <a:pPr algn="ctr">
                  <a:lnSpc>
                    <a:spcPts val="2660"/>
                  </a:lnSpc>
                </a:pPr>
              </a:p>
            </p:txBody>
          </p:sp>
        </p:grpSp>
        <mc:AlternateContent xmlns:mc="http://schemas.openxmlformats.org/markup-compatibility/2006">
          <mc:Choice xmlns:a14="http://schemas.microsoft.com/office/drawing/2010/main" Requires="a14">
            <p:sp>
              <p:nvSpPr>
                <p:cNvPr id="32" name="TextBox 31"/>
                <p:cNvSpPr txBox="1"/>
                <p:nvPr/>
              </p:nvSpPr>
              <p:spPr>
                <a:xfrm>
                  <a:off x="2286000" y="3705707"/>
                  <a:ext cx="5950063" cy="3355340"/>
                </a:xfrm>
                <a:prstGeom prst="rect">
                  <a:avLst/>
                </a:prstGeom>
                <a:noFill/>
              </p:spPr>
              <p:txBody>
                <a:bodyPr wrap="square">
                  <a:spAutoFit/>
                </a:bodyPr>
                <a:lstStyle/>
                <a:p>
                  <a:pPr marL="0" marR="0" algn="just">
                    <a:lnSpc>
                      <a:spcPct val="150000"/>
                    </a:lnSpc>
                    <a:spcBef>
                      <a:spcPts val="0"/>
                    </a:spcBef>
                    <a:spcAft>
                      <a:spcPts val="800"/>
                    </a:spcAft>
                  </a:pPr>
                  <a:r>
                    <a:rPr lang="vi-VN" sz="4000">
                      <a:solidFill>
                        <a:schemeClr val="bg1"/>
                      </a:solidFill>
                      <a:effectLst/>
                      <a:latin typeface="Times New Roman Regular" panose="02020503050405090304" charset="0"/>
                      <a:ea typeface="Calibri" panose="020F0502020204030204" pitchFamily="34" charset="0"/>
                      <a:cs typeface="Times New Roman Regular" panose="02020503050405090304" charset="0"/>
                    </a:rPr>
                    <a:t>Các vật liệu làm từ cùng một chất có tỉ số </a:t>
                  </a:r>
                  <a14:m>
                    <m:oMath xmlns:m="http://schemas.openxmlformats.org/officeDocument/2006/math">
                      <m:f>
                        <m:fPr>
                          <m:ctrlPr>
                            <a:rPr lang="en-US" sz="4000" i="1">
                              <a:solidFill>
                                <a:schemeClr val="bg1"/>
                              </a:solidFill>
                              <a:effectLst/>
                              <a:latin typeface="DejaVu Math TeX Gyre" panose="02000503000000000000" charset="0"/>
                              <a:ea typeface="Calibri" panose="020F0502020204030204" pitchFamily="34" charset="0"/>
                              <a:cs typeface="DejaVu Math TeX Gyre" panose="02000503000000000000" charset="0"/>
                            </a:rPr>
                          </m:ctrlPr>
                        </m:fPr>
                        <m:num>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kh</m:t>
                          </m:r>
                          <m:r>
                            <a:rPr lang="vi-VN" sz="4000" i="0">
                              <a:solidFill>
                                <a:schemeClr val="bg1"/>
                              </a:solidFill>
                              <a:effectLst/>
                              <a:latin typeface="DejaVu Math TeX Gyre" panose="02000503000000000000" charset="0"/>
                              <a:ea typeface="SimSun" charset="0"/>
                              <a:cs typeface="DejaVu Math TeX Gyre" panose="02000503000000000000" charset="0"/>
                            </a:rPr>
                            <m:t>ố</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i</m:t>
                          </m:r>
                          <m:r>
                            <a:rPr lang="vi-VN" sz="4000" i="0">
                              <a:solidFill>
                                <a:schemeClr val="bg1"/>
                              </a:solidFill>
                              <a:effectLst/>
                              <a:latin typeface="DejaVu Math TeX Gyre" panose="02000503000000000000" charset="0"/>
                              <a:ea typeface="SimSun" charset="0"/>
                              <a:cs typeface="DejaVu Math TeX Gyre" panose="02000503000000000000" charset="0"/>
                            </a:rPr>
                            <m:t> </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l</m:t>
                          </m:r>
                          <m:r>
                            <a:rPr lang="vi-VN" sz="4000" i="0">
                              <a:solidFill>
                                <a:schemeClr val="bg1"/>
                              </a:solidFill>
                              <a:effectLst/>
                              <a:latin typeface="DejaVu Math TeX Gyre" panose="02000503000000000000" charset="0"/>
                              <a:ea typeface="SimSun" charset="0"/>
                              <a:cs typeface="DejaVu Math TeX Gyre" panose="02000503000000000000" charset="0"/>
                            </a:rPr>
                            <m:t>ượ</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ng</m:t>
                          </m:r>
                          <m:r>
                            <a:rPr lang="vi-VN" sz="4000" i="0">
                              <a:solidFill>
                                <a:schemeClr val="bg1"/>
                              </a:solidFill>
                              <a:effectLst/>
                              <a:latin typeface="DejaVu Math TeX Gyre" panose="02000503000000000000" charset="0"/>
                              <a:ea typeface="SimSun" charset="0"/>
                              <a:cs typeface="DejaVu Math TeX Gyre" panose="02000503000000000000" charset="0"/>
                            </a:rPr>
                            <m:t> </m:t>
                          </m:r>
                        </m:num>
                        <m:den>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th</m:t>
                          </m:r>
                          <m:r>
                            <a:rPr lang="vi-VN" sz="4000" i="0">
                              <a:solidFill>
                                <a:schemeClr val="bg1"/>
                              </a:solidFill>
                              <a:effectLst/>
                              <a:latin typeface="DejaVu Math TeX Gyre" panose="02000503000000000000" charset="0"/>
                              <a:ea typeface="SimSun" charset="0"/>
                              <a:cs typeface="DejaVu Math TeX Gyre" panose="02000503000000000000" charset="0"/>
                            </a:rPr>
                            <m:t>ể </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t</m:t>
                          </m:r>
                          <m:r>
                            <a:rPr lang="vi-VN" sz="4000" i="0">
                              <a:solidFill>
                                <a:schemeClr val="bg1"/>
                              </a:solidFill>
                              <a:effectLst/>
                              <a:latin typeface="DejaVu Math TeX Gyre" panose="02000503000000000000" charset="0"/>
                              <a:ea typeface="SimSun" charset="0"/>
                              <a:cs typeface="DejaVu Math TeX Gyre" panose="02000503000000000000" charset="0"/>
                            </a:rPr>
                            <m:t>í</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ch</m:t>
                          </m:r>
                          <m:r>
                            <a:rPr lang="vi-VN" sz="4000" i="0">
                              <a:solidFill>
                                <a:schemeClr val="bg1"/>
                              </a:solidFill>
                              <a:effectLst/>
                              <a:latin typeface="DejaVu Math TeX Gyre" panose="02000503000000000000" charset="0"/>
                              <a:ea typeface="SimSun" charset="0"/>
                              <a:cs typeface="DejaVu Math TeX Gyre" panose="02000503000000000000" charset="0"/>
                            </a:rPr>
                            <m:t> </m:t>
                          </m:r>
                        </m:den>
                      </m:f>
                    </m:oMath>
                  </a14:m>
                  <a:r>
                    <a:rPr lang="fr-FR" sz="4000">
                      <a:solidFill>
                        <a:schemeClr val="bg1"/>
                      </a:solidFill>
                      <a:effectLst/>
                      <a:latin typeface="Times New Roman Regular" panose="02020503050405090304" charset="0"/>
                      <a:ea typeface="Calibri" panose="020F0502020204030204" pitchFamily="34" charset="0"/>
                      <a:cs typeface="Times New Roman Regular" panose="02020503050405090304" charset="0"/>
                    </a:rPr>
                    <a:t> xác định</a:t>
                  </a:r>
                  <a:endParaRPr lang="en-US" sz="4000">
                    <a:solidFill>
                      <a:schemeClr val="bg1"/>
                    </a:solidFill>
                    <a:effectLst/>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32" name="TextBox 31"/>
                <p:cNvSpPr txBox="1">
                  <a:spLocks noRot="1" noChangeAspect="1" noMove="1" noResize="1" noEditPoints="1" noAdjustHandles="1" noChangeArrowheads="1" noChangeShapeType="1" noTextEdit="1"/>
                </p:cNvSpPr>
                <p:nvPr/>
              </p:nvSpPr>
              <p:spPr>
                <a:xfrm>
                  <a:off x="2286000" y="3705707"/>
                  <a:ext cx="5950063" cy="3355340"/>
                </a:xfrm>
                <a:prstGeom prst="rect">
                  <a:avLst/>
                </a:prstGeom>
                <a:blipFill rotWithShape="1">
                  <a:blip r:embed="rId7"/>
                </a:blipFill>
              </p:spPr>
              <p:txBody>
                <a:bodyPr/>
                <a:lstStyle/>
                <a:p>
                  <a:r>
                    <a:rPr lang="en-US" altLang="en-US">
                      <a:noFill/>
                    </a:rPr>
                    <a:t> </a:t>
                  </a:r>
                </a:p>
              </p:txBody>
            </p:sp>
          </mc:Fallback>
        </mc:AlternateContent>
      </p:grpSp>
      <p:grpSp>
        <p:nvGrpSpPr>
          <p:cNvPr id="10" name="Group 9"/>
          <p:cNvGrpSpPr/>
          <p:nvPr/>
        </p:nvGrpSpPr>
        <p:grpSpPr>
          <a:xfrm>
            <a:off x="9144000" y="3466202"/>
            <a:ext cx="7620000" cy="3706240"/>
            <a:chOff x="9144000" y="3466202"/>
            <a:chExt cx="7620000" cy="3706240"/>
          </a:xfrm>
        </p:grpSpPr>
        <p:grpSp>
          <p:nvGrpSpPr>
            <p:cNvPr id="17" name="Group 17"/>
            <p:cNvGrpSpPr/>
            <p:nvPr/>
          </p:nvGrpSpPr>
          <p:grpSpPr>
            <a:xfrm>
              <a:off x="9144000" y="3466202"/>
              <a:ext cx="7620000" cy="3706240"/>
              <a:chOff x="0" y="0"/>
              <a:chExt cx="980710" cy="976129"/>
            </a:xfrm>
          </p:grpSpPr>
          <p:sp>
            <p:nvSpPr>
              <p:cNvPr id="18" name="Freeform 18"/>
              <p:cNvSpPr/>
              <p:nvPr/>
            </p:nvSpPr>
            <p:spPr>
              <a:xfrm>
                <a:off x="0" y="0"/>
                <a:ext cx="980710" cy="976129"/>
              </a:xfrm>
              <a:custGeom>
                <a:avLst/>
                <a:gdLst/>
                <a:ahLst/>
                <a:cxnLst/>
                <a:rect l="l" t="t" r="r" b="b"/>
                <a:pathLst>
                  <a:path w="980710" h="976129">
                    <a:moveTo>
                      <a:pt x="106036" y="0"/>
                    </a:moveTo>
                    <a:lnTo>
                      <a:pt x="874674" y="0"/>
                    </a:lnTo>
                    <a:cubicBezTo>
                      <a:pt x="933236" y="0"/>
                      <a:pt x="980710" y="47474"/>
                      <a:pt x="980710" y="106036"/>
                    </a:cubicBezTo>
                    <a:lnTo>
                      <a:pt x="980710" y="870093"/>
                    </a:lnTo>
                    <a:cubicBezTo>
                      <a:pt x="980710" y="898216"/>
                      <a:pt x="969538" y="925186"/>
                      <a:pt x="949653" y="945072"/>
                    </a:cubicBezTo>
                    <a:cubicBezTo>
                      <a:pt x="929767" y="964957"/>
                      <a:pt x="902797" y="976129"/>
                      <a:pt x="874674" y="976129"/>
                    </a:cubicBezTo>
                    <a:lnTo>
                      <a:pt x="106036" y="976129"/>
                    </a:lnTo>
                    <a:cubicBezTo>
                      <a:pt x="47474" y="976129"/>
                      <a:pt x="0" y="928655"/>
                      <a:pt x="0" y="870093"/>
                    </a:cubicBezTo>
                    <a:lnTo>
                      <a:pt x="0" y="106036"/>
                    </a:lnTo>
                    <a:cubicBezTo>
                      <a:pt x="0" y="47474"/>
                      <a:pt x="47474" y="0"/>
                      <a:pt x="106036" y="0"/>
                    </a:cubicBezTo>
                    <a:close/>
                  </a:path>
                </a:pathLst>
              </a:custGeom>
              <a:solidFill>
                <a:srgbClr val="ED9194"/>
              </a:solidFill>
            </p:spPr>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60"/>
                  </a:lnSpc>
                </a:pPr>
              </a:p>
            </p:txBody>
          </p:sp>
        </p:grpSp>
        <mc:AlternateContent xmlns:mc="http://schemas.openxmlformats.org/markup-compatibility/2006">
          <mc:Choice xmlns:a14="http://schemas.microsoft.com/office/drawing/2010/main" Requires="a14">
            <p:sp>
              <p:nvSpPr>
                <p:cNvPr id="35" name="TextBox 34"/>
                <p:cNvSpPr txBox="1"/>
                <p:nvPr/>
              </p:nvSpPr>
              <p:spPr>
                <a:xfrm>
                  <a:off x="9472628" y="3737144"/>
                  <a:ext cx="7011305" cy="3355340"/>
                </a:xfrm>
                <a:prstGeom prst="rect">
                  <a:avLst/>
                </a:prstGeom>
                <a:noFill/>
              </p:spPr>
              <p:txBody>
                <a:bodyPr wrap="square">
                  <a:spAutoFit/>
                </a:bodyPr>
                <a:lstStyle/>
                <a:p>
                  <a:pPr algn="just">
                    <a:lnSpc>
                      <a:spcPct val="150000"/>
                    </a:lnSpc>
                  </a:pPr>
                  <a:r>
                    <a:rPr lang="fr-FR" sz="4000">
                      <a:solidFill>
                        <a:schemeClr val="bg1"/>
                      </a:solidFill>
                      <a:effectLst/>
                      <a:latin typeface="Times New Roman Regular" panose="02020503050405090304" charset="0"/>
                      <a:ea typeface="Calibri" panose="020F0502020204030204" pitchFamily="34" charset="0"/>
                      <a:cs typeface="Times New Roman Regular" panose="02020503050405090304" charset="0"/>
                    </a:rPr>
                    <a:t>Các vật liệu làm từ các chất khác nhau có tỉ số </a:t>
                  </a:r>
                  <a14:m>
                    <m:oMath xmlns:m="http://schemas.openxmlformats.org/officeDocument/2006/math">
                      <m:f>
                        <m:fPr>
                          <m:ctrlPr>
                            <a:rPr lang="en-US" sz="4000" i="1">
                              <a:solidFill>
                                <a:schemeClr val="bg1"/>
                              </a:solidFill>
                              <a:effectLst/>
                              <a:latin typeface="DejaVu Math TeX Gyre" panose="02000503000000000000" charset="0"/>
                              <a:ea typeface="Calibri" panose="020F0502020204030204" pitchFamily="34" charset="0"/>
                              <a:cs typeface="DejaVu Math TeX Gyre" panose="02000503000000000000" charset="0"/>
                            </a:rPr>
                          </m:ctrlPr>
                        </m:fPr>
                        <m:num>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kh</m:t>
                          </m:r>
                          <m:r>
                            <a:rPr lang="vi-VN" sz="4000" i="0">
                              <a:solidFill>
                                <a:schemeClr val="bg1"/>
                              </a:solidFill>
                              <a:effectLst/>
                              <a:latin typeface="DejaVu Math TeX Gyre" panose="02000503000000000000" charset="0"/>
                              <a:ea typeface="SimSun" charset="0"/>
                              <a:cs typeface="DejaVu Math TeX Gyre" panose="02000503000000000000" charset="0"/>
                            </a:rPr>
                            <m:t>ố</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i</m:t>
                          </m:r>
                          <m:r>
                            <a:rPr lang="vi-VN" sz="4000" i="0">
                              <a:solidFill>
                                <a:schemeClr val="bg1"/>
                              </a:solidFill>
                              <a:effectLst/>
                              <a:latin typeface="DejaVu Math TeX Gyre" panose="02000503000000000000" charset="0"/>
                              <a:ea typeface="SimSun" charset="0"/>
                              <a:cs typeface="DejaVu Math TeX Gyre" panose="02000503000000000000" charset="0"/>
                            </a:rPr>
                            <m:t> </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l</m:t>
                          </m:r>
                          <m:r>
                            <a:rPr lang="vi-VN" sz="4000" i="0">
                              <a:solidFill>
                                <a:schemeClr val="bg1"/>
                              </a:solidFill>
                              <a:effectLst/>
                              <a:latin typeface="DejaVu Math TeX Gyre" panose="02000503000000000000" charset="0"/>
                              <a:ea typeface="SimSun" charset="0"/>
                              <a:cs typeface="DejaVu Math TeX Gyre" panose="02000503000000000000" charset="0"/>
                            </a:rPr>
                            <m:t>ượ</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ng</m:t>
                          </m:r>
                          <m:r>
                            <a:rPr lang="vi-VN" sz="4000" i="0">
                              <a:solidFill>
                                <a:schemeClr val="bg1"/>
                              </a:solidFill>
                              <a:effectLst/>
                              <a:latin typeface="DejaVu Math TeX Gyre" panose="02000503000000000000" charset="0"/>
                              <a:ea typeface="SimSun" charset="0"/>
                              <a:cs typeface="DejaVu Math TeX Gyre" panose="02000503000000000000" charset="0"/>
                            </a:rPr>
                            <m:t> </m:t>
                          </m:r>
                        </m:num>
                        <m:den>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th</m:t>
                          </m:r>
                          <m:r>
                            <a:rPr lang="vi-VN" sz="4000" i="0">
                              <a:solidFill>
                                <a:schemeClr val="bg1"/>
                              </a:solidFill>
                              <a:effectLst/>
                              <a:latin typeface="DejaVu Math TeX Gyre" panose="02000503000000000000" charset="0"/>
                              <a:ea typeface="SimSun" charset="0"/>
                              <a:cs typeface="DejaVu Math TeX Gyre" panose="02000503000000000000" charset="0"/>
                            </a:rPr>
                            <m:t>ể </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t</m:t>
                          </m:r>
                          <m:r>
                            <a:rPr lang="vi-VN" sz="4000" i="0">
                              <a:solidFill>
                                <a:schemeClr val="bg1"/>
                              </a:solidFill>
                              <a:effectLst/>
                              <a:latin typeface="DejaVu Math TeX Gyre" panose="02000503000000000000" charset="0"/>
                              <a:ea typeface="SimSun" charset="0"/>
                              <a:cs typeface="DejaVu Math TeX Gyre" panose="02000503000000000000" charset="0"/>
                            </a:rPr>
                            <m:t>í</m:t>
                          </m:r>
                          <m:r>
                            <m:rPr>
                              <m:sty m:val="p"/>
                            </m:rPr>
                            <a:rPr lang="vi-VN" sz="4000" i="0">
                              <a:solidFill>
                                <a:schemeClr val="bg1"/>
                              </a:solidFill>
                              <a:effectLst/>
                              <a:latin typeface="DejaVu Math TeX Gyre" panose="02000503000000000000" charset="0"/>
                              <a:ea typeface="Calibri" panose="020F0502020204030204" pitchFamily="34" charset="0"/>
                              <a:cs typeface="DejaVu Math TeX Gyre" panose="02000503000000000000" charset="0"/>
                            </a:rPr>
                            <m:t>ch</m:t>
                          </m:r>
                          <m:r>
                            <a:rPr lang="vi-VN" sz="4000" i="0">
                              <a:solidFill>
                                <a:schemeClr val="bg1"/>
                              </a:solidFill>
                              <a:effectLst/>
                              <a:latin typeface="DejaVu Math TeX Gyre" panose="02000503000000000000" charset="0"/>
                              <a:ea typeface="SimSun" charset="0"/>
                              <a:cs typeface="DejaVu Math TeX Gyre" panose="02000503000000000000" charset="0"/>
                            </a:rPr>
                            <m:t> </m:t>
                          </m:r>
                        </m:den>
                      </m:f>
                    </m:oMath>
                  </a14:m>
                  <a:r>
                    <a:rPr lang="fr-FR" sz="4000">
                      <a:solidFill>
                        <a:schemeClr val="bg1"/>
                      </a:solidFill>
                      <a:effectLst/>
                      <a:latin typeface="Times New Roman Regular" panose="02020503050405090304" charset="0"/>
                      <a:ea typeface="Calibri" panose="020F0502020204030204" pitchFamily="34" charset="0"/>
                      <a:cs typeface="Times New Roman Regular" panose="02020503050405090304" charset="0"/>
                    </a:rPr>
                    <a:t> khác nhau</a:t>
                  </a:r>
                  <a:endParaRPr lang="en-US" sz="4000">
                    <a:solidFill>
                      <a:schemeClr val="bg1"/>
                    </a:solidFill>
                    <a:latin typeface="Times New Roman Regular" panose="02020503050405090304" charset="0"/>
                    <a:cs typeface="Times New Roman Regular" panose="02020503050405090304" charset="0"/>
                  </a:endParaRPr>
                </a:p>
              </p:txBody>
            </p:sp>
          </mc:Choice>
          <mc:Fallback>
            <p:sp>
              <p:nvSpPr>
                <p:cNvPr id="35" name="TextBox 34"/>
                <p:cNvSpPr txBox="1">
                  <a:spLocks noRot="1" noChangeAspect="1" noMove="1" noResize="1" noEditPoints="1" noAdjustHandles="1" noChangeArrowheads="1" noChangeShapeType="1" noTextEdit="1"/>
                </p:cNvSpPr>
                <p:nvPr/>
              </p:nvSpPr>
              <p:spPr>
                <a:xfrm>
                  <a:off x="9472628" y="3737144"/>
                  <a:ext cx="7011305" cy="3355340"/>
                </a:xfrm>
                <a:prstGeom prst="rect">
                  <a:avLst/>
                </a:prstGeom>
                <a:blipFill rotWithShape="1">
                  <a:blip r:embed="rId8"/>
                </a:blipFill>
              </p:spPr>
              <p:txBody>
                <a:bodyPr/>
                <a:lstStyle/>
                <a:p>
                  <a:r>
                    <a:rPr lang="en-US" altLang="en-US">
                      <a:noFill/>
                    </a:rPr>
                    <a:t> </a:t>
                  </a:r>
                </a:p>
              </p:txBody>
            </p:sp>
          </mc:Fallback>
        </mc:AlternateContent>
      </p:grpSp>
      <p:pic>
        <p:nvPicPr>
          <p:cNvPr id="36" name="Picture 2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4420462" y="6860932"/>
            <a:ext cx="9086373" cy="3441463"/>
          </a:xfrm>
          <a:prstGeom prst="rect">
            <a:avLst/>
          </a:prstGeom>
        </p:spPr>
      </p:pic>
    </p:spTree>
  </p:cSld>
  <p:clrMapOvr>
    <a:masterClrMapping/>
  </p:clrMapOvr>
  <p:transition spd="med">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6501418">
            <a:off x="-3369965" y="7731386"/>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5460974" y="7796491"/>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rot="443786">
            <a:off x="15369025" y="7960887"/>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443786">
            <a:off x="1112354"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228600" y="660414"/>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9" name="Group 8"/>
          <p:cNvGrpSpPr/>
          <p:nvPr/>
        </p:nvGrpSpPr>
        <p:grpSpPr>
          <a:xfrm>
            <a:off x="404995" y="2033062"/>
            <a:ext cx="12534666" cy="5300502"/>
            <a:chOff x="404995" y="2033062"/>
            <a:chExt cx="12534666" cy="5300502"/>
          </a:xfrm>
        </p:grpSpPr>
        <p:sp>
          <p:nvSpPr>
            <p:cNvPr id="3" name="Freeform 3"/>
            <p:cNvSpPr/>
            <p:nvPr/>
          </p:nvSpPr>
          <p:spPr>
            <a:xfrm rot="147184">
              <a:off x="567190" y="2033062"/>
              <a:ext cx="12372471" cy="5300502"/>
            </a:xfrm>
            <a:custGeom>
              <a:avLst/>
              <a:gdLst/>
              <a:ahLst/>
              <a:cxnLst/>
              <a:rect l="l" t="t" r="r" b="b"/>
              <a:pathLst>
                <a:path w="11418556" h="5044926">
                  <a:moveTo>
                    <a:pt x="0" y="0"/>
                  </a:moveTo>
                  <a:lnTo>
                    <a:pt x="11418556" y="0"/>
                  </a:lnTo>
                  <a:lnTo>
                    <a:pt x="11418556" y="5044925"/>
                  </a:lnTo>
                  <a:lnTo>
                    <a:pt x="0" y="50449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404995" y="3148560"/>
              <a:ext cx="12049149" cy="3000375"/>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sz="65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rPr>
                <a:t>2. KHỐI LƯỢNG RIÊNG,</a:t>
              </a:r>
              <a:endParaRPr kumimoji="0" lang="en-US" sz="65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en-US" sz="65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rPr>
                <a:t> ĐƠN VỊ KHỐI LƯỢNG RIÊNG</a:t>
              </a:r>
              <a:endParaRPr kumimoji="0" lang="en-US" sz="65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endParaRPr>
            </a:p>
          </p:txBody>
        </p:sp>
      </p:grpSp>
      <p:pic>
        <p:nvPicPr>
          <p:cNvPr id="15" name="Picture 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1758491" y="3221494"/>
            <a:ext cx="6008152" cy="7167956"/>
          </a:xfrm>
          <a:prstGeom prst="rect">
            <a:avLst/>
          </a:prstGeom>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5117008" y="-44764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6501418">
            <a:off x="-5550022" y="80207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6122864" y="7849581"/>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3261661" y="-4476467"/>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6611600" y="495300"/>
            <a:ext cx="1189563" cy="1544115"/>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304800" y="6477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mc:AlternateContent xmlns:mc="http://schemas.openxmlformats.org/markup-compatibility/2006">
        <mc:Choice xmlns:a14="http://schemas.microsoft.com/office/drawing/2010/main" Requires="a14">
          <p:sp>
            <p:nvSpPr>
              <p:cNvPr id="17" name="TextBox 16"/>
              <p:cNvSpPr txBox="1"/>
              <p:nvPr/>
            </p:nvSpPr>
            <p:spPr>
              <a:xfrm>
                <a:off x="1703362" y="1066157"/>
                <a:ext cx="14254053" cy="7711440"/>
              </a:xfrm>
              <a:prstGeom prst="rect">
                <a:avLst/>
              </a:prstGeom>
              <a:noFill/>
            </p:spPr>
            <p:txBody>
              <a:bodyPr wrap="square">
                <a:spAutoFit/>
              </a:bodyPr>
              <a:lstStyle/>
              <a:p>
                <a:pPr marL="685800" marR="0" lvl="0" indent="-685800" algn="just">
                  <a:lnSpc>
                    <a:spcPct val="150000"/>
                  </a:lnSpc>
                  <a:spcBef>
                    <a:spcPts val="0"/>
                  </a:spcBef>
                  <a:spcAft>
                    <a:spcPts val="0"/>
                  </a:spcAft>
                  <a:buFont typeface="Wingdings" panose="05000000000000000000" pitchFamily="2" charset="2"/>
                  <a:buChar char="q"/>
                </a:pPr>
                <a:r>
                  <a:rPr lang="vi-VN" sz="4500" b="1">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Định nghĩa: </a:t>
                </a:r>
                <a:r>
                  <a:rPr lang="vi-VN"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Khối lượng riêng của một chất cho ta biết khối lượng của một đơn vị thể tích chất đó </a:t>
                </a:r>
                <a:endParaRPr lang="en-US" sz="4500">
                  <a:latin typeface="Times New Roman Regular" panose="02020503050405090304" charset="0"/>
                  <a:ea typeface="Times New Roman" panose="02020503050405090304" pitchFamily="18" charset="0"/>
                  <a:cs typeface="Times New Roman Regular" panose="02020503050405090304" charset="0"/>
                </a:endParaRPr>
              </a:p>
              <a:p>
                <a:pPr marL="685800" marR="0" lvl="0" indent="-685800" algn="just">
                  <a:lnSpc>
                    <a:spcPct val="150000"/>
                  </a:lnSpc>
                  <a:spcBef>
                    <a:spcPts val="0"/>
                  </a:spcBef>
                  <a:spcAft>
                    <a:spcPts val="0"/>
                  </a:spcAft>
                  <a:buFont typeface="Wingdings" panose="05000000000000000000" pitchFamily="2" charset="2"/>
                  <a:buChar char="q"/>
                </a:pPr>
                <a:r>
                  <a:rPr lang="vi-VN" sz="4500" b="1">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Công thức </a:t>
                </a:r>
                <a:r>
                  <a:rPr lang="vi-VN"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xác định khối lượng riêng: </a:t>
                </a:r>
                <a14:m>
                  <m:oMath xmlns:m="http://schemas.openxmlformats.org/officeDocument/2006/math">
                    <m:r>
                      <a:rPr lang="vi-VN" sz="4500" i="1">
                        <a:solidFill>
                          <a:srgbClr val="000000"/>
                        </a:solidFill>
                        <a:effectLst/>
                        <a:latin typeface="DejaVu Math TeX Gyre" panose="02000503000000000000" charset="0"/>
                        <a:ea typeface="Times New Roman" panose="02020503050405090304" pitchFamily="18" charset="0"/>
                        <a:cs typeface="DejaVu Math TeX Gyre" panose="02000503000000000000" charset="0"/>
                      </a:rPr>
                      <m:t>𝐷</m:t>
                    </m:r>
                    <m:r>
                      <a:rPr lang="vi-VN" sz="4500" i="1">
                        <a:solidFill>
                          <a:srgbClr val="000000"/>
                        </a:solidFill>
                        <a:effectLst/>
                        <a:latin typeface="DejaVu Math TeX Gyre" panose="02000503000000000000" charset="0"/>
                        <a:ea typeface="SimSun" charset="0"/>
                        <a:cs typeface="DejaVu Math TeX Gyre" panose="02000503000000000000" charset="0"/>
                      </a:rPr>
                      <m:t>=</m:t>
                    </m:r>
                    <m:f>
                      <m:fPr>
                        <m:ctrlPr>
                          <a:rPr lang="en-US" sz="4500" i="1">
                            <a:solidFill>
                              <a:srgbClr val="000000"/>
                            </a:solidFill>
                            <a:effectLst/>
                            <a:latin typeface="DejaVu Math TeX Gyre" panose="02000503000000000000" charset="0"/>
                            <a:ea typeface="Times New Roman" panose="02020503050405090304" pitchFamily="18" charset="0"/>
                            <a:cs typeface="DejaVu Math TeX Gyre" panose="02000503000000000000" charset="0"/>
                          </a:rPr>
                        </m:ctrlPr>
                      </m:fPr>
                      <m:num>
                        <m:r>
                          <a:rPr lang="vi-VN" sz="4500" i="1">
                            <a:solidFill>
                              <a:srgbClr val="000000"/>
                            </a:solidFill>
                            <a:effectLst/>
                            <a:latin typeface="DejaVu Math TeX Gyre" panose="02000503000000000000" charset="0"/>
                            <a:ea typeface="Times New Roman" panose="02020503050405090304" pitchFamily="18" charset="0"/>
                            <a:cs typeface="DejaVu Math TeX Gyre" panose="02000503000000000000" charset="0"/>
                          </a:rPr>
                          <m:t>𝑚</m:t>
                        </m:r>
                      </m:num>
                      <m:den>
                        <m:r>
                          <a:rPr lang="vi-VN" sz="4500" i="1">
                            <a:solidFill>
                              <a:srgbClr val="000000"/>
                            </a:solidFill>
                            <a:effectLst/>
                            <a:latin typeface="DejaVu Math TeX Gyre" panose="02000503000000000000" charset="0"/>
                            <a:ea typeface="Times New Roman" panose="02020503050405090304" pitchFamily="18" charset="0"/>
                            <a:cs typeface="DejaVu Math TeX Gyre" panose="02000503000000000000" charset="0"/>
                          </a:rPr>
                          <m:t>𝑉</m:t>
                        </m:r>
                      </m:den>
                    </m:f>
                  </m:oMath>
                </a14:m>
                <a:endParaRPr lang="en-US" sz="4500">
                  <a:latin typeface="Times New Roman Regular" panose="02020503050405090304" charset="0"/>
                  <a:ea typeface="Times New Roman" panose="02020503050405090304" pitchFamily="18" charset="0"/>
                  <a:cs typeface="Times New Roman Regular" panose="02020503050405090304" charset="0"/>
                </a:endParaRPr>
              </a:p>
              <a:p>
                <a:pPr marL="685800" marR="0" lvl="0" indent="-685800" algn="just">
                  <a:lnSpc>
                    <a:spcPct val="150000"/>
                  </a:lnSpc>
                  <a:spcBef>
                    <a:spcPts val="0"/>
                  </a:spcBef>
                  <a:spcAft>
                    <a:spcPts val="0"/>
                  </a:spcAft>
                  <a:buFont typeface="Wingdings" panose="05000000000000000000" pitchFamily="2" charset="2"/>
                  <a:buChar char="q"/>
                </a:pPr>
                <a:r>
                  <a:rPr lang="vi-VN" sz="4500" b="1">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Đơn vị </a:t>
                </a:r>
                <a:r>
                  <a:rPr lang="vi-VN"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thường dùng đo khối lượng riêng là kg/m</a:t>
                </a:r>
                <a:r>
                  <a:rPr lang="vi-VN" sz="45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vi-VN"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hoặc g/cm</a:t>
                </a:r>
                <a:r>
                  <a:rPr lang="vi-VN" sz="45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vi-VN"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hay g/mL</a:t>
                </a:r>
                <a:endParaRPr lang="en-US" sz="4500">
                  <a:effectLst/>
                  <a:latin typeface="Times New Roman Regular" panose="02020503050405090304" charset="0"/>
                  <a:ea typeface="Calibri" panose="020F0502020204030204" pitchFamily="34" charset="0"/>
                  <a:cs typeface="Times New Roman Regular" panose="02020503050405090304" charset="0"/>
                </a:endParaRPr>
              </a:p>
              <a:p>
                <a:pPr marL="228600" marR="0" algn="just">
                  <a:lnSpc>
                    <a:spcPct val="150000"/>
                  </a:lnSpc>
                  <a:spcBef>
                    <a:spcPts val="0"/>
                  </a:spcBef>
                  <a:spcAft>
                    <a:spcPts val="0"/>
                  </a:spcAft>
                </a:pPr>
                <a:r>
                  <a:rPr lang="nl-NL"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1 kg/m</a:t>
                </a:r>
                <a:r>
                  <a:rPr lang="nl-NL" sz="45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nl-NL"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 0,001 g/cm</a:t>
                </a:r>
                <a:r>
                  <a:rPr lang="nl-NL" sz="45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endParaRPr lang="en-US" sz="4500">
                  <a:effectLst/>
                  <a:latin typeface="Times New Roman Regular" panose="02020503050405090304" charset="0"/>
                  <a:ea typeface="Calibri" panose="020F0502020204030204" pitchFamily="34" charset="0"/>
                  <a:cs typeface="Times New Roman Regular" panose="02020503050405090304" charset="0"/>
                </a:endParaRPr>
              </a:p>
              <a:p>
                <a:pPr marL="228600" marR="0" algn="just">
                  <a:lnSpc>
                    <a:spcPct val="150000"/>
                  </a:lnSpc>
                  <a:spcBef>
                    <a:spcPts val="0"/>
                  </a:spcBef>
                  <a:spcAft>
                    <a:spcPts val="0"/>
                  </a:spcAft>
                </a:pPr>
                <a:r>
                  <a:rPr lang="nl-NL"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1 g/cm</a:t>
                </a:r>
                <a:r>
                  <a:rPr lang="nl-NL" sz="45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nl-NL"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 1 g/mL</a:t>
                </a:r>
                <a:endParaRPr lang="en-US" sz="4500">
                  <a:effectLst/>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17" name="TextBox 16"/>
              <p:cNvSpPr txBox="1">
                <a:spLocks noRot="1" noChangeAspect="1" noMove="1" noResize="1" noEditPoints="1" noAdjustHandles="1" noChangeArrowheads="1" noChangeShapeType="1" noTextEdit="1"/>
              </p:cNvSpPr>
              <p:nvPr/>
            </p:nvSpPr>
            <p:spPr>
              <a:xfrm>
                <a:off x="1703362" y="1066157"/>
                <a:ext cx="14254053" cy="7711440"/>
              </a:xfrm>
              <a:prstGeom prst="rect">
                <a:avLst/>
              </a:prstGeom>
              <a:blipFill rotWithShape="1">
                <a:blip r:embed="rId7"/>
                <a:stretch>
                  <a:fillRect l="-2" t="-8" r="4" b="8"/>
                </a:stretch>
              </a:blipFill>
            </p:spPr>
            <p:txBody>
              <a:bodyPr/>
              <a:lstStyle/>
              <a:p>
                <a:r>
                  <a:rPr lang="en-US" altLang="en-US">
                    <a:noFill/>
                  </a:rPr>
                  <a:t> </a:t>
                </a:r>
              </a:p>
            </p:txBody>
          </p:sp>
        </mc:Fallback>
      </mc:AlternateContent>
      <p:pic>
        <p:nvPicPr>
          <p:cNvPr id="18"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81800" y="6590179"/>
            <a:ext cx="11341218" cy="37000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down)">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wipe(down)">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wipe(down)">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wipe(down)">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wipe(down)">
                                      <p:cBhvr>
                                        <p:cTn id="27" dur="5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5117008" y="-44764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6501418">
            <a:off x="-5550022" y="80207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6122864" y="7849581"/>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3261661" y="-4476467"/>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6611600" y="495300"/>
            <a:ext cx="1189563" cy="1544115"/>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304800" y="6477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pic>
        <p:nvPicPr>
          <p:cNvPr id="3" name="Picture 2"/>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6076294" y="3472053"/>
            <a:ext cx="11147920" cy="4490848"/>
          </a:xfrm>
          <a:prstGeom prst="rect">
            <a:avLst/>
          </a:prstGeom>
        </p:spPr>
      </p:pic>
      <p:sp>
        <p:nvSpPr>
          <p:cNvPr id="7" name="Rectangle: Rounded Corners 6"/>
          <p:cNvSpPr/>
          <p:nvPr/>
        </p:nvSpPr>
        <p:spPr>
          <a:xfrm>
            <a:off x="1691047" y="914357"/>
            <a:ext cx="14955530" cy="16764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90170" algn="ctr">
              <a:lnSpc>
                <a:spcPct val="150000"/>
              </a:lnSpc>
              <a:spcBef>
                <a:spcPts val="0"/>
              </a:spcBef>
              <a:spcAft>
                <a:spcPts val="0"/>
              </a:spcAft>
            </a:pPr>
            <a:r>
              <a:rPr lang="en-US" sz="4500">
                <a:solidFill>
                  <a:srgbClr val="000000"/>
                </a:solidFill>
                <a:latin typeface="Times New Roman Regular" panose="02020503050405090304" charset="0"/>
                <a:ea typeface="Times New Roman" panose="02020503050405090304" pitchFamily="18" charset="0"/>
                <a:cs typeface="Times New Roman Regular" panose="02020503050405090304" charset="0"/>
              </a:rPr>
              <a:t>B</a:t>
            </a:r>
            <a:r>
              <a:rPr lang="en-US" sz="45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ảng khối lượng riêng của một số chất ở nhiệt độ phòng </a:t>
            </a:r>
            <a:endParaRPr lang="en-US" sz="4500">
              <a:effectLst/>
              <a:latin typeface="Times New Roman Regular" panose="02020503050405090304" charset="0"/>
              <a:ea typeface="Calibri" panose="020F0502020204030204" pitchFamily="34" charset="0"/>
              <a:cs typeface="Times New Roman Regular" panose="02020503050405090304" charset="0"/>
            </a:endParaRPr>
          </a:p>
        </p:txBody>
      </p:sp>
      <p:pic>
        <p:nvPicPr>
          <p:cNvPr id="11" name="Pictur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flipH="1">
            <a:off x="1295400" y="3046209"/>
            <a:ext cx="4443101" cy="71662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 fill="hold"/>
                                        <p:tgtEl>
                                          <p:spTgt spid="11"/>
                                        </p:tgtEl>
                                        <p:attrNameLst>
                                          <p:attrName>ppt_x</p:attrName>
                                        </p:attrNameLst>
                                      </p:cBhvr>
                                      <p:tavLst>
                                        <p:tav tm="0">
                                          <p:val>
                                            <p:strVal val="#ppt_x"/>
                                          </p:val>
                                        </p:tav>
                                        <p:tav tm="100000">
                                          <p:val>
                                            <p:strVal val="#ppt_x"/>
                                          </p:val>
                                        </p:tav>
                                      </p:tavLst>
                                    </p:anim>
                                    <p:anim calcmode="lin" valueType="num">
                                      <p:cBhvr additive="base">
                                        <p:cTn id="8" dur="3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5726610" y="-46288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7357800" y="8325588"/>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360865" y="7957011"/>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Line Callout 1 (Border and Accent Bar) 3"/>
          <p:cNvSpPr/>
          <p:nvPr/>
        </p:nvSpPr>
        <p:spPr>
          <a:xfrm>
            <a:off x="1187415" y="1104900"/>
            <a:ext cx="6477000" cy="990600"/>
          </a:xfrm>
          <a:prstGeom prst="accentBorderCallout1">
            <a:avLst>
              <a:gd name="adj1" fmla="val 18750"/>
              <a:gd name="adj2" fmla="val -3127"/>
              <a:gd name="adj3" fmla="val 17954"/>
              <a:gd name="adj4" fmla="val -17509"/>
            </a:avLst>
          </a:prstGeom>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500" err="1">
                <a:solidFill>
                  <a:schemeClr val="bg1"/>
                </a:solidFill>
                <a:latin typeface="Times New Roman Regular" panose="02020503050405090304" charset="0"/>
                <a:cs typeface="Times New Roman Regular" panose="02020503050405090304" charset="0"/>
              </a:rPr>
              <a:t>Thảo</a:t>
            </a:r>
            <a:r>
              <a:rPr lang="en-US" sz="4500">
                <a:solidFill>
                  <a:schemeClr val="bg1"/>
                </a:solidFill>
                <a:latin typeface="Times New Roman Regular" panose="02020503050405090304" charset="0"/>
                <a:cs typeface="Times New Roman Regular" panose="02020503050405090304" charset="0"/>
              </a:rPr>
              <a:t> luận nhóm đôi </a:t>
            </a:r>
            <a:endParaRPr lang="en-US" sz="4500" dirty="0">
              <a:solidFill>
                <a:schemeClr val="bg1"/>
              </a:solidFill>
              <a:latin typeface="Times New Roman Regular" panose="02020503050405090304" charset="0"/>
              <a:cs typeface="Times New Roman Regular" panose="02020503050405090304" charset="0"/>
            </a:endParaRPr>
          </a:p>
        </p:txBody>
      </p:sp>
      <p:sp>
        <p:nvSpPr>
          <p:cNvPr id="19" name="TextBox 18"/>
          <p:cNvSpPr txBox="1"/>
          <p:nvPr/>
        </p:nvSpPr>
        <p:spPr>
          <a:xfrm>
            <a:off x="9707051" y="2380564"/>
            <a:ext cx="8394043" cy="2861310"/>
          </a:xfrm>
          <a:prstGeom prst="rect">
            <a:avLst/>
          </a:prstGeom>
          <a:noFill/>
        </p:spPr>
        <p:txBody>
          <a:bodyPr wrap="square">
            <a:spAutoFit/>
          </a:bodyPr>
          <a:lstStyle/>
          <a:p>
            <a:pPr marL="0" marR="0" algn="just">
              <a:lnSpc>
                <a:spcPct val="150000"/>
              </a:lnSpc>
              <a:spcBef>
                <a:spcPts val="0"/>
              </a:spcBef>
              <a:spcAft>
                <a:spcPts val="0"/>
              </a:spcAft>
            </a:pPr>
            <a:r>
              <a:rPr lang="vi-VN" sz="4000">
                <a:effectLst/>
                <a:latin typeface="Times New Roman Regular" panose="02020503050405090304" charset="0"/>
                <a:ea typeface="Times New Roman" panose="02020503050405090304" pitchFamily="18" charset="0"/>
                <a:cs typeface="Times New Roman Regular" panose="02020503050405090304" charset="0"/>
              </a:rPr>
              <a:t>Để so sánh vật liệu này nặng hơn hay nhẹ hơn vật liệu kia, ta cần dựa vào khối lượng riêng của chúng </a:t>
            </a:r>
            <a:endParaRPr lang="vi-VN" sz="4000">
              <a:effectLst/>
              <a:latin typeface="Times New Roman Regular" panose="02020503050405090304" charset="0"/>
              <a:ea typeface="Times New Roman" panose="02020503050405090304" pitchFamily="18" charset="0"/>
              <a:cs typeface="Times New Roman Regular" panose="02020503050405090304" charset="0"/>
            </a:endParaRPr>
          </a:p>
        </p:txBody>
      </p:sp>
      <mc:AlternateContent xmlns:mc="http://schemas.openxmlformats.org/markup-compatibility/2006">
        <mc:Choice xmlns:a14="http://schemas.microsoft.com/office/drawing/2010/main" Requires="a14">
          <p:sp>
            <p:nvSpPr>
              <p:cNvPr id="22" name="TextBox 21"/>
              <p:cNvSpPr txBox="1"/>
              <p:nvPr/>
            </p:nvSpPr>
            <p:spPr>
              <a:xfrm>
                <a:off x="9987598" y="6149496"/>
                <a:ext cx="7389175" cy="3756660"/>
              </a:xfrm>
              <a:prstGeom prst="rect">
                <a:avLst/>
              </a:prstGeom>
              <a:noFill/>
            </p:spPr>
            <p:txBody>
              <a:bodyPr wrap="square">
                <a:spAutoFit/>
              </a:bodyPr>
              <a:lstStyle/>
              <a:p>
                <a:pPr marL="0" marR="0" algn="just">
                  <a:lnSpc>
                    <a:spcPct val="150000"/>
                  </a:lnSpc>
                  <a:spcBef>
                    <a:spcPts val="0"/>
                  </a:spcBef>
                  <a:spcAft>
                    <a:spcPts val="0"/>
                  </a:spcAft>
                </a:pPr>
                <a:r>
                  <a:rPr lang="vi-VN" sz="4000">
                    <a:effectLst/>
                    <a:latin typeface="Times New Roman Regular" panose="02020503050405090304" charset="0"/>
                    <a:ea typeface="Times New Roman" panose="02020503050405090304" pitchFamily="18" charset="0"/>
                    <a:cs typeface="Times New Roman Regular" panose="02020503050405090304" charset="0"/>
                  </a:rPr>
                  <a:t>Khối lượng riêng của gang là: </a:t>
                </a:r>
                <a:endParaRPr lang="en-US" sz="4000">
                  <a:effectLst/>
                  <a:latin typeface="Times New Roman Regular" panose="02020503050405090304" charset="0"/>
                  <a:ea typeface="Calibri" panose="020F0502020204030204" pitchFamily="34" charset="0"/>
                  <a:cs typeface="Times New Roman Regular" panose="02020503050405090304" charset="0"/>
                </a:endParaRPr>
              </a:p>
              <a:p>
                <a:pPr marL="0" marR="0" algn="just">
                  <a:lnSpc>
                    <a:spcPct val="150000"/>
                  </a:lnSpc>
                  <a:spcBef>
                    <a:spcPts val="0"/>
                  </a:spcBef>
                  <a:spcAft>
                    <a:spcPts val="0"/>
                  </a:spcAft>
                </a:pPr>
                <a14:m>
                  <m:oMathPara xmlns:m="http://schemas.openxmlformats.org/officeDocument/2006/math">
                    <m:oMathParaPr>
                      <m:jc m:val="centerGroup"/>
                    </m:oMathParaPr>
                    <m:oMath xmlns:m="http://schemas.openxmlformats.org/officeDocument/2006/math">
                      <m:r>
                        <a:rPr lang="en-US" sz="4000" i="1">
                          <a:effectLst/>
                          <a:latin typeface="DejaVu Math TeX Gyre" panose="02000503000000000000" charset="0"/>
                          <a:ea typeface="Times New Roman" panose="02020503050405090304" pitchFamily="18" charset="0"/>
                          <a:cs typeface="DejaVu Math TeX Gyre" panose="02000503000000000000" charset="0"/>
                        </a:rPr>
                        <m:t>𝐷</m:t>
                      </m:r>
                      <m:r>
                        <a:rPr lang="en-US" sz="4000" i="1">
                          <a:effectLst/>
                          <a:latin typeface="DejaVu Math TeX Gyre" panose="02000503000000000000" charset="0"/>
                          <a:ea typeface="SimSun" charset="0"/>
                          <a:cs typeface="DejaVu Math TeX Gyre" panose="02000503000000000000" charset="0"/>
                        </a:rPr>
                        <m:t>=</m:t>
                      </m:r>
                      <m:f>
                        <m:fPr>
                          <m:ctrlPr>
                            <a:rPr lang="en-US" sz="4000" i="1">
                              <a:effectLst/>
                              <a:latin typeface="DejaVu Math TeX Gyre" panose="02000503000000000000" charset="0"/>
                              <a:ea typeface="Times New Roman" panose="02020503050405090304" pitchFamily="18" charset="0"/>
                              <a:cs typeface="DejaVu Math TeX Gyre" panose="02000503000000000000" charset="0"/>
                            </a:rPr>
                          </m:ctrlPr>
                        </m:fPr>
                        <m:num>
                          <m:r>
                            <a:rPr lang="en-US" sz="4000" i="1">
                              <a:effectLst/>
                              <a:latin typeface="DejaVu Math TeX Gyre" panose="02000503000000000000" charset="0"/>
                              <a:ea typeface="Times New Roman" panose="02020503050405090304" pitchFamily="18" charset="0"/>
                              <a:cs typeface="DejaVu Math TeX Gyre" panose="02000503000000000000" charset="0"/>
                            </a:rPr>
                            <m:t>𝑚</m:t>
                          </m:r>
                        </m:num>
                        <m:den>
                          <m:r>
                            <a:rPr lang="en-US" sz="4000" i="1">
                              <a:effectLst/>
                              <a:latin typeface="DejaVu Math TeX Gyre" panose="02000503000000000000" charset="0"/>
                              <a:ea typeface="Times New Roman" panose="02020503050405090304" pitchFamily="18" charset="0"/>
                              <a:cs typeface="DejaVu Math TeX Gyre" panose="02000503000000000000" charset="0"/>
                            </a:rPr>
                            <m:t>𝑉</m:t>
                          </m:r>
                        </m:den>
                      </m:f>
                      <m:r>
                        <a:rPr lang="en-US" sz="4000" i="1">
                          <a:effectLst/>
                          <a:latin typeface="DejaVu Math TeX Gyre" panose="02000503000000000000" charset="0"/>
                          <a:ea typeface="SimSun" charset="0"/>
                          <a:cs typeface="DejaVu Math TeX Gyre" panose="02000503000000000000" charset="0"/>
                        </a:rPr>
                        <m:t>=</m:t>
                      </m:r>
                      <m:f>
                        <m:fPr>
                          <m:ctrlPr>
                            <a:rPr lang="en-US" sz="4000" i="1">
                              <a:effectLst/>
                              <a:latin typeface="DejaVu Math TeX Gyre" panose="02000503000000000000" charset="0"/>
                              <a:ea typeface="Times New Roman" panose="02020503050405090304" pitchFamily="18" charset="0"/>
                              <a:cs typeface="DejaVu Math TeX Gyre" panose="02000503000000000000" charset="0"/>
                            </a:rPr>
                          </m:ctrlPr>
                        </m:fPr>
                        <m:num>
                          <m:r>
                            <a:rPr lang="en-US" sz="4000" i="1">
                              <a:effectLst/>
                              <a:latin typeface="DejaVu Math TeX Gyre" panose="02000503000000000000" charset="0"/>
                              <a:ea typeface="SimSun" charset="0"/>
                              <a:cs typeface="DejaVu Math TeX Gyre" panose="02000503000000000000" charset="0"/>
                            </a:rPr>
                            <m:t>210</m:t>
                          </m:r>
                        </m:num>
                        <m:den>
                          <m:r>
                            <a:rPr lang="en-US" sz="4000" i="1">
                              <a:effectLst/>
                              <a:latin typeface="DejaVu Math TeX Gyre" panose="02000503000000000000" charset="0"/>
                              <a:ea typeface="SimSun" charset="0"/>
                              <a:cs typeface="DejaVu Math TeX Gyre" panose="02000503000000000000" charset="0"/>
                            </a:rPr>
                            <m:t>2</m:t>
                          </m:r>
                          <m:r>
                            <a:rPr lang="en-US" sz="4000" i="1">
                              <a:effectLst/>
                              <a:latin typeface="DejaVu Math TeX Gyre" panose="02000503000000000000" charset="0"/>
                              <a:ea typeface="SimSun" charset="0"/>
                              <a:cs typeface="DejaVu Math TeX Gyre" panose="02000503000000000000" charset="0"/>
                            </a:rPr>
                            <m:t> . </m:t>
                          </m:r>
                          <m:r>
                            <a:rPr lang="en-US" sz="4000" i="1">
                              <a:effectLst/>
                              <a:latin typeface="DejaVu Math TeX Gyre" panose="02000503000000000000" charset="0"/>
                              <a:ea typeface="SimSun" charset="0"/>
                              <a:cs typeface="DejaVu Math TeX Gyre" panose="02000503000000000000" charset="0"/>
                            </a:rPr>
                            <m:t>3</m:t>
                          </m:r>
                          <m:r>
                            <a:rPr lang="en-US" sz="4000" i="1">
                              <a:effectLst/>
                              <a:latin typeface="DejaVu Math TeX Gyre" panose="02000503000000000000" charset="0"/>
                              <a:ea typeface="SimSun" charset="0"/>
                              <a:cs typeface="DejaVu Math TeX Gyre" panose="02000503000000000000" charset="0"/>
                            </a:rPr>
                            <m:t> . </m:t>
                          </m:r>
                          <m:r>
                            <a:rPr lang="en-US" sz="4000" i="1">
                              <a:effectLst/>
                              <a:latin typeface="DejaVu Math TeX Gyre" panose="02000503000000000000" charset="0"/>
                              <a:ea typeface="SimSun" charset="0"/>
                              <a:cs typeface="DejaVu Math TeX Gyre" panose="02000503000000000000" charset="0"/>
                            </a:rPr>
                            <m:t>5</m:t>
                          </m:r>
                        </m:den>
                      </m:f>
                      <m:r>
                        <a:rPr lang="en-US" sz="4000" i="1">
                          <a:effectLst/>
                          <a:latin typeface="DejaVu Math TeX Gyre" panose="02000503000000000000" charset="0"/>
                          <a:ea typeface="SimSun" charset="0"/>
                          <a:cs typeface="DejaVu Math TeX Gyre" panose="02000503000000000000" charset="0"/>
                        </a:rPr>
                        <m:t>=</m:t>
                      </m:r>
                      <m:r>
                        <a:rPr lang="en-US" sz="4000" i="1">
                          <a:effectLst/>
                          <a:latin typeface="DejaVu Math TeX Gyre" panose="02000503000000000000" charset="0"/>
                          <a:ea typeface="SimSun" charset="0"/>
                          <a:cs typeface="DejaVu Math TeX Gyre" panose="02000503000000000000" charset="0"/>
                        </a:rPr>
                        <m:t>7</m:t>
                      </m:r>
                      <m:r>
                        <a:rPr lang="en-US" sz="4000" i="1">
                          <a:effectLst/>
                          <a:latin typeface="DejaVu Math TeX Gyre" panose="02000503000000000000" charset="0"/>
                          <a:ea typeface="SimSun" charset="0"/>
                          <a:cs typeface="DejaVu Math TeX Gyre" panose="02000503000000000000" charset="0"/>
                        </a:rPr>
                        <m:t>(</m:t>
                      </m:r>
                      <m:r>
                        <a:rPr lang="en-US" sz="4000" i="1">
                          <a:effectLst/>
                          <a:latin typeface="DejaVu Math TeX Gyre" panose="02000503000000000000" charset="0"/>
                          <a:ea typeface="Times New Roman" panose="02020503050405090304" pitchFamily="18" charset="0"/>
                          <a:cs typeface="DejaVu Math TeX Gyre" panose="02000503000000000000" charset="0"/>
                        </a:rPr>
                        <m:t>𝑔</m:t>
                      </m:r>
                      <m:r>
                        <a:rPr lang="en-US" sz="4000" i="1">
                          <a:effectLst/>
                          <a:latin typeface="DejaVu Math TeX Gyre" panose="02000503000000000000" charset="0"/>
                          <a:ea typeface="SimSun" charset="0"/>
                          <a:cs typeface="DejaVu Math TeX Gyre" panose="02000503000000000000" charset="0"/>
                        </a:rPr>
                        <m:t>/</m:t>
                      </m:r>
                      <m:r>
                        <a:rPr lang="en-US" sz="4000" i="1">
                          <a:effectLst/>
                          <a:latin typeface="DejaVu Math TeX Gyre" panose="02000503000000000000" charset="0"/>
                          <a:ea typeface="Times New Roman" panose="02020503050405090304" pitchFamily="18" charset="0"/>
                          <a:cs typeface="DejaVu Math TeX Gyre" panose="02000503000000000000" charset="0"/>
                        </a:rPr>
                        <m:t>𝑐</m:t>
                      </m:r>
                      <m:sSup>
                        <m:sSupPr>
                          <m:ctrlPr>
                            <a:rPr lang="en-US" sz="4000" i="1">
                              <a:effectLst/>
                              <a:latin typeface="DejaVu Math TeX Gyre" panose="02000503000000000000" charset="0"/>
                              <a:ea typeface="Times New Roman" panose="02020503050405090304" pitchFamily="18" charset="0"/>
                              <a:cs typeface="DejaVu Math TeX Gyre" panose="02000503000000000000" charset="0"/>
                            </a:rPr>
                          </m:ctrlPr>
                        </m:sSupPr>
                        <m:e>
                          <m:r>
                            <a:rPr lang="en-US" sz="4000" i="1">
                              <a:effectLst/>
                              <a:latin typeface="DejaVu Math TeX Gyre" panose="02000503000000000000" charset="0"/>
                              <a:ea typeface="Times New Roman" panose="02020503050405090304" pitchFamily="18" charset="0"/>
                              <a:cs typeface="DejaVu Math TeX Gyre" panose="02000503000000000000" charset="0"/>
                            </a:rPr>
                            <m:t>𝑚</m:t>
                          </m:r>
                        </m:e>
                        <m:sup>
                          <m:r>
                            <a:rPr lang="en-US" sz="4000" i="1">
                              <a:effectLst/>
                              <a:latin typeface="DejaVu Math TeX Gyre" panose="02000503000000000000" charset="0"/>
                              <a:ea typeface="SimSun" charset="0"/>
                              <a:cs typeface="DejaVu Math TeX Gyre" panose="02000503000000000000" charset="0"/>
                            </a:rPr>
                            <m:t>3</m:t>
                          </m:r>
                        </m:sup>
                      </m:sSup>
                      <m:r>
                        <a:rPr lang="en-US" sz="4000" i="1">
                          <a:effectLst/>
                          <a:latin typeface="DejaVu Math TeX Gyre" panose="02000503000000000000" charset="0"/>
                          <a:ea typeface="SimSun" charset="0"/>
                          <a:cs typeface="DejaVu Math TeX Gyre" panose="02000503000000000000" charset="0"/>
                        </a:rPr>
                        <m:t>)</m:t>
                      </m:r>
                    </m:oMath>
                  </m:oMathPara>
                </a14:m>
                <a:endParaRPr lang="en-US" sz="4000">
                  <a:effectLst/>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22" name="TextBox 21"/>
              <p:cNvSpPr txBox="1">
                <a:spLocks noRot="1" noChangeAspect="1" noMove="1" noResize="1" noEditPoints="1" noAdjustHandles="1" noChangeArrowheads="1" noChangeShapeType="1" noTextEdit="1"/>
              </p:cNvSpPr>
              <p:nvPr/>
            </p:nvSpPr>
            <p:spPr>
              <a:xfrm>
                <a:off x="9987598" y="6149496"/>
                <a:ext cx="7389175" cy="3756660"/>
              </a:xfrm>
              <a:prstGeom prst="rect">
                <a:avLst/>
              </a:prstGeom>
              <a:blipFill rotWithShape="1">
                <a:blip r:embed="rId5"/>
                <a:stretch>
                  <a:fillRect l="-4" t="-4" r="9" b="4"/>
                </a:stretch>
              </a:blipFill>
            </p:spPr>
            <p:txBody>
              <a:bodyPr/>
              <a:lstStyle/>
              <a:p>
                <a:r>
                  <a:rPr lang="en-US" altLang="en-US">
                    <a:noFill/>
                  </a:rPr>
                  <a:t> </a:t>
                </a:r>
              </a:p>
            </p:txBody>
          </p:sp>
        </mc:Fallback>
      </mc:AlternateContent>
      <p:sp>
        <p:nvSpPr>
          <p:cNvPr id="23" name="Arrow: Right 22"/>
          <p:cNvSpPr/>
          <p:nvPr/>
        </p:nvSpPr>
        <p:spPr>
          <a:xfrm>
            <a:off x="8610600" y="6922988"/>
            <a:ext cx="990600" cy="9144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p:cNvSpPr/>
          <p:nvPr/>
        </p:nvSpPr>
        <p:spPr>
          <a:xfrm>
            <a:off x="8610600" y="3507444"/>
            <a:ext cx="990600" cy="9144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86906" y="2470215"/>
            <a:ext cx="8207137" cy="1905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1. Dựa vào đại lượng nào, người ta nói sắt nặng hơn nhôm? </a:t>
            </a:r>
            <a:endPar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endParaRPr>
          </a:p>
        </p:txBody>
      </p:sp>
      <p:sp>
        <p:nvSpPr>
          <p:cNvPr id="27" name="Rectangle 26"/>
          <p:cNvSpPr/>
          <p:nvPr/>
        </p:nvSpPr>
        <p:spPr>
          <a:xfrm>
            <a:off x="186906" y="4749930"/>
            <a:ext cx="8207137" cy="526051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2. Một khối gang hình chữ nhật có chiều dài các cạnh tương ứng là 2cm, 3cm, 5cm và có khối lượng 210g. Hãy tính khối lượng riêng của gang </a:t>
            </a:r>
            <a:endPar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endParaRPr>
          </a:p>
        </p:txBody>
      </p:sp>
      <p:pic>
        <p:nvPicPr>
          <p:cNvPr id="29"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929035" y="492379"/>
            <a:ext cx="3429000" cy="17643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ppt_w/2"/>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ppt_w</p:attrName>
                                        </p:attrNameLst>
                                      </p:cBhvr>
                                      <p:tavLst>
                                        <p:tav tm="0">
                                          <p:val>
                                            <p:fltVal val="0"/>
                                          </p:val>
                                        </p:tav>
                                        <p:tav tm="100000">
                                          <p:val>
                                            <p:strVal val="#ppt_w"/>
                                          </p:val>
                                        </p:tav>
                                      </p:tavLst>
                                    </p:anim>
                                    <p:anim calcmode="lin" valueType="num">
                                      <p:cBhvr>
                                        <p:cTn id="10" dur="500" fill="hold"/>
                                        <p:tgtEl>
                                          <p:spTgt spid="13"/>
                                        </p:tgtEl>
                                        <p:attrNameLst>
                                          <p:attrName>ppt_h</p:attrName>
                                        </p:attrNameLst>
                                      </p:cBhvr>
                                      <p:tavLst>
                                        <p:tav tm="0">
                                          <p:val>
                                            <p:strVal val="#ppt_h"/>
                                          </p:val>
                                        </p:tav>
                                        <p:tav tm="100000">
                                          <p:val>
                                            <p:strVal val="#ppt_h"/>
                                          </p:val>
                                        </p:tav>
                                      </p:tavLst>
                                    </p:anim>
                                  </p:childTnLst>
                                </p:cTn>
                              </p:par>
                              <p:par>
                                <p:cTn id="11" presetID="42"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anim calcmode="lin" valueType="num">
                                      <p:cBhvr>
                                        <p:cTn id="14" dur="500" fill="hold"/>
                                        <p:tgtEl>
                                          <p:spTgt spid="29"/>
                                        </p:tgtEl>
                                        <p:attrNameLst>
                                          <p:attrName>ppt_x</p:attrName>
                                        </p:attrNameLst>
                                      </p:cBhvr>
                                      <p:tavLst>
                                        <p:tav tm="0">
                                          <p:val>
                                            <p:strVal val="#ppt_x"/>
                                          </p:val>
                                        </p:tav>
                                        <p:tav tm="100000">
                                          <p:val>
                                            <p:strVal val="#ppt_x"/>
                                          </p:val>
                                        </p:tav>
                                      </p:tavLst>
                                    </p:anim>
                                    <p:anim calcmode="lin" valueType="num">
                                      <p:cBhvr>
                                        <p:cTn id="15"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0-#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p:bldP spid="22" grpId="0"/>
      <p:bldP spid="23" grpId="0" animBg="1"/>
      <p:bldP spid="24" grpId="0" animBg="1"/>
      <p:bldP spid="25"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189989" y="8325590"/>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6428725" y="7960543"/>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10530937">
            <a:off x="7984769" y="715228"/>
            <a:ext cx="2016594" cy="606184"/>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6020024" y="1338980"/>
            <a:ext cx="5946084" cy="1269365"/>
          </a:xfrm>
          <a:prstGeom prst="rect">
            <a:avLst/>
          </a:prstGeom>
        </p:spPr>
        <p:txBody>
          <a:bodyPr lIns="0" tIns="0" rIns="0" bIns="0" rtlCol="0" anchor="t">
            <a:spAutoFit/>
          </a:bodyPr>
          <a:lstStyle/>
          <a:p>
            <a:pPr algn="ctr">
              <a:lnSpc>
                <a:spcPct val="150000"/>
              </a:lnSpc>
            </a:pPr>
            <a:r>
              <a:rPr lang="en-US" sz="5500" b="1">
                <a:solidFill>
                  <a:srgbClr val="102667"/>
                </a:solidFill>
                <a:latin typeface="Times New Roman Bold" panose="02020503050405090304" charset="0"/>
                <a:cs typeface="Times New Roman Bold" panose="02020503050405090304" charset="0"/>
              </a:rPr>
              <a:t>EM CÓ BIẾT</a:t>
            </a:r>
            <a:endParaRPr lang="en-US" sz="5500" b="1">
              <a:solidFill>
                <a:srgbClr val="102667"/>
              </a:solidFill>
              <a:latin typeface="Times New Roman Bold" panose="02020503050405090304" charset="0"/>
              <a:cs typeface="Times New Roman Bold" panose="02020503050405090304" charset="0"/>
            </a:endParaRPr>
          </a:p>
        </p:txBody>
      </p:sp>
      <mc:AlternateContent xmlns:mc="http://schemas.openxmlformats.org/markup-compatibility/2006">
        <mc:Choice xmlns:a14="http://schemas.microsoft.com/office/drawing/2010/main" Requires="a14">
          <p:sp>
            <p:nvSpPr>
              <p:cNvPr id="15" name="TextBox 14"/>
              <p:cNvSpPr txBox="1"/>
              <p:nvPr/>
            </p:nvSpPr>
            <p:spPr>
              <a:xfrm>
                <a:off x="1905000" y="2451721"/>
                <a:ext cx="15220921" cy="6974840"/>
              </a:xfrm>
              <a:prstGeom prst="rect">
                <a:avLst/>
              </a:prstGeom>
              <a:noFill/>
            </p:spPr>
            <p:txBody>
              <a:bodyPr wrap="square">
                <a:spAutoFit/>
              </a:bodyPr>
              <a:lstStyle/>
              <a:p>
                <a:pPr marL="342900" marR="90170" lvl="0" indent="-342900" algn="just">
                  <a:lnSpc>
                    <a:spcPct val="150000"/>
                  </a:lnSpc>
                  <a:spcBef>
                    <a:spcPts val="0"/>
                  </a:spcBef>
                  <a:spcAft>
                    <a:spcPts val="0"/>
                  </a:spcAft>
                  <a:buFont typeface="Symbol" panose="05050102010706020507" pitchFamily="18" charset="2"/>
                  <a:buChar char=""/>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Ngoài đại lượng khối lượng riêng của một chất, người ta còn sử dụng đại lượng khác là trọng lượng riêng. Trọng lượng riêng của một mét khối một chất gọi là trọng lượng riêng d của chất đó </a:t>
                </a:r>
                <a:endParaRPr lang="en-US" sz="4000">
                  <a:effectLst/>
                  <a:latin typeface="Times New Roman Regular" panose="02020503050405090304" charset="0"/>
                  <a:ea typeface="Calibri" panose="020F0502020204030204" pitchFamily="34" charset="0"/>
                  <a:cs typeface="Times New Roman Regular" panose="02020503050405090304" charset="0"/>
                </a:endParaRPr>
              </a:p>
              <a:p>
                <a:pPr marL="342900" marR="90170" lvl="0" indent="-342900" algn="just">
                  <a:lnSpc>
                    <a:spcPct val="150000"/>
                  </a:lnSpc>
                  <a:spcBef>
                    <a:spcPts val="0"/>
                  </a:spcBef>
                  <a:spcAft>
                    <a:spcPts val="0"/>
                  </a:spcAft>
                  <a:buFont typeface="Symbol" panose="05050102010706020507" pitchFamily="18" charset="2"/>
                  <a:buChar char=""/>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Công thức tính trọng lượng riêng: </a:t>
                </a:r>
                <a14:m>
                  <m:oMath xmlns:m="http://schemas.openxmlformats.org/officeDocument/2006/math">
                    <m:r>
                      <m:rPr>
                        <m:sty m:val="p"/>
                      </m:rPr>
                      <a:rPr lang="en-US" sz="4000" i="0" smtClean="0">
                        <a:solidFill>
                          <a:srgbClr val="000000"/>
                        </a:solidFill>
                        <a:effectLst/>
                        <a:latin typeface="DejaVu Math TeX Gyre" panose="02000503000000000000" charset="0"/>
                        <a:ea typeface="Times New Roman" panose="02020503050405090304" pitchFamily="18" charset="0"/>
                        <a:cs typeface="DejaVu Math TeX Gyre" panose="02000503000000000000" charset="0"/>
                      </a:rPr>
                      <m:t>d</m:t>
                    </m:r>
                    <m:r>
                      <a:rPr lang="en-US" sz="4000" i="0" smtClean="0">
                        <a:solidFill>
                          <a:srgbClr val="000000"/>
                        </a:solidFill>
                        <a:effectLst/>
                        <a:latin typeface="DejaVu Math TeX Gyre" panose="02000503000000000000" charset="0"/>
                        <a:ea typeface="SimSun" charset="0"/>
                        <a:cs typeface="DejaVu Math TeX Gyre" panose="02000503000000000000" charset="0"/>
                      </a:rPr>
                      <m:t>=</m:t>
                    </m:r>
                    <m:f>
                      <m:fPr>
                        <m:ctrlPr>
                          <a:rPr lang="en-US" sz="4000" i="1">
                            <a:solidFill>
                              <a:srgbClr val="000000"/>
                            </a:solidFill>
                            <a:effectLst/>
                            <a:latin typeface="DejaVu Math TeX Gyre" panose="02000503000000000000" charset="0"/>
                            <a:ea typeface="Times New Roman" panose="02020503050405090304" pitchFamily="18" charset="0"/>
                            <a:cs typeface="DejaVu Math TeX Gyre" panose="02000503000000000000" charset="0"/>
                          </a:rPr>
                        </m:ctrlPr>
                      </m:fPr>
                      <m:num>
                        <m:r>
                          <m:rPr>
                            <m:sty m:val="p"/>
                          </m:rPr>
                          <a:rPr lang="en-US" sz="4000" i="0" smtClean="0">
                            <a:solidFill>
                              <a:srgbClr val="000000"/>
                            </a:solidFill>
                            <a:effectLst/>
                            <a:latin typeface="DejaVu Math TeX Gyre" panose="02000503000000000000" charset="0"/>
                            <a:ea typeface="Times New Roman" panose="02020503050405090304" pitchFamily="18" charset="0"/>
                            <a:cs typeface="DejaVu Math TeX Gyre" panose="02000503000000000000" charset="0"/>
                          </a:rPr>
                          <m:t>P</m:t>
                        </m:r>
                      </m:num>
                      <m:den>
                        <m:r>
                          <m:rPr>
                            <m:sty m:val="p"/>
                          </m:rPr>
                          <a:rPr lang="en-US" sz="4000" i="0" smtClean="0">
                            <a:solidFill>
                              <a:srgbClr val="000000"/>
                            </a:solidFill>
                            <a:effectLst/>
                            <a:latin typeface="DejaVu Math TeX Gyre" panose="02000503000000000000" charset="0"/>
                            <a:ea typeface="Times New Roman" panose="02020503050405090304" pitchFamily="18" charset="0"/>
                            <a:cs typeface="DejaVu Math TeX Gyre" panose="02000503000000000000" charset="0"/>
                          </a:rPr>
                          <m:t>V</m:t>
                        </m:r>
                      </m:den>
                    </m:f>
                  </m:oMath>
                </a14:m>
                <a:endParaRPr lang="en-US" sz="4000">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Trong đó: P là trọng lượng (N) </a:t>
                </a:r>
                <a:endParaRPr lang="en-US" sz="4000">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V là thể tích (m</a:t>
                </a:r>
                <a:r>
                  <a:rPr lang="en-US" sz="40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a:t>
                </a:r>
                <a:endParaRPr lang="en-US" sz="4000">
                  <a:effectLst/>
                  <a:latin typeface="Times New Roman Regular" panose="02020503050405090304" charset="0"/>
                  <a:ea typeface="Calibri" panose="020F0502020204030204" pitchFamily="34" charset="0"/>
                  <a:cs typeface="Times New Roman Regular" panose="02020503050405090304" charset="0"/>
                </a:endParaRPr>
              </a:p>
              <a:p>
                <a:pPr marL="342900" marR="90170" lvl="0" indent="-342900" algn="just">
                  <a:lnSpc>
                    <a:spcPct val="150000"/>
                  </a:lnSpc>
                  <a:spcBef>
                    <a:spcPts val="0"/>
                  </a:spcBef>
                  <a:spcAft>
                    <a:spcPts val="0"/>
                  </a:spcAft>
                  <a:buFont typeface="Symbol" panose="05050102010706020507" pitchFamily="18" charset="2"/>
                  <a:buChar char=""/>
                </a:pP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Đơn vị của trọng lượng riêng là N/m</a:t>
                </a:r>
                <a:r>
                  <a:rPr lang="en-US" sz="4000" baseline="30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3</a:t>
                </a:r>
                <a:r>
                  <a:rPr lang="en-US" sz="4000">
                    <a:solidFill>
                      <a:srgbClr val="000000"/>
                    </a:solidFill>
                    <a:effectLst/>
                    <a:latin typeface="Times New Roman Regular" panose="02020503050405090304" charset="0"/>
                    <a:ea typeface="Times New Roman" panose="02020503050405090304" pitchFamily="18" charset="0"/>
                    <a:cs typeface="Times New Roman Regular" panose="02020503050405090304" charset="0"/>
                  </a:rPr>
                  <a:t>  </a:t>
                </a:r>
                <a:endParaRPr lang="en-US" sz="4000">
                  <a:effectLst/>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15" name="TextBox 14"/>
              <p:cNvSpPr txBox="1">
                <a:spLocks noRot="1" noChangeAspect="1" noMove="1" noResize="1" noEditPoints="1" noAdjustHandles="1" noChangeArrowheads="1" noChangeShapeType="1" noTextEdit="1"/>
              </p:cNvSpPr>
              <p:nvPr/>
            </p:nvSpPr>
            <p:spPr>
              <a:xfrm>
                <a:off x="1905000" y="2451721"/>
                <a:ext cx="15220921" cy="6974840"/>
              </a:xfrm>
              <a:prstGeom prst="rect">
                <a:avLst/>
              </a:prstGeom>
              <a:blipFill rotWithShape="1">
                <a:blip r:embed="rId7"/>
                <a:stretch>
                  <a:fillRect t="-9" r="4" b="9"/>
                </a:stretch>
              </a:blipFill>
            </p:spPr>
            <p:txBody>
              <a:bodyPr/>
              <a:lstStyle/>
              <a:p>
                <a:r>
                  <a:rPr lang="en-US" altLang="en-US">
                    <a:noFill/>
                  </a:rPr>
                  <a:t> </a:t>
                </a:r>
              </a:p>
            </p:txBody>
          </p:sp>
        </mc:Fallback>
      </mc:AlternateContent>
      <p:pic>
        <p:nvPicPr>
          <p:cNvPr id="16" name="Picture 2" descr="https://o.remove.bg/downloads/c0ce8f5b-d8f7-40b4-9ede-bb3ceb72ef96/image-removebg-preview.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2302483" y="4972901"/>
            <a:ext cx="5724755" cy="57247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arn(outVertic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arn(outVertic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arn(outVertical)">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barn(outVertical)">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barn(outVertical)">
                                      <p:cBhvr>
                                        <p:cTn id="27"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5618869" y="85541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443786">
            <a:off x="14647086" y="7941524"/>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443786">
            <a:off x="-1136550" y="8764327"/>
            <a:ext cx="3035904" cy="1495873"/>
          </a:xfrm>
          <a:custGeom>
            <a:avLst/>
            <a:gdLst/>
            <a:ahLst/>
            <a:cxnLst/>
            <a:rect l="l" t="t" r="r" b="b"/>
            <a:pathLst>
              <a:path w="3035904" h="1495873">
                <a:moveTo>
                  <a:pt x="0" y="0"/>
                </a:moveTo>
                <a:lnTo>
                  <a:pt x="3035904" y="0"/>
                </a:lnTo>
                <a:lnTo>
                  <a:pt x="3035904" y="1495872"/>
                </a:lnTo>
                <a:lnTo>
                  <a:pt x="0" y="1495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304800" y="419100"/>
            <a:ext cx="1189563" cy="1544115"/>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Rectangle: Rounded Corners 7"/>
          <p:cNvSpPr/>
          <p:nvPr/>
        </p:nvSpPr>
        <p:spPr>
          <a:xfrm>
            <a:off x="6705600" y="788488"/>
            <a:ext cx="5181600" cy="1459411"/>
          </a:xfrm>
          <a:prstGeom prst="roundRect">
            <a:avLst/>
          </a:prstGeom>
          <a:solidFill>
            <a:schemeClr val="accent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5500" b="1">
                <a:latin typeface="Times New Roman Bold" panose="02020503050405090304" charset="0"/>
                <a:cs typeface="Times New Roman Bold" panose="02020503050405090304" charset="0"/>
              </a:rPr>
              <a:t>TỔNG KẾT</a:t>
            </a:r>
            <a:endParaRPr lang="en-US" sz="5500" b="1">
              <a:latin typeface="Times New Roman Bold" panose="02020503050405090304" charset="0"/>
              <a:cs typeface="Times New Roman Bold" panose="02020503050405090304" charset="0"/>
            </a:endParaRPr>
          </a:p>
        </p:txBody>
      </p:sp>
      <mc:AlternateContent xmlns:mc="http://schemas.openxmlformats.org/markup-compatibility/2006">
        <mc:Choice xmlns:a14="http://schemas.microsoft.com/office/drawing/2010/main" Requires="a14">
          <p:sp>
            <p:nvSpPr>
              <p:cNvPr id="9" name="Rounded Rectangular Callout 9"/>
              <p:cNvSpPr/>
              <p:nvPr/>
            </p:nvSpPr>
            <p:spPr>
              <a:xfrm>
                <a:off x="1676400" y="2783309"/>
                <a:ext cx="14622904" cy="2708389"/>
              </a:xfrm>
              <a:prstGeom prst="wedgeRoundRectCallout">
                <a:avLst>
                  <a:gd name="adj1" fmla="val -15347"/>
                  <a:gd name="adj2" fmla="val 48884"/>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4000">
                    <a:solidFill>
                      <a:schemeClr val="tx1"/>
                    </a:solidFill>
                    <a:latin typeface="Times New Roman Regular" panose="02020503050405090304" charset="0"/>
                    <a:cs typeface="Times New Roman Regular" panose="02020503050405090304" charset="0"/>
                  </a:rPr>
                  <a:t>Khối lượng riêng của một chất được xác định bằng khối lượng của một đơn vị thể tích chất đó </a:t>
                </a:r>
                <a:r>
                  <a:rPr lang="en-US" sz="4000">
                    <a:solidFill>
                      <a:schemeClr val="tx1"/>
                    </a:solidFill>
                    <a:latin typeface="Times New Roman Regular" panose="02020503050405090304" charset="0"/>
                    <a:cs typeface="Times New Roman Regular" panose="02020503050405090304" charset="0"/>
                  </a:rPr>
                  <a:t>: </a:t>
                </a:r>
                <a14:m>
                  <m:oMath xmlns:m="http://schemas.openxmlformats.org/officeDocument/2006/math">
                    <m:r>
                      <m:rPr>
                        <m:sty m:val="p"/>
                      </m:rPr>
                      <a:rPr lang="vi-VN" sz="4000">
                        <a:solidFill>
                          <a:schemeClr val="tx1"/>
                        </a:solidFill>
                        <a:latin typeface="DejaVu Math TeX Gyre" panose="02000503000000000000" charset="0"/>
                        <a:cs typeface="DejaVu Math TeX Gyre" panose="02000503000000000000" charset="0"/>
                      </a:rPr>
                      <m:t>D</m:t>
                    </m:r>
                    <m:r>
                      <a:rPr lang="vi-VN" sz="4000">
                        <a:solidFill>
                          <a:schemeClr val="tx1"/>
                        </a:solidFill>
                        <a:latin typeface="DejaVu Math TeX Gyre" panose="02000503000000000000" charset="0"/>
                        <a:ea typeface="SimSun" charset="0"/>
                        <a:cs typeface="DejaVu Math TeX Gyre" panose="02000503000000000000" charset="0"/>
                      </a:rPr>
                      <m:t>=</m:t>
                    </m:r>
                    <m:f>
                      <m:fPr>
                        <m:ctrlPr>
                          <a:rPr lang="en-US" sz="4000" i="1">
                            <a:solidFill>
                              <a:schemeClr val="tx1"/>
                            </a:solidFill>
                            <a:latin typeface="DejaVu Math TeX Gyre" panose="02000503000000000000" charset="0"/>
                            <a:cs typeface="DejaVu Math TeX Gyre" panose="02000503000000000000" charset="0"/>
                          </a:rPr>
                        </m:ctrlPr>
                      </m:fPr>
                      <m:num>
                        <m:r>
                          <m:rPr>
                            <m:sty m:val="p"/>
                          </m:rPr>
                          <a:rPr lang="vi-VN" sz="4000">
                            <a:solidFill>
                              <a:schemeClr val="tx1"/>
                            </a:solidFill>
                            <a:latin typeface="DejaVu Math TeX Gyre" panose="02000503000000000000" charset="0"/>
                            <a:cs typeface="DejaVu Math TeX Gyre" panose="02000503000000000000" charset="0"/>
                          </a:rPr>
                          <m:t>m</m:t>
                        </m:r>
                      </m:num>
                      <m:den>
                        <m:r>
                          <m:rPr>
                            <m:sty m:val="p"/>
                          </m:rPr>
                          <a:rPr lang="vi-VN" sz="4000">
                            <a:solidFill>
                              <a:schemeClr val="tx1"/>
                            </a:solidFill>
                            <a:latin typeface="DejaVu Math TeX Gyre" panose="02000503000000000000" charset="0"/>
                            <a:cs typeface="DejaVu Math TeX Gyre" panose="02000503000000000000" charset="0"/>
                          </a:rPr>
                          <m:t>V</m:t>
                        </m:r>
                      </m:den>
                    </m:f>
                  </m:oMath>
                </a14:m>
                <a:endParaRPr lang="en-US" sz="4000">
                  <a:solidFill>
                    <a:schemeClr val="tx1"/>
                  </a:solidFill>
                  <a:latin typeface="Times New Roman Regular" panose="02020503050405090304" charset="0"/>
                  <a:cs typeface="Times New Roman Regular" panose="02020503050405090304" charset="0"/>
                </a:endParaRPr>
              </a:p>
            </p:txBody>
          </p:sp>
        </mc:Choice>
        <mc:Fallback>
          <p:sp>
            <p:nvSpPr>
              <p:cNvPr id="9" name="Rounded Rectangular Callout 9"/>
              <p:cNvSpPr>
                <a:spLocks noRot="1" noChangeAspect="1" noMove="1" noResize="1" noEditPoints="1" noAdjustHandles="1" noChangeArrowheads="1" noChangeShapeType="1" noTextEdit="1"/>
              </p:cNvSpPr>
              <p:nvPr/>
            </p:nvSpPr>
            <p:spPr>
              <a:xfrm>
                <a:off x="1676400" y="2783309"/>
                <a:ext cx="14622904" cy="2708389"/>
              </a:xfrm>
              <a:prstGeom prst="wedgeRoundRectCallout">
                <a:avLst>
                  <a:gd name="adj1" fmla="val -15347"/>
                  <a:gd name="adj2" fmla="val 48884"/>
                  <a:gd name="adj3" fmla="val 16667"/>
                </a:avLst>
              </a:prstGeom>
              <a:blipFill rotWithShape="1">
                <a:blip r:embed="rId9"/>
                <a:stretch>
                  <a:fillRect l="-195" t="-1059" r="-195" b="-1047"/>
                </a:stretch>
              </a:blip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en-US" altLang="en-US">
                    <a:noFill/>
                  </a:rPr>
                  <a:t> </a:t>
                </a:r>
              </a:p>
            </p:txBody>
          </p:sp>
        </mc:Fallback>
      </mc:AlternateContent>
      <p:sp>
        <p:nvSpPr>
          <p:cNvPr id="11" name="Rounded Rectangular Callout 9"/>
          <p:cNvSpPr/>
          <p:nvPr/>
        </p:nvSpPr>
        <p:spPr>
          <a:xfrm>
            <a:off x="1676400" y="6027584"/>
            <a:ext cx="14630399" cy="3766006"/>
          </a:xfrm>
          <a:prstGeom prst="wedgeRoundRectCallout">
            <a:avLst>
              <a:gd name="adj1" fmla="val -15347"/>
              <a:gd name="adj2" fmla="val 48884"/>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4000">
                <a:solidFill>
                  <a:schemeClr val="tx1"/>
                </a:solidFill>
                <a:latin typeface="Times New Roman Regular" panose="02020503050405090304" charset="0"/>
                <a:cs typeface="Times New Roman Regular" panose="02020503050405090304" charset="0"/>
              </a:rPr>
              <a:t>Đơn vị thường dùng đo khối lượng riêng là kg/m</a:t>
            </a:r>
            <a:r>
              <a:rPr lang="vi-VN" sz="4000" baseline="30000">
                <a:solidFill>
                  <a:schemeClr val="tx1"/>
                </a:solidFill>
                <a:latin typeface="Times New Roman Regular" panose="02020503050405090304" charset="0"/>
                <a:cs typeface="Times New Roman Regular" panose="02020503050405090304" charset="0"/>
              </a:rPr>
              <a:t>3</a:t>
            </a:r>
            <a:r>
              <a:rPr lang="vi-VN" sz="4000">
                <a:solidFill>
                  <a:schemeClr val="tx1"/>
                </a:solidFill>
                <a:latin typeface="Times New Roman Regular" panose="02020503050405090304" charset="0"/>
                <a:cs typeface="Times New Roman Regular" panose="02020503050405090304" charset="0"/>
              </a:rPr>
              <a:t> hoặc g/cm</a:t>
            </a:r>
            <a:r>
              <a:rPr lang="vi-VN" sz="4000" baseline="30000">
                <a:solidFill>
                  <a:schemeClr val="tx1"/>
                </a:solidFill>
                <a:latin typeface="Times New Roman Regular" panose="02020503050405090304" charset="0"/>
                <a:cs typeface="Times New Roman Regular" panose="02020503050405090304" charset="0"/>
              </a:rPr>
              <a:t>3</a:t>
            </a:r>
            <a:r>
              <a:rPr lang="vi-VN" sz="4000">
                <a:solidFill>
                  <a:schemeClr val="tx1"/>
                </a:solidFill>
                <a:latin typeface="Times New Roman Regular" panose="02020503050405090304" charset="0"/>
                <a:cs typeface="Times New Roman Regular" panose="02020503050405090304" charset="0"/>
              </a:rPr>
              <a:t> hay g/mL</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nl-NL" sz="4000">
                <a:solidFill>
                  <a:schemeClr val="tx1"/>
                </a:solidFill>
                <a:latin typeface="Times New Roman Regular" panose="02020503050405090304" charset="0"/>
                <a:cs typeface="Times New Roman Regular" panose="02020503050405090304" charset="0"/>
              </a:rPr>
              <a:t>1 kg/m</a:t>
            </a:r>
            <a:r>
              <a:rPr lang="nl-NL" sz="4000" baseline="30000">
                <a:solidFill>
                  <a:schemeClr val="tx1"/>
                </a:solidFill>
                <a:latin typeface="Times New Roman Regular" panose="02020503050405090304" charset="0"/>
                <a:cs typeface="Times New Roman Regular" panose="02020503050405090304" charset="0"/>
              </a:rPr>
              <a:t>3</a:t>
            </a:r>
            <a:r>
              <a:rPr lang="nl-NL" sz="4000">
                <a:solidFill>
                  <a:schemeClr val="tx1"/>
                </a:solidFill>
                <a:latin typeface="Times New Roman Regular" panose="02020503050405090304" charset="0"/>
                <a:cs typeface="Times New Roman Regular" panose="02020503050405090304" charset="0"/>
              </a:rPr>
              <a:t> = 0,001 g/cm</a:t>
            </a:r>
            <a:r>
              <a:rPr lang="nl-NL" sz="4000" baseline="30000">
                <a:solidFill>
                  <a:schemeClr val="tx1"/>
                </a:solidFill>
                <a:latin typeface="Times New Roman Regular" panose="02020503050405090304" charset="0"/>
                <a:cs typeface="Times New Roman Regular" panose="02020503050405090304" charset="0"/>
              </a:rPr>
              <a:t>3</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nl-NL" sz="4000">
                <a:solidFill>
                  <a:schemeClr val="tx1"/>
                </a:solidFill>
                <a:latin typeface="Times New Roman Regular" panose="02020503050405090304" charset="0"/>
                <a:cs typeface="Times New Roman Regular" panose="02020503050405090304" charset="0"/>
              </a:rPr>
              <a:t>1 g/cm</a:t>
            </a:r>
            <a:r>
              <a:rPr lang="nl-NL" sz="4000" baseline="30000">
                <a:solidFill>
                  <a:schemeClr val="tx1"/>
                </a:solidFill>
                <a:latin typeface="Times New Roman Regular" panose="02020503050405090304" charset="0"/>
                <a:cs typeface="Times New Roman Regular" panose="02020503050405090304" charset="0"/>
              </a:rPr>
              <a:t>3</a:t>
            </a:r>
            <a:r>
              <a:rPr lang="nl-NL" sz="4000">
                <a:solidFill>
                  <a:schemeClr val="tx1"/>
                </a:solidFill>
                <a:latin typeface="Times New Roman Regular" panose="02020503050405090304" charset="0"/>
                <a:cs typeface="Times New Roman Regular" panose="02020503050405090304" charset="0"/>
              </a:rPr>
              <a:t> = 1 g/mL</a:t>
            </a:r>
            <a:endParaRPr lang="en-US" sz="4000">
              <a:solidFill>
                <a:schemeClr val="tx1"/>
              </a:solidFill>
              <a:latin typeface="Times New Roman Regular" panose="02020503050405090304" charset="0"/>
              <a:cs typeface="Times New Roman Regular" panose="02020503050405090304" charset="0"/>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536887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8290436"/>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c"/>
          <p:cNvSpPr/>
          <p:nvPr/>
        </p:nvSpPr>
        <p:spPr>
          <a:xfrm flipH="1">
            <a:off x="1206914" y="7057877"/>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6" name="bang b"/>
          <p:cNvSpPr/>
          <p:nvPr/>
        </p:nvSpPr>
        <p:spPr>
          <a:xfrm flipH="1">
            <a:off x="9203843" y="4130549"/>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2" name="bang d"/>
          <p:cNvSpPr/>
          <p:nvPr/>
        </p:nvSpPr>
        <p:spPr>
          <a:xfrm flipH="1">
            <a:off x="9203843" y="7053275"/>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5" name="cau hoi c"/>
          <p:cNvSpPr txBox="1"/>
          <p:nvPr/>
        </p:nvSpPr>
        <p:spPr>
          <a:xfrm>
            <a:off x="1507393" y="7452919"/>
            <a:ext cx="6975629" cy="1716624"/>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C. </a:t>
            </a:r>
            <a:r>
              <a:rPr lang="vi-VN" sz="3750">
                <a:solidFill>
                  <a:prstClr val="white"/>
                </a:solidFill>
                <a:latin typeface="Arial" panose="020B0604020202090204" pitchFamily="34" charset="0"/>
                <a:cs typeface="Arial" panose="020B0604020202090204" pitchFamily="34" charset="0"/>
              </a:rPr>
              <a:t>Cần dùng một cái cân và bình chia độ</a:t>
            </a:r>
            <a:endParaRPr lang="en-US" sz="3750">
              <a:solidFill>
                <a:prstClr val="white"/>
              </a:solidFill>
              <a:latin typeface="Arial" panose="020B0604020202090204" pitchFamily="34" charset="0"/>
              <a:cs typeface="Arial" panose="020B0604020202090204" pitchFamily="34" charset="0"/>
            </a:endParaRPr>
          </a:p>
        </p:txBody>
      </p:sp>
      <p:sp>
        <p:nvSpPr>
          <p:cNvPr id="27" name="cau hoi b"/>
          <p:cNvSpPr txBox="1"/>
          <p:nvPr/>
        </p:nvSpPr>
        <p:spPr>
          <a:xfrm>
            <a:off x="9502631" y="5068795"/>
            <a:ext cx="6975629" cy="669414"/>
          </a:xfrm>
          <a:prstGeom prst="rect">
            <a:avLst/>
          </a:prstGeom>
          <a:noFill/>
        </p:spPr>
        <p:txBody>
          <a:bodyPr wrap="square" rtlCol="0">
            <a:spAutoFit/>
          </a:bodyPr>
          <a:lstStyle/>
          <a:p>
            <a:pPr marL="514350" indent="-514350"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B. </a:t>
            </a:r>
            <a:r>
              <a:rPr lang="vi-VN" sz="3750">
                <a:solidFill>
                  <a:prstClr val="white"/>
                </a:solidFill>
                <a:latin typeface="Arial" panose="020B0604020202090204" pitchFamily="34" charset="0"/>
                <a:cs typeface="Arial" panose="020B0604020202090204" pitchFamily="34" charset="0"/>
              </a:rPr>
              <a:t>Chỉ cần dùng một lực kế</a:t>
            </a:r>
            <a:endParaRPr lang="en-US" sz="3750">
              <a:solidFill>
                <a:prstClr val="white"/>
              </a:solidFill>
              <a:latin typeface="Arial" panose="020B0604020202090204" pitchFamily="34" charset="0"/>
              <a:cs typeface="Arial" panose="020B0604020202090204" pitchFamily="34" charset="0"/>
            </a:endParaRPr>
          </a:p>
        </p:txBody>
      </p:sp>
      <p:sp>
        <p:nvSpPr>
          <p:cNvPr id="31" name="bang a"/>
          <p:cNvSpPr/>
          <p:nvPr/>
        </p:nvSpPr>
        <p:spPr>
          <a:xfrm flipH="1">
            <a:off x="1209499" y="4130549"/>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3" name="cau hoi a"/>
          <p:cNvSpPr txBox="1"/>
          <p:nvPr/>
        </p:nvSpPr>
        <p:spPr>
          <a:xfrm>
            <a:off x="1627972" y="4798520"/>
            <a:ext cx="6975629" cy="851002"/>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A. </a:t>
            </a:r>
            <a:r>
              <a:rPr lang="vi-VN" sz="3750">
                <a:solidFill>
                  <a:prstClr val="white"/>
                </a:solidFill>
                <a:latin typeface="Arial" panose="020B0604020202090204" pitchFamily="34" charset="0"/>
                <a:cs typeface="Arial" panose="020B0604020202090204" pitchFamily="34" charset="0"/>
              </a:rPr>
              <a:t>Chỉ cần dùng một cái cân</a:t>
            </a:r>
            <a:endParaRPr lang="en-US" sz="3750">
              <a:solidFill>
                <a:prstClr val="white"/>
              </a:solidFill>
              <a:latin typeface="Arial" panose="020B0604020202090204" pitchFamily="34" charset="0"/>
              <a:cs typeface="Arial" panose="020B0604020202090204" pitchFamily="34" charset="0"/>
            </a:endParaRPr>
          </a:p>
        </p:txBody>
      </p:sp>
      <p:sp>
        <p:nvSpPr>
          <p:cNvPr id="34" name="cau hoi d"/>
          <p:cNvSpPr txBox="1"/>
          <p:nvPr/>
        </p:nvSpPr>
        <p:spPr>
          <a:xfrm>
            <a:off x="9502631" y="7519308"/>
            <a:ext cx="6975629" cy="1716624"/>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D. </a:t>
            </a:r>
            <a:r>
              <a:rPr lang="vi-VN" sz="3750">
                <a:solidFill>
                  <a:prstClr val="white"/>
                </a:solidFill>
                <a:latin typeface="Arial" panose="020B0604020202090204" pitchFamily="34" charset="0"/>
                <a:cs typeface="Arial" panose="020B0604020202090204" pitchFamily="34" charset="0"/>
              </a:rPr>
              <a:t>Chỉ cần dùng một bình chia độ.</a:t>
            </a:r>
            <a:endParaRPr lang="en-US" sz="3750">
              <a:solidFill>
                <a:prstClr val="white"/>
              </a:solidFill>
              <a:latin typeface="Arial" panose="020B0604020202090204" pitchFamily="34" charset="0"/>
              <a:cs typeface="Arial" panose="020B0604020202090204" pitchFamily="34" charset="0"/>
            </a:endParaRPr>
          </a:p>
        </p:txBody>
      </p:sp>
      <p:pic>
        <p:nvPicPr>
          <p:cNvPr id="38" name="Questio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288001" y="1295789"/>
            <a:ext cx="731045" cy="731045"/>
          </a:xfrm>
          <a:prstGeom prst="rect">
            <a:avLst/>
          </a:prstGeom>
        </p:spPr>
      </p:pic>
      <p:pic>
        <p:nvPicPr>
          <p:cNvPr id="39" name="Final Answer">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3"/>
          <a:stretch>
            <a:fillRect/>
          </a:stretch>
        </p:blipFill>
        <p:spPr>
          <a:xfrm>
            <a:off x="18288001" y="2218040"/>
            <a:ext cx="731045" cy="731045"/>
          </a:xfrm>
          <a:prstGeom prst="rect">
            <a:avLst/>
          </a:prstGeom>
        </p:spPr>
      </p:pic>
      <p:pic>
        <p:nvPicPr>
          <p:cNvPr id="40" name="Win">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3"/>
          <a:stretch>
            <a:fillRect/>
          </a:stretch>
        </p:blipFill>
        <p:spPr>
          <a:xfrm>
            <a:off x="18304358" y="3111233"/>
            <a:ext cx="731045" cy="731045"/>
          </a:xfrm>
          <a:prstGeom prst="rect">
            <a:avLst/>
          </a:prstGeom>
        </p:spPr>
      </p:pic>
      <p:pic>
        <p:nvPicPr>
          <p:cNvPr id="41" name="Lose">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18304358" y="3945617"/>
            <a:ext cx="731045" cy="731045"/>
          </a:xfrm>
          <a:prstGeom prst="rect">
            <a:avLst/>
          </a:prstGeom>
        </p:spPr>
      </p:pic>
      <p:grpSp>
        <p:nvGrpSpPr>
          <p:cNvPr id="2" name="Group 1"/>
          <p:cNvGrpSpPr/>
          <p:nvPr/>
        </p:nvGrpSpPr>
        <p:grpSpPr>
          <a:xfrm>
            <a:off x="0" y="1379336"/>
            <a:ext cx="18288000" cy="2254608"/>
            <a:chOff x="0" y="2959512"/>
            <a:chExt cx="12192000" cy="1503072"/>
          </a:xfrm>
        </p:grpSpPr>
        <p:cxnSp>
          <p:nvCxnSpPr>
            <p:cNvPr id="3" name="Straight Connector 2"/>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5" name="TextBox 4"/>
            <p:cNvSpPr txBox="1"/>
            <p:nvPr/>
          </p:nvSpPr>
          <p:spPr>
            <a:xfrm>
              <a:off x="1286609" y="3129841"/>
              <a:ext cx="9383697" cy="1144416"/>
            </a:xfrm>
            <a:prstGeom prst="rect">
              <a:avLst/>
            </a:prstGeom>
            <a:noFill/>
          </p:spPr>
          <p:txBody>
            <a:bodyPr wrap="square" rtlCol="0">
              <a:spAutoFit/>
            </a:bodyPr>
            <a:lstStyle/>
            <a:p>
              <a:pPr algn="just" defTabSz="1371600">
                <a:lnSpc>
                  <a:spcPct val="150000"/>
                </a:lnSpc>
              </a:pPr>
              <a:r>
                <a:rPr lang="en-US" sz="3750" b="1">
                  <a:solidFill>
                    <a:prstClr val="white"/>
                  </a:solidFill>
                  <a:latin typeface="Arial" panose="020B0604020202090204" pitchFamily="34" charset="0"/>
                  <a:cs typeface="Arial" panose="020B0604020202090204" pitchFamily="34" charset="0"/>
                </a:rPr>
                <a:t>Câu hỏi 1: </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Muốn đo khối lượng riêng của quả cầu bằng sắt người ta dùng những dụng cụ gì?</a:t>
              </a:r>
              <a:endParaRPr lang="en-US" sz="3750">
                <a:solidFill>
                  <a:prstClr val="white"/>
                </a:solidFill>
                <a:latin typeface="Arial" panose="020B0604020202090204" pitchFamily="34" charset="0"/>
                <a:ea typeface="Calibri" panose="020F0502020204030204" pitchFamily="34" charset="0"/>
                <a:cs typeface="Arial" panose="020B0604020202090204" pitchFamily="34" charset="0"/>
              </a:endParaRPr>
            </a:p>
          </p:txBody>
        </p:sp>
      </p:gr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0" y="812462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5412929"/>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b"/>
          <p:cNvSpPr/>
          <p:nvPr/>
        </p:nvSpPr>
        <p:spPr>
          <a:xfrm flipH="1">
            <a:off x="9144000" y="4168352"/>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6" name="bang c"/>
          <p:cNvSpPr/>
          <p:nvPr/>
        </p:nvSpPr>
        <p:spPr>
          <a:xfrm flipH="1">
            <a:off x="1149656"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2" name="bang d"/>
          <p:cNvSpPr/>
          <p:nvPr/>
        </p:nvSpPr>
        <p:spPr>
          <a:xfrm flipH="1">
            <a:off x="9144000"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5" name="cau hoi b"/>
          <p:cNvSpPr txBox="1"/>
          <p:nvPr/>
        </p:nvSpPr>
        <p:spPr>
          <a:xfrm>
            <a:off x="9592678" y="4591664"/>
            <a:ext cx="6975629" cy="1716624"/>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B. </a:t>
            </a:r>
            <a:r>
              <a:rPr lang="vi-VN" sz="3750">
                <a:solidFill>
                  <a:prstClr val="white"/>
                </a:solidFill>
                <a:latin typeface="Arial" panose="020B0604020202090204" pitchFamily="34" charset="0"/>
                <a:cs typeface="Arial" panose="020B0604020202090204" pitchFamily="34" charset="0"/>
              </a:rPr>
              <a:t>Khối lượng riêng của nước giảm.</a:t>
            </a:r>
            <a:endParaRPr lang="en-US" sz="3750">
              <a:solidFill>
                <a:prstClr val="white"/>
              </a:solidFill>
              <a:latin typeface="Arial" panose="020B0604020202090204" pitchFamily="34" charset="0"/>
              <a:cs typeface="Arial" panose="020B0604020202090204" pitchFamily="34" charset="0"/>
            </a:endParaRPr>
          </a:p>
        </p:txBody>
      </p:sp>
      <p:sp>
        <p:nvSpPr>
          <p:cNvPr id="27" name="cau hoi c"/>
          <p:cNvSpPr txBox="1"/>
          <p:nvPr/>
        </p:nvSpPr>
        <p:spPr>
          <a:xfrm>
            <a:off x="1598332" y="7310804"/>
            <a:ext cx="6975629" cy="1730410"/>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C. </a:t>
            </a:r>
            <a:r>
              <a:rPr lang="vi-VN" sz="3750">
                <a:solidFill>
                  <a:prstClr val="white"/>
                </a:solidFill>
                <a:latin typeface="Arial" panose="020B0604020202090204" pitchFamily="34" charset="0"/>
              </a:rPr>
              <a:t>Khối lượng riêng của nước không thay đổi.</a:t>
            </a:r>
            <a:endParaRPr lang="en-US" sz="3750">
              <a:solidFill>
                <a:prstClr val="white"/>
              </a:solidFill>
              <a:latin typeface="Calibri"/>
            </a:endParaRPr>
          </a:p>
        </p:txBody>
      </p:sp>
      <p:sp>
        <p:nvSpPr>
          <p:cNvPr id="31" name="bang a"/>
          <p:cNvSpPr/>
          <p:nvPr/>
        </p:nvSpPr>
        <p:spPr>
          <a:xfrm flipH="1">
            <a:off x="1149656" y="4159919"/>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3" name="cau hoi a"/>
          <p:cNvSpPr txBox="1"/>
          <p:nvPr/>
        </p:nvSpPr>
        <p:spPr>
          <a:xfrm>
            <a:off x="1598333" y="4562268"/>
            <a:ext cx="6975629" cy="1730410"/>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A. </a:t>
            </a:r>
            <a:r>
              <a:rPr lang="vi-VN" sz="3750">
                <a:solidFill>
                  <a:prstClr val="white"/>
                </a:solidFill>
                <a:latin typeface="Arial" panose="020B0604020202090204" pitchFamily="34" charset="0"/>
              </a:rPr>
              <a:t>Khối lượng riêng của nước tăng.</a:t>
            </a:r>
            <a:endParaRPr lang="en-US" sz="3750">
              <a:solidFill>
                <a:prstClr val="white"/>
              </a:solidFill>
              <a:latin typeface="Calibri"/>
            </a:endParaRPr>
          </a:p>
        </p:txBody>
      </p:sp>
      <p:sp>
        <p:nvSpPr>
          <p:cNvPr id="34" name="cau hoi d"/>
          <p:cNvSpPr txBox="1"/>
          <p:nvPr/>
        </p:nvSpPr>
        <p:spPr>
          <a:xfrm>
            <a:off x="9471316" y="6821951"/>
            <a:ext cx="6975629" cy="2582245"/>
          </a:xfrm>
          <a:prstGeom prst="rect">
            <a:avLst/>
          </a:prstGeom>
          <a:noFill/>
        </p:spPr>
        <p:txBody>
          <a:bodyPr wrap="square" rtlCol="0">
            <a:spAutoFit/>
          </a:bodyPr>
          <a:lstStyle/>
          <a:p>
            <a:pPr marL="514350" indent="-514350" algn="just"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D. </a:t>
            </a:r>
            <a:r>
              <a:rPr lang="vi-VN" sz="3750">
                <a:solidFill>
                  <a:prstClr val="white"/>
                </a:solidFill>
                <a:latin typeface="Arial" panose="020B0604020202090204" pitchFamily="34" charset="0"/>
                <a:cs typeface="Arial" panose="020B0604020202090204" pitchFamily="34" charset="0"/>
              </a:rPr>
              <a:t>Khối lượng riêng của nước lúc đầu giảm sau đó mới tăng.</a:t>
            </a:r>
            <a:endParaRPr lang="en-US" sz="3750">
              <a:solidFill>
                <a:prstClr val="white"/>
              </a:solidFill>
              <a:latin typeface="Arial" panose="020B0604020202090204" pitchFamily="34" charset="0"/>
              <a:cs typeface="Arial" panose="020B0604020202090204" pitchFamily="34" charset="0"/>
            </a:endParaRPr>
          </a:p>
        </p:txBody>
      </p:sp>
      <p:pic>
        <p:nvPicPr>
          <p:cNvPr id="38" name="Questio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288001" y="1295789"/>
            <a:ext cx="731045" cy="731045"/>
          </a:xfrm>
          <a:prstGeom prst="rect">
            <a:avLst/>
          </a:prstGeom>
        </p:spPr>
      </p:pic>
      <p:pic>
        <p:nvPicPr>
          <p:cNvPr id="39" name="Final Answer">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3"/>
          <a:stretch>
            <a:fillRect/>
          </a:stretch>
        </p:blipFill>
        <p:spPr>
          <a:xfrm>
            <a:off x="18288001" y="2218040"/>
            <a:ext cx="731045" cy="731045"/>
          </a:xfrm>
          <a:prstGeom prst="rect">
            <a:avLst/>
          </a:prstGeom>
        </p:spPr>
      </p:pic>
      <p:pic>
        <p:nvPicPr>
          <p:cNvPr id="40" name="Win">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3"/>
          <a:stretch>
            <a:fillRect/>
          </a:stretch>
        </p:blipFill>
        <p:spPr>
          <a:xfrm>
            <a:off x="18304358" y="3111233"/>
            <a:ext cx="731045" cy="731045"/>
          </a:xfrm>
          <a:prstGeom prst="rect">
            <a:avLst/>
          </a:prstGeom>
        </p:spPr>
      </p:pic>
      <p:pic>
        <p:nvPicPr>
          <p:cNvPr id="41" name="Lose">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18304358" y="3945617"/>
            <a:ext cx="731045" cy="731045"/>
          </a:xfrm>
          <a:prstGeom prst="rect">
            <a:avLst/>
          </a:prstGeom>
        </p:spPr>
      </p:pic>
      <p:grpSp>
        <p:nvGrpSpPr>
          <p:cNvPr id="2" name="Group 1"/>
          <p:cNvGrpSpPr/>
          <p:nvPr/>
        </p:nvGrpSpPr>
        <p:grpSpPr>
          <a:xfrm>
            <a:off x="0" y="1379335"/>
            <a:ext cx="18288000" cy="2254608"/>
            <a:chOff x="0" y="2959512"/>
            <a:chExt cx="12192000" cy="1503072"/>
          </a:xfrm>
        </p:grpSpPr>
        <p:cxnSp>
          <p:nvCxnSpPr>
            <p:cNvPr id="3" name="Straight Connector 2"/>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5" name="TextBox 4"/>
            <p:cNvSpPr txBox="1"/>
            <p:nvPr/>
          </p:nvSpPr>
          <p:spPr>
            <a:xfrm>
              <a:off x="1323244" y="3101716"/>
              <a:ext cx="9383697" cy="1144416"/>
            </a:xfrm>
            <a:prstGeom prst="rect">
              <a:avLst/>
            </a:prstGeom>
            <a:noFill/>
          </p:spPr>
          <p:txBody>
            <a:bodyPr wrap="square" rtlCol="0">
              <a:spAutoFit/>
            </a:bodyPr>
            <a:lstStyle/>
            <a:p>
              <a:pPr algn="just" defTabSz="1371600">
                <a:lnSpc>
                  <a:spcPct val="150000"/>
                </a:lnSpc>
              </a:pPr>
              <a:r>
                <a:rPr lang="en-US" sz="3750" b="1">
                  <a:solidFill>
                    <a:prstClr val="white"/>
                  </a:solidFill>
                  <a:latin typeface="Arial" panose="020B0604020202090204" pitchFamily="34" charset="0"/>
                  <a:cs typeface="Arial" panose="020B0604020202090204" pitchFamily="34" charset="0"/>
                </a:rPr>
                <a:t>Câu hỏi </a:t>
              </a:r>
              <a:r>
                <a:rPr lang="vi-VN" sz="3750" b="1">
                  <a:solidFill>
                    <a:prstClr val="white"/>
                  </a:solidFill>
                  <a:latin typeface="Arial" panose="020B0604020202090204" pitchFamily="34" charset="0"/>
                  <a:cs typeface="Arial" panose="020B0604020202090204" pitchFamily="34" charset="0"/>
                </a:rPr>
                <a:t>2</a:t>
              </a:r>
              <a:r>
                <a:rPr lang="en-US" sz="3750" b="1">
                  <a:solidFill>
                    <a:prstClr val="white"/>
                  </a:solidFill>
                  <a:latin typeface="Arial" panose="020B0604020202090204" pitchFamily="34" charset="0"/>
                  <a:cs typeface="Arial" panose="020B0604020202090204" pitchFamily="34" charset="0"/>
                </a:rPr>
                <a:t>: </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Hiện tượng nào sau đây xảy ra đối với khối lượng riêng của nước khi đun nước trong một bình thủy tinh?</a:t>
              </a:r>
              <a:endParaRPr lang="en-US" sz="3750">
                <a:solidFill>
                  <a:prstClr val="white"/>
                </a:solidFill>
                <a:latin typeface="Arial" panose="020B0604020202090204" pitchFamily="34" charset="0"/>
                <a:ea typeface="Calibri" panose="020F0502020204030204" pitchFamily="34" charset="0"/>
                <a:cs typeface="Arial" panose="020B0604020202090204" pitchFamily="34" charset="0"/>
              </a:endParaRPr>
            </a:p>
          </p:txBody>
        </p:sp>
      </p:gr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0" y="8290430"/>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5352632"/>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0" y="1379335"/>
            <a:ext cx="18288000" cy="2254608"/>
            <a:chOff x="0" y="2959512"/>
            <a:chExt cx="12192000" cy="1503072"/>
          </a:xfrm>
        </p:grpSpPr>
        <p:cxnSp>
          <p:nvCxnSpPr>
            <p:cNvPr id="21" name="Straight Connector 20"/>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24" name="TextBox 23"/>
            <p:cNvSpPr txBox="1"/>
            <p:nvPr/>
          </p:nvSpPr>
          <p:spPr>
            <a:xfrm>
              <a:off x="1363136" y="3132970"/>
              <a:ext cx="9383697" cy="1214967"/>
            </a:xfrm>
            <a:prstGeom prst="rect">
              <a:avLst/>
            </a:prstGeom>
            <a:noFill/>
          </p:spPr>
          <p:txBody>
            <a:bodyPr wrap="square" rtlCol="0">
              <a:spAutoFit/>
            </a:bodyPr>
            <a:lstStyle/>
            <a:p>
              <a:pPr algn="just" defTabSz="1371600">
                <a:lnSpc>
                  <a:spcPct val="150000"/>
                </a:lnSpc>
              </a:pPr>
              <a:r>
                <a:rPr lang="en-US" sz="3750" b="1">
                  <a:solidFill>
                    <a:prstClr val="white"/>
                  </a:solidFill>
                  <a:latin typeface="Arial" panose="020B0604020202090204" pitchFamily="34" charset="0"/>
                  <a:cs typeface="Arial" panose="020B0604020202090204" pitchFamily="34" charset="0"/>
                </a:rPr>
                <a:t>Câu hỏi 3: </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Một vật bằng sắt có khối lượng riêng là 7800k</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g/m</a:t>
              </a:r>
              <a:r>
                <a:rPr lang="vi-VN" sz="3750" baseline="30000">
                  <a:solidFill>
                    <a:prstClr val="white"/>
                  </a:solidFill>
                  <a:latin typeface="Arial" panose="020B0604020202090204" pitchFamily="34" charset="0"/>
                  <a:ea typeface="Times New Roman" panose="02020503050405090304" pitchFamily="18" charset="0"/>
                  <a:cs typeface="Arial" panose="020B0604020202090204" pitchFamily="34" charset="0"/>
                </a:rPr>
                <a:t>3</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 thể tích 50dm</a:t>
              </a:r>
              <a:r>
                <a:rPr lang="vi-VN" sz="3750" baseline="30000">
                  <a:solidFill>
                    <a:prstClr val="white"/>
                  </a:solidFill>
                  <a:latin typeface="Arial" panose="020B0604020202090204" pitchFamily="34" charset="0"/>
                  <a:ea typeface="Times New Roman" panose="02020503050405090304" pitchFamily="18" charset="0"/>
                  <a:cs typeface="Arial" panose="020B0604020202090204" pitchFamily="34" charset="0"/>
                </a:rPr>
                <a:t>3</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 Khối lượng của vật là:</a:t>
              </a:r>
              <a:endParaRPr lang="en-US" sz="3750">
                <a:solidFill>
                  <a:prstClr val="white"/>
                </a:solidFill>
                <a:latin typeface="Arial" panose="020B0604020202090204" pitchFamily="34" charset="0"/>
                <a:ea typeface="Calibri" panose="020F0502020204030204" pitchFamily="34" charset="0"/>
                <a:cs typeface="Arial" panose="020B0604020202090204" pitchFamily="34" charset="0"/>
              </a:endParaRPr>
            </a:p>
          </p:txBody>
        </p:sp>
      </p:grpSp>
      <p:sp>
        <p:nvSpPr>
          <p:cNvPr id="15" name="bang a"/>
          <p:cNvSpPr/>
          <p:nvPr/>
        </p:nvSpPr>
        <p:spPr>
          <a:xfrm flipH="1">
            <a:off x="1209494" y="412987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16" name="bang c"/>
          <p:cNvSpPr/>
          <p:nvPr/>
        </p:nvSpPr>
        <p:spPr>
          <a:xfrm flipH="1">
            <a:off x="1209494" y="7052600"/>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25" name="dap an a"/>
          <p:cNvSpPr txBox="1"/>
          <p:nvPr/>
        </p:nvSpPr>
        <p:spPr>
          <a:xfrm>
            <a:off x="1342490" y="4926227"/>
            <a:ext cx="6975629" cy="851002"/>
          </a:xfrm>
          <a:prstGeom prst="rect">
            <a:avLst/>
          </a:prstGeom>
          <a:noFill/>
        </p:spPr>
        <p:txBody>
          <a:bodyPr wrap="square" rtlCol="0">
            <a:spAutoFit/>
          </a:bodyPr>
          <a:lstStyle/>
          <a:p>
            <a:pPr marL="514350" indent="-514350" algn="ctr" defTabSz="1371600">
              <a:lnSpc>
                <a:spcPct val="150000"/>
              </a:lnSpc>
              <a:buClr>
                <a:prstClr val="white"/>
              </a:buClr>
              <a:buFont typeface="Wingdings" panose="05000000000000000000" pitchFamily="2" charset="2"/>
              <a:buChar cha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A. </a:t>
            </a:r>
            <a:r>
              <a:rPr lang="en-US" sz="3750">
                <a:solidFill>
                  <a:prstClr val="white"/>
                </a:solidFill>
                <a:latin typeface="Arial" panose="020B0604020202090204" pitchFamily="34" charset="0"/>
                <a:ea typeface="Tahoma" panose="020B0604030504040204" pitchFamily="34" charset="0"/>
                <a:cs typeface="Arial" panose="020B0604020202090204" pitchFamily="34" charset="0"/>
              </a:rPr>
              <a:t>390 kg</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27" name="dap an c"/>
          <p:cNvSpPr txBox="1"/>
          <p:nvPr/>
        </p:nvSpPr>
        <p:spPr>
          <a:xfrm>
            <a:off x="1342490" y="7816646"/>
            <a:ext cx="6975629" cy="851002"/>
          </a:xfrm>
          <a:prstGeom prst="rect">
            <a:avLst/>
          </a:prstGeom>
          <a:noFill/>
        </p:spPr>
        <p:txBody>
          <a:bodyPr wrap="square" rtlCol="0">
            <a:spAutoFit/>
          </a:bodyPr>
          <a:lstStyle/>
          <a:p>
            <a:pPr marL="514350" indent="-514350" algn="ctr" defTabSz="1371600">
              <a:lnSpc>
                <a:spcPct val="150000"/>
              </a:lnSpc>
              <a:buClr>
                <a:prstClr val="white"/>
              </a:buClr>
              <a:buFont typeface="Wingdings" panose="05000000000000000000" pitchFamily="2" charset="2"/>
              <a:buChar char="w"/>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C. </a:t>
            </a:r>
            <a:r>
              <a:rPr lang="en-US" sz="3750">
                <a:solidFill>
                  <a:prstClr val="white"/>
                </a:solidFill>
                <a:latin typeface="Arial" panose="020B0604020202090204" pitchFamily="34" charset="0"/>
                <a:ea typeface="Tahoma" panose="020B0604030504040204" pitchFamily="34" charset="0"/>
                <a:cs typeface="Arial" panose="020B0604020202090204" pitchFamily="34" charset="0"/>
              </a:rPr>
              <a:t>390 000 kg</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1" name="bang b"/>
          <p:cNvSpPr/>
          <p:nvPr/>
        </p:nvSpPr>
        <p:spPr>
          <a:xfrm flipH="1">
            <a:off x="9203838" y="412987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32" name="bang d"/>
          <p:cNvSpPr/>
          <p:nvPr/>
        </p:nvSpPr>
        <p:spPr>
          <a:xfrm flipH="1">
            <a:off x="9203838" y="7052600"/>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33" name="dap an b"/>
          <p:cNvSpPr txBox="1"/>
          <p:nvPr/>
        </p:nvSpPr>
        <p:spPr>
          <a:xfrm>
            <a:off x="9336835" y="4926227"/>
            <a:ext cx="6975629" cy="851002"/>
          </a:xfrm>
          <a:prstGeom prst="rect">
            <a:avLst/>
          </a:prstGeom>
          <a:noFill/>
        </p:spPr>
        <p:txBody>
          <a:bodyPr wrap="square" rtlCol="0">
            <a:spAutoFit/>
          </a:bodyPr>
          <a:lstStyle/>
          <a:p>
            <a:pPr marL="514350" indent="-514350" algn="ctr" defTabSz="1371600">
              <a:lnSpc>
                <a:spcPct val="150000"/>
              </a:lnSpc>
              <a:buClr>
                <a:prstClr val="white"/>
              </a:buClr>
              <a:buFont typeface="Wingdings" panose="05000000000000000000" pitchFamily="2" charset="2"/>
              <a:buChar char="w"/>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B.  </a:t>
            </a:r>
            <a:r>
              <a:rPr lang="en-US" sz="3750">
                <a:solidFill>
                  <a:prstClr val="white"/>
                </a:solidFill>
                <a:latin typeface="Arial" panose="020B0604020202090204" pitchFamily="34" charset="0"/>
                <a:ea typeface="Tahoma" panose="020B0604030504040204" pitchFamily="34" charset="0"/>
                <a:cs typeface="Arial" panose="020B0604020202090204" pitchFamily="34" charset="0"/>
              </a:rPr>
              <a:t>312 kg</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4" name="dap an d"/>
          <p:cNvSpPr txBox="1"/>
          <p:nvPr/>
        </p:nvSpPr>
        <p:spPr>
          <a:xfrm>
            <a:off x="9336835" y="7816646"/>
            <a:ext cx="6975629" cy="851002"/>
          </a:xfrm>
          <a:prstGeom prst="rect">
            <a:avLst/>
          </a:prstGeom>
          <a:noFill/>
        </p:spPr>
        <p:txBody>
          <a:bodyPr wrap="square" rtlCol="0">
            <a:spAutoFit/>
          </a:bodyPr>
          <a:lstStyle/>
          <a:p>
            <a:pPr marL="514350" indent="-514350" algn="ctr" defTabSz="1371600">
              <a:lnSpc>
                <a:spcPct val="150000"/>
              </a:lnSpc>
              <a:buClr>
                <a:prstClr val="white"/>
              </a:buClr>
              <a:buFont typeface="Wingdings" panose="05000000000000000000" pitchFamily="2" charset="2"/>
              <a:buChar char="w"/>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D. </a:t>
            </a:r>
            <a:r>
              <a:rPr lang="en-US" sz="3750">
                <a:solidFill>
                  <a:prstClr val="white"/>
                </a:solidFill>
                <a:latin typeface="Arial" panose="020B0604020202090204" pitchFamily="34" charset="0"/>
                <a:ea typeface="Tahoma" panose="020B0604030504040204" pitchFamily="34" charset="0"/>
                <a:cs typeface="Arial" panose="020B0604020202090204" pitchFamily="34" charset="0"/>
              </a:rPr>
              <a:t>156 kg</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pic>
        <p:nvPicPr>
          <p:cNvPr id="38" name="Questio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288001" y="1295789"/>
            <a:ext cx="731045" cy="731045"/>
          </a:xfrm>
          <a:prstGeom prst="rect">
            <a:avLst/>
          </a:prstGeom>
        </p:spPr>
      </p:pic>
      <p:pic>
        <p:nvPicPr>
          <p:cNvPr id="39" name="Final Answer">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3"/>
          <a:stretch>
            <a:fillRect/>
          </a:stretch>
        </p:blipFill>
        <p:spPr>
          <a:xfrm>
            <a:off x="18288001" y="2218040"/>
            <a:ext cx="731045" cy="731045"/>
          </a:xfrm>
          <a:prstGeom prst="rect">
            <a:avLst/>
          </a:prstGeom>
        </p:spPr>
      </p:pic>
      <p:pic>
        <p:nvPicPr>
          <p:cNvPr id="40" name="Win">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3"/>
          <a:stretch>
            <a:fillRect/>
          </a:stretch>
        </p:blipFill>
        <p:spPr>
          <a:xfrm>
            <a:off x="18304358" y="3111233"/>
            <a:ext cx="731045" cy="731045"/>
          </a:xfrm>
          <a:prstGeom prst="rect">
            <a:avLst/>
          </a:prstGeom>
        </p:spPr>
      </p:pic>
      <p:pic>
        <p:nvPicPr>
          <p:cNvPr id="41" name="Lose">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18304358" y="3945617"/>
            <a:ext cx="731045" cy="731045"/>
          </a:xfrm>
          <a:prstGeom prst="rect">
            <a:avLst/>
          </a:prstGeom>
        </p:spPr>
      </p:pic>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25" grpId="0"/>
      <p:bldP spid="25" grpId="1"/>
      <p:bldP spid="25" grpId="2"/>
      <p:bldP spid="25" grpId="3"/>
      <p:bldP spid="25" grpId="4"/>
      <p:bldP spid="25" grpId="5"/>
      <p:bldP spid="27" grpId="0"/>
      <p:bldP spid="27" grpId="1"/>
      <p:bldP spid="27" grpId="2"/>
      <p:bldP spid="31" grpId="0" animBg="1"/>
      <p:bldP spid="31" grpId="1" animBg="1"/>
      <p:bldP spid="32" grpId="0" animBg="1"/>
      <p:bldP spid="32" grpId="1" animBg="1"/>
      <p:bldP spid="33" grpId="0"/>
      <p:bldP spid="33" grpId="1"/>
      <p:bldP spid="33" grpId="2"/>
      <p:bldP spid="34" grpId="0"/>
      <p:bldP spid="34" grpId="1"/>
      <p:bldP spid="34"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536887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8290436"/>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c"/>
          <p:cNvSpPr/>
          <p:nvPr/>
        </p:nvSpPr>
        <p:spPr>
          <a:xfrm flipH="1">
            <a:off x="1206914" y="7057877"/>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6" name="bang b"/>
          <p:cNvSpPr/>
          <p:nvPr/>
        </p:nvSpPr>
        <p:spPr>
          <a:xfrm flipH="1">
            <a:off x="9203843" y="4130549"/>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2" name="bang d"/>
          <p:cNvSpPr/>
          <p:nvPr/>
        </p:nvSpPr>
        <p:spPr>
          <a:xfrm flipH="1">
            <a:off x="9203843" y="7053275"/>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5" name="cau hoi c"/>
          <p:cNvSpPr txBox="1"/>
          <p:nvPr/>
        </p:nvSpPr>
        <p:spPr>
          <a:xfrm>
            <a:off x="1385123" y="8038881"/>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C. </a:t>
            </a:r>
            <a:r>
              <a:rPr lang="vi-VN" sz="3750">
                <a:solidFill>
                  <a:prstClr val="white"/>
                </a:solidFill>
                <a:latin typeface="Arial" panose="020B0604020202090204" pitchFamily="34" charset="0"/>
                <a:cs typeface="Arial" panose="020B0604020202090204" pitchFamily="34" charset="0"/>
              </a:rPr>
              <a:t>2700kg/m</a:t>
            </a:r>
            <a:r>
              <a:rPr lang="vi-VN" sz="3750" baseline="30000">
                <a:solidFill>
                  <a:prstClr val="white"/>
                </a:solidFill>
                <a:latin typeface="Arial" panose="020B0604020202090204" pitchFamily="34" charset="0"/>
                <a:cs typeface="Arial" panose="020B0604020202090204" pitchFamily="34" charset="0"/>
              </a:rPr>
              <a:t>3</a:t>
            </a:r>
            <a:r>
              <a:rPr lang="vi-VN" sz="3750">
                <a:solidFill>
                  <a:prstClr val="white"/>
                </a:solidFill>
                <a:latin typeface="Arial" panose="020B0604020202090204" pitchFamily="34" charset="0"/>
                <a:cs typeface="Arial" panose="020B0604020202090204" pitchFamily="34" charset="0"/>
              </a:rPr>
              <a:t>	</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27" name="cau hoi b"/>
          <p:cNvSpPr txBox="1"/>
          <p:nvPr/>
        </p:nvSpPr>
        <p:spPr>
          <a:xfrm>
            <a:off x="9502631" y="5068794"/>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B. </a:t>
            </a:r>
            <a:r>
              <a:rPr lang="en-US" sz="3750">
                <a:solidFill>
                  <a:prstClr val="white"/>
                </a:solidFill>
                <a:latin typeface="Arial" panose="020B0604020202090204" pitchFamily="34" charset="0"/>
                <a:ea typeface="Tahoma" panose="020B0604030504040204" pitchFamily="34" charset="0"/>
                <a:cs typeface="Arial" panose="020B0604020202090204" pitchFamily="34" charset="0"/>
              </a:rPr>
              <a:t>2700 N</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1" name="bang a"/>
          <p:cNvSpPr/>
          <p:nvPr/>
        </p:nvSpPr>
        <p:spPr>
          <a:xfrm flipH="1">
            <a:off x="1209499" y="4130549"/>
            <a:ext cx="7874660"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3" name="cau hoi a"/>
          <p:cNvSpPr txBox="1"/>
          <p:nvPr/>
        </p:nvSpPr>
        <p:spPr>
          <a:xfrm>
            <a:off x="1508287" y="5068794"/>
            <a:ext cx="6975629" cy="851002"/>
          </a:xfrm>
          <a:prstGeom prst="rect">
            <a:avLst/>
          </a:prstGeom>
          <a:noFill/>
        </p:spPr>
        <p:txBody>
          <a:bodyPr wrap="square" rtlCol="0">
            <a:spAutoFit/>
          </a:bodyPr>
          <a:lstStyle/>
          <a:p>
            <a:pPr marL="514350" indent="-514350" algn="ctr" defTabSz="1371600">
              <a:lnSpc>
                <a:spcPct val="150000"/>
              </a:lnSpc>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A. </a:t>
            </a:r>
            <a:r>
              <a:rPr lang="vi-VN" sz="3750">
                <a:solidFill>
                  <a:prstClr val="white"/>
                </a:solidFill>
                <a:latin typeface="Arial" panose="020B0604020202090204" pitchFamily="34" charset="0"/>
                <a:cs typeface="Arial" panose="020B0604020202090204" pitchFamily="34" charset="0"/>
              </a:rPr>
              <a:t>1300,6kg/m</a:t>
            </a:r>
            <a:r>
              <a:rPr lang="vi-VN" sz="3750" baseline="30000">
                <a:solidFill>
                  <a:prstClr val="white"/>
                </a:solidFill>
                <a:latin typeface="Arial" panose="020B0604020202090204" pitchFamily="34" charset="0"/>
                <a:cs typeface="Arial" panose="020B0604020202090204" pitchFamily="34" charset="0"/>
              </a:rPr>
              <a:t>3</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4" name="cau hoi d"/>
          <p:cNvSpPr txBox="1"/>
          <p:nvPr/>
        </p:nvSpPr>
        <p:spPr>
          <a:xfrm>
            <a:off x="9382052" y="8034279"/>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D. </a:t>
            </a:r>
            <a:r>
              <a:rPr lang="vi-VN" sz="3750">
                <a:solidFill>
                  <a:prstClr val="white"/>
                </a:solidFill>
                <a:latin typeface="Arial" panose="020B0604020202090204" pitchFamily="34" charset="0"/>
                <a:cs typeface="Arial" panose="020B0604020202090204" pitchFamily="34" charset="0"/>
              </a:rPr>
              <a:t>2700N/m</a:t>
            </a:r>
            <a:r>
              <a:rPr lang="vi-VN" sz="3750" baseline="30000">
                <a:solidFill>
                  <a:prstClr val="white"/>
                </a:solidFill>
                <a:latin typeface="Arial" panose="020B0604020202090204" pitchFamily="34" charset="0"/>
                <a:cs typeface="Arial" panose="020B0604020202090204" pitchFamily="34" charset="0"/>
              </a:rPr>
              <a:t>3</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pic>
        <p:nvPicPr>
          <p:cNvPr id="38" name="Questio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288001" y="1295789"/>
            <a:ext cx="731045" cy="731045"/>
          </a:xfrm>
          <a:prstGeom prst="rect">
            <a:avLst/>
          </a:prstGeom>
        </p:spPr>
      </p:pic>
      <p:pic>
        <p:nvPicPr>
          <p:cNvPr id="39" name="Final Answer">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3"/>
          <a:stretch>
            <a:fillRect/>
          </a:stretch>
        </p:blipFill>
        <p:spPr>
          <a:xfrm>
            <a:off x="18288001" y="2218040"/>
            <a:ext cx="731045" cy="731045"/>
          </a:xfrm>
          <a:prstGeom prst="rect">
            <a:avLst/>
          </a:prstGeom>
        </p:spPr>
      </p:pic>
      <p:pic>
        <p:nvPicPr>
          <p:cNvPr id="40" name="Win">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3"/>
          <a:stretch>
            <a:fillRect/>
          </a:stretch>
        </p:blipFill>
        <p:spPr>
          <a:xfrm>
            <a:off x="18304358" y="3111233"/>
            <a:ext cx="731045" cy="731045"/>
          </a:xfrm>
          <a:prstGeom prst="rect">
            <a:avLst/>
          </a:prstGeom>
        </p:spPr>
      </p:pic>
      <p:pic>
        <p:nvPicPr>
          <p:cNvPr id="41" name="Lose">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18304358" y="3945617"/>
            <a:ext cx="731045" cy="731045"/>
          </a:xfrm>
          <a:prstGeom prst="rect">
            <a:avLst/>
          </a:prstGeom>
        </p:spPr>
      </p:pic>
      <p:grpSp>
        <p:nvGrpSpPr>
          <p:cNvPr id="2" name="Group 1"/>
          <p:cNvGrpSpPr/>
          <p:nvPr/>
        </p:nvGrpSpPr>
        <p:grpSpPr>
          <a:xfrm>
            <a:off x="0" y="1379335"/>
            <a:ext cx="18288000" cy="2254608"/>
            <a:chOff x="0" y="2959512"/>
            <a:chExt cx="12192000" cy="1503072"/>
          </a:xfrm>
        </p:grpSpPr>
        <p:cxnSp>
          <p:nvCxnSpPr>
            <p:cNvPr id="3" name="Straight Connector 2"/>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5" name="TextBox 4"/>
            <p:cNvSpPr txBox="1"/>
            <p:nvPr/>
          </p:nvSpPr>
          <p:spPr>
            <a:xfrm>
              <a:off x="1231191" y="3367227"/>
              <a:ext cx="9383697" cy="567335"/>
            </a:xfrm>
            <a:prstGeom prst="rect">
              <a:avLst/>
            </a:prstGeom>
            <a:noFill/>
          </p:spPr>
          <p:txBody>
            <a:bodyPr wrap="square" rtlCol="0">
              <a:spAutoFit/>
            </a:bodyPr>
            <a:lstStyle/>
            <a:p>
              <a:pPr algn="ctr" defTabSz="1371600">
                <a:lnSpc>
                  <a:spcPct val="150000"/>
                </a:lnSpc>
              </a:pPr>
              <a:r>
                <a:rPr lang="en-US" sz="3750" b="1">
                  <a:solidFill>
                    <a:prstClr val="white"/>
                  </a:solidFill>
                  <a:latin typeface="Arial" panose="020B0604020202090204" pitchFamily="34" charset="0"/>
                  <a:cs typeface="Arial" panose="020B0604020202090204" pitchFamily="34" charset="0"/>
                </a:rPr>
                <a:t>Câu hỏi 4: </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Khối lượng riêng của nhôm là bao nhiêu?</a:t>
              </a:r>
              <a:endParaRPr lang="en-US" sz="3750">
                <a:solidFill>
                  <a:prstClr val="white"/>
                </a:solidFill>
                <a:latin typeface="Arial" panose="020B0604020202090204" pitchFamily="34" charset="0"/>
                <a:ea typeface="Calibri" panose="020F0502020204030204" pitchFamily="34" charset="0"/>
                <a:cs typeface="Arial" panose="020B0604020202090204" pitchFamily="34" charset="0"/>
              </a:endParaRPr>
            </a:p>
          </p:txBody>
        </p:sp>
      </p:gr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0" y="812462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5412929"/>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b"/>
          <p:cNvSpPr/>
          <p:nvPr/>
        </p:nvSpPr>
        <p:spPr>
          <a:xfrm flipH="1">
            <a:off x="9144000" y="4168352"/>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6" name="bang c"/>
          <p:cNvSpPr/>
          <p:nvPr/>
        </p:nvSpPr>
        <p:spPr>
          <a:xfrm flipH="1">
            <a:off x="1149656" y="6883565"/>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2" name="bang d"/>
          <p:cNvSpPr/>
          <p:nvPr/>
        </p:nvSpPr>
        <p:spPr>
          <a:xfrm flipH="1">
            <a:off x="9144000"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5" name="cau hoi b"/>
          <p:cNvSpPr txBox="1"/>
          <p:nvPr/>
        </p:nvSpPr>
        <p:spPr>
          <a:xfrm>
            <a:off x="9633827" y="5143500"/>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B. </a:t>
            </a:r>
            <a:r>
              <a:rPr lang="vi-VN" sz="3750">
                <a:solidFill>
                  <a:prstClr val="white"/>
                </a:solidFill>
                <a:latin typeface="Arial" panose="020B0604020202090204" pitchFamily="34" charset="0"/>
                <a:cs typeface="Arial" panose="020B0604020202090204" pitchFamily="34" charset="0"/>
              </a:rPr>
              <a:t>128</a:t>
            </a:r>
            <a:r>
              <a:rPr lang="en-US" sz="3750">
                <a:solidFill>
                  <a:prstClr val="white"/>
                </a:solidFill>
                <a:latin typeface="Arial" panose="020B0604020202090204" pitchFamily="34" charset="0"/>
                <a:cs typeface="Arial" panose="020B0604020202090204" pitchFamily="34" charset="0"/>
              </a:rPr>
              <a:t> </a:t>
            </a:r>
            <a:r>
              <a:rPr lang="vi-VN" sz="3750">
                <a:solidFill>
                  <a:prstClr val="white"/>
                </a:solidFill>
                <a:latin typeface="Arial" panose="020B0604020202090204" pitchFamily="34" charset="0"/>
                <a:cs typeface="Arial" panose="020B0604020202090204" pitchFamily="34" charset="0"/>
              </a:rPr>
              <a:t>cm</a:t>
            </a:r>
            <a:r>
              <a:rPr lang="vi-VN" sz="3750" baseline="30000">
                <a:solidFill>
                  <a:prstClr val="white"/>
                </a:solidFill>
                <a:latin typeface="Arial" panose="020B0604020202090204" pitchFamily="34" charset="0"/>
                <a:cs typeface="Arial" panose="020B0604020202090204" pitchFamily="34" charset="0"/>
              </a:rPr>
              <a:t>3</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27" name="cau hoi c"/>
          <p:cNvSpPr txBox="1"/>
          <p:nvPr/>
        </p:nvSpPr>
        <p:spPr>
          <a:xfrm>
            <a:off x="1639483" y="7898994"/>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C. </a:t>
            </a:r>
            <a:r>
              <a:rPr lang="vi-VN" sz="3750">
                <a:solidFill>
                  <a:prstClr val="white"/>
                </a:solidFill>
                <a:latin typeface="Arial" panose="020B0604020202090204" pitchFamily="34" charset="0"/>
                <a:cs typeface="Arial" panose="020B0604020202090204" pitchFamily="34" charset="0"/>
              </a:rPr>
              <a:t>1.280</a:t>
            </a:r>
            <a:r>
              <a:rPr lang="en-US" sz="3750">
                <a:solidFill>
                  <a:prstClr val="white"/>
                </a:solidFill>
                <a:latin typeface="Arial" panose="020B0604020202090204" pitchFamily="34" charset="0"/>
                <a:cs typeface="Arial" panose="020B0604020202090204" pitchFamily="34" charset="0"/>
              </a:rPr>
              <a:t> </a:t>
            </a:r>
            <a:r>
              <a:rPr lang="vi-VN" sz="3750">
                <a:solidFill>
                  <a:prstClr val="white"/>
                </a:solidFill>
                <a:latin typeface="Arial" panose="020B0604020202090204" pitchFamily="34" charset="0"/>
                <a:cs typeface="Arial" panose="020B0604020202090204" pitchFamily="34" charset="0"/>
              </a:rPr>
              <a:t>cm</a:t>
            </a:r>
            <a:r>
              <a:rPr lang="vi-VN" sz="3750" baseline="30000">
                <a:solidFill>
                  <a:prstClr val="white"/>
                </a:solidFill>
                <a:latin typeface="Arial" panose="020B0604020202090204" pitchFamily="34" charset="0"/>
                <a:cs typeface="Arial" panose="020B0604020202090204" pitchFamily="34" charset="0"/>
              </a:rPr>
              <a:t>3</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1" name="bang a"/>
          <p:cNvSpPr/>
          <p:nvPr/>
        </p:nvSpPr>
        <p:spPr>
          <a:xfrm flipH="1">
            <a:off x="1149656" y="4159919"/>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3" name="cau hoi a"/>
          <p:cNvSpPr txBox="1"/>
          <p:nvPr/>
        </p:nvSpPr>
        <p:spPr>
          <a:xfrm>
            <a:off x="1639483" y="5135067"/>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A. </a:t>
            </a:r>
            <a:r>
              <a:rPr lang="vi-VN" sz="3750">
                <a:solidFill>
                  <a:prstClr val="white"/>
                </a:solidFill>
                <a:latin typeface="Arial" panose="020B0604020202090204" pitchFamily="34" charset="0"/>
                <a:cs typeface="Arial" panose="020B0604020202090204" pitchFamily="34" charset="0"/>
              </a:rPr>
              <a:t>12,8</a:t>
            </a:r>
            <a:r>
              <a:rPr lang="en-US" sz="3750">
                <a:solidFill>
                  <a:prstClr val="white"/>
                </a:solidFill>
                <a:latin typeface="Arial" panose="020B0604020202090204" pitchFamily="34" charset="0"/>
                <a:cs typeface="Arial" panose="020B0604020202090204" pitchFamily="34" charset="0"/>
              </a:rPr>
              <a:t> </a:t>
            </a:r>
            <a:r>
              <a:rPr lang="vi-VN" sz="3750">
                <a:solidFill>
                  <a:prstClr val="white"/>
                </a:solidFill>
                <a:latin typeface="Arial" panose="020B0604020202090204" pitchFamily="34" charset="0"/>
                <a:cs typeface="Arial" panose="020B0604020202090204" pitchFamily="34" charset="0"/>
              </a:rPr>
              <a:t>cm</a:t>
            </a:r>
            <a:r>
              <a:rPr lang="vi-VN" sz="3750" baseline="30000">
                <a:solidFill>
                  <a:prstClr val="white"/>
                </a:solidFill>
                <a:latin typeface="Arial" panose="020B0604020202090204" pitchFamily="34" charset="0"/>
                <a:cs typeface="Arial" panose="020B0604020202090204" pitchFamily="34" charset="0"/>
              </a:rPr>
              <a:t>3</a:t>
            </a:r>
            <a:r>
              <a:rPr lang="vi-VN" sz="3750">
                <a:solidFill>
                  <a:prstClr val="white"/>
                </a:solidFill>
                <a:latin typeface="Arial" panose="020B0604020202090204" pitchFamily="34" charset="0"/>
                <a:cs typeface="Arial" panose="020B0604020202090204" pitchFamily="34" charset="0"/>
              </a:rPr>
              <a:t> </a:t>
            </a:r>
            <a:endParaRPr lang="en-US" sz="3750">
              <a:solidFill>
                <a:prstClr val="white"/>
              </a:solidFill>
              <a:latin typeface="Arial" panose="020B0604020202090204" pitchFamily="34" charset="0"/>
              <a:ea typeface="Tahoma" panose="020B0604030504040204" pitchFamily="34" charset="0"/>
              <a:cs typeface="Arial" panose="020B0604020202090204" pitchFamily="34" charset="0"/>
            </a:endParaRPr>
          </a:p>
        </p:txBody>
      </p:sp>
      <p:sp>
        <p:nvSpPr>
          <p:cNvPr id="34" name="cau hoi d"/>
          <p:cNvSpPr txBox="1"/>
          <p:nvPr/>
        </p:nvSpPr>
        <p:spPr>
          <a:xfrm>
            <a:off x="9633827" y="7898994"/>
            <a:ext cx="6975629" cy="669414"/>
          </a:xfrm>
          <a:prstGeom prst="rect">
            <a:avLst/>
          </a:prstGeom>
          <a:noFill/>
        </p:spPr>
        <p:txBody>
          <a:bodyPr wrap="square" rtlCol="0">
            <a:spAutoFit/>
          </a:bodyPr>
          <a:lstStyle/>
          <a:p>
            <a:pPr marL="514350" indent="-514350" algn="ctr" defTabSz="1371600">
              <a:buClr>
                <a:prstClr val="white"/>
              </a:buClr>
              <a:buFont typeface="Wingdings" panose="05000000000000000000" pitchFamily="2" charset="2"/>
              <a:buChar char="w"/>
              <a:defRPr/>
            </a:pPr>
            <a:r>
              <a:rPr lang="en-US" sz="3750">
                <a:solidFill>
                  <a:srgbClr val="FFC000"/>
                </a:solidFill>
                <a:latin typeface="Arial" panose="020B0604020202090204" pitchFamily="34" charset="0"/>
                <a:ea typeface="Tahoma" panose="020B0604030504040204" pitchFamily="34" charset="0"/>
                <a:cs typeface="Arial" panose="020B0604020202090204" pitchFamily="34" charset="0"/>
              </a:rPr>
              <a:t>D. </a:t>
            </a:r>
            <a:r>
              <a:rPr lang="vi-VN" sz="3750">
                <a:solidFill>
                  <a:prstClr val="white"/>
                </a:solidFill>
                <a:latin typeface="Arial" panose="020B0604020202090204" pitchFamily="34" charset="0"/>
                <a:cs typeface="Arial" panose="020B0604020202090204" pitchFamily="34" charset="0"/>
              </a:rPr>
              <a:t>12.800</a:t>
            </a:r>
            <a:r>
              <a:rPr lang="en-US" sz="3750">
                <a:solidFill>
                  <a:prstClr val="white"/>
                </a:solidFill>
                <a:latin typeface="Arial" panose="020B0604020202090204" pitchFamily="34" charset="0"/>
                <a:cs typeface="Arial" panose="020B0604020202090204" pitchFamily="34" charset="0"/>
              </a:rPr>
              <a:t> </a:t>
            </a:r>
            <a:r>
              <a:rPr lang="vi-VN" sz="3750">
                <a:solidFill>
                  <a:prstClr val="white"/>
                </a:solidFill>
                <a:latin typeface="Arial" panose="020B0604020202090204" pitchFamily="34" charset="0"/>
                <a:cs typeface="Arial" panose="020B0604020202090204" pitchFamily="34" charset="0"/>
              </a:rPr>
              <a:t>cm</a:t>
            </a:r>
            <a:r>
              <a:rPr lang="vi-VN" sz="3750" baseline="30000">
                <a:solidFill>
                  <a:prstClr val="white"/>
                </a:solidFill>
                <a:latin typeface="Arial" panose="020B0604020202090204" pitchFamily="34" charset="0"/>
                <a:cs typeface="Arial" panose="020B0604020202090204" pitchFamily="34" charset="0"/>
              </a:rPr>
              <a:t>3</a:t>
            </a:r>
            <a:endParaRPr lang="en-US" sz="3750">
              <a:solidFill>
                <a:prstClr val="white"/>
              </a:solidFill>
              <a:latin typeface="Arial" panose="020B0604020202090204" pitchFamily="34" charset="0"/>
              <a:cs typeface="Arial" panose="020B0604020202090204" pitchFamily="34" charset="0"/>
            </a:endParaRPr>
          </a:p>
        </p:txBody>
      </p:sp>
      <p:pic>
        <p:nvPicPr>
          <p:cNvPr id="38" name="Questio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288001" y="1295789"/>
            <a:ext cx="731045" cy="731045"/>
          </a:xfrm>
          <a:prstGeom prst="rect">
            <a:avLst/>
          </a:prstGeom>
        </p:spPr>
      </p:pic>
      <p:pic>
        <p:nvPicPr>
          <p:cNvPr id="39" name="Final Answer">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3"/>
          <a:stretch>
            <a:fillRect/>
          </a:stretch>
        </p:blipFill>
        <p:spPr>
          <a:xfrm>
            <a:off x="18288001" y="2218040"/>
            <a:ext cx="731045" cy="731045"/>
          </a:xfrm>
          <a:prstGeom prst="rect">
            <a:avLst/>
          </a:prstGeom>
        </p:spPr>
      </p:pic>
      <p:pic>
        <p:nvPicPr>
          <p:cNvPr id="40" name="Win">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3"/>
          <a:stretch>
            <a:fillRect/>
          </a:stretch>
        </p:blipFill>
        <p:spPr>
          <a:xfrm>
            <a:off x="18304358" y="3111233"/>
            <a:ext cx="731045" cy="731045"/>
          </a:xfrm>
          <a:prstGeom prst="rect">
            <a:avLst/>
          </a:prstGeom>
        </p:spPr>
      </p:pic>
      <p:pic>
        <p:nvPicPr>
          <p:cNvPr id="41" name="Lose">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18304358" y="3945617"/>
            <a:ext cx="731045" cy="731045"/>
          </a:xfrm>
          <a:prstGeom prst="rect">
            <a:avLst/>
          </a:prstGeom>
        </p:spPr>
      </p:pic>
      <p:grpSp>
        <p:nvGrpSpPr>
          <p:cNvPr id="2" name="Group 1"/>
          <p:cNvGrpSpPr/>
          <p:nvPr/>
        </p:nvGrpSpPr>
        <p:grpSpPr>
          <a:xfrm>
            <a:off x="0" y="1379335"/>
            <a:ext cx="18288000" cy="2254608"/>
            <a:chOff x="0" y="2959512"/>
            <a:chExt cx="12192000" cy="1503072"/>
          </a:xfrm>
        </p:grpSpPr>
        <p:cxnSp>
          <p:nvCxnSpPr>
            <p:cNvPr id="3" name="Straight Connector 2"/>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endParaRPr lang="en-US" sz="2700">
                <a:solidFill>
                  <a:prstClr val="white"/>
                </a:solidFill>
                <a:latin typeface="Arial" panose="020B0604020202090204" pitchFamily="34" charset="0"/>
                <a:cs typeface="Arial" panose="020B0604020202090204" pitchFamily="34" charset="0"/>
              </a:endParaRPr>
            </a:p>
          </p:txBody>
        </p:sp>
        <p:sp>
          <p:nvSpPr>
            <p:cNvPr id="5" name="TextBox 4"/>
            <p:cNvSpPr txBox="1"/>
            <p:nvPr/>
          </p:nvSpPr>
          <p:spPr>
            <a:xfrm>
              <a:off x="1210361" y="3080610"/>
              <a:ext cx="9383697" cy="1144416"/>
            </a:xfrm>
            <a:prstGeom prst="rect">
              <a:avLst/>
            </a:prstGeom>
            <a:noFill/>
          </p:spPr>
          <p:txBody>
            <a:bodyPr wrap="square" rtlCol="0">
              <a:spAutoFit/>
            </a:bodyPr>
            <a:lstStyle/>
            <a:p>
              <a:pPr algn="ctr" defTabSz="1371600">
                <a:lnSpc>
                  <a:spcPct val="150000"/>
                </a:lnSpc>
              </a:pPr>
              <a:r>
                <a:rPr lang="en-US" sz="3750" b="1">
                  <a:solidFill>
                    <a:prstClr val="white"/>
                  </a:solidFill>
                  <a:latin typeface="Arial" panose="020B0604020202090204" pitchFamily="34" charset="0"/>
                  <a:cs typeface="Arial" panose="020B0604020202090204" pitchFamily="34" charset="0"/>
                </a:rPr>
                <a:t>Câu hỏi 5: </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Khối lượng riêng của sắt là 7800kg/m</a:t>
              </a:r>
              <a:r>
                <a:rPr lang="vi-VN" sz="3750" baseline="30000">
                  <a:solidFill>
                    <a:prstClr val="white"/>
                  </a:solidFill>
                  <a:latin typeface="Arial" panose="020B0604020202090204" pitchFamily="34" charset="0"/>
                  <a:ea typeface="Times New Roman" panose="02020503050405090304" pitchFamily="18" charset="0"/>
                  <a:cs typeface="Arial" panose="020B0604020202090204" pitchFamily="34" charset="0"/>
                </a:rPr>
                <a:t>3</a:t>
              </a:r>
              <a:r>
                <a:rPr lang="vi-VN" sz="3750">
                  <a:solidFill>
                    <a:prstClr val="white"/>
                  </a:solidFill>
                  <a:latin typeface="Arial" panose="020B0604020202090204" pitchFamily="34" charset="0"/>
                  <a:ea typeface="Times New Roman" panose="02020503050405090304" pitchFamily="18" charset="0"/>
                  <a:cs typeface="Arial" panose="020B0604020202090204" pitchFamily="34" charset="0"/>
                </a:rPr>
                <a:t>. Vậy, 1kg sắt sẽ có thể tích vào khoảng</a:t>
              </a:r>
              <a:endParaRPr lang="en-US" sz="3750">
                <a:solidFill>
                  <a:prstClr val="white"/>
                </a:solidFill>
                <a:latin typeface="Arial" panose="020B0604020202090204" pitchFamily="34" charset="0"/>
                <a:ea typeface="Calibri" panose="020F0502020204030204" pitchFamily="34" charset="0"/>
                <a:cs typeface="Arial" panose="020B0604020202090204" pitchFamily="34" charset="0"/>
              </a:endParaRPr>
            </a:p>
          </p:txBody>
        </p:sp>
      </p:gr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4233189" y="-177262"/>
            <a:ext cx="9821622" cy="1706880"/>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800"/>
              </a:spcAft>
              <a:buClrTx/>
              <a:buSzTx/>
              <a:tabLst>
                <a:tab pos="2971800" algn="ctr"/>
                <a:tab pos="5943600" algn="r"/>
              </a:tabLst>
              <a:defRPr/>
            </a:pPr>
            <a:r>
              <a:rPr kumimoji="0" lang="en-US" sz="7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rPr>
              <a:t>VẬN DỤNG</a:t>
            </a:r>
            <a:endParaRPr kumimoji="0" lang="en-US" sz="7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p:sp>
        <p:nvSpPr>
          <p:cNvPr id="6" name="Rectangle: Rounded Corners 5"/>
          <p:cNvSpPr/>
          <p:nvPr/>
        </p:nvSpPr>
        <p:spPr>
          <a:xfrm>
            <a:off x="685800" y="1594785"/>
            <a:ext cx="17145000" cy="83416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90170" algn="ctr">
              <a:lnSpc>
                <a:spcPct val="150000"/>
              </a:lnSpc>
              <a:spcBef>
                <a:spcPts val="0"/>
              </a:spcBef>
              <a:spcAft>
                <a:spcPts val="0"/>
              </a:spcAft>
            </a:pPr>
            <a:r>
              <a:rPr lang="en-US" sz="4000" b="1">
                <a:solidFill>
                  <a:srgbClr val="FF0000"/>
                </a:solidFill>
                <a:effectLst/>
                <a:latin typeface="Times New Roman Regular" panose="02020503050405090304" charset="0"/>
                <a:ea typeface="Times New Roman" panose="02020503050405090304" pitchFamily="18" charset="0"/>
                <a:cs typeface="Times New Roman Regular" panose="02020503050405090304" charset="0"/>
              </a:rPr>
              <a:t>PHIẾU HỌC TẬP</a:t>
            </a:r>
            <a:endParaRPr lang="en-US" sz="4000" b="1">
              <a:solidFill>
                <a:srgbClr val="FF0000"/>
              </a:solidFill>
              <a:effectLst/>
              <a:latin typeface="Times New Roman Regular" panose="02020503050405090304" charset="0"/>
              <a:ea typeface="Times New Roman" panose="02020503050405090304" pitchFamily="18" charset="0"/>
              <a:cs typeface="Times New Roman Regular" panose="02020503050405090304" charset="0"/>
            </a:endParaRPr>
          </a:p>
          <a:p>
            <a:pPr marL="0" marR="90170" algn="just">
              <a:lnSpc>
                <a:spcPct val="150000"/>
              </a:lnSpc>
              <a:spcBef>
                <a:spcPts val="0"/>
              </a:spcBef>
              <a:spcAft>
                <a:spcPts val="0"/>
              </a:spcAft>
            </a:pPr>
            <a:r>
              <a:rPr lang="vi-VN" sz="3500" b="1">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Câu 1: </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Tính khối lượng riêng của một thanh sắt có khối lượng 390kg, biết thể tích của thanh sắt là 0,05 m</a:t>
            </a:r>
            <a:r>
              <a:rPr lang="vi-VN" sz="3500" baseline="300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3</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vi-VN" sz="3500" b="1">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 Câu 2: </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Tính khối lượng của một hòn đá có thể tích 0,8m</a:t>
            </a:r>
            <a:r>
              <a:rPr lang="vi-VN" sz="3500" baseline="300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3</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 Biết hòn đá có khối lượng riêng là 2600 kg/m</a:t>
            </a:r>
            <a:r>
              <a:rPr lang="vi-VN" sz="3500" baseline="300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3</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 </a:t>
            </a:r>
            <a:r>
              <a:rPr lang="vi-VN" sz="3500" b="1">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Câu 3: </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Người ta pha 0,5g muối vào nửa lít nước. Cho D</a:t>
            </a:r>
            <a:r>
              <a:rPr lang="vi-VN" sz="3500" baseline="-250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nước</a:t>
            </a: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 = 1000 kg/m</a:t>
            </a:r>
            <a:r>
              <a:rPr lang="vi-VN" sz="3500" baseline="300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3</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a) Tính khối lượng của nửa lít nước </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b) Tính khối lượng của nước và muối sau khi pha </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a:p>
            <a:pPr marL="0" marR="90170" algn="just">
              <a:lnSpc>
                <a:spcPct val="150000"/>
              </a:lnSpc>
              <a:spcBef>
                <a:spcPts val="0"/>
              </a:spcBef>
              <a:spcAft>
                <a:spcPts val="0"/>
              </a:spcAft>
            </a:pPr>
            <a:r>
              <a:rPr lang="vi-VN" sz="3500">
                <a:solidFill>
                  <a:schemeClr val="tx1"/>
                </a:solidFill>
                <a:effectLst/>
                <a:latin typeface="Times New Roman Regular" panose="02020503050405090304" charset="0"/>
                <a:ea typeface="Times New Roman" panose="02020503050405090304" pitchFamily="18" charset="0"/>
                <a:cs typeface="Times New Roman Regular" panose="02020503050405090304" charset="0"/>
              </a:rPr>
              <a:t>c) Tính khối lượng riêng của nước muối vừa mới pha (cho thể tích của nước muối sau khi pha vẫn bằng thể tích của nước). </a:t>
            </a:r>
            <a:endParaRPr lang="en-US" sz="3500">
              <a:solidFill>
                <a:schemeClr val="tx1"/>
              </a:solidFill>
              <a:effectLst/>
              <a:latin typeface="Times New Roman Regular" panose="02020503050405090304" charset="0"/>
              <a:ea typeface="Calibri" panose="020F0502020204030204" pitchFamily="34" charset="0"/>
              <a:cs typeface="Times New Roman Regular" panose="02020503050405090304" charset="0"/>
            </a:endParaRPr>
          </a:p>
        </p:txBody>
      </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arn(inVertical)">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arn(inVertical)">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arn(inVertical)">
                                      <p:cBhvr>
                                        <p:cTn id="4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7" name="TextBox 36"/>
          <p:cNvSpPr txBox="1"/>
          <p:nvPr/>
        </p:nvSpPr>
        <p:spPr>
          <a:xfrm>
            <a:off x="4233189" y="-177262"/>
            <a:ext cx="9821622" cy="170688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tab pos="2971800" algn="ctr"/>
                <a:tab pos="5943600" algn="r"/>
              </a:tabLst>
              <a:defRPr/>
            </a:pPr>
            <a:r>
              <a:rPr kumimoji="0" lang="en-US" sz="7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rPr>
              <a:t>VẬN DỤNG</a:t>
            </a:r>
            <a:endParaRPr kumimoji="0" lang="en-US" sz="7000" b="1" i="0" u="none" strike="noStrike" kern="1200" cap="none" spc="0" normalizeH="0" baseline="0" noProof="0">
              <a:ln>
                <a:noFill/>
              </a:ln>
              <a:solidFill>
                <a:prstClr val="black"/>
              </a:solidFill>
              <a:effectLst/>
              <a:uLnTx/>
              <a:uFillTx/>
              <a:latin typeface="Times New Roman Bold" panose="02020503050405090304" charset="0"/>
              <a:ea typeface="Calibri" panose="020F0502020204030204" pitchFamily="34" charset="0"/>
              <a:cs typeface="Times New Roman Bold" panose="02020503050405090304" charset="0"/>
            </a:endParaRPr>
          </a:p>
        </p:txBody>
      </p:sp>
      <mc:AlternateContent xmlns:mc="http://schemas.openxmlformats.org/markup-compatibility/2006">
        <mc:Choice xmlns:a14="http://schemas.microsoft.com/office/drawing/2010/main" Requires="a14">
          <p:sp>
            <p:nvSpPr>
              <p:cNvPr id="6" name="Rectangle: Rounded Corners 5"/>
              <p:cNvSpPr/>
              <p:nvPr/>
            </p:nvSpPr>
            <p:spPr>
              <a:xfrm>
                <a:off x="685800" y="1594785"/>
                <a:ext cx="17145000" cy="83416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90170" lvl="0" indent="0" algn="ctr" defTabSz="914400" rtl="0" eaLnBrk="1" fontAlgn="auto" latinLnBrk="0" hangingPunct="1">
                  <a:lnSpc>
                    <a:spcPct val="150000"/>
                  </a:lnSpc>
                  <a:spcBef>
                    <a:spcPts val="0"/>
                  </a:spcBef>
                  <a:spcAft>
                    <a:spcPts val="0"/>
                  </a:spcAft>
                  <a:buClrTx/>
                  <a:buSzTx/>
                  <a:buFontTx/>
                  <a:buNone/>
                  <a:defRPr/>
                </a:pPr>
                <a:r>
                  <a:rPr kumimoji="0" lang="en-US" sz="4000" b="1" i="0" u="none" strike="noStrike" kern="1200" cap="none" spc="0" normalizeH="0" baseline="0" noProof="0">
                    <a:ln>
                      <a:noFill/>
                    </a:ln>
                    <a:solidFill>
                      <a:srgbClr val="FF0000"/>
                    </a:solidFill>
                    <a:effectLst/>
                    <a:uLnTx/>
                    <a:uFillTx/>
                    <a:latin typeface="Times New Roman Regular" panose="02020503050405090304" charset="0"/>
                    <a:ea typeface="Times New Roman" panose="02020503050405090304" pitchFamily="18" charset="0"/>
                    <a:cs typeface="Times New Roman Regular" panose="02020503050405090304" charset="0"/>
                  </a:rPr>
                  <a:t>PHIẾU HỌC TẬP</a:t>
                </a:r>
                <a:endParaRPr kumimoji="0" lang="en-US" sz="4000" b="1" i="0" u="none" strike="noStrike" kern="1200" cap="none" spc="0" normalizeH="0" baseline="0" noProof="0">
                  <a:ln>
                    <a:noFill/>
                  </a:ln>
                  <a:solidFill>
                    <a:srgbClr val="FF0000"/>
                  </a:solidFill>
                  <a:effectLst/>
                  <a:uLnTx/>
                  <a:uFillTx/>
                  <a:latin typeface="Times New Roman Regular" panose="02020503050405090304" charset="0"/>
                  <a:ea typeface="Times New Roman" panose="02020503050405090304" pitchFamily="18" charset="0"/>
                  <a:cs typeface="Times New Roman Regular" panose="02020503050405090304" charset="0"/>
                </a:endParaRPr>
              </a:p>
              <a:p>
                <a:pPr algn="just">
                  <a:lnSpc>
                    <a:spcPct val="150000"/>
                  </a:lnSpc>
                </a:pPr>
                <a:r>
                  <a:rPr lang="vi-VN" sz="4000" b="1">
                    <a:solidFill>
                      <a:schemeClr val="tx1"/>
                    </a:solidFill>
                    <a:latin typeface="Times New Roman Regular" panose="02020503050405090304" charset="0"/>
                    <a:cs typeface="Times New Roman Regular" panose="02020503050405090304" charset="0"/>
                  </a:rPr>
                  <a:t>Câu 1: </a:t>
                </a:r>
                <a:r>
                  <a:rPr lang="vi-VN" sz="4000">
                    <a:solidFill>
                      <a:schemeClr val="tx1"/>
                    </a:solidFill>
                    <a:latin typeface="Times New Roman Regular" panose="02020503050405090304" charset="0"/>
                    <a:cs typeface="Times New Roman Regular" panose="02020503050405090304" charset="0"/>
                  </a:rPr>
                  <a:t>Khối lượng riêng của một thanh sắt là: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14:m>
                  <m:oMathPara xmlns:m="http://schemas.openxmlformats.org/officeDocument/2006/math">
                    <m:oMathParaPr>
                      <m:jc m:val="centerGroup"/>
                    </m:oMathParaPr>
                    <m:oMath xmlns:m="http://schemas.openxmlformats.org/officeDocument/2006/math">
                      <m:r>
                        <a:rPr lang="en-US" sz="4000" i="1">
                          <a:solidFill>
                            <a:schemeClr val="tx1"/>
                          </a:solidFill>
                          <a:latin typeface="DejaVu Math TeX Gyre" panose="02000503000000000000" charset="0"/>
                          <a:cs typeface="DejaVu Math TeX Gyre" panose="02000503000000000000" charset="0"/>
                        </a:rPr>
                        <m:t>𝐷</m:t>
                      </m:r>
                      <m:r>
                        <a:rPr lang="en-US" sz="4000" i="1">
                          <a:solidFill>
                            <a:schemeClr val="tx1"/>
                          </a:solidFill>
                          <a:latin typeface="DejaVu Math TeX Gyre" panose="02000503000000000000" charset="0"/>
                          <a:ea typeface="SimSun" charset="0"/>
                          <a:cs typeface="DejaVu Math TeX Gyre" panose="02000503000000000000" charset="0"/>
                        </a:rPr>
                        <m:t>=</m:t>
                      </m:r>
                      <m:f>
                        <m:fPr>
                          <m:ctrlPr>
                            <a:rPr lang="en-US" sz="4000" i="1">
                              <a:solidFill>
                                <a:schemeClr val="tx1"/>
                              </a:solidFill>
                              <a:latin typeface="DejaVu Math TeX Gyre" panose="02000503000000000000" charset="0"/>
                              <a:cs typeface="DejaVu Math TeX Gyre" panose="02000503000000000000" charset="0"/>
                            </a:rPr>
                          </m:ctrlPr>
                        </m:fPr>
                        <m:num>
                          <m:r>
                            <a:rPr lang="en-US" sz="4000" i="1">
                              <a:solidFill>
                                <a:schemeClr val="tx1"/>
                              </a:solidFill>
                              <a:latin typeface="DejaVu Math TeX Gyre" panose="02000503000000000000" charset="0"/>
                              <a:cs typeface="DejaVu Math TeX Gyre" panose="02000503000000000000" charset="0"/>
                            </a:rPr>
                            <m:t>𝑚</m:t>
                          </m:r>
                        </m:num>
                        <m:den>
                          <m:r>
                            <a:rPr lang="en-US" sz="4000" i="1">
                              <a:solidFill>
                                <a:schemeClr val="tx1"/>
                              </a:solidFill>
                              <a:latin typeface="DejaVu Math TeX Gyre" panose="02000503000000000000" charset="0"/>
                              <a:cs typeface="DejaVu Math TeX Gyre" panose="02000503000000000000" charset="0"/>
                            </a:rPr>
                            <m:t>𝑉</m:t>
                          </m:r>
                        </m:den>
                      </m:f>
                      <m:r>
                        <a:rPr lang="en-US" sz="4000" i="1">
                          <a:solidFill>
                            <a:schemeClr val="tx1"/>
                          </a:solidFill>
                          <a:latin typeface="DejaVu Math TeX Gyre" panose="02000503000000000000" charset="0"/>
                          <a:ea typeface="SimSun" charset="0"/>
                          <a:cs typeface="DejaVu Math TeX Gyre" panose="02000503000000000000" charset="0"/>
                        </a:rPr>
                        <m:t>=</m:t>
                      </m:r>
                      <m:f>
                        <m:fPr>
                          <m:ctrlPr>
                            <a:rPr lang="en-US" sz="4000" i="1">
                              <a:solidFill>
                                <a:schemeClr val="tx1"/>
                              </a:solidFill>
                              <a:latin typeface="DejaVu Math TeX Gyre" panose="02000503000000000000" charset="0"/>
                              <a:cs typeface="DejaVu Math TeX Gyre" panose="02000503000000000000" charset="0"/>
                            </a:rPr>
                          </m:ctrlPr>
                        </m:fPr>
                        <m:num>
                          <m:r>
                            <a:rPr lang="en-US" sz="4000" i="1">
                              <a:solidFill>
                                <a:schemeClr val="tx1"/>
                              </a:solidFill>
                              <a:latin typeface="DejaVu Math TeX Gyre" panose="02000503000000000000" charset="0"/>
                              <a:ea typeface="SimSun" charset="0"/>
                              <a:cs typeface="DejaVu Math TeX Gyre" panose="02000503000000000000" charset="0"/>
                            </a:rPr>
                            <m:t>390</m:t>
                          </m:r>
                        </m:num>
                        <m:den>
                          <m:r>
                            <a:rPr lang="en-US" sz="4000" i="1">
                              <a:solidFill>
                                <a:schemeClr val="tx1"/>
                              </a:solidFill>
                              <a:latin typeface="DejaVu Math TeX Gyre" panose="02000503000000000000" charset="0"/>
                              <a:ea typeface="SimSun" charset="0"/>
                              <a:cs typeface="DejaVu Math TeX Gyre" panose="02000503000000000000" charset="0"/>
                            </a:rPr>
                            <m:t>0</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ea typeface="SimSun" charset="0"/>
                              <a:cs typeface="DejaVu Math TeX Gyre" panose="02000503000000000000" charset="0"/>
                            </a:rPr>
                            <m:t>05</m:t>
                          </m:r>
                        </m:den>
                      </m:f>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ea typeface="SimSun" charset="0"/>
                          <a:cs typeface="DejaVu Math TeX Gyre" panose="02000503000000000000" charset="0"/>
                        </a:rPr>
                        <m:t>7800</m:t>
                      </m:r>
                      <m:r>
                        <a:rPr lang="en-US" sz="4000" i="1">
                          <a:solidFill>
                            <a:schemeClr val="tx1"/>
                          </a:solidFill>
                          <a:latin typeface="DejaVu Math TeX Gyre" panose="02000503000000000000" charset="0"/>
                          <a:ea typeface="SimSun" charset="0"/>
                          <a:cs typeface="DejaVu Math TeX Gyre" panose="02000503000000000000" charset="0"/>
                        </a:rPr>
                        <m:t> (</m:t>
                      </m:r>
                      <m:r>
                        <a:rPr lang="en-US" sz="4000" i="1">
                          <a:solidFill>
                            <a:schemeClr val="tx1"/>
                          </a:solidFill>
                          <a:latin typeface="DejaVu Math TeX Gyre" panose="02000503000000000000" charset="0"/>
                          <a:cs typeface="DejaVu Math TeX Gyre" panose="02000503000000000000" charset="0"/>
                        </a:rPr>
                        <m:t>𝑘𝑔</m:t>
                      </m:r>
                      <m:r>
                        <a:rPr lang="en-US" sz="4000" i="1">
                          <a:solidFill>
                            <a:schemeClr val="tx1"/>
                          </a:solidFill>
                          <a:latin typeface="DejaVu Math TeX Gyre" panose="02000503000000000000" charset="0"/>
                          <a:ea typeface="SimSun" charset="0"/>
                          <a:cs typeface="DejaVu Math TeX Gyre" panose="02000503000000000000" charset="0"/>
                        </a:rPr>
                        <m:t>/</m:t>
                      </m:r>
                      <m:sSup>
                        <m:sSupPr>
                          <m:ctrlPr>
                            <a:rPr lang="en-US" sz="4000" i="1">
                              <a:solidFill>
                                <a:schemeClr val="tx1"/>
                              </a:solidFill>
                              <a:latin typeface="DejaVu Math TeX Gyre" panose="02000503000000000000" charset="0"/>
                              <a:cs typeface="DejaVu Math TeX Gyre" panose="02000503000000000000" charset="0"/>
                            </a:rPr>
                          </m:ctrlPr>
                        </m:sSupPr>
                        <m:e>
                          <m:r>
                            <a:rPr lang="en-US" sz="4000" i="1">
                              <a:solidFill>
                                <a:schemeClr val="tx1"/>
                              </a:solidFill>
                              <a:latin typeface="DejaVu Math TeX Gyre" panose="02000503000000000000" charset="0"/>
                              <a:cs typeface="DejaVu Math TeX Gyre" panose="02000503000000000000" charset="0"/>
                            </a:rPr>
                            <m:t>𝑚</m:t>
                          </m:r>
                        </m:e>
                        <m:sup>
                          <m:r>
                            <a:rPr lang="en-US" sz="4000" i="1">
                              <a:solidFill>
                                <a:schemeClr val="tx1"/>
                              </a:solidFill>
                              <a:latin typeface="DejaVu Math TeX Gyre" panose="02000503000000000000" charset="0"/>
                              <a:ea typeface="SimSun" charset="0"/>
                              <a:cs typeface="DejaVu Math TeX Gyre" panose="02000503000000000000" charset="0"/>
                            </a:rPr>
                            <m:t>3</m:t>
                          </m:r>
                        </m:sup>
                      </m:sSup>
                      <m:r>
                        <a:rPr lang="en-US" sz="4000" i="1">
                          <a:solidFill>
                            <a:schemeClr val="tx1"/>
                          </a:solidFill>
                          <a:latin typeface="DejaVu Math TeX Gyre" panose="02000503000000000000" charset="0"/>
                          <a:ea typeface="SimSun" charset="0"/>
                          <a:cs typeface="DejaVu Math TeX Gyre" panose="02000503000000000000" charset="0"/>
                        </a:rPr>
                        <m:t>)</m:t>
                      </m:r>
                    </m:oMath>
                  </m:oMathPara>
                </a14:m>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vi-VN" sz="4000">
                    <a:solidFill>
                      <a:schemeClr val="tx1"/>
                    </a:solidFill>
                    <a:latin typeface="Times New Roman Regular" panose="02020503050405090304" charset="0"/>
                    <a:cs typeface="Times New Roman Regular" panose="02020503050405090304" charset="0"/>
                  </a:rPr>
                  <a:t>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vi-VN" sz="4000" b="1">
                    <a:solidFill>
                      <a:schemeClr val="tx1"/>
                    </a:solidFill>
                    <a:latin typeface="Times New Roman Regular" panose="02020503050405090304" charset="0"/>
                    <a:cs typeface="Times New Roman Regular" panose="02020503050405090304" charset="0"/>
                  </a:rPr>
                  <a:t>Câu 2: </a:t>
                </a:r>
                <a:r>
                  <a:rPr lang="vi-VN" sz="4000">
                    <a:solidFill>
                      <a:schemeClr val="tx1"/>
                    </a:solidFill>
                    <a:latin typeface="Times New Roman Regular" panose="02020503050405090304" charset="0"/>
                    <a:cs typeface="Times New Roman Regular" panose="02020503050405090304" charset="0"/>
                  </a:rPr>
                  <a:t>Khối lượng của hòn đá đó là:</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14:m>
                  <m:oMathPara xmlns:m="http://schemas.openxmlformats.org/officeDocument/2006/math">
                    <m:oMathParaPr>
                      <m:jc m:val="centerGroup"/>
                    </m:oMathParaPr>
                    <m:oMath xmlns:m="http://schemas.openxmlformats.org/officeDocument/2006/math">
                      <m:r>
                        <a:rPr lang="en-US" sz="4000" i="1">
                          <a:solidFill>
                            <a:schemeClr val="tx1"/>
                          </a:solidFill>
                          <a:latin typeface="DejaVu Math TeX Gyre" panose="02000503000000000000" charset="0"/>
                          <a:cs typeface="DejaVu Math TeX Gyre" panose="02000503000000000000" charset="0"/>
                        </a:rPr>
                        <m:t>𝑚</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cs typeface="DejaVu Math TeX Gyre" panose="02000503000000000000" charset="0"/>
                        </a:rPr>
                        <m:t>𝐷</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cs typeface="DejaVu Math TeX Gyre" panose="02000503000000000000" charset="0"/>
                        </a:rPr>
                        <m:t>𝑉</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ea typeface="SimSun" charset="0"/>
                          <a:cs typeface="DejaVu Math TeX Gyre" panose="02000503000000000000" charset="0"/>
                        </a:rPr>
                        <m:t>2600</m:t>
                      </m:r>
                      <m:r>
                        <a:rPr lang="en-US" sz="4000" i="1">
                          <a:solidFill>
                            <a:schemeClr val="tx1"/>
                          </a:solidFill>
                          <a:latin typeface="DejaVu Math TeX Gyre" panose="02000503000000000000" charset="0"/>
                          <a:ea typeface="SimSun" charset="0"/>
                          <a:cs typeface="DejaVu Math TeX Gyre" panose="02000503000000000000" charset="0"/>
                        </a:rPr>
                        <m:t> . </m:t>
                      </m:r>
                      <m:r>
                        <a:rPr lang="en-US" sz="4000" i="1">
                          <a:solidFill>
                            <a:schemeClr val="tx1"/>
                          </a:solidFill>
                          <a:latin typeface="DejaVu Math TeX Gyre" panose="02000503000000000000" charset="0"/>
                          <a:ea typeface="SimSun" charset="0"/>
                          <a:cs typeface="DejaVu Math TeX Gyre" panose="02000503000000000000" charset="0"/>
                        </a:rPr>
                        <m:t>0</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ea typeface="SimSun" charset="0"/>
                          <a:cs typeface="DejaVu Math TeX Gyre" panose="02000503000000000000" charset="0"/>
                        </a:rPr>
                        <m:t>8</m:t>
                      </m:r>
                      <m:r>
                        <a:rPr lang="en-US" sz="4000" i="1">
                          <a:solidFill>
                            <a:schemeClr val="tx1"/>
                          </a:solidFill>
                          <a:latin typeface="DejaVu Math TeX Gyre" panose="02000503000000000000" charset="0"/>
                          <a:ea typeface="SimSun" charset="0"/>
                          <a:cs typeface="DejaVu Math TeX Gyre" panose="02000503000000000000" charset="0"/>
                        </a:rPr>
                        <m:t>=</m:t>
                      </m:r>
                      <m:r>
                        <a:rPr lang="en-US" sz="4000" i="1">
                          <a:solidFill>
                            <a:schemeClr val="tx1"/>
                          </a:solidFill>
                          <a:latin typeface="DejaVu Math TeX Gyre" panose="02000503000000000000" charset="0"/>
                          <a:ea typeface="SimSun" charset="0"/>
                          <a:cs typeface="DejaVu Math TeX Gyre" panose="02000503000000000000" charset="0"/>
                        </a:rPr>
                        <m:t>2080</m:t>
                      </m:r>
                      <m:r>
                        <a:rPr lang="en-US" sz="4000" i="1">
                          <a:solidFill>
                            <a:schemeClr val="tx1"/>
                          </a:solidFill>
                          <a:latin typeface="DejaVu Math TeX Gyre" panose="02000503000000000000" charset="0"/>
                          <a:ea typeface="SimSun" charset="0"/>
                          <a:cs typeface="DejaVu Math TeX Gyre" panose="02000503000000000000" charset="0"/>
                        </a:rPr>
                        <m:t> (</m:t>
                      </m:r>
                      <m:r>
                        <a:rPr lang="en-US" sz="4000" i="1">
                          <a:solidFill>
                            <a:schemeClr val="tx1"/>
                          </a:solidFill>
                          <a:latin typeface="DejaVu Math TeX Gyre" panose="02000503000000000000" charset="0"/>
                          <a:cs typeface="DejaVu Math TeX Gyre" panose="02000503000000000000" charset="0"/>
                        </a:rPr>
                        <m:t>𝑘𝑔</m:t>
                      </m:r>
                      <m:r>
                        <a:rPr lang="en-US" sz="4000" i="1">
                          <a:solidFill>
                            <a:schemeClr val="tx1"/>
                          </a:solidFill>
                          <a:latin typeface="DejaVu Math TeX Gyre" panose="02000503000000000000" charset="0"/>
                          <a:ea typeface="SimSun" charset="0"/>
                          <a:cs typeface="DejaVu Math TeX Gyre" panose="02000503000000000000" charset="0"/>
                        </a:rPr>
                        <m:t>)</m:t>
                      </m:r>
                    </m:oMath>
                  </m:oMathPara>
                </a14:m>
                <a:endParaRPr lang="en-US" sz="4000">
                  <a:solidFill>
                    <a:schemeClr val="tx1"/>
                  </a:solidFill>
                  <a:latin typeface="Times New Roman Regular" panose="02020503050405090304" charset="0"/>
                  <a:cs typeface="Times New Roman Regular" panose="02020503050405090304" charset="0"/>
                </a:endParaRPr>
              </a:p>
              <a:p>
                <a:pPr marL="0" marR="90170" lvl="0" indent="0" algn="just" defTabSz="914400" rtl="0" eaLnBrk="1" fontAlgn="auto" latinLnBrk="0" hangingPunct="1">
                  <a:lnSpc>
                    <a:spcPct val="150000"/>
                  </a:lnSpc>
                  <a:spcBef>
                    <a:spcPts val="0"/>
                  </a:spcBef>
                  <a:spcAft>
                    <a:spcPts val="0"/>
                  </a:spcAft>
                  <a:buClrTx/>
                  <a:buSzTx/>
                  <a:buFontTx/>
                  <a:buNone/>
                  <a:defRPr/>
                </a:pPr>
                <a:endParaRPr kumimoji="0" lang="en-US" sz="3500" b="0" i="0" u="none" strike="noStrike" kern="1200" cap="none" spc="0" normalizeH="0" baseline="0" noProof="0">
                  <a:ln>
                    <a:noFill/>
                  </a:ln>
                  <a:solidFill>
                    <a:prstClr val="black"/>
                  </a:solidFill>
                  <a:effectLst/>
                  <a:uLnTx/>
                  <a:uFillTx/>
                  <a:latin typeface="Times New Roman Regular" panose="02020503050405090304" charset="0"/>
                  <a:ea typeface="Calibri" panose="020F0502020204030204" pitchFamily="34" charset="0"/>
                  <a:cs typeface="Times New Roman Regular" panose="02020503050405090304" charset="0"/>
                </a:endParaRPr>
              </a:p>
            </p:txBody>
          </p:sp>
        </mc:Choice>
        <mc:Fallback>
          <p:sp>
            <p:nvSpPr>
              <p:cNvPr id="6" name="Rectangle: Rounded Corners 5"/>
              <p:cNvSpPr>
                <a:spLocks noRot="1" noChangeAspect="1" noMove="1" noResize="1" noEditPoints="1" noAdjustHandles="1" noChangeArrowheads="1" noChangeShapeType="1" noTextEdit="1"/>
              </p:cNvSpPr>
              <p:nvPr/>
            </p:nvSpPr>
            <p:spPr>
              <a:xfrm>
                <a:off x="685800" y="1594785"/>
                <a:ext cx="17145000" cy="8341693"/>
              </a:xfrm>
              <a:prstGeom prst="roundRect">
                <a:avLst/>
              </a:prstGeom>
              <a:blipFill rotWithShape="1">
                <a:blip r:embed="rId7"/>
                <a:stretch>
                  <a:fillRect l="-74" t="-156" r="-74" b="-145"/>
                </a:stretch>
              </a:blipFill>
            </p:spPr>
            <p:style>
              <a:lnRef idx="2">
                <a:schemeClr val="accent1">
                  <a:shade val="15000"/>
                </a:schemeClr>
              </a:lnRef>
              <a:fillRef idx="1">
                <a:schemeClr val="accent1"/>
              </a:fillRef>
              <a:effectRef idx="0">
                <a:schemeClr val="accent1"/>
              </a:effectRef>
              <a:fontRef idx="minor">
                <a:schemeClr val="lt1"/>
              </a:fontRef>
            </p:style>
            <p:txBody>
              <a:bodyPr/>
              <a:lstStyle/>
              <a:p>
                <a:r>
                  <a:rPr lang="en-US" altLang="en-US">
                    <a:noFill/>
                  </a:rPr>
                  <a:t> </a:t>
                </a:r>
              </a:p>
            </p:txBody>
          </p:sp>
        </mc:Fallback>
      </mc:AlternateContent>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mc:AlternateContent xmlns:mc="http://schemas.openxmlformats.org/markup-compatibility/2006">
        <mc:Choice xmlns:a14="http://schemas.microsoft.com/office/drawing/2010/main" Requires="a14">
          <p:sp>
            <p:nvSpPr>
              <p:cNvPr id="6" name="Rectangle: Rounded Corners 5"/>
              <p:cNvSpPr/>
              <p:nvPr/>
            </p:nvSpPr>
            <p:spPr>
              <a:xfrm>
                <a:off x="685800" y="190499"/>
                <a:ext cx="17145000" cy="97459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90170" lvl="0" indent="0" algn="ctr" defTabSz="914400" rtl="0" eaLnBrk="1" fontAlgn="auto" latinLnBrk="0" hangingPunct="1">
                  <a:lnSpc>
                    <a:spcPct val="150000"/>
                  </a:lnSpc>
                  <a:spcBef>
                    <a:spcPts val="0"/>
                  </a:spcBef>
                  <a:spcAft>
                    <a:spcPts val="0"/>
                  </a:spcAft>
                  <a:buClrTx/>
                  <a:buSzTx/>
                  <a:buFontTx/>
                  <a:buNone/>
                  <a:defRPr/>
                </a:pPr>
                <a:r>
                  <a:rPr kumimoji="0" lang="en-US" sz="4000" b="1" i="0" u="none" strike="noStrike" kern="1200" cap="none" spc="0" normalizeH="0" baseline="0" noProof="0">
                    <a:ln>
                      <a:noFill/>
                    </a:ln>
                    <a:solidFill>
                      <a:srgbClr val="FF0000"/>
                    </a:solidFill>
                    <a:effectLst/>
                    <a:uLnTx/>
                    <a:uFillTx/>
                    <a:latin typeface="Times New Roman Bold" panose="02020503050405090304" charset="0"/>
                    <a:ea typeface="Times New Roman" panose="02020503050405090304" pitchFamily="18" charset="0"/>
                    <a:cs typeface="Times New Roman Bold" panose="02020503050405090304" charset="0"/>
                  </a:rPr>
                  <a:t>PHIẾU HỌC TẬP</a:t>
                </a:r>
                <a:endParaRPr kumimoji="0" lang="en-US" sz="4000" b="1" i="0" u="none" strike="noStrike" kern="1200" cap="none" spc="0" normalizeH="0" baseline="0" noProof="0">
                  <a:ln>
                    <a:noFill/>
                  </a:ln>
                  <a:solidFill>
                    <a:srgbClr val="FF0000"/>
                  </a:solidFill>
                  <a:effectLst/>
                  <a:uLnTx/>
                  <a:uFillTx/>
                  <a:latin typeface="Times New Roman Bold" panose="02020503050405090304" charset="0"/>
                  <a:ea typeface="Times New Roman" panose="02020503050405090304" pitchFamily="18" charset="0"/>
                  <a:cs typeface="Times New Roman Bold" panose="02020503050405090304" charset="0"/>
                </a:endParaRPr>
              </a:p>
              <a:p>
                <a:pPr>
                  <a:lnSpc>
                    <a:spcPct val="150000"/>
                  </a:lnSpc>
                </a:pPr>
                <a:r>
                  <a:rPr lang="en-US" b="1"/>
                  <a:t>Câu 3</a:t>
                </a:r>
                <a:r>
                  <a:rPr lang="vi-VN" b="1"/>
                  <a:t>:</a:t>
                </a:r>
                <a:endParaRPr lang="en-US"/>
              </a:p>
              <a:p>
                <a:pPr algn="just">
                  <a:lnSpc>
                    <a:spcPct val="150000"/>
                  </a:lnSpc>
                </a:pPr>
                <a:r>
                  <a:rPr lang="en-US" sz="4000" b="1">
                    <a:solidFill>
                      <a:schemeClr val="tx1"/>
                    </a:solidFill>
                    <a:latin typeface="Times New Roman Regular" panose="02020503050405090304" charset="0"/>
                    <a:cs typeface="Times New Roman Regular" panose="02020503050405090304" charset="0"/>
                  </a:rPr>
                  <a:t>Câu 3:</a:t>
                </a:r>
                <a:r>
                  <a:rPr lang="en-US" sz="4000">
                    <a:solidFill>
                      <a:schemeClr val="tx1"/>
                    </a:solidFill>
                    <a:latin typeface="Times New Roman Regular" panose="02020503050405090304" charset="0"/>
                    <a:cs typeface="Times New Roman Regular" panose="02020503050405090304" charset="0"/>
                  </a:rPr>
                  <a:t> Đổi 0,5 lít = 0,5 dm</a:t>
                </a:r>
                <a:r>
                  <a:rPr lang="en-US" sz="4000" baseline="30000">
                    <a:solidFill>
                      <a:schemeClr val="tx1"/>
                    </a:solidFill>
                    <a:latin typeface="Times New Roman Regular" panose="02020503050405090304" charset="0"/>
                    <a:cs typeface="Times New Roman Regular" panose="02020503050405090304" charset="0"/>
                  </a:rPr>
                  <a:t>3</a:t>
                </a:r>
                <a:r>
                  <a:rPr lang="en-US" sz="4000">
                    <a:solidFill>
                      <a:schemeClr val="tx1"/>
                    </a:solidFill>
                    <a:latin typeface="Times New Roman Regular" panose="02020503050405090304" charset="0"/>
                    <a:cs typeface="Times New Roman Regular" panose="02020503050405090304" charset="0"/>
                  </a:rPr>
                  <a:t> = 0,0005 m</a:t>
                </a:r>
                <a:r>
                  <a:rPr lang="en-US" sz="4000" baseline="30000">
                    <a:solidFill>
                      <a:schemeClr val="tx1"/>
                    </a:solidFill>
                    <a:latin typeface="Times New Roman Regular" panose="02020503050405090304" charset="0"/>
                    <a:cs typeface="Times New Roman Regular" panose="02020503050405090304" charset="0"/>
                  </a:rPr>
                  <a:t>3</a:t>
                </a:r>
                <a:r>
                  <a:rPr lang="en-US" sz="4000">
                    <a:solidFill>
                      <a:schemeClr val="tx1"/>
                    </a:solidFill>
                    <a:latin typeface="Times New Roman Regular" panose="02020503050405090304" charset="0"/>
                    <a:cs typeface="Times New Roman Regular" panose="02020503050405090304" charset="0"/>
                  </a:rPr>
                  <a:t>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en-US" sz="4000">
                    <a:solidFill>
                      <a:schemeClr val="tx1"/>
                    </a:solidFill>
                    <a:latin typeface="Times New Roman Regular" panose="02020503050405090304" charset="0"/>
                    <a:cs typeface="Times New Roman Regular" panose="02020503050405090304" charset="0"/>
                  </a:rPr>
                  <a:t>       0,5g = 0,0005 kg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en-US" sz="4000">
                    <a:solidFill>
                      <a:schemeClr val="tx1"/>
                    </a:solidFill>
                    <a:latin typeface="Times New Roman Regular" panose="02020503050405090304" charset="0"/>
                    <a:cs typeface="Times New Roman Regular" panose="02020503050405090304" charset="0"/>
                  </a:rPr>
                  <a:t>a) Khối lượng của nửa lít nước là: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14:m>
                  <m:oMathPara xmlns:m="http://schemas.openxmlformats.org/officeDocument/2006/math">
                    <m:oMathParaPr>
                      <m:jc m:val="centerGroup"/>
                    </m:oMathParaPr>
                    <m:oMath xmlns:m="http://schemas.openxmlformats.org/officeDocument/2006/math">
                      <m:r>
                        <a:rPr lang="en-US" sz="4000" b="0" i="1">
                          <a:solidFill>
                            <a:schemeClr val="tx1"/>
                          </a:solidFill>
                          <a:latin typeface="DejaVu Math TeX Gyre" panose="02000503000000000000" charset="0"/>
                          <a:cs typeface="DejaVu Math TeX Gyre" panose="02000503000000000000" charset="0"/>
                        </a:rPr>
                        <m:t>𝑚</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cs typeface="DejaVu Math TeX Gyre" panose="02000503000000000000" charset="0"/>
                        </a:rPr>
                        <m:t>𝐷</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cs typeface="DejaVu Math TeX Gyre" panose="02000503000000000000" charset="0"/>
                        </a:rPr>
                        <m:t>𝑉</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1000</m:t>
                      </m:r>
                      <m:r>
                        <a:rPr lang="en-US" sz="4000" b="0" i="1">
                          <a:solidFill>
                            <a:schemeClr val="tx1"/>
                          </a:solidFill>
                          <a:latin typeface="DejaVu Math TeX Gyre" panose="02000503000000000000" charset="0"/>
                          <a:ea typeface="SimSun" charset="0"/>
                          <a:cs typeface="DejaVu Math TeX Gyre" panose="02000503000000000000" charset="0"/>
                        </a:rPr>
                        <m:t> . </m:t>
                      </m:r>
                      <m:r>
                        <a:rPr lang="en-US" sz="4000" b="0" i="1">
                          <a:solidFill>
                            <a:schemeClr val="tx1"/>
                          </a:solidFill>
                          <a:latin typeface="DejaVu Math TeX Gyre" panose="02000503000000000000" charset="0"/>
                          <a:ea typeface="SimSun" charset="0"/>
                          <a:cs typeface="DejaVu Math TeX Gyre" panose="02000503000000000000" charset="0"/>
                        </a:rPr>
                        <m:t>0</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0005</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0</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5</m:t>
                      </m:r>
                      <m:r>
                        <a:rPr lang="en-US" sz="4000" b="0" i="1">
                          <a:solidFill>
                            <a:schemeClr val="tx1"/>
                          </a:solidFill>
                          <a:latin typeface="DejaVu Math TeX Gyre" panose="02000503000000000000" charset="0"/>
                          <a:ea typeface="SimSun" charset="0"/>
                          <a:cs typeface="DejaVu Math TeX Gyre" panose="02000503000000000000" charset="0"/>
                        </a:rPr>
                        <m:t> (</m:t>
                      </m:r>
                      <m:r>
                        <a:rPr lang="en-US" sz="4000" b="0" i="1">
                          <a:solidFill>
                            <a:schemeClr val="tx1"/>
                          </a:solidFill>
                          <a:latin typeface="DejaVu Math TeX Gyre" panose="02000503000000000000" charset="0"/>
                          <a:cs typeface="DejaVu Math TeX Gyre" panose="02000503000000000000" charset="0"/>
                        </a:rPr>
                        <m:t>𝑘𝑔</m:t>
                      </m:r>
                      <m:r>
                        <a:rPr lang="en-US" sz="4000" b="0" i="1">
                          <a:solidFill>
                            <a:schemeClr val="tx1"/>
                          </a:solidFill>
                          <a:latin typeface="DejaVu Math TeX Gyre" panose="02000503000000000000" charset="0"/>
                          <a:ea typeface="SimSun" charset="0"/>
                          <a:cs typeface="DejaVu Math TeX Gyre" panose="02000503000000000000" charset="0"/>
                        </a:rPr>
                        <m:t>)</m:t>
                      </m:r>
                    </m:oMath>
                  </m:oMathPara>
                </a14:m>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en-US" sz="4000">
                    <a:solidFill>
                      <a:schemeClr val="tx1"/>
                    </a:solidFill>
                    <a:latin typeface="Times New Roman Regular" panose="02020503050405090304" charset="0"/>
                    <a:cs typeface="Times New Roman Regular" panose="02020503050405090304" charset="0"/>
                  </a:rPr>
                  <a:t>b) Khối lượng của nước và muối sau khi pha là: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en-US" sz="4000">
                    <a:solidFill>
                      <a:schemeClr val="tx1"/>
                    </a:solidFill>
                    <a:latin typeface="Times New Roman Regular" panose="02020503050405090304" charset="0"/>
                    <a:cs typeface="Times New Roman Regular" panose="02020503050405090304" charset="0"/>
                  </a:rPr>
                  <a:t>0.5 + 0.0005 = 0,5005 (kg)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r>
                  <a:rPr lang="en-US" sz="4000">
                    <a:solidFill>
                      <a:schemeClr val="tx1"/>
                    </a:solidFill>
                    <a:latin typeface="Times New Roman Regular" panose="02020503050405090304" charset="0"/>
                    <a:cs typeface="Times New Roman Regular" panose="02020503050405090304" charset="0"/>
                  </a:rPr>
                  <a:t>c) Khối lượng riêng của nước muối vừa mới pha là: </a:t>
                </a:r>
                <a:endParaRPr lang="en-US" sz="4000">
                  <a:solidFill>
                    <a:schemeClr val="tx1"/>
                  </a:solidFill>
                  <a:latin typeface="Times New Roman Regular" panose="02020503050405090304" charset="0"/>
                  <a:cs typeface="Times New Roman Regular" panose="02020503050405090304" charset="0"/>
                </a:endParaRPr>
              </a:p>
              <a:p>
                <a:pPr algn="just">
                  <a:lnSpc>
                    <a:spcPct val="150000"/>
                  </a:lnSpc>
                </a:pPr>
                <a14:m>
                  <m:oMathPara xmlns:m="http://schemas.openxmlformats.org/officeDocument/2006/math">
                    <m:oMathParaPr>
                      <m:jc m:val="centerGroup"/>
                    </m:oMathParaPr>
                    <m:oMath xmlns:m="http://schemas.openxmlformats.org/officeDocument/2006/math">
                      <m:r>
                        <a:rPr lang="en-US" sz="4000" b="0" i="1">
                          <a:solidFill>
                            <a:schemeClr val="tx1"/>
                          </a:solidFill>
                          <a:latin typeface="DejaVu Math TeX Gyre" panose="02000503000000000000" charset="0"/>
                          <a:cs typeface="DejaVu Math TeX Gyre" panose="02000503000000000000" charset="0"/>
                        </a:rPr>
                        <m:t>𝐷</m:t>
                      </m:r>
                      <m:r>
                        <a:rPr lang="en-US" sz="4000" b="0" i="1">
                          <a:solidFill>
                            <a:schemeClr val="tx1"/>
                          </a:solidFill>
                          <a:latin typeface="DejaVu Math TeX Gyre" panose="02000503000000000000" charset="0"/>
                          <a:ea typeface="SimSun" charset="0"/>
                          <a:cs typeface="DejaVu Math TeX Gyre" panose="02000503000000000000" charset="0"/>
                        </a:rPr>
                        <m:t>=</m:t>
                      </m:r>
                      <m:f>
                        <m:fPr>
                          <m:ctrlPr>
                            <a:rPr lang="en-US" sz="4000" i="1">
                              <a:solidFill>
                                <a:schemeClr val="tx1"/>
                              </a:solidFill>
                              <a:latin typeface="DejaVu Math TeX Gyre" panose="02000503000000000000" charset="0"/>
                              <a:cs typeface="DejaVu Math TeX Gyre" panose="02000503000000000000" charset="0"/>
                            </a:rPr>
                          </m:ctrlPr>
                        </m:fPr>
                        <m:num>
                          <m:r>
                            <a:rPr lang="en-US" sz="4000" b="0" i="1">
                              <a:solidFill>
                                <a:schemeClr val="tx1"/>
                              </a:solidFill>
                              <a:latin typeface="DejaVu Math TeX Gyre" panose="02000503000000000000" charset="0"/>
                              <a:cs typeface="DejaVu Math TeX Gyre" panose="02000503000000000000" charset="0"/>
                            </a:rPr>
                            <m:t>𝑚</m:t>
                          </m:r>
                        </m:num>
                        <m:den>
                          <m:r>
                            <a:rPr lang="en-US" sz="4000" b="0" i="1">
                              <a:solidFill>
                                <a:schemeClr val="tx1"/>
                              </a:solidFill>
                              <a:latin typeface="DejaVu Math TeX Gyre" panose="02000503000000000000" charset="0"/>
                              <a:cs typeface="DejaVu Math TeX Gyre" panose="02000503000000000000" charset="0"/>
                            </a:rPr>
                            <m:t>𝑉</m:t>
                          </m:r>
                        </m:den>
                      </m:f>
                      <m:r>
                        <a:rPr lang="en-US" sz="4000" b="0" i="1">
                          <a:solidFill>
                            <a:schemeClr val="tx1"/>
                          </a:solidFill>
                          <a:latin typeface="DejaVu Math TeX Gyre" panose="02000503000000000000" charset="0"/>
                          <a:ea typeface="SimSun" charset="0"/>
                          <a:cs typeface="DejaVu Math TeX Gyre" panose="02000503000000000000" charset="0"/>
                        </a:rPr>
                        <m:t>=</m:t>
                      </m:r>
                      <m:f>
                        <m:fPr>
                          <m:ctrlPr>
                            <a:rPr lang="en-US" sz="4000" i="1">
                              <a:solidFill>
                                <a:schemeClr val="tx1"/>
                              </a:solidFill>
                              <a:latin typeface="DejaVu Math TeX Gyre" panose="02000503000000000000" charset="0"/>
                              <a:cs typeface="DejaVu Math TeX Gyre" panose="02000503000000000000" charset="0"/>
                            </a:rPr>
                          </m:ctrlPr>
                        </m:fPr>
                        <m:num>
                          <m:r>
                            <a:rPr lang="en-US" sz="4000" b="0" i="1">
                              <a:solidFill>
                                <a:schemeClr val="tx1"/>
                              </a:solidFill>
                              <a:latin typeface="DejaVu Math TeX Gyre" panose="02000503000000000000" charset="0"/>
                              <a:ea typeface="SimSun" charset="0"/>
                              <a:cs typeface="DejaVu Math TeX Gyre" panose="02000503000000000000" charset="0"/>
                            </a:rPr>
                            <m:t>0</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5005</m:t>
                          </m:r>
                        </m:num>
                        <m:den>
                          <m:r>
                            <a:rPr lang="en-US" sz="4000" b="0" i="1">
                              <a:solidFill>
                                <a:schemeClr val="tx1"/>
                              </a:solidFill>
                              <a:latin typeface="DejaVu Math TeX Gyre" panose="02000503000000000000" charset="0"/>
                              <a:ea typeface="SimSun" charset="0"/>
                              <a:cs typeface="DejaVu Math TeX Gyre" panose="02000503000000000000" charset="0"/>
                            </a:rPr>
                            <m:t>0</m:t>
                          </m:r>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0005</m:t>
                          </m:r>
                        </m:den>
                      </m:f>
                      <m:r>
                        <a:rPr lang="en-US" sz="4000" b="0" i="1">
                          <a:solidFill>
                            <a:schemeClr val="tx1"/>
                          </a:solidFill>
                          <a:latin typeface="DejaVu Math TeX Gyre" panose="02000503000000000000" charset="0"/>
                          <a:ea typeface="SimSun" charset="0"/>
                          <a:cs typeface="DejaVu Math TeX Gyre" panose="02000503000000000000" charset="0"/>
                        </a:rPr>
                        <m:t>=</m:t>
                      </m:r>
                      <m:r>
                        <a:rPr lang="en-US" sz="4000" b="0" i="1">
                          <a:solidFill>
                            <a:schemeClr val="tx1"/>
                          </a:solidFill>
                          <a:latin typeface="DejaVu Math TeX Gyre" panose="02000503000000000000" charset="0"/>
                          <a:ea typeface="SimSun" charset="0"/>
                          <a:cs typeface="DejaVu Math TeX Gyre" panose="02000503000000000000" charset="0"/>
                        </a:rPr>
                        <m:t>1001</m:t>
                      </m:r>
                      <m:r>
                        <a:rPr lang="en-US" sz="4000" b="0" i="1">
                          <a:solidFill>
                            <a:schemeClr val="tx1"/>
                          </a:solidFill>
                          <a:latin typeface="DejaVu Math TeX Gyre" panose="02000503000000000000" charset="0"/>
                          <a:ea typeface="SimSun" charset="0"/>
                          <a:cs typeface="DejaVu Math TeX Gyre" panose="02000503000000000000" charset="0"/>
                        </a:rPr>
                        <m:t> (</m:t>
                      </m:r>
                      <m:r>
                        <a:rPr lang="en-US" sz="4000" b="0" i="1">
                          <a:solidFill>
                            <a:schemeClr val="tx1"/>
                          </a:solidFill>
                          <a:latin typeface="DejaVu Math TeX Gyre" panose="02000503000000000000" charset="0"/>
                          <a:cs typeface="DejaVu Math TeX Gyre" panose="02000503000000000000" charset="0"/>
                        </a:rPr>
                        <m:t>𝑘𝑔</m:t>
                      </m:r>
                      <m:r>
                        <a:rPr lang="en-US" sz="4000" b="0" i="1">
                          <a:solidFill>
                            <a:schemeClr val="tx1"/>
                          </a:solidFill>
                          <a:latin typeface="DejaVu Math TeX Gyre" panose="02000503000000000000" charset="0"/>
                          <a:ea typeface="SimSun" charset="0"/>
                          <a:cs typeface="DejaVu Math TeX Gyre" panose="02000503000000000000" charset="0"/>
                        </a:rPr>
                        <m:t>/</m:t>
                      </m:r>
                      <m:sSup>
                        <m:sSupPr>
                          <m:ctrlPr>
                            <a:rPr lang="en-US" sz="4000" i="1">
                              <a:solidFill>
                                <a:schemeClr val="tx1"/>
                              </a:solidFill>
                              <a:latin typeface="DejaVu Math TeX Gyre" panose="02000503000000000000" charset="0"/>
                              <a:cs typeface="DejaVu Math TeX Gyre" panose="02000503000000000000" charset="0"/>
                            </a:rPr>
                          </m:ctrlPr>
                        </m:sSupPr>
                        <m:e>
                          <m:r>
                            <a:rPr lang="en-US" sz="4000" b="0" i="1">
                              <a:solidFill>
                                <a:schemeClr val="tx1"/>
                              </a:solidFill>
                              <a:latin typeface="DejaVu Math TeX Gyre" panose="02000503000000000000" charset="0"/>
                              <a:cs typeface="DejaVu Math TeX Gyre" panose="02000503000000000000" charset="0"/>
                            </a:rPr>
                            <m:t>𝑚</m:t>
                          </m:r>
                        </m:e>
                        <m:sup>
                          <m:r>
                            <a:rPr lang="en-US" sz="4000" b="0" i="1">
                              <a:solidFill>
                                <a:schemeClr val="tx1"/>
                              </a:solidFill>
                              <a:latin typeface="DejaVu Math TeX Gyre" panose="02000503000000000000" charset="0"/>
                              <a:ea typeface="SimSun" charset="0"/>
                              <a:cs typeface="DejaVu Math TeX Gyre" panose="02000503000000000000" charset="0"/>
                            </a:rPr>
                            <m:t>3</m:t>
                          </m:r>
                        </m:sup>
                      </m:sSup>
                      <m:r>
                        <a:rPr lang="en-US" sz="4000" b="0" i="1">
                          <a:solidFill>
                            <a:schemeClr val="tx1"/>
                          </a:solidFill>
                          <a:latin typeface="DejaVu Math TeX Gyre" panose="02000503000000000000" charset="0"/>
                          <a:ea typeface="SimSun" charset="0"/>
                          <a:cs typeface="DejaVu Math TeX Gyre" panose="02000503000000000000" charset="0"/>
                        </a:rPr>
                        <m:t>)</m:t>
                      </m:r>
                    </m:oMath>
                  </m:oMathPara>
                </a14:m>
                <a:endParaRPr lang="en-US" sz="4000">
                  <a:solidFill>
                    <a:schemeClr val="tx1"/>
                  </a:solidFill>
                  <a:latin typeface="Times New Roman Regular" panose="02020503050405090304" charset="0"/>
                  <a:cs typeface="Times New Roman Regular" panose="02020503050405090304" charset="0"/>
                </a:endParaRPr>
              </a:p>
            </p:txBody>
          </p:sp>
        </mc:Choice>
        <mc:Fallback>
          <p:sp>
            <p:nvSpPr>
              <p:cNvPr id="6" name="Rectangle: Rounded Corners 5"/>
              <p:cNvSpPr>
                <a:spLocks noRot="1" noChangeAspect="1" noMove="1" noResize="1" noEditPoints="1" noAdjustHandles="1" noChangeArrowheads="1" noChangeShapeType="1" noTextEdit="1"/>
              </p:cNvSpPr>
              <p:nvPr/>
            </p:nvSpPr>
            <p:spPr>
              <a:xfrm>
                <a:off x="685800" y="190499"/>
                <a:ext cx="17145000" cy="9745979"/>
              </a:xfrm>
              <a:prstGeom prst="roundRect">
                <a:avLst/>
              </a:prstGeom>
              <a:blipFill rotWithShape="1">
                <a:blip r:embed="rId7"/>
                <a:stretch>
                  <a:fillRect l="-74" t="-137" r="-74" b="-124"/>
                </a:stretch>
              </a:blipFill>
            </p:spPr>
            <p:style>
              <a:lnRef idx="2">
                <a:schemeClr val="accent1">
                  <a:shade val="15000"/>
                </a:schemeClr>
              </a:lnRef>
              <a:fillRef idx="1">
                <a:schemeClr val="accent1"/>
              </a:fillRef>
              <a:effectRef idx="0">
                <a:schemeClr val="accent1"/>
              </a:effectRef>
              <a:fontRef idx="minor">
                <a:schemeClr val="lt1"/>
              </a:fontRef>
            </p:style>
            <p:txBody>
              <a:bodyPr/>
              <a:lstStyle/>
              <a:p>
                <a:r>
                  <a:rPr lang="en-US" altLang="en-US">
                    <a:noFill/>
                  </a:rPr>
                  <a:t> </a:t>
                </a:r>
              </a:p>
            </p:txBody>
          </p:sp>
        </mc:Fallback>
      </mc:AlternateContent>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down)">
                                      <p:cBhvr>
                                        <p:cTn id="15" dur="500"/>
                                        <p:tgtEl>
                                          <p:spTgt spid="6">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wipe(down)">
                                      <p:cBhvr>
                                        <p:cTn id="18" dur="500"/>
                                        <p:tgtEl>
                                          <p:spTgt spid="6">
                                            <p:txEl>
                                              <p:pRg st="2" end="2"/>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wipe(down)">
                                      <p:cBhvr>
                                        <p:cTn id="21" dur="500"/>
                                        <p:tgtEl>
                                          <p:spTgt spid="6">
                                            <p:txEl>
                                              <p:pRg st="3" end="3"/>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wipe(down)">
                                      <p:cBhvr>
                                        <p:cTn id="24" dur="500"/>
                                        <p:tgtEl>
                                          <p:spTgt spid="6">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down)">
                                      <p:cBhvr>
                                        <p:cTn id="27" dur="500"/>
                                        <p:tgtEl>
                                          <p:spTgt spid="6">
                                            <p:txEl>
                                              <p:pRg st="5" end="5"/>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wipe(down)">
                                      <p:cBhvr>
                                        <p:cTn id="30" dur="500"/>
                                        <p:tgtEl>
                                          <p:spTgt spid="6">
                                            <p:txEl>
                                              <p:pRg st="6" end="6"/>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wipe(down)">
                                      <p:cBhvr>
                                        <p:cTn id="33" dur="500"/>
                                        <p:tgtEl>
                                          <p:spTgt spid="6">
                                            <p:txEl>
                                              <p:pRg st="7" end="7"/>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wipe(down)">
                                      <p:cBhvr>
                                        <p:cTn id="36" dur="500"/>
                                        <p:tgtEl>
                                          <p:spTgt spid="6">
                                            <p:txEl>
                                              <p:pRg st="8" end="8"/>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animEffect transition="in" filter="wipe(down)">
                                      <p:cBhvr>
                                        <p:cTn id="39"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2" name="Freeform 2"/>
          <p:cNvSpPr/>
          <p:nvPr/>
        </p:nvSpPr>
        <p:spPr>
          <a:xfrm rot="-2942681">
            <a:off x="14812208" y="-4171667"/>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6501418">
            <a:off x="-4254623" y="7868389"/>
            <a:ext cx="10628138" cy="10106393"/>
          </a:xfrm>
          <a:custGeom>
            <a:avLst/>
            <a:gdLst/>
            <a:ahLst/>
            <a:cxnLst/>
            <a:rect l="l" t="t" r="r" b="b"/>
            <a:pathLst>
              <a:path w="10628138" h="10106393">
                <a:moveTo>
                  <a:pt x="0" y="0"/>
                </a:moveTo>
                <a:lnTo>
                  <a:pt x="10628139" y="0"/>
                </a:lnTo>
                <a:lnTo>
                  <a:pt x="10628139" y="10106393"/>
                </a:lnTo>
                <a:lnTo>
                  <a:pt x="0" y="1010639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786969">
            <a:off x="15437065" y="7872692"/>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6346126">
            <a:off x="-4252261" y="-4317801"/>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304800" y="419100"/>
            <a:ext cx="1189563" cy="1544115"/>
          </a:xfrm>
          <a:custGeom>
            <a:avLst/>
            <a:gdLst/>
            <a:ahLst/>
            <a:cxnLst/>
            <a:rect l="l" t="t" r="r" b="b"/>
            <a:pathLst>
              <a:path w="1189563" h="1544115">
                <a:moveTo>
                  <a:pt x="0" y="0"/>
                </a:moveTo>
                <a:lnTo>
                  <a:pt x="1189563" y="0"/>
                </a:lnTo>
                <a:lnTo>
                  <a:pt x="1189563"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5"/>
          <p:cNvSpPr txBox="1"/>
          <p:nvPr/>
        </p:nvSpPr>
        <p:spPr>
          <a:xfrm>
            <a:off x="3886200" y="0"/>
            <a:ext cx="10058400" cy="1706880"/>
          </a:xfrm>
          <a:prstGeom prst="rect">
            <a:avLst/>
          </a:prstGeom>
          <a:noFill/>
        </p:spPr>
        <p:txBody>
          <a:bodyPr wrap="square" rtlCol="0">
            <a:spAutoFit/>
          </a:bodyPr>
          <a:lstStyle/>
          <a:p>
            <a:pPr algn="ctr">
              <a:lnSpc>
                <a:spcPct val="150000"/>
              </a:lnSpc>
            </a:pPr>
            <a:r>
              <a:rPr lang="en-US" sz="7000" b="1">
                <a:latin typeface="Times New Roman Bold" panose="02020503050405090304" charset="0"/>
                <a:cs typeface="Times New Roman Bold" panose="02020503050405090304" charset="0"/>
              </a:rPr>
              <a:t>HƯỚNG DẪN VỀ NHÀ</a:t>
            </a:r>
            <a:endParaRPr lang="en-US" sz="7000" b="1">
              <a:latin typeface="Times New Roman Bold" panose="02020503050405090304" charset="0"/>
              <a:cs typeface="Times New Roman Bold" panose="02020503050405090304" charset="0"/>
            </a:endParaRPr>
          </a:p>
        </p:txBody>
      </p:sp>
      <p:sp>
        <p:nvSpPr>
          <p:cNvPr id="8" name="Arrow: Pentagon 7"/>
          <p:cNvSpPr/>
          <p:nvPr/>
        </p:nvSpPr>
        <p:spPr>
          <a:xfrm>
            <a:off x="6227445" y="2229716"/>
            <a:ext cx="10896601" cy="1508555"/>
          </a:xfrm>
          <a:prstGeom prst="homePlate">
            <a:avLst/>
          </a:prstGeom>
          <a:ln w="28575"/>
        </p:spPr>
        <p:style>
          <a:lnRef idx="3">
            <a:schemeClr val="lt1"/>
          </a:lnRef>
          <a:fillRef idx="1">
            <a:schemeClr val="accent4"/>
          </a:fillRef>
          <a:effectRef idx="1">
            <a:schemeClr val="accent4"/>
          </a:effectRef>
          <a:fontRef idx="minor">
            <a:schemeClr val="lt1"/>
          </a:fontRef>
        </p:style>
        <p:txBody>
          <a:bodyPr rtlCol="0" anchor="ctr"/>
          <a:lstStyle/>
          <a:p>
            <a:pPr algn="just">
              <a:lnSpc>
                <a:spcPct val="150000"/>
              </a:lnSpc>
            </a:pPr>
            <a:r>
              <a:rPr lang="en-US" sz="4500">
                <a:latin typeface="Times New Roman Regular" panose="02020503050405090304" charset="0"/>
                <a:cs typeface="Times New Roman Regular" panose="02020503050405090304" charset="0"/>
              </a:rPr>
              <a:t>Ôn tập và ghi nhớ kiến thức vừa học.</a:t>
            </a:r>
            <a:endParaRPr lang="en-US" sz="4500">
              <a:latin typeface="Times New Roman Regular" panose="02020503050405090304" charset="0"/>
              <a:cs typeface="Times New Roman Regular" panose="02020503050405090304" charset="0"/>
            </a:endParaRPr>
          </a:p>
        </p:txBody>
      </p:sp>
      <p:sp>
        <p:nvSpPr>
          <p:cNvPr id="11" name="Arrow: Pentagon 10"/>
          <p:cNvSpPr/>
          <p:nvPr/>
        </p:nvSpPr>
        <p:spPr>
          <a:xfrm>
            <a:off x="6261173" y="4334308"/>
            <a:ext cx="10896601" cy="1508555"/>
          </a:xfrm>
          <a:prstGeom prst="homePlate">
            <a:avLst/>
          </a:prstGeom>
          <a:ln w="28575"/>
        </p:spPr>
        <p:style>
          <a:lnRef idx="3">
            <a:schemeClr val="lt1"/>
          </a:lnRef>
          <a:fillRef idx="1">
            <a:schemeClr val="accent4"/>
          </a:fillRef>
          <a:effectRef idx="1">
            <a:schemeClr val="accent4"/>
          </a:effectRef>
          <a:fontRef idx="minor">
            <a:schemeClr val="lt1"/>
          </a:fontRef>
        </p:style>
        <p:txBody>
          <a:bodyPr rtlCol="0" anchor="ctr"/>
          <a:lstStyle/>
          <a:p>
            <a:pPr algn="just">
              <a:lnSpc>
                <a:spcPct val="150000"/>
              </a:lnSpc>
            </a:pPr>
            <a:r>
              <a:rPr lang="en-US" sz="4500">
                <a:latin typeface="Times New Roman Regular" panose="02020503050405090304" charset="0"/>
                <a:cs typeface="Times New Roman Regular" panose="02020503050405090304" charset="0"/>
              </a:rPr>
              <a:t>Làm</a:t>
            </a:r>
            <a:r>
              <a:rPr lang="vi-VN" sz="4500">
                <a:latin typeface="Times New Roman Regular" panose="02020503050405090304" charset="0"/>
                <a:cs typeface="Times New Roman Regular" panose="02020503050405090304" charset="0"/>
              </a:rPr>
              <a:t> các bài tập trong SBT </a:t>
            </a:r>
            <a:endParaRPr lang="en-US" sz="4500">
              <a:latin typeface="Times New Roman Regular" panose="02020503050405090304" charset="0"/>
              <a:cs typeface="Times New Roman Regular" panose="02020503050405090304" charset="0"/>
            </a:endParaRPr>
          </a:p>
        </p:txBody>
      </p:sp>
      <p:sp>
        <p:nvSpPr>
          <p:cNvPr id="13" name="Arrow: Pentagon 12"/>
          <p:cNvSpPr/>
          <p:nvPr/>
        </p:nvSpPr>
        <p:spPr>
          <a:xfrm>
            <a:off x="6288655" y="6705401"/>
            <a:ext cx="10896601" cy="2209800"/>
          </a:xfrm>
          <a:prstGeom prst="homePlate">
            <a:avLst/>
          </a:prstGeom>
          <a:ln w="28575"/>
        </p:spPr>
        <p:style>
          <a:lnRef idx="3">
            <a:schemeClr val="lt1"/>
          </a:lnRef>
          <a:fillRef idx="1">
            <a:schemeClr val="accent4"/>
          </a:fillRef>
          <a:effectRef idx="1">
            <a:schemeClr val="accent4"/>
          </a:effectRef>
          <a:fontRef idx="minor">
            <a:schemeClr val="lt1"/>
          </a:fontRef>
        </p:style>
        <p:txBody>
          <a:bodyPr rtlCol="0" anchor="ctr"/>
          <a:lstStyle/>
          <a:p>
            <a:pPr algn="just">
              <a:lnSpc>
                <a:spcPct val="150000"/>
              </a:lnSpc>
            </a:pPr>
            <a:r>
              <a:rPr lang="en-US" sz="4500" b="1">
                <a:latin typeface="Times New Roman Bold" panose="02020503050405090304" charset="0"/>
                <a:cs typeface="Times New Roman Bold" panose="02020503050405090304" charset="0"/>
              </a:rPr>
              <a:t>Tìm hiểu nội dung Bài 14</a:t>
            </a:r>
            <a:r>
              <a:rPr lang="vi-VN" sz="4500" b="1">
                <a:latin typeface="Times New Roman Bold" panose="02020503050405090304" charset="0"/>
                <a:cs typeface="Times New Roman Bold" panose="02020503050405090304" charset="0"/>
              </a:rPr>
              <a:t>: </a:t>
            </a:r>
            <a:r>
              <a:rPr lang="en-US" sz="4500" b="1">
                <a:latin typeface="Times New Roman Bold" panose="02020503050405090304" charset="0"/>
                <a:cs typeface="Times New Roman Bold" panose="02020503050405090304" charset="0"/>
              </a:rPr>
              <a:t>Thực hành xác định khối lượng riêng  </a:t>
            </a:r>
            <a:endParaRPr lang="en-US" sz="4500" b="1">
              <a:latin typeface="Times New Roman Bold" panose="02020503050405090304" charset="0"/>
              <a:cs typeface="Times New Roman Bold" panose="02020503050405090304" charset="0"/>
            </a:endParaRPr>
          </a:p>
        </p:txBody>
      </p:sp>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33400" y="4334308"/>
            <a:ext cx="5366184" cy="4628332"/>
          </a:xfrm>
          <a:prstGeom prst="rect">
            <a:avLst/>
          </a:prstGeom>
        </p:spPr>
      </p:pic>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9EB"/>
        </a:solidFill>
        <a:effectLst/>
      </p:bgPr>
    </p:bg>
    <p:spTree>
      <p:nvGrpSpPr>
        <p:cNvPr id="1" name=""/>
        <p:cNvGrpSpPr/>
        <p:nvPr/>
      </p:nvGrpSpPr>
      <p:grpSpPr>
        <a:xfrm>
          <a:off x="0" y="0"/>
          <a:ext cx="0" cy="0"/>
          <a:chOff x="0" y="0"/>
          <a:chExt cx="0" cy="0"/>
        </a:xfrm>
      </p:grpSpPr>
      <p:sp>
        <p:nvSpPr>
          <p:cNvPr id="3" name="Freeform 3"/>
          <p:cNvSpPr/>
          <p:nvPr/>
        </p:nvSpPr>
        <p:spPr>
          <a:xfrm rot="-2942681">
            <a:off x="14424694" y="-4277370"/>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8290446">
            <a:off x="-3981609" y="7453434"/>
            <a:ext cx="7963217" cy="7572296"/>
          </a:xfrm>
          <a:custGeom>
            <a:avLst/>
            <a:gdLst/>
            <a:ahLst/>
            <a:cxnLst/>
            <a:rect l="l" t="t" r="r" b="b"/>
            <a:pathLst>
              <a:path w="7963217" h="7572296">
                <a:moveTo>
                  <a:pt x="0" y="0"/>
                </a:moveTo>
                <a:lnTo>
                  <a:pt x="7963218" y="0"/>
                </a:lnTo>
                <a:lnTo>
                  <a:pt x="7963218" y="7572296"/>
                </a:lnTo>
                <a:lnTo>
                  <a:pt x="0" y="7572296"/>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rot="-2786969">
            <a:off x="14946050" y="7583288"/>
            <a:ext cx="6683899" cy="6355781"/>
          </a:xfrm>
          <a:custGeom>
            <a:avLst/>
            <a:gdLst/>
            <a:ahLst/>
            <a:cxnLst/>
            <a:rect l="l" t="t" r="r" b="b"/>
            <a:pathLst>
              <a:path w="6683899" h="6355781">
                <a:moveTo>
                  <a:pt x="0" y="0"/>
                </a:moveTo>
                <a:lnTo>
                  <a:pt x="6683900" y="0"/>
                </a:lnTo>
                <a:lnTo>
                  <a:pt x="6683900"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6346126">
            <a:off x="-2882523" y="-4277370"/>
            <a:ext cx="6683899" cy="6355781"/>
          </a:xfrm>
          <a:custGeom>
            <a:avLst/>
            <a:gdLst/>
            <a:ahLst/>
            <a:cxnLst/>
            <a:rect l="l" t="t" r="r" b="b"/>
            <a:pathLst>
              <a:path w="6683899" h="6355781">
                <a:moveTo>
                  <a:pt x="0" y="0"/>
                </a:moveTo>
                <a:lnTo>
                  <a:pt x="6683899" y="0"/>
                </a:lnTo>
                <a:lnTo>
                  <a:pt x="6683899" y="6355781"/>
                </a:lnTo>
                <a:lnTo>
                  <a:pt x="0" y="635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5529486" y="7520052"/>
            <a:ext cx="1189563" cy="1544115"/>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443786">
            <a:off x="1359065" y="7697437"/>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443786">
            <a:off x="13945739" y="565353"/>
            <a:ext cx="3035904" cy="1495873"/>
          </a:xfrm>
          <a:custGeom>
            <a:avLst/>
            <a:gdLst/>
            <a:ahLst/>
            <a:cxnLst/>
            <a:rect l="l" t="t" r="r" b="b"/>
            <a:pathLst>
              <a:path w="3035904" h="1495873">
                <a:moveTo>
                  <a:pt x="0" y="0"/>
                </a:moveTo>
                <a:lnTo>
                  <a:pt x="3035904" y="0"/>
                </a:lnTo>
                <a:lnTo>
                  <a:pt x="3035904" y="1495873"/>
                </a:lnTo>
                <a:lnTo>
                  <a:pt x="0" y="1495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335212" y="2722043"/>
            <a:ext cx="17945292" cy="3693160"/>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vi-VN" altLang="en-US" sz="80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rPr>
              <a:t>BÀI HỌC KẾT THÚC </a:t>
            </a:r>
            <a:endParaRPr kumimoji="0" lang="vi-VN" altLang="en-US" sz="80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en-US" sz="80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rPr>
              <a:t>CẢM ƠN CÁC EM</a:t>
            </a:r>
            <a:r>
              <a:rPr kumimoji="0" lang="vi-VN" altLang="en-US" sz="80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rPr>
              <a:t> ĐÃ THEO DÕI !</a:t>
            </a:r>
            <a:endParaRPr kumimoji="0" lang="vi-VN" altLang="en-US" sz="8000" b="1" i="0" u="none" strike="noStrike" kern="1200" cap="none" spc="0" normalizeH="0" baseline="0" noProof="0">
              <a:ln>
                <a:noFill/>
              </a:ln>
              <a:solidFill>
                <a:srgbClr val="102667"/>
              </a:solidFill>
              <a:effectLst/>
              <a:uLnTx/>
              <a:uFillTx/>
              <a:latin typeface="Times New Roman Bold" panose="02020503050405090304" charset="0"/>
              <a:ea typeface="+mn-ea"/>
              <a:cs typeface="Times New Roman Bold" panose="02020503050405090304" charset="0"/>
            </a:endParaRPr>
          </a:p>
        </p:txBody>
      </p:sp>
    </p:spTree>
  </p:cSld>
  <p:clrMapOvr>
    <a:masterClrMapping/>
  </p:clrMapOvr>
  <p:transition spd="med">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5046</Words>
  <Application>WPS Slides</Application>
  <PresentationFormat>Custom</PresentationFormat>
  <Paragraphs>255</Paragraphs>
  <Slides>29</Slides>
  <Notes>0</Notes>
  <HiddenSlides>0</HiddenSlides>
  <MMClips>20</MMClips>
  <ScaleCrop>false</ScaleCrop>
  <HeadingPairs>
    <vt:vector size="6" baseType="variant">
      <vt:variant>
        <vt:lpstr>已用的字体</vt:lpstr>
      </vt:variant>
      <vt:variant>
        <vt:i4>28</vt:i4>
      </vt:variant>
      <vt:variant>
        <vt:lpstr>主题</vt:lpstr>
      </vt:variant>
      <vt:variant>
        <vt:i4>2</vt:i4>
      </vt:variant>
      <vt:variant>
        <vt:lpstr>幻灯片标题</vt:lpstr>
      </vt:variant>
      <vt:variant>
        <vt:i4>29</vt:i4>
      </vt:variant>
    </vt:vector>
  </HeadingPairs>
  <TitlesOfParts>
    <vt:vector size="59" baseType="lpstr">
      <vt:lpstr>Arial</vt:lpstr>
      <vt:lpstr>SimSun</vt:lpstr>
      <vt:lpstr>Wingdings</vt:lpstr>
      <vt:lpstr>Times New Roman</vt:lpstr>
      <vt:lpstr>Calibri</vt:lpstr>
      <vt:lpstr>Helvetica Neue</vt:lpstr>
      <vt:lpstr>Cambria Math</vt:lpstr>
      <vt:lpstr>Microsoft YaHei</vt:lpstr>
      <vt:lpstr>汉仪旗黑</vt:lpstr>
      <vt:lpstr>Arial Unicode MS</vt:lpstr>
      <vt:lpstr>Symbol</vt:lpstr>
      <vt:lpstr>Kingsoft Sign</vt:lpstr>
      <vt:lpstr>Calibri</vt:lpstr>
      <vt:lpstr>Tahoma</vt:lpstr>
      <vt:lpstr>DejaVu Math TeX Gyre</vt:lpstr>
      <vt:lpstr>Calibri Light</vt:lpstr>
      <vt:lpstr>汉仪书宋二KW</vt:lpstr>
      <vt:lpstr>Academy Engraved LET</vt:lpstr>
      <vt:lpstr>Times New Roman Regular</vt:lpstr>
      <vt:lpstr>Times New Roman Bold</vt:lpstr>
      <vt:lpstr>Times Regular</vt:lpstr>
      <vt:lpstr>SimSun</vt:lpstr>
      <vt:lpstr>Trebuchet MS Regular</vt:lpstr>
      <vt:lpstr>Tamil MN Regular</vt:lpstr>
      <vt:lpstr>Tamil Sangam MN Regular</vt:lpstr>
      <vt:lpstr>Andale Mono</vt:lpstr>
      <vt:lpstr>Al Bayan Plain</vt:lpstr>
      <vt:lpstr>Telugu Sangam MN Regular</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Blue Pastel Illustrated Cute Creative Portofolio Presentation</dc:title>
  <dc:creator>Admin</dc:creator>
  <cp:lastModifiedBy>Tuyet Anh Doan TV</cp:lastModifiedBy>
  <cp:revision>14</cp:revision>
  <dcterms:created xsi:type="dcterms:W3CDTF">2025-05-16T16:05:52Z</dcterms:created>
  <dcterms:modified xsi:type="dcterms:W3CDTF">2025-05-16T16:05:52Z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77A1EC6BF1F70EFCD65A2768E211A440_42</vt:lpwstr>
  </property>
  <property fmtid="{D5CDD505-2E9C-101B-9397-08002B2CF9AE}" pid="3" name="KSOProductBuildVer">
    <vt:lpwstr>1033-6.13.0.8707</vt:lpwstr>
  </property>
</Properties>
</file>