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320" r:id="rId2"/>
    <p:sldId id="260" r:id="rId3"/>
    <p:sldId id="277" r:id="rId4"/>
    <p:sldId id="263" r:id="rId5"/>
    <p:sldId id="282" r:id="rId6"/>
    <p:sldId id="264" r:id="rId7"/>
    <p:sldId id="318" r:id="rId8"/>
    <p:sldId id="268" r:id="rId9"/>
    <p:sldId id="278" r:id="rId10"/>
    <p:sldId id="276" r:id="rId11"/>
    <p:sldId id="319" r:id="rId12"/>
    <p:sldId id="280" r:id="rId13"/>
    <p:sldId id="321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hánh Nguyễn" initials="KN" lastIdx="1" clrIdx="0">
    <p:extLst>
      <p:ext uri="{19B8F6BF-5375-455C-9EA6-DF929625EA0E}">
        <p15:presenceInfo xmlns:p15="http://schemas.microsoft.com/office/powerpoint/2012/main" userId="1db757596e9239e0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80" y="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66CFFB-E528-4962-A425-D42C62C5D3B9}" type="datetimeFigureOut">
              <a:rPr lang="en-US" smtClean="0"/>
              <a:t>10/27/2021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DCBA30-91D0-4CBB-9AEB-C32EE24D0D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09521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AE3A7-20DA-48F3-81C3-2C954A8690AA}" type="datetimeFigureOut">
              <a:rPr lang="en-US" smtClean="0"/>
              <a:t>10/27/2021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E023C-A976-4855-B18A-9D29296741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81441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AE3A7-20DA-48F3-81C3-2C954A8690AA}" type="datetimeFigureOut">
              <a:rPr lang="en-US" smtClean="0"/>
              <a:t>10/27/2021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E023C-A976-4855-B18A-9D29296741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8657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AE3A7-20DA-48F3-81C3-2C954A8690AA}" type="datetimeFigureOut">
              <a:rPr lang="en-US" smtClean="0"/>
              <a:t>10/27/2021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E023C-A976-4855-B18A-9D29296741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29667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AE3A7-20DA-48F3-81C3-2C954A8690AA}" type="datetimeFigureOut">
              <a:rPr lang="en-US" smtClean="0"/>
              <a:t>10/27/2021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E023C-A976-4855-B18A-9D29296741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30813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AE3A7-20DA-48F3-81C3-2C954A8690AA}" type="datetimeFigureOut">
              <a:rPr lang="en-US" smtClean="0"/>
              <a:t>10/27/2021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E023C-A976-4855-B18A-9D29296741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85649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AE3A7-20DA-48F3-81C3-2C954A8690AA}" type="datetimeFigureOut">
              <a:rPr lang="en-US" smtClean="0"/>
              <a:t>10/27/2021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E023C-A976-4855-B18A-9D29296741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42935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AE3A7-20DA-48F3-81C3-2C954A8690AA}" type="datetimeFigureOut">
              <a:rPr lang="en-US" smtClean="0"/>
              <a:t>10/27/2021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E023C-A976-4855-B18A-9D29296741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63917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AE3A7-20DA-48F3-81C3-2C954A8690AA}" type="datetimeFigureOut">
              <a:rPr lang="en-US" smtClean="0"/>
              <a:t>10/27/2021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E023C-A976-4855-B18A-9D29296741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33377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AE3A7-20DA-48F3-81C3-2C954A8690AA}" type="datetimeFigureOut">
              <a:rPr lang="en-US" smtClean="0"/>
              <a:t>10/27/2021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E023C-A976-4855-B18A-9D29296741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50102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AE3A7-20DA-48F3-81C3-2C954A8690AA}" type="datetimeFigureOut">
              <a:rPr lang="en-US" smtClean="0"/>
              <a:t>10/27/2021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E023C-A976-4855-B18A-9D29296741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83078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AE3A7-20DA-48F3-81C3-2C954A8690AA}" type="datetimeFigureOut">
              <a:rPr lang="en-US" smtClean="0"/>
              <a:t>10/27/2021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E023C-A976-4855-B18A-9D29296741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01629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4AE3A7-20DA-48F3-81C3-2C954A8690AA}" type="datetimeFigureOut">
              <a:rPr lang="en-US" smtClean="0"/>
              <a:t>10/27/2021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DE023C-A976-4855-B18A-9D29296741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73200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ề 1">
            <a:extLst>
              <a:ext uri="{FF2B5EF4-FFF2-40B4-BE49-F238E27FC236}">
                <a16:creationId xmlns:a16="http://schemas.microsoft.com/office/drawing/2014/main" id="{53EA5E76-2B72-427E-B887-1EB709D24C2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3" name="Tiêu đề phụ 2">
            <a:extLst>
              <a:ext uri="{FF2B5EF4-FFF2-40B4-BE49-F238E27FC236}">
                <a16:creationId xmlns:a16="http://schemas.microsoft.com/office/drawing/2014/main" id="{E26A3B0A-ED18-48B3-8A85-C972B2B6454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vi-VN"/>
          </a:p>
        </p:txBody>
      </p:sp>
      <p:pic>
        <p:nvPicPr>
          <p:cNvPr id="8" name="Hình ảnh 7">
            <a:extLst>
              <a:ext uri="{FF2B5EF4-FFF2-40B4-BE49-F238E27FC236}">
                <a16:creationId xmlns:a16="http://schemas.microsoft.com/office/drawing/2014/main" id="{BFAF76AC-4591-419E-B6EA-EC4FBE1319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81" y="8483"/>
            <a:ext cx="12161838" cy="7230517"/>
          </a:xfrm>
          <a:prstGeom prst="rect">
            <a:avLst/>
          </a:prstGeom>
        </p:spPr>
      </p:pic>
      <p:sp>
        <p:nvSpPr>
          <p:cNvPr id="6" name="Hình chữ nhật 5">
            <a:extLst>
              <a:ext uri="{FF2B5EF4-FFF2-40B4-BE49-F238E27FC236}">
                <a16:creationId xmlns:a16="http://schemas.microsoft.com/office/drawing/2014/main" id="{DECD7804-B3EF-48C9-BB4B-9E8EED997F14}"/>
              </a:ext>
            </a:extLst>
          </p:cNvPr>
          <p:cNvSpPr/>
          <p:nvPr/>
        </p:nvSpPr>
        <p:spPr>
          <a:xfrm>
            <a:off x="1676400" y="1847912"/>
            <a:ext cx="8178386" cy="1107767"/>
          </a:xfrm>
          <a:prstGeom prst="rect">
            <a:avLst/>
          </a:prstGeom>
          <a:noFill/>
          <a:ln>
            <a:noFill/>
          </a:ln>
        </p:spPr>
        <p:txBody>
          <a:bodyPr wrap="none" lIns="91214" tIns="45607" rIns="91214" bIns="45607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6600" b="1" dirty="0" err="1">
                <a:ln w="0"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Castellar" panose="020A0402060406010301" pitchFamily="18" charset="0"/>
              </a:rPr>
              <a:t>Môn</a:t>
            </a:r>
            <a:r>
              <a:rPr lang="en-US" sz="6600" b="1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Castellar" panose="020A0402060406010301" pitchFamily="18" charset="0"/>
              </a:rPr>
              <a:t> </a:t>
            </a:r>
            <a:r>
              <a:rPr lang="en-US" sz="6600" b="1" dirty="0">
                <a:ln w="0"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Castellar" panose="020A0402060406010301" pitchFamily="18" charset="0"/>
              </a:rPr>
              <a:t>TIẾNG VIỆT</a:t>
            </a:r>
            <a:endParaRPr lang="vi-VN" sz="6600" b="1" dirty="0">
              <a:ln w="0"/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7" name="Hộp Văn bản 6">
            <a:extLst>
              <a:ext uri="{FF2B5EF4-FFF2-40B4-BE49-F238E27FC236}">
                <a16:creationId xmlns:a16="http://schemas.microsoft.com/office/drawing/2014/main" id="{E631F5F0-5765-421F-8675-FEAA1D2E4D23}"/>
              </a:ext>
            </a:extLst>
          </p:cNvPr>
          <p:cNvSpPr txBox="1"/>
          <p:nvPr/>
        </p:nvSpPr>
        <p:spPr>
          <a:xfrm>
            <a:off x="2987220" y="4198800"/>
            <a:ext cx="7658157" cy="1366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3192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P001 5 hàng" panose="020B0603050302020204" pitchFamily="34" charset="0"/>
            </a:endParaRPr>
          </a:p>
          <a:p>
            <a:pPr algn="ctr"/>
            <a:r>
              <a:rPr lang="en-US" sz="3192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P001 5 hàng" panose="020B0603050302020204" pitchFamily="34" charset="0"/>
              </a:rPr>
              <a:t>Giáo</a:t>
            </a:r>
            <a:r>
              <a:rPr lang="en-US" sz="3192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P001 5 hàng" panose="020B0603050302020204" pitchFamily="34" charset="0"/>
              </a:rPr>
              <a:t> </a:t>
            </a:r>
            <a:r>
              <a:rPr lang="en-US" sz="3192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P001 5 hàng" panose="020B0603050302020204" pitchFamily="34" charset="0"/>
              </a:rPr>
              <a:t>viên</a:t>
            </a:r>
            <a:r>
              <a:rPr lang="en-US" sz="3192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P001 5 hàng" panose="020B0603050302020204" pitchFamily="34" charset="0"/>
              </a:rPr>
              <a:t> </a:t>
            </a:r>
            <a:r>
              <a:rPr lang="en-US" sz="3192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P001 5 hàng" panose="020B0603050302020204" pitchFamily="34" charset="0"/>
              </a:rPr>
              <a:t>Nguyễn</a:t>
            </a:r>
            <a:r>
              <a:rPr lang="en-US" sz="3192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P001 5 hàng" panose="020B0603050302020204" pitchFamily="34" charset="0"/>
              </a:rPr>
              <a:t> </a:t>
            </a:r>
            <a:r>
              <a:rPr lang="en-US" sz="3192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P001 5 hàng" panose="020B0603050302020204" pitchFamily="34" charset="0"/>
              </a:rPr>
              <a:t>Thị</a:t>
            </a:r>
            <a:r>
              <a:rPr lang="en-US" sz="3192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P001 5 hàng" panose="020B0603050302020204" pitchFamily="34" charset="0"/>
              </a:rPr>
              <a:t> Thanh </a:t>
            </a:r>
            <a:r>
              <a:rPr lang="en-US" sz="3192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P001 5 hàng" panose="020B0603050302020204" pitchFamily="34" charset="0"/>
              </a:rPr>
              <a:t>Hương</a:t>
            </a:r>
            <a:endParaRPr lang="en-US" sz="3192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P001 5 hàng" panose="020B0603050302020204" pitchFamily="34" charset="0"/>
            </a:endParaRPr>
          </a:p>
          <a:p>
            <a:endParaRPr lang="vi-VN" sz="1895" dirty="0"/>
          </a:p>
        </p:txBody>
      </p:sp>
      <p:sp>
        <p:nvSpPr>
          <p:cNvPr id="9" name="Hộp Văn bản 8">
            <a:extLst>
              <a:ext uri="{FF2B5EF4-FFF2-40B4-BE49-F238E27FC236}">
                <a16:creationId xmlns:a16="http://schemas.microsoft.com/office/drawing/2014/main" id="{F4F2E4A8-B38C-49EE-9C8D-2CA00D6F2770}"/>
              </a:ext>
            </a:extLst>
          </p:cNvPr>
          <p:cNvSpPr txBox="1"/>
          <p:nvPr/>
        </p:nvSpPr>
        <p:spPr>
          <a:xfrm>
            <a:off x="3008034" y="669093"/>
            <a:ext cx="6175933" cy="9517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793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P001 5 hàng" panose="020B0603050302020204" pitchFamily="34" charset="0"/>
              </a:rPr>
              <a:t>Trường</a:t>
            </a:r>
            <a:r>
              <a:rPr lang="en-US" sz="2793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P001 5 hàng" panose="020B0603050302020204" pitchFamily="34" charset="0"/>
              </a:rPr>
              <a:t> </a:t>
            </a:r>
            <a:r>
              <a:rPr lang="en-US" sz="2793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P001 5 hàng" panose="020B0603050302020204" pitchFamily="34" charset="0"/>
              </a:rPr>
              <a:t>Tiểu</a:t>
            </a:r>
            <a:r>
              <a:rPr lang="en-US" sz="2793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P001 5 hàng" panose="020B0603050302020204" pitchFamily="34" charset="0"/>
              </a:rPr>
              <a:t> </a:t>
            </a:r>
            <a:r>
              <a:rPr lang="en-US" sz="2793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P001 5 hàng" panose="020B0603050302020204" pitchFamily="34" charset="0"/>
              </a:rPr>
              <a:t>học</a:t>
            </a:r>
            <a:r>
              <a:rPr lang="en-US" sz="2793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P001 5 hàng" panose="020B0603050302020204" pitchFamily="34" charset="0"/>
              </a:rPr>
              <a:t> </a:t>
            </a:r>
            <a:r>
              <a:rPr lang="en-US" sz="2793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P001 5 hàng" panose="020B0603050302020204" pitchFamily="34" charset="0"/>
              </a:rPr>
              <a:t>Hiệp</a:t>
            </a:r>
            <a:r>
              <a:rPr lang="en-US" sz="2793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P001 5 hàng" panose="020B0603050302020204" pitchFamily="34" charset="0"/>
              </a:rPr>
              <a:t> </a:t>
            </a:r>
            <a:r>
              <a:rPr lang="en-US" sz="2793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P001 5 hàng" panose="020B0603050302020204" pitchFamily="34" charset="0"/>
              </a:rPr>
              <a:t>Thành</a:t>
            </a:r>
            <a:endParaRPr lang="en-US" sz="2793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P001 5 hàng" panose="020B0603050302020204" pitchFamily="34" charset="0"/>
            </a:endParaRPr>
          </a:p>
          <a:p>
            <a:pPr algn="ctr"/>
            <a:r>
              <a:rPr lang="en-US" sz="2793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P001 5 hàng" panose="020B0603050302020204" pitchFamily="34" charset="0"/>
              </a:rPr>
              <a:t>Lớp</a:t>
            </a:r>
            <a:r>
              <a:rPr lang="en-US" sz="2793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P001 5 hàng" panose="020B0603050302020204" pitchFamily="34" charset="0"/>
              </a:rPr>
              <a:t> 1/1</a:t>
            </a:r>
          </a:p>
        </p:txBody>
      </p:sp>
      <p:sp>
        <p:nvSpPr>
          <p:cNvPr id="10" name="Hộp Văn bản 9">
            <a:extLst>
              <a:ext uri="{FF2B5EF4-FFF2-40B4-BE49-F238E27FC236}">
                <a16:creationId xmlns:a16="http://schemas.microsoft.com/office/drawing/2014/main" id="{E41F2D6A-533C-46A9-A730-B1DC94A1F318}"/>
              </a:ext>
            </a:extLst>
          </p:cNvPr>
          <p:cNvSpPr txBox="1"/>
          <p:nvPr/>
        </p:nvSpPr>
        <p:spPr>
          <a:xfrm>
            <a:off x="1524000" y="3125242"/>
            <a:ext cx="912137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oadway" panose="04040905080B02020502" pitchFamily="82" charset="0"/>
              </a:rPr>
              <a:t>  </a:t>
            </a:r>
            <a:endParaRPr lang="vi-VN" sz="4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P001 5 hàng" panose="020B0603050302020204" pitchFamily="34" charset="0"/>
            </a:endParaRPr>
          </a:p>
        </p:txBody>
      </p:sp>
      <p:sp>
        <p:nvSpPr>
          <p:cNvPr id="11" name="Hộp Văn bản 10">
            <a:extLst>
              <a:ext uri="{FF2B5EF4-FFF2-40B4-BE49-F238E27FC236}">
                <a16:creationId xmlns:a16="http://schemas.microsoft.com/office/drawing/2014/main" id="{3C74E1A5-D1D7-4D72-A4F3-ACBAB51D40F1}"/>
              </a:ext>
            </a:extLst>
          </p:cNvPr>
          <p:cNvSpPr txBox="1"/>
          <p:nvPr/>
        </p:nvSpPr>
        <p:spPr>
          <a:xfrm>
            <a:off x="2925776" y="-469355"/>
            <a:ext cx="7658157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40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P001 5 hàng" panose="020B0603050302020204" pitchFamily="34" charset="0"/>
            </a:endParaRPr>
          </a:p>
          <a:p>
            <a:r>
              <a:rPr lang="vi-VN" sz="2800" b="1" dirty="0" err="1">
                <a:solidFill>
                  <a:srgbClr val="7030A0"/>
                </a:solidFill>
                <a:latin typeface="HP001 4 hàng" panose="020B0603050302020204" pitchFamily="34" charset="0"/>
              </a:rPr>
              <a:t>Thứ</a:t>
            </a:r>
            <a:r>
              <a:rPr lang="vi-VN" sz="2800" b="1" dirty="0">
                <a:solidFill>
                  <a:srgbClr val="7030A0"/>
                </a:solidFill>
                <a:latin typeface="HP001 4 hàng" panose="020B0603050302020204" pitchFamily="34" charset="0"/>
              </a:rPr>
              <a:t> </a:t>
            </a:r>
            <a:r>
              <a:rPr lang="vi-VN" sz="2800" b="1" dirty="0" err="1">
                <a:solidFill>
                  <a:srgbClr val="7030A0"/>
                </a:solidFill>
                <a:latin typeface="HP001 4 hàng" panose="020B0603050302020204" pitchFamily="34" charset="0"/>
              </a:rPr>
              <a:t>tö</a:t>
            </a:r>
            <a:r>
              <a:rPr lang="vi-VN" sz="2800" b="1" dirty="0">
                <a:solidFill>
                  <a:srgbClr val="7030A0"/>
                </a:solidFill>
                <a:latin typeface="HP001 4 hàng" panose="020B0603050302020204" pitchFamily="34" charset="0"/>
              </a:rPr>
              <a:t>, </a:t>
            </a:r>
            <a:r>
              <a:rPr lang="vi-VN" sz="2800" b="1" dirty="0" err="1">
                <a:solidFill>
                  <a:srgbClr val="7030A0"/>
                </a:solidFill>
                <a:latin typeface="HP001 4 hàng" panose="020B0603050302020204" pitchFamily="34" charset="0"/>
              </a:rPr>
              <a:t>ngày</a:t>
            </a:r>
            <a:r>
              <a:rPr lang="vi-VN" sz="2800" b="1" dirty="0">
                <a:solidFill>
                  <a:srgbClr val="7030A0"/>
                </a:solidFill>
                <a:latin typeface="HP001 4 hàng" panose="020B0603050302020204" pitchFamily="34" charset="0"/>
              </a:rPr>
              <a:t> 27 </a:t>
            </a:r>
            <a:r>
              <a:rPr lang="vi-VN" sz="2800" b="1" dirty="0" err="1">
                <a:solidFill>
                  <a:srgbClr val="7030A0"/>
                </a:solidFill>
                <a:latin typeface="HP001 4 hàng" panose="020B0603050302020204" pitchFamily="34" charset="0"/>
              </a:rPr>
              <a:t>tháng</a:t>
            </a:r>
            <a:r>
              <a:rPr lang="vi-VN" sz="2800" b="1" dirty="0">
                <a:solidFill>
                  <a:srgbClr val="7030A0"/>
                </a:solidFill>
                <a:latin typeface="HP001 4 hàng" panose="020B0603050302020204" pitchFamily="34" charset="0"/>
              </a:rPr>
              <a:t> 10 năm 2021</a:t>
            </a:r>
          </a:p>
        </p:txBody>
      </p:sp>
    </p:spTree>
    <p:extLst>
      <p:ext uri="{BB962C8B-B14F-4D97-AF65-F5344CB8AC3E}">
        <p14:creationId xmlns:p14="http://schemas.microsoft.com/office/powerpoint/2010/main" val="1317397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: Rounded Corners 1">
            <a:extLst>
              <a:ext uri="{FF2B5EF4-FFF2-40B4-BE49-F238E27FC236}">
                <a16:creationId xmlns:a16="http://schemas.microsoft.com/office/drawing/2014/main" id="{CF9B5F26-C68A-40CB-8CE6-163B3A810E66}"/>
              </a:ext>
            </a:extLst>
          </p:cNvPr>
          <p:cNvSpPr/>
          <p:nvPr/>
        </p:nvSpPr>
        <p:spPr>
          <a:xfrm>
            <a:off x="3944257" y="1996667"/>
            <a:ext cx="4303486" cy="2864920"/>
          </a:xfrm>
          <a:prstGeom prst="roundRect">
            <a:avLst/>
          </a:prstGeom>
          <a:solidFill>
            <a:srgbClr val="D8EF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9"/>
          <p:cNvSpPr txBox="1"/>
          <p:nvPr/>
        </p:nvSpPr>
        <p:spPr>
          <a:xfrm>
            <a:off x="5503164" y="1876154"/>
            <a:ext cx="1368552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7000" dirty="0">
                <a:solidFill>
                  <a:srgbClr val="E52D56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u</a:t>
            </a:r>
          </a:p>
          <a:p>
            <a:endParaRPr lang="en-US" dirty="0"/>
          </a:p>
        </p:txBody>
      </p:sp>
      <p:pic>
        <p:nvPicPr>
          <p:cNvPr id="3" name="u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417648" y="3783965"/>
            <a:ext cx="452755" cy="45275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744" y="780098"/>
            <a:ext cx="1097280" cy="571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050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cmd type="call" cmd="stop">
                                      <p:cBhvr>
                                        <p:cTn id="7" dur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357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: Rounded Corners 1">
            <a:extLst>
              <a:ext uri="{FF2B5EF4-FFF2-40B4-BE49-F238E27FC236}">
                <a16:creationId xmlns:a16="http://schemas.microsoft.com/office/drawing/2014/main" id="{CF9B5F26-C68A-40CB-8CE6-163B3A810E66}"/>
              </a:ext>
            </a:extLst>
          </p:cNvPr>
          <p:cNvSpPr/>
          <p:nvPr/>
        </p:nvSpPr>
        <p:spPr>
          <a:xfrm>
            <a:off x="3944257" y="1996667"/>
            <a:ext cx="4303486" cy="2864920"/>
          </a:xfrm>
          <a:prstGeom prst="roundRect">
            <a:avLst/>
          </a:prstGeom>
          <a:solidFill>
            <a:srgbClr val="D8EF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9"/>
          <p:cNvSpPr txBox="1"/>
          <p:nvPr/>
        </p:nvSpPr>
        <p:spPr>
          <a:xfrm>
            <a:off x="5411724" y="1936410"/>
            <a:ext cx="1368552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7000" dirty="0">
                <a:solidFill>
                  <a:srgbClr val="E52D56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ư</a:t>
            </a:r>
          </a:p>
          <a:p>
            <a:endParaRPr lang="en-US" dirty="0"/>
          </a:p>
        </p:txBody>
      </p:sp>
      <p:pic>
        <p:nvPicPr>
          <p:cNvPr id="2" name="ư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385685" y="3855085"/>
            <a:ext cx="407035" cy="40703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744" y="780098"/>
            <a:ext cx="1097280" cy="571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0478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cmd type="call" cmd="stop">
                                      <p:cBhvr>
                                        <p:cTn id="7" dur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349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744" y="780098"/>
            <a:ext cx="1097280" cy="571382"/>
          </a:xfrm>
          <a:prstGeom prst="rect">
            <a:avLst/>
          </a:prstGeom>
        </p:spPr>
      </p:pic>
      <p:grpSp>
        <p:nvGrpSpPr>
          <p:cNvPr id="5" name="Group 4"/>
          <p:cNvGrpSpPr/>
          <p:nvPr/>
        </p:nvGrpSpPr>
        <p:grpSpPr>
          <a:xfrm>
            <a:off x="692373" y="2648184"/>
            <a:ext cx="4137676" cy="2076165"/>
            <a:chOff x="4900211" y="1986138"/>
            <a:chExt cx="3103257" cy="1557124"/>
          </a:xfrm>
        </p:grpSpPr>
        <p:sp>
          <p:nvSpPr>
            <p:cNvPr id="6" name="Rectangle 5"/>
            <p:cNvSpPr/>
            <p:nvPr/>
          </p:nvSpPr>
          <p:spPr>
            <a:xfrm>
              <a:off x="4900211" y="2771102"/>
              <a:ext cx="3103257" cy="7721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418A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720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4900211" y="1986138"/>
              <a:ext cx="1634766" cy="784964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418A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720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6534978" y="1986138"/>
              <a:ext cx="1468490" cy="784964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418A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720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9" name="Rectangle 8"/>
          <p:cNvSpPr/>
          <p:nvPr/>
        </p:nvSpPr>
        <p:spPr>
          <a:xfrm>
            <a:off x="692374" y="3698240"/>
            <a:ext cx="4137676" cy="10295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r>
              <a:rPr lang="en-US" sz="720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đu</a:t>
            </a:r>
            <a:endParaRPr lang="en-US" sz="720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92373" y="2651621"/>
            <a:ext cx="2179688" cy="104661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r>
              <a:rPr lang="en-US" sz="720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đ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872063" y="2651621"/>
            <a:ext cx="1957987" cy="104661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r>
              <a:rPr lang="en-US" sz="720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u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6788373" y="2660157"/>
            <a:ext cx="4137676" cy="2076165"/>
            <a:chOff x="4900211" y="1986138"/>
            <a:chExt cx="3103257" cy="1557124"/>
          </a:xfrm>
        </p:grpSpPr>
        <p:sp>
          <p:nvSpPr>
            <p:cNvPr id="13" name="Rectangle 12"/>
            <p:cNvSpPr/>
            <p:nvPr/>
          </p:nvSpPr>
          <p:spPr>
            <a:xfrm>
              <a:off x="4900211" y="2771102"/>
              <a:ext cx="3103257" cy="7721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418A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720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4900211" y="1986138"/>
              <a:ext cx="1634766" cy="784964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418A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720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6534978" y="1986138"/>
              <a:ext cx="1468490" cy="784964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418A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720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6788373" y="2656720"/>
            <a:ext cx="4137676" cy="2076165"/>
            <a:chOff x="4900211" y="1986138"/>
            <a:chExt cx="3103257" cy="1557124"/>
          </a:xfrm>
        </p:grpSpPr>
        <p:sp>
          <p:nvSpPr>
            <p:cNvPr id="17" name="Rectangle 16"/>
            <p:cNvSpPr/>
            <p:nvPr/>
          </p:nvSpPr>
          <p:spPr>
            <a:xfrm>
              <a:off x="4900211" y="2771102"/>
              <a:ext cx="3103257" cy="7721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418A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720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4900211" y="1986138"/>
              <a:ext cx="1634766" cy="784964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418A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720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6534978" y="1986138"/>
              <a:ext cx="1468490" cy="784964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418A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720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20" name="Rectangle 19"/>
          <p:cNvSpPr/>
          <p:nvPr/>
        </p:nvSpPr>
        <p:spPr>
          <a:xfrm>
            <a:off x="6788374" y="3706776"/>
            <a:ext cx="4137676" cy="10295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r>
              <a:rPr lang="en-US" sz="720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lư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788373" y="2660157"/>
            <a:ext cx="2179688" cy="104661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r>
              <a:rPr lang="vi-VN" sz="720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</a:t>
            </a:r>
            <a:endParaRPr lang="en-US" sz="720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8968063" y="2660157"/>
            <a:ext cx="1957987" cy="104661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r>
              <a:rPr lang="en-US" sz="720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ư</a:t>
            </a:r>
          </a:p>
        </p:txBody>
      </p:sp>
      <p:sp>
        <p:nvSpPr>
          <p:cNvPr id="23" name="Rectangle 22"/>
          <p:cNvSpPr/>
          <p:nvPr/>
        </p:nvSpPr>
        <p:spPr>
          <a:xfrm>
            <a:off x="1874815" y="1242011"/>
            <a:ext cx="2179688" cy="10466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r>
              <a:rPr lang="en-US" sz="880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u</a:t>
            </a:r>
          </a:p>
        </p:txBody>
      </p:sp>
      <p:cxnSp>
        <p:nvCxnSpPr>
          <p:cNvPr id="24" name="Straight Connector 23"/>
          <p:cNvCxnSpPr/>
          <p:nvPr/>
        </p:nvCxnSpPr>
        <p:spPr>
          <a:xfrm>
            <a:off x="8780817" y="3880824"/>
            <a:ext cx="152788" cy="154329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24"/>
          <p:cNvSpPr/>
          <p:nvPr/>
        </p:nvSpPr>
        <p:spPr>
          <a:xfrm>
            <a:off x="7767367" y="1242011"/>
            <a:ext cx="2179688" cy="10466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r>
              <a:rPr lang="en-US" sz="880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ư</a:t>
            </a:r>
          </a:p>
        </p:txBody>
      </p:sp>
      <p:sp>
        <p:nvSpPr>
          <p:cNvPr id="26" name="Freeform 25"/>
          <p:cNvSpPr/>
          <p:nvPr/>
        </p:nvSpPr>
        <p:spPr>
          <a:xfrm>
            <a:off x="2935797" y="3880824"/>
            <a:ext cx="148336" cy="171541"/>
          </a:xfrm>
          <a:custGeom>
            <a:avLst/>
            <a:gdLst>
              <a:gd name="connsiteX0" fmla="*/ 0 w 248309"/>
              <a:gd name="connsiteY0" fmla="*/ 85505 h 343082"/>
              <a:gd name="connsiteX1" fmla="*/ 77273 w 248309"/>
              <a:gd name="connsiteY1" fmla="*/ 8232 h 343082"/>
              <a:gd name="connsiteX2" fmla="*/ 206062 w 248309"/>
              <a:gd name="connsiteY2" fmla="*/ 21111 h 343082"/>
              <a:gd name="connsiteX3" fmla="*/ 244699 w 248309"/>
              <a:gd name="connsiteY3" fmla="*/ 175657 h 343082"/>
              <a:gd name="connsiteX4" fmla="*/ 128789 w 248309"/>
              <a:gd name="connsiteY4" fmla="*/ 343082 h 3430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8309" h="343082">
                <a:moveTo>
                  <a:pt x="0" y="85505"/>
                </a:moveTo>
                <a:cubicBezTo>
                  <a:pt x="21464" y="52234"/>
                  <a:pt x="42929" y="18964"/>
                  <a:pt x="77273" y="8232"/>
                </a:cubicBezTo>
                <a:cubicBezTo>
                  <a:pt x="111617" y="-2500"/>
                  <a:pt x="178158" y="-6793"/>
                  <a:pt x="206062" y="21111"/>
                </a:cubicBezTo>
                <a:cubicBezTo>
                  <a:pt x="233966" y="49015"/>
                  <a:pt x="257578" y="121995"/>
                  <a:pt x="244699" y="175657"/>
                </a:cubicBezTo>
                <a:cubicBezTo>
                  <a:pt x="231820" y="229319"/>
                  <a:pt x="180304" y="286200"/>
                  <a:pt x="128789" y="343082"/>
                </a:cubicBezTo>
              </a:path>
            </a:pathLst>
          </a:cu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4297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20" grpId="0"/>
      <p:bldP spid="21" grpId="0"/>
      <p:bldP spid="22" grpId="0"/>
      <p:bldP spid="2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207161" y="5108565"/>
            <a:ext cx="12041745" cy="1897382"/>
            <a:chOff x="0" y="4376382"/>
            <a:chExt cx="12465441" cy="2582398"/>
          </a:xfrm>
        </p:grpSpPr>
        <p:pic>
          <p:nvPicPr>
            <p:cNvPr id="12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4478" b="97761" l="0" r="100000">
                          <a14:foregroundMark x1="80822" y1="21269" x2="80822" y2="21269"/>
                          <a14:foregroundMark x1="82975" y1="13433" x2="82975" y2="13433"/>
                          <a14:foregroundMark x1="59883" y1="18657" x2="59883" y2="18657"/>
                          <a14:foregroundMark x1="45205" y1="30597" x2="45205" y2="30597"/>
                        </a14:backgroundRemoval>
                      </a14:imgEffect>
                      <a14:imgEffect>
                        <a14:sharpenSoften amount="2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4376383"/>
              <a:ext cx="4923899" cy="258239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3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4478" b="97761" l="0" r="100000">
                          <a14:foregroundMark x1="80822" y1="21269" x2="80822" y2="21269"/>
                          <a14:foregroundMark x1="82975" y1="13433" x2="82975" y2="13433"/>
                          <a14:foregroundMark x1="59883" y1="18657" x2="59883" y2="18657"/>
                          <a14:foregroundMark x1="45205" y1="30597" x2="45205" y2="30597"/>
                        </a14:backgroundRemoval>
                      </a14:imgEffect>
                      <a14:imgEffect>
                        <a14:sharpenSoften amount="2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90941" y="4376382"/>
              <a:ext cx="4923899" cy="258239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4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4478" b="97761" l="0" r="100000">
                          <a14:foregroundMark x1="80822" y1="21269" x2="80822" y2="21269"/>
                          <a14:foregroundMark x1="82975" y1="13433" x2="82975" y2="13433"/>
                          <a14:foregroundMark x1="59883" y1="18657" x2="59883" y2="18657"/>
                          <a14:foregroundMark x1="45205" y1="30597" x2="45205" y2="30597"/>
                        </a14:backgroundRemoval>
                      </a14:imgEffect>
                      <a14:imgEffect>
                        <a14:sharpenSoften amount="2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41542" y="4376383"/>
              <a:ext cx="4923899" cy="258239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744" y="780098"/>
            <a:ext cx="1097280" cy="571382"/>
          </a:xfrm>
          <a:prstGeom prst="rect">
            <a:avLst/>
          </a:prstGeom>
        </p:spPr>
      </p:pic>
      <p:sp>
        <p:nvSpPr>
          <p:cNvPr id="16" name="Rectangle 9">
            <a:extLst>
              <a:ext uri="{FF2B5EF4-FFF2-40B4-BE49-F238E27FC236}">
                <a16:creationId xmlns:a16="http://schemas.microsoft.com/office/drawing/2014/main" id="{FE0DA3CA-9CF9-44F7-9872-0BB15E5E6578}"/>
              </a:ext>
            </a:extLst>
          </p:cNvPr>
          <p:cNvSpPr/>
          <p:nvPr/>
        </p:nvSpPr>
        <p:spPr>
          <a:xfrm>
            <a:off x="581026" y="1392257"/>
            <a:ext cx="11763374" cy="2667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r>
              <a:rPr lang="en-US" sz="11500" b="1" dirty="0" err="1">
                <a:solidFill>
                  <a:srgbClr val="FF0000"/>
                </a:solidFill>
                <a:latin typeface="VNI-Avo" pitchFamily="2" charset="0"/>
                <a:cs typeface="Arial" pitchFamily="34" charset="0"/>
              </a:rPr>
              <a:t>cöû</a:t>
            </a:r>
            <a:r>
              <a:rPr lang="en-US" sz="11500" b="1" dirty="0">
                <a:solidFill>
                  <a:srgbClr val="FF0000"/>
                </a:solidFill>
                <a:latin typeface="VNI-Avo" pitchFamily="2" charset="0"/>
                <a:cs typeface="Arial" pitchFamily="34" charset="0"/>
              </a:rPr>
              <a:t>    </a:t>
            </a:r>
            <a:r>
              <a:rPr lang="en-US" sz="11500" b="1" dirty="0" err="1">
                <a:solidFill>
                  <a:srgbClr val="FF0000"/>
                </a:solidFill>
                <a:latin typeface="VNI-Avo" pitchFamily="2" charset="0"/>
                <a:cs typeface="Arial" pitchFamily="34" charset="0"/>
              </a:rPr>
              <a:t>döï</a:t>
            </a:r>
            <a:r>
              <a:rPr lang="en-US" sz="11500" b="1" dirty="0">
                <a:solidFill>
                  <a:srgbClr val="FF0000"/>
                </a:solidFill>
                <a:latin typeface="VNI-Avo" pitchFamily="2" charset="0"/>
                <a:cs typeface="Arial" pitchFamily="34" charset="0"/>
              </a:rPr>
              <a:t>       </a:t>
            </a:r>
            <a:r>
              <a:rPr lang="en-US" sz="11500" b="1" dirty="0" err="1">
                <a:solidFill>
                  <a:srgbClr val="FF0000"/>
                </a:solidFill>
                <a:latin typeface="VNI-Avo" pitchFamily="2" charset="0"/>
                <a:cs typeface="Arial" pitchFamily="34" charset="0"/>
              </a:rPr>
              <a:t>löõ</a:t>
            </a:r>
            <a:endParaRPr lang="en-US" sz="11500" b="1" dirty="0">
              <a:solidFill>
                <a:srgbClr val="FF0000"/>
              </a:solidFill>
              <a:latin typeface="VNI-Avo" pitchFamily="2" charset="0"/>
              <a:cs typeface="Arial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91699" y="1433034"/>
            <a:ext cx="11763374" cy="2667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r>
              <a:rPr lang="en-US" sz="11500" b="1" dirty="0" err="1">
                <a:solidFill>
                  <a:srgbClr val="FF0000"/>
                </a:solidFill>
                <a:latin typeface="VNI-Avo" pitchFamily="2" charset="0"/>
                <a:cs typeface="Arial" pitchFamily="34" charset="0"/>
              </a:rPr>
              <a:t>duø</a:t>
            </a:r>
            <a:r>
              <a:rPr lang="en-US" sz="11500" b="1" dirty="0">
                <a:solidFill>
                  <a:srgbClr val="FF0000"/>
                </a:solidFill>
                <a:latin typeface="VNI-Avo" pitchFamily="2" charset="0"/>
                <a:cs typeface="Arial" pitchFamily="34" charset="0"/>
              </a:rPr>
              <a:t>     </a:t>
            </a:r>
            <a:r>
              <a:rPr lang="en-US" sz="11500" b="1" dirty="0" err="1">
                <a:solidFill>
                  <a:srgbClr val="FF0000"/>
                </a:solidFill>
                <a:latin typeface="VNI-Avo" pitchFamily="2" charset="0"/>
                <a:cs typeface="Arial" pitchFamily="34" charset="0"/>
              </a:rPr>
              <a:t>ñuû</a:t>
            </a:r>
            <a:r>
              <a:rPr lang="en-US" sz="11500" b="1" dirty="0">
                <a:solidFill>
                  <a:srgbClr val="FF0000"/>
                </a:solidFill>
                <a:latin typeface="VNI-Avo" pitchFamily="2" charset="0"/>
                <a:cs typeface="Arial" pitchFamily="34" charset="0"/>
              </a:rPr>
              <a:t>      </a:t>
            </a:r>
            <a:r>
              <a:rPr lang="en-US" sz="11500" b="1" dirty="0" err="1">
                <a:solidFill>
                  <a:srgbClr val="FF0000"/>
                </a:solidFill>
                <a:latin typeface="VNI-Avo" pitchFamily="2" charset="0"/>
                <a:cs typeface="Arial" pitchFamily="34" charset="0"/>
              </a:rPr>
              <a:t>huõ</a:t>
            </a:r>
            <a:r>
              <a:rPr lang="en-US" sz="11500" b="1" dirty="0">
                <a:solidFill>
                  <a:srgbClr val="FF0000"/>
                </a:solidFill>
                <a:latin typeface="VNI-Avo" pitchFamily="2" charset="0"/>
                <a:cs typeface="Arial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10944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5411724" y="859229"/>
            <a:ext cx="1368552" cy="2677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15000" dirty="0">
              <a:solidFill>
                <a:srgbClr val="E52D56"/>
              </a:solidFill>
              <a:latin typeface="Quicksand Medium" panose="00000600000000000000" pitchFamily="2" charset="0"/>
              <a:cs typeface="Lato" panose="020F0502020204030203" pitchFamily="34" charset="0"/>
            </a:endParaRPr>
          </a:p>
          <a:p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0640" y="1208825"/>
            <a:ext cx="3264921" cy="240129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26" y="24614"/>
            <a:ext cx="3218865" cy="345276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2673" y="1065789"/>
            <a:ext cx="4612260" cy="2586917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80348" y="3834831"/>
            <a:ext cx="214682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err="1">
                <a:latin typeface="VNI-Avo" pitchFamily="2" charset="0"/>
                <a:ea typeface="Arial-Rounded" panose="020B0500000000000000" pitchFamily="34" charset="0"/>
                <a:cs typeface="Arial-Rounded" panose="020B0500000000000000" pitchFamily="34" charset="0"/>
              </a:rPr>
              <a:t>duø</a:t>
            </a:r>
            <a:endParaRPr lang="en-US" sz="8000" b="1" dirty="0">
              <a:latin typeface="VNI-Avo" pitchFamily="2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207161" y="5108565"/>
            <a:ext cx="12041745" cy="1897382"/>
            <a:chOff x="0" y="4376382"/>
            <a:chExt cx="12465441" cy="2582398"/>
          </a:xfrm>
        </p:grpSpPr>
        <p:pic>
          <p:nvPicPr>
            <p:cNvPr id="15" name="Picture 2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4478" b="97761" l="0" r="100000">
                          <a14:foregroundMark x1="80822" y1="21269" x2="80822" y2="21269"/>
                          <a14:foregroundMark x1="82975" y1="13433" x2="82975" y2="13433"/>
                          <a14:foregroundMark x1="59883" y1="18657" x2="59883" y2="18657"/>
                          <a14:foregroundMark x1="45205" y1="30597" x2="45205" y2="30597"/>
                        </a14:backgroundRemoval>
                      </a14:imgEffect>
                      <a14:imgEffect>
                        <a14:sharpenSoften amount="2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4376383"/>
              <a:ext cx="4923899" cy="258239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6" name="Picture 2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4478" b="97761" l="0" r="100000">
                          <a14:foregroundMark x1="80822" y1="21269" x2="80822" y2="21269"/>
                          <a14:foregroundMark x1="82975" y1="13433" x2="82975" y2="13433"/>
                          <a14:foregroundMark x1="59883" y1="18657" x2="59883" y2="18657"/>
                          <a14:foregroundMark x1="45205" y1="30597" x2="45205" y2="30597"/>
                        </a14:backgroundRemoval>
                      </a14:imgEffect>
                      <a14:imgEffect>
                        <a14:sharpenSoften amount="2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90941" y="4376382"/>
              <a:ext cx="4923899" cy="258239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7" name="Picture 2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4478" b="97761" l="0" r="100000">
                          <a14:foregroundMark x1="80822" y1="21269" x2="80822" y2="21269"/>
                          <a14:foregroundMark x1="82975" y1="13433" x2="82975" y2="13433"/>
                          <a14:foregroundMark x1="59883" y1="18657" x2="59883" y2="18657"/>
                          <a14:foregroundMark x1="45205" y1="30597" x2="45205" y2="30597"/>
                        </a14:backgroundRemoval>
                      </a14:imgEffect>
                      <a14:imgEffect>
                        <a14:sharpenSoften amount="2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41542" y="4376383"/>
              <a:ext cx="4923899" cy="258239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20" name="TextBox 11">
            <a:extLst>
              <a:ext uri="{FF2B5EF4-FFF2-40B4-BE49-F238E27FC236}">
                <a16:creationId xmlns:a16="http://schemas.microsoft.com/office/drawing/2014/main" id="{493DD204-29E2-4079-A339-98C7182B21B7}"/>
              </a:ext>
            </a:extLst>
          </p:cNvPr>
          <p:cNvSpPr txBox="1"/>
          <p:nvPr/>
        </p:nvSpPr>
        <p:spPr>
          <a:xfrm>
            <a:off x="3691505" y="3834831"/>
            <a:ext cx="315405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err="1">
                <a:latin typeface="VNI-Avo" pitchFamily="2" charset="0"/>
                <a:ea typeface="Arial-Rounded" panose="020B0500000000000000" pitchFamily="34" charset="0"/>
                <a:cs typeface="Arial-Rounded" panose="020B0500000000000000" pitchFamily="34" charset="0"/>
              </a:rPr>
              <a:t>ñu</a:t>
            </a:r>
            <a:r>
              <a:rPr lang="en-US" sz="8000" b="1" dirty="0">
                <a:latin typeface="VNI-Avo" pitchFamily="2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8000" b="1" dirty="0" err="1">
                <a:latin typeface="VNI-Avo" pitchFamily="2" charset="0"/>
                <a:ea typeface="Arial-Rounded" panose="020B0500000000000000" pitchFamily="34" charset="0"/>
                <a:cs typeface="Arial-Rounded" panose="020B0500000000000000" pitchFamily="34" charset="0"/>
              </a:rPr>
              <a:t>ñuû</a:t>
            </a:r>
            <a:endParaRPr lang="en-US" sz="8000" b="1" dirty="0">
              <a:latin typeface="VNI-Avo" pitchFamily="2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21" name="TextBox 11">
            <a:extLst>
              <a:ext uri="{FF2B5EF4-FFF2-40B4-BE49-F238E27FC236}">
                <a16:creationId xmlns:a16="http://schemas.microsoft.com/office/drawing/2014/main" id="{05705554-B2F9-40EB-9B7B-6F0AF0196CF7}"/>
              </a:ext>
            </a:extLst>
          </p:cNvPr>
          <p:cNvSpPr txBox="1"/>
          <p:nvPr/>
        </p:nvSpPr>
        <p:spPr>
          <a:xfrm>
            <a:off x="9248853" y="3718916"/>
            <a:ext cx="214682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err="1">
                <a:latin typeface="VNI-Avo" pitchFamily="2" charset="0"/>
                <a:ea typeface="Arial-Rounded" panose="020B0500000000000000" pitchFamily="34" charset="0"/>
                <a:cs typeface="Arial-Rounded" panose="020B0500000000000000" pitchFamily="34" charset="0"/>
              </a:rPr>
              <a:t>döõ</a:t>
            </a:r>
            <a:endParaRPr lang="en-US" sz="8000" b="1" dirty="0">
              <a:latin typeface="VNI-Avo" pitchFamily="2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2895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20" grpId="0"/>
      <p:bldP spid="2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Hình ảnh 2">
            <a:extLst>
              <a:ext uri="{FF2B5EF4-FFF2-40B4-BE49-F238E27FC236}">
                <a16:creationId xmlns:a16="http://schemas.microsoft.com/office/drawing/2014/main" id="{E33D2940-1DB2-4620-96F6-DF98C7464A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49900" cy="6743700"/>
          </a:xfrm>
          <a:prstGeom prst="rect">
            <a:avLst/>
          </a:prstGeom>
        </p:spPr>
      </p:pic>
      <p:sp>
        <p:nvSpPr>
          <p:cNvPr id="2" name="Hộp Văn bản 1">
            <a:extLst>
              <a:ext uri="{FF2B5EF4-FFF2-40B4-BE49-F238E27FC236}">
                <a16:creationId xmlns:a16="http://schemas.microsoft.com/office/drawing/2014/main" id="{CB03256E-7C27-4AC3-894D-42E5B0234439}"/>
              </a:ext>
            </a:extLst>
          </p:cNvPr>
          <p:cNvSpPr txBox="1"/>
          <p:nvPr/>
        </p:nvSpPr>
        <p:spPr>
          <a:xfrm>
            <a:off x="485775" y="1724025"/>
            <a:ext cx="1145857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9600" b="1" dirty="0" err="1">
                <a:solidFill>
                  <a:schemeClr val="bg1"/>
                </a:solidFill>
                <a:latin typeface="HP001 5 hàng" panose="020B0603050302020204" pitchFamily="34" charset="0"/>
              </a:rPr>
              <a:t>Luyện</a:t>
            </a:r>
            <a:r>
              <a:rPr lang="vi-VN" sz="9600" b="1" dirty="0">
                <a:solidFill>
                  <a:schemeClr val="bg1"/>
                </a:solidFill>
                <a:latin typeface="HP001 5 hàng" panose="020B0603050302020204" pitchFamily="34" charset="0"/>
              </a:rPr>
              <a:t> </a:t>
            </a:r>
            <a:r>
              <a:rPr lang="vi-VN" sz="9600" b="1" dirty="0" err="1">
                <a:solidFill>
                  <a:schemeClr val="bg1"/>
                </a:solidFill>
                <a:latin typeface="HP001 5 hàng" panose="020B0603050302020204" pitchFamily="34" charset="0"/>
              </a:rPr>
              <a:t>viết</a:t>
            </a:r>
            <a:r>
              <a:rPr lang="vi-VN" sz="9600" b="1" dirty="0">
                <a:solidFill>
                  <a:schemeClr val="bg1"/>
                </a:solidFill>
                <a:latin typeface="HP001 5 hàng" panose="020B0603050302020204" pitchFamily="34" charset="0"/>
              </a:rPr>
              <a:t> </a:t>
            </a:r>
            <a:r>
              <a:rPr lang="vi-VN" sz="9600" b="1" dirty="0" err="1">
                <a:solidFill>
                  <a:schemeClr val="bg1"/>
                </a:solidFill>
                <a:latin typeface="HP001 5 hàng" panose="020B0603050302020204" pitchFamily="34" charset="0"/>
              </a:rPr>
              <a:t>bảng</a:t>
            </a:r>
            <a:r>
              <a:rPr lang="vi-VN" sz="9600" b="1" dirty="0">
                <a:solidFill>
                  <a:schemeClr val="bg1"/>
                </a:solidFill>
                <a:latin typeface="HP001 5 hàng" panose="020B0603050302020204" pitchFamily="34" charset="0"/>
              </a:rPr>
              <a:t> con</a:t>
            </a:r>
          </a:p>
        </p:txBody>
      </p:sp>
    </p:spTree>
    <p:extLst>
      <p:ext uri="{BB962C8B-B14F-4D97-AF65-F5344CB8AC3E}">
        <p14:creationId xmlns:p14="http://schemas.microsoft.com/office/powerpoint/2010/main" val="37214573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8360" y="426720"/>
            <a:ext cx="5892800" cy="58928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844" y="844296"/>
            <a:ext cx="1660415" cy="484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16323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8040" y="467360"/>
            <a:ext cx="5888736" cy="588873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844" y="844296"/>
            <a:ext cx="1660415" cy="484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24590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4832" y="868681"/>
            <a:ext cx="8341360" cy="521335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844" y="844296"/>
            <a:ext cx="1660415" cy="484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20187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Hình ảnh 12">
            <a:extLst>
              <a:ext uri="{FF2B5EF4-FFF2-40B4-BE49-F238E27FC236}">
                <a16:creationId xmlns:a16="http://schemas.microsoft.com/office/drawing/2014/main" id="{32B04194-D900-485B-91E0-FFAF40F730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212330"/>
          </a:xfrm>
          <a:prstGeom prst="rect">
            <a:avLst/>
          </a:prstGeom>
        </p:spPr>
      </p:pic>
      <p:sp>
        <p:nvSpPr>
          <p:cNvPr id="6" name="Hình chữ nhật 5">
            <a:extLst>
              <a:ext uri="{FF2B5EF4-FFF2-40B4-BE49-F238E27FC236}">
                <a16:creationId xmlns:a16="http://schemas.microsoft.com/office/drawing/2014/main" id="{DECD7804-B3EF-48C9-BB4B-9E8EED997F14}"/>
              </a:ext>
            </a:extLst>
          </p:cNvPr>
          <p:cNvSpPr/>
          <p:nvPr/>
        </p:nvSpPr>
        <p:spPr>
          <a:xfrm>
            <a:off x="3256347" y="1846407"/>
            <a:ext cx="5679305" cy="1107767"/>
          </a:xfrm>
          <a:prstGeom prst="rect">
            <a:avLst/>
          </a:prstGeom>
          <a:noFill/>
          <a:ln>
            <a:noFill/>
          </a:ln>
        </p:spPr>
        <p:txBody>
          <a:bodyPr wrap="none" lIns="91214" tIns="45607" rIns="91214" bIns="45607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6600" b="1" dirty="0" err="1">
                <a:ln w="0"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Castellar" panose="020A0402060406010301" pitchFamily="18" charset="0"/>
              </a:rPr>
              <a:t>Môn</a:t>
            </a:r>
            <a:r>
              <a:rPr lang="en-US" sz="6600" b="1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Castellar" panose="020A0402060406010301" pitchFamily="18" charset="0"/>
              </a:rPr>
              <a:t> </a:t>
            </a:r>
            <a:r>
              <a:rPr lang="en-US" sz="6600" b="1" dirty="0" err="1">
                <a:ln w="0"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Castellar" panose="020A0402060406010301" pitchFamily="18" charset="0"/>
              </a:rPr>
              <a:t>toán</a:t>
            </a:r>
            <a:endParaRPr lang="vi-VN" sz="6600" b="1" dirty="0">
              <a:ln w="0"/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7" name="Hộp Văn bản 6">
            <a:extLst>
              <a:ext uri="{FF2B5EF4-FFF2-40B4-BE49-F238E27FC236}">
                <a16:creationId xmlns:a16="http://schemas.microsoft.com/office/drawing/2014/main" id="{E631F5F0-5765-421F-8675-FEAA1D2E4D23}"/>
              </a:ext>
            </a:extLst>
          </p:cNvPr>
          <p:cNvSpPr txBox="1"/>
          <p:nvPr/>
        </p:nvSpPr>
        <p:spPr>
          <a:xfrm>
            <a:off x="2066896" y="3717604"/>
            <a:ext cx="7658157" cy="1366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3192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P001 5 hàng" panose="020B0603050302020204" pitchFamily="34" charset="0"/>
            </a:endParaRPr>
          </a:p>
          <a:p>
            <a:pPr algn="ctr"/>
            <a:r>
              <a:rPr lang="en-US" sz="3192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P001 5 hàng" panose="020B0603050302020204" pitchFamily="34" charset="0"/>
              </a:rPr>
              <a:t>Giáo</a:t>
            </a:r>
            <a:r>
              <a:rPr lang="en-US" sz="3192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P001 5 hàng" panose="020B0603050302020204" pitchFamily="34" charset="0"/>
              </a:rPr>
              <a:t> </a:t>
            </a:r>
            <a:r>
              <a:rPr lang="en-US" sz="3192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P001 5 hàng" panose="020B0603050302020204" pitchFamily="34" charset="0"/>
              </a:rPr>
              <a:t>viên</a:t>
            </a:r>
            <a:r>
              <a:rPr lang="en-US" sz="3192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P001 5 hàng" panose="020B0603050302020204" pitchFamily="34" charset="0"/>
              </a:rPr>
              <a:t> </a:t>
            </a:r>
            <a:r>
              <a:rPr lang="en-US" sz="3192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P001 5 hàng" panose="020B0603050302020204" pitchFamily="34" charset="0"/>
              </a:rPr>
              <a:t>Nguyễn</a:t>
            </a:r>
            <a:r>
              <a:rPr lang="en-US" sz="3192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P001 5 hàng" panose="020B0603050302020204" pitchFamily="34" charset="0"/>
              </a:rPr>
              <a:t> </a:t>
            </a:r>
            <a:r>
              <a:rPr lang="en-US" sz="3192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P001 5 hàng" panose="020B0603050302020204" pitchFamily="34" charset="0"/>
              </a:rPr>
              <a:t>Thị</a:t>
            </a:r>
            <a:r>
              <a:rPr lang="en-US" sz="3192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P001 5 hàng" panose="020B0603050302020204" pitchFamily="34" charset="0"/>
              </a:rPr>
              <a:t> Thanh </a:t>
            </a:r>
            <a:r>
              <a:rPr lang="en-US" sz="3192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P001 5 hàng" panose="020B0603050302020204" pitchFamily="34" charset="0"/>
              </a:rPr>
              <a:t>Hương</a:t>
            </a:r>
            <a:endParaRPr lang="en-US" sz="3192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P001 5 hàng" panose="020B0603050302020204" pitchFamily="34" charset="0"/>
            </a:endParaRPr>
          </a:p>
          <a:p>
            <a:endParaRPr lang="vi-VN" sz="1895" dirty="0"/>
          </a:p>
        </p:txBody>
      </p:sp>
      <p:sp>
        <p:nvSpPr>
          <p:cNvPr id="9" name="Hộp Văn bản 8">
            <a:extLst>
              <a:ext uri="{FF2B5EF4-FFF2-40B4-BE49-F238E27FC236}">
                <a16:creationId xmlns:a16="http://schemas.microsoft.com/office/drawing/2014/main" id="{F4F2E4A8-B38C-49EE-9C8D-2CA00D6F2770}"/>
              </a:ext>
            </a:extLst>
          </p:cNvPr>
          <p:cNvSpPr txBox="1"/>
          <p:nvPr/>
        </p:nvSpPr>
        <p:spPr>
          <a:xfrm>
            <a:off x="3008034" y="669093"/>
            <a:ext cx="6175933" cy="9517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793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P001 5 hàng" panose="020B0603050302020204" pitchFamily="34" charset="0"/>
              </a:rPr>
              <a:t>Trường</a:t>
            </a:r>
            <a:r>
              <a:rPr lang="en-US" sz="2793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P001 5 hàng" panose="020B0603050302020204" pitchFamily="34" charset="0"/>
              </a:rPr>
              <a:t> </a:t>
            </a:r>
            <a:r>
              <a:rPr lang="en-US" sz="2793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P001 5 hàng" panose="020B0603050302020204" pitchFamily="34" charset="0"/>
              </a:rPr>
              <a:t>Tiểu</a:t>
            </a:r>
            <a:r>
              <a:rPr lang="en-US" sz="2793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P001 5 hàng" panose="020B0603050302020204" pitchFamily="34" charset="0"/>
              </a:rPr>
              <a:t> </a:t>
            </a:r>
            <a:r>
              <a:rPr lang="en-US" sz="2793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P001 5 hàng" panose="020B0603050302020204" pitchFamily="34" charset="0"/>
              </a:rPr>
              <a:t>học</a:t>
            </a:r>
            <a:r>
              <a:rPr lang="en-US" sz="2793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P001 5 hàng" panose="020B0603050302020204" pitchFamily="34" charset="0"/>
              </a:rPr>
              <a:t> </a:t>
            </a:r>
            <a:r>
              <a:rPr lang="en-US" sz="2793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P001 5 hàng" panose="020B0603050302020204" pitchFamily="34" charset="0"/>
              </a:rPr>
              <a:t>Hiệp</a:t>
            </a:r>
            <a:r>
              <a:rPr lang="en-US" sz="2793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P001 5 hàng" panose="020B0603050302020204" pitchFamily="34" charset="0"/>
              </a:rPr>
              <a:t> </a:t>
            </a:r>
            <a:r>
              <a:rPr lang="en-US" sz="2793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P001 5 hàng" panose="020B0603050302020204" pitchFamily="34" charset="0"/>
              </a:rPr>
              <a:t>Thành</a:t>
            </a:r>
            <a:endParaRPr lang="en-US" sz="2793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P001 5 hàng" panose="020B0603050302020204" pitchFamily="34" charset="0"/>
            </a:endParaRPr>
          </a:p>
          <a:p>
            <a:pPr algn="ctr"/>
            <a:r>
              <a:rPr lang="en-US" sz="2793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P001 5 hàng" panose="020B0603050302020204" pitchFamily="34" charset="0"/>
              </a:rPr>
              <a:t>Lớp</a:t>
            </a:r>
            <a:r>
              <a:rPr lang="en-US" sz="2793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P001 5 hàng" panose="020B0603050302020204" pitchFamily="34" charset="0"/>
              </a:rPr>
              <a:t> 1/1</a:t>
            </a:r>
          </a:p>
        </p:txBody>
      </p:sp>
      <p:sp>
        <p:nvSpPr>
          <p:cNvPr id="11" name="Hộp Văn bản 10">
            <a:extLst>
              <a:ext uri="{FF2B5EF4-FFF2-40B4-BE49-F238E27FC236}">
                <a16:creationId xmlns:a16="http://schemas.microsoft.com/office/drawing/2014/main" id="{3C74E1A5-D1D7-4D72-A4F3-ACBAB51D40F1}"/>
              </a:ext>
            </a:extLst>
          </p:cNvPr>
          <p:cNvSpPr txBox="1"/>
          <p:nvPr/>
        </p:nvSpPr>
        <p:spPr>
          <a:xfrm>
            <a:off x="2925776" y="-469355"/>
            <a:ext cx="7658157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40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P001 5 hàng" panose="020B0603050302020204" pitchFamily="34" charset="0"/>
            </a:endParaRPr>
          </a:p>
          <a:p>
            <a:r>
              <a:rPr lang="vi-VN" sz="2800" b="1" dirty="0" err="1">
                <a:solidFill>
                  <a:srgbClr val="7030A0"/>
                </a:solidFill>
                <a:latin typeface="HP001 4 hàng" panose="020B0603050302020204" pitchFamily="34" charset="0"/>
              </a:rPr>
              <a:t>Thứ</a:t>
            </a:r>
            <a:r>
              <a:rPr lang="vi-VN" sz="2800" b="1" dirty="0">
                <a:solidFill>
                  <a:srgbClr val="7030A0"/>
                </a:solidFill>
                <a:latin typeface="HP001 4 hàng" panose="020B0603050302020204" pitchFamily="34" charset="0"/>
              </a:rPr>
              <a:t> tư, </a:t>
            </a:r>
            <a:r>
              <a:rPr lang="vi-VN" sz="2800" b="1" dirty="0" err="1">
                <a:solidFill>
                  <a:srgbClr val="7030A0"/>
                </a:solidFill>
                <a:latin typeface="HP001 4 hàng" panose="020B0603050302020204" pitchFamily="34" charset="0"/>
              </a:rPr>
              <a:t>ngày</a:t>
            </a:r>
            <a:r>
              <a:rPr lang="vi-VN" sz="2800" b="1" dirty="0">
                <a:solidFill>
                  <a:srgbClr val="7030A0"/>
                </a:solidFill>
                <a:latin typeface="HP001 4 hàng" panose="020B0603050302020204" pitchFamily="34" charset="0"/>
              </a:rPr>
              <a:t> 27 </a:t>
            </a:r>
            <a:r>
              <a:rPr lang="vi-VN" sz="2800" b="1" dirty="0" err="1">
                <a:solidFill>
                  <a:srgbClr val="7030A0"/>
                </a:solidFill>
                <a:latin typeface="HP001 4 hàng" panose="020B0603050302020204" pitchFamily="34" charset="0"/>
              </a:rPr>
              <a:t>tháng</a:t>
            </a:r>
            <a:r>
              <a:rPr lang="vi-VN" sz="2800" b="1" dirty="0">
                <a:solidFill>
                  <a:srgbClr val="7030A0"/>
                </a:solidFill>
                <a:latin typeface="HP001 4 hàng" panose="020B0603050302020204" pitchFamily="34" charset="0"/>
              </a:rPr>
              <a:t> 10 năm 2021</a:t>
            </a:r>
          </a:p>
        </p:txBody>
      </p:sp>
      <p:sp>
        <p:nvSpPr>
          <p:cNvPr id="12" name="Hộp Văn bản 11">
            <a:extLst>
              <a:ext uri="{FF2B5EF4-FFF2-40B4-BE49-F238E27FC236}">
                <a16:creationId xmlns:a16="http://schemas.microsoft.com/office/drawing/2014/main" id="{DAFA28FB-27E8-4040-912D-9A4EC377D6D5}"/>
              </a:ext>
            </a:extLst>
          </p:cNvPr>
          <p:cNvSpPr txBox="1"/>
          <p:nvPr/>
        </p:nvSpPr>
        <p:spPr>
          <a:xfrm>
            <a:off x="4145280" y="3067428"/>
            <a:ext cx="42100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oadway" panose="04040905080B02020502" pitchFamily="82" charset="0"/>
              </a:rPr>
              <a:t>BÀI :    </a:t>
            </a:r>
            <a:endParaRPr lang="vi-VN" sz="48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P001 5 hàng" panose="020B06030503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6917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18" name="Picture 25" descr="C:\Users\Admin\Downloads\Screenshot_2020-08-15 CloudBook.png">
            <a:extLst>
              <a:ext uri="{FF2B5EF4-FFF2-40B4-BE49-F238E27FC236}">
                <a16:creationId xmlns:a16="http://schemas.microsoft.com/office/drawing/2014/main" id="{DDBA103A-BFC6-46D6-853E-419B3E60A0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386"/>
          <a:stretch>
            <a:fillRect/>
          </a:stretch>
        </p:blipFill>
        <p:spPr bwMode="auto">
          <a:xfrm>
            <a:off x="-638175" y="482952"/>
            <a:ext cx="13443810" cy="57654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 descr="C:\Users\Admin\Desktop\1.jpg">
            <a:extLst>
              <a:ext uri="{FF2B5EF4-FFF2-40B4-BE49-F238E27FC236}">
                <a16:creationId xmlns:a16="http://schemas.microsoft.com/office/drawing/2014/main" id="{FEE8EEC7-7C79-47F9-92D9-9A4E5414DC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00" t="8000" b="24001"/>
          <a:stretch>
            <a:fillRect/>
          </a:stretch>
        </p:blipFill>
        <p:spPr bwMode="auto">
          <a:xfrm>
            <a:off x="5674550" y="5224256"/>
            <a:ext cx="842899" cy="684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8">
            <a:extLst>
              <a:ext uri="{FF2B5EF4-FFF2-40B4-BE49-F238E27FC236}">
                <a16:creationId xmlns:a16="http://schemas.microsoft.com/office/drawing/2014/main" id="{49E77873-C625-4BE6-95C7-0CDB0A75195A}"/>
              </a:ext>
            </a:extLst>
          </p:cNvPr>
          <p:cNvGrpSpPr>
            <a:grpSpLocks/>
          </p:cNvGrpSpPr>
          <p:nvPr/>
        </p:nvGrpSpPr>
        <p:grpSpPr bwMode="auto">
          <a:xfrm>
            <a:off x="9944984" y="5205115"/>
            <a:ext cx="842899" cy="684855"/>
            <a:chOff x="2514600" y="4038600"/>
            <a:chExt cx="1066800" cy="721659"/>
          </a:xfrm>
        </p:grpSpPr>
        <p:pic>
          <p:nvPicPr>
            <p:cNvPr id="4119" name="Picture 4" descr="C:\Users\Admin\Desktop\1.jpg">
              <a:extLst>
                <a:ext uri="{FF2B5EF4-FFF2-40B4-BE49-F238E27FC236}">
                  <a16:creationId xmlns:a16="http://schemas.microsoft.com/office/drawing/2014/main" id="{78D548A3-6FE9-4703-BD77-40F7A9EFA01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182" t="72000" r="18182" b="8000"/>
            <a:stretch>
              <a:fillRect/>
            </a:stretch>
          </p:blipFill>
          <p:spPr bwMode="auto">
            <a:xfrm>
              <a:off x="2514600" y="4038600"/>
              <a:ext cx="1066800" cy="381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120" name="Picture 4" descr="C:\Users\Admin\Desktop\1.jpg">
              <a:extLst>
                <a:ext uri="{FF2B5EF4-FFF2-40B4-BE49-F238E27FC236}">
                  <a16:creationId xmlns:a16="http://schemas.microsoft.com/office/drawing/2014/main" id="{0C492CD7-772E-44CB-A259-F06181D026C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182" t="72000" r="18182" b="8000"/>
            <a:stretch>
              <a:fillRect/>
            </a:stretch>
          </p:blipFill>
          <p:spPr bwMode="auto">
            <a:xfrm>
              <a:off x="2514600" y="4379259"/>
              <a:ext cx="1066800" cy="381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4100" name="Picture 4" descr="C:\Users\Admin\Desktop\1.jpg">
            <a:extLst>
              <a:ext uri="{FF2B5EF4-FFF2-40B4-BE49-F238E27FC236}">
                <a16:creationId xmlns:a16="http://schemas.microsoft.com/office/drawing/2014/main" id="{E723D5E1-B696-4B1B-AC8B-7AE3376723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00" r="8000" b="24001"/>
          <a:stretch>
            <a:fillRect/>
          </a:stretch>
        </p:blipFill>
        <p:spPr bwMode="auto">
          <a:xfrm>
            <a:off x="1253841" y="5287954"/>
            <a:ext cx="842898" cy="6225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Hình chữ nhật: Góc Tròn 2">
            <a:extLst>
              <a:ext uri="{FF2B5EF4-FFF2-40B4-BE49-F238E27FC236}">
                <a16:creationId xmlns:a16="http://schemas.microsoft.com/office/drawing/2014/main" id="{52D180B5-F785-4DC3-B0FA-537B171ED0A8}"/>
              </a:ext>
            </a:extLst>
          </p:cNvPr>
          <p:cNvSpPr/>
          <p:nvPr/>
        </p:nvSpPr>
        <p:spPr>
          <a:xfrm>
            <a:off x="133350" y="5224256"/>
            <a:ext cx="842898" cy="76696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30" name="Hình chữ nhật: Góc Tròn 29">
            <a:extLst>
              <a:ext uri="{FF2B5EF4-FFF2-40B4-BE49-F238E27FC236}">
                <a16:creationId xmlns:a16="http://schemas.microsoft.com/office/drawing/2014/main" id="{1D97C039-6D8B-42D6-A8A8-22739FCC574E}"/>
              </a:ext>
            </a:extLst>
          </p:cNvPr>
          <p:cNvSpPr/>
          <p:nvPr/>
        </p:nvSpPr>
        <p:spPr>
          <a:xfrm>
            <a:off x="2684166" y="5199201"/>
            <a:ext cx="842898" cy="76696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31" name="Hình chữ nhật: Góc Tròn 30">
            <a:extLst>
              <a:ext uri="{FF2B5EF4-FFF2-40B4-BE49-F238E27FC236}">
                <a16:creationId xmlns:a16="http://schemas.microsoft.com/office/drawing/2014/main" id="{CD8134DF-2113-42E4-BB18-200E4ABABDF7}"/>
              </a:ext>
            </a:extLst>
          </p:cNvPr>
          <p:cNvSpPr/>
          <p:nvPr/>
        </p:nvSpPr>
        <p:spPr>
          <a:xfrm>
            <a:off x="4392084" y="5205115"/>
            <a:ext cx="842898" cy="76696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32" name="Hình chữ nhật: Góc Tròn 31">
            <a:extLst>
              <a:ext uri="{FF2B5EF4-FFF2-40B4-BE49-F238E27FC236}">
                <a16:creationId xmlns:a16="http://schemas.microsoft.com/office/drawing/2014/main" id="{AC0BFF8A-C298-475B-9403-C5AD6BF9EBF5}"/>
              </a:ext>
            </a:extLst>
          </p:cNvPr>
          <p:cNvSpPr/>
          <p:nvPr/>
        </p:nvSpPr>
        <p:spPr>
          <a:xfrm>
            <a:off x="6923209" y="5237491"/>
            <a:ext cx="842898" cy="76696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33" name="Hình chữ nhật: Góc Tròn 32">
            <a:extLst>
              <a:ext uri="{FF2B5EF4-FFF2-40B4-BE49-F238E27FC236}">
                <a16:creationId xmlns:a16="http://schemas.microsoft.com/office/drawing/2014/main" id="{3758AE54-0DB2-4E5A-8400-A0D09D732382}"/>
              </a:ext>
            </a:extLst>
          </p:cNvPr>
          <p:cNvSpPr/>
          <p:nvPr/>
        </p:nvSpPr>
        <p:spPr>
          <a:xfrm>
            <a:off x="8611436" y="5224256"/>
            <a:ext cx="842898" cy="76696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34" name="Hình chữ nhật: Góc Tròn 33">
            <a:extLst>
              <a:ext uri="{FF2B5EF4-FFF2-40B4-BE49-F238E27FC236}">
                <a16:creationId xmlns:a16="http://schemas.microsoft.com/office/drawing/2014/main" id="{FE6F6489-A3B5-4C5D-B3C1-7373844F74CE}"/>
              </a:ext>
            </a:extLst>
          </p:cNvPr>
          <p:cNvSpPr/>
          <p:nvPr/>
        </p:nvSpPr>
        <p:spPr>
          <a:xfrm>
            <a:off x="11224160" y="5183198"/>
            <a:ext cx="842898" cy="76696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0" grpId="0" animBg="1"/>
      <p:bldP spid="31" grpId="0" animBg="1"/>
      <p:bldP spid="32" grpId="0" animBg="1"/>
      <p:bldP spid="33" grpId="0" animBg="1"/>
      <p:bldP spid="3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ề 1">
            <a:extLst>
              <a:ext uri="{FF2B5EF4-FFF2-40B4-BE49-F238E27FC236}">
                <a16:creationId xmlns:a16="http://schemas.microsoft.com/office/drawing/2014/main" id="{D0C72520-8012-4F37-B0F0-F80EA91AE0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3" name="Chỗ dành sẵn cho Nội dung 2">
            <a:extLst>
              <a:ext uri="{FF2B5EF4-FFF2-40B4-BE49-F238E27FC236}">
                <a16:creationId xmlns:a16="http://schemas.microsoft.com/office/drawing/2014/main" id="{72095262-2D4F-4AD0-BFD4-44B670158E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vi-VN" dirty="0"/>
          </a:p>
        </p:txBody>
      </p:sp>
      <p:pic>
        <p:nvPicPr>
          <p:cNvPr id="1026" name="Picture 2" descr="Hướng dẫn cách phân biệt dấu lớn hơn và dấu bé hơn (&amp;gt;,&amp;lt;) - Mẹo hay dạy trẻ  so sánh và đặt dấu bé, dấu lớn - VnDoc.com">
            <a:extLst>
              <a:ext uri="{FF2B5EF4-FFF2-40B4-BE49-F238E27FC236}">
                <a16:creationId xmlns:a16="http://schemas.microsoft.com/office/drawing/2014/main" id="{C6888B36-BA69-497E-9BE3-10EDF4693E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3588" y="0"/>
            <a:ext cx="558323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8876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AES - KNTT - Tiếng Việt - B1</Template>
  <TotalTime>646</TotalTime>
  <Words>76</Words>
  <Application>Microsoft Office PowerPoint</Application>
  <PresentationFormat>Màn hình rộng</PresentationFormat>
  <Paragraphs>32</Paragraphs>
  <Slides>13</Slides>
  <Notes>0</Notes>
  <HiddenSlides>0</HiddenSlides>
  <MMClips>2</MMClips>
  <ScaleCrop>false</ScaleCrop>
  <HeadingPairs>
    <vt:vector size="6" baseType="variant">
      <vt:variant>
        <vt:lpstr>Phông được Dùng</vt:lpstr>
      </vt:variant>
      <vt:variant>
        <vt:i4>11</vt:i4>
      </vt:variant>
      <vt:variant>
        <vt:lpstr>Chủ đề</vt:lpstr>
      </vt:variant>
      <vt:variant>
        <vt:i4>1</vt:i4>
      </vt:variant>
      <vt:variant>
        <vt:lpstr>Tiêu đề Bản chiếu</vt:lpstr>
      </vt:variant>
      <vt:variant>
        <vt:i4>13</vt:i4>
      </vt:variant>
    </vt:vector>
  </HeadingPairs>
  <TitlesOfParts>
    <vt:vector size="25" baseType="lpstr">
      <vt:lpstr>Arial</vt:lpstr>
      <vt:lpstr>Arial-Rounded</vt:lpstr>
      <vt:lpstr>Broadway</vt:lpstr>
      <vt:lpstr>Calibri</vt:lpstr>
      <vt:lpstr>Calibri Light</vt:lpstr>
      <vt:lpstr>Castellar</vt:lpstr>
      <vt:lpstr>HP001 4 hàng</vt:lpstr>
      <vt:lpstr>HP001 5 hàng</vt:lpstr>
      <vt:lpstr>Quicksand Medium</vt:lpstr>
      <vt:lpstr>Times New Roman</vt:lpstr>
      <vt:lpstr>VNI-Avo</vt:lpstr>
      <vt:lpstr>Office Theme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Khánh Nguyễn</dc:creator>
  <cp:lastModifiedBy>Huong Nguyen Thi Thanh</cp:lastModifiedBy>
  <cp:revision>64</cp:revision>
  <dcterms:created xsi:type="dcterms:W3CDTF">2020-05-19T07:29:54Z</dcterms:created>
  <dcterms:modified xsi:type="dcterms:W3CDTF">2021-10-27T09:44:37Z</dcterms:modified>
</cp:coreProperties>
</file>