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1" r:id="rId2"/>
    <p:sldId id="258" r:id="rId3"/>
    <p:sldId id="259" r:id="rId4"/>
    <p:sldId id="260" r:id="rId5"/>
    <p:sldId id="261" r:id="rId6"/>
    <p:sldId id="262" r:id="rId7"/>
    <p:sldId id="263" r:id="rId8"/>
    <p:sldId id="256" r:id="rId9"/>
    <p:sldId id="264" r:id="rId10"/>
    <p:sldId id="257" r:id="rId11"/>
    <p:sldId id="265" r:id="rId12"/>
    <p:sldId id="279" r:id="rId13"/>
    <p:sldId id="268" r:id="rId14"/>
    <p:sldId id="278" r:id="rId15"/>
    <p:sldId id="271" r:id="rId16"/>
    <p:sldId id="272" r:id="rId17"/>
    <p:sldId id="275" r:id="rId18"/>
    <p:sldId id="276" r:id="rId19"/>
    <p:sldId id="277" r:id="rId20"/>
  </p:sldIdLst>
  <p:sldSz cx="18288000" cy="10287000"/>
  <p:notesSz cx="6858000" cy="9144000"/>
  <p:embeddedFontLst>
    <p:embeddedFont>
      <p:font typeface=".VnTime" panose="020B7200000000000000" pitchFamily="34" charset="0"/>
      <p:regular r:id="rId23"/>
      <p:bold r:id="rId24"/>
      <p:italic r:id="rId25"/>
      <p:boldItalic r:id="rId26"/>
    </p:embeddedFont>
    <p:embeddedFont>
      <p:font typeface="Agrandir Narrow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nva Sans Bold" panose="020B0604020202020204" charset="0"/>
      <p:regular r:id="rId32"/>
    </p:embeddedFont>
    <p:embeddedFont>
      <p:font typeface="Inter" panose="020B0604020202020204" charset="0"/>
      <p:regular r:id="rId33"/>
    </p:embeddedFont>
    <p:embeddedFont>
      <p:font typeface="Inter Bold" panose="020B0604020202020204" charset="0"/>
      <p:regular r:id="rId34"/>
    </p:embeddedFont>
    <p:embeddedFont>
      <p:font typeface="Inter Medium" panose="020B0604020202020204" charset="0"/>
      <p:regular r:id="rId35"/>
    </p:embeddedFont>
    <p:embeddedFont>
      <p:font typeface="Playpen Sans" panose="020B0604020202020204" charset="0"/>
      <p:regular r:id="rId36"/>
    </p:embeddedFont>
    <p:embeddedFont>
      <p:font typeface="Playpen Sans Bold" panose="020B0604020202020204" charset="0"/>
      <p:regular r:id="rId37"/>
    </p:embeddedFont>
    <p:embeddedFont>
      <p:font typeface="Playpen Sans Ultra-Bold" panose="020B0604020202020204" charset="0"/>
      <p:regular r:id="rId38"/>
    </p:embeddedFont>
    <p:embeddedFont>
      <p:font typeface="Tahoma" panose="020B0604030504040204" pitchFamily="34" charset="0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2" autoAdjust="0"/>
    <p:restoredTop sz="94622" autoAdjust="0"/>
  </p:normalViewPr>
  <p:slideViewPr>
    <p:cSldViewPr>
      <p:cViewPr varScale="1">
        <p:scale>
          <a:sx n="46" d="100"/>
          <a:sy n="46" d="100"/>
        </p:scale>
        <p:origin x="72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285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C52C2-67FD-4E70-A0DB-8DA97D9B3D6A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E20EB-8D5C-404C-8AEE-C86439D3B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08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85F22-4280-440A-9C40-503F50BA353C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C139C-A0C7-4F69-AE11-323543DB2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424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C139C-A0C7-4F69-AE11-323543DB2C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68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ộ sưu tập Slide chào mừng thầy cô và bạn b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94" y="16835"/>
            <a:ext cx="18307493" cy="1030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76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06596"/>
            <a:ext cx="18823163" cy="8100724"/>
            <a:chOff x="0" y="0"/>
            <a:chExt cx="4957541" cy="21335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7541" cy="2133524"/>
            </a:xfrm>
            <a:custGeom>
              <a:avLst/>
              <a:gdLst/>
              <a:ahLst/>
              <a:cxnLst/>
              <a:rect l="l" t="t" r="r" b="b"/>
              <a:pathLst>
                <a:path w="4957541" h="2133524">
                  <a:moveTo>
                    <a:pt x="20976" y="0"/>
                  </a:moveTo>
                  <a:lnTo>
                    <a:pt x="4936565" y="0"/>
                  </a:lnTo>
                  <a:cubicBezTo>
                    <a:pt x="4942128" y="0"/>
                    <a:pt x="4947463" y="2210"/>
                    <a:pt x="4951397" y="6144"/>
                  </a:cubicBezTo>
                  <a:cubicBezTo>
                    <a:pt x="4955331" y="10078"/>
                    <a:pt x="4957541" y="15413"/>
                    <a:pt x="4957541" y="20976"/>
                  </a:cubicBezTo>
                  <a:lnTo>
                    <a:pt x="4957541" y="2112548"/>
                  </a:lnTo>
                  <a:cubicBezTo>
                    <a:pt x="4957541" y="2124133"/>
                    <a:pt x="4948150" y="2133524"/>
                    <a:pt x="4936565" y="2133524"/>
                  </a:cubicBezTo>
                  <a:lnTo>
                    <a:pt x="20976" y="2133524"/>
                  </a:lnTo>
                  <a:cubicBezTo>
                    <a:pt x="9391" y="2133524"/>
                    <a:pt x="0" y="2124133"/>
                    <a:pt x="0" y="2112548"/>
                  </a:cubicBezTo>
                  <a:lnTo>
                    <a:pt x="0" y="20976"/>
                  </a:lnTo>
                  <a:cubicBezTo>
                    <a:pt x="0" y="9391"/>
                    <a:pt x="9391" y="0"/>
                    <a:pt x="20976" y="0"/>
                  </a:cubicBezTo>
                  <a:close/>
                </a:path>
              </a:pathLst>
            </a:custGeom>
            <a:solidFill>
              <a:srgbClr val="E3F0D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957541" cy="2143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41954" y="3048000"/>
            <a:ext cx="15531554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384766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Câu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1: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Kể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tên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và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nêu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vị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trí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các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hình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chiếu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trên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bản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vẽ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kỹ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thuật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  <a:r>
              <a:rPr lang="en-US" sz="4800" b="1" dirty="0">
                <a:solidFill>
                  <a:srgbClr val="3F5A9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</a:p>
          <a:p>
            <a:pPr algn="l">
              <a:lnSpc>
                <a:spcPts val="4799"/>
              </a:lnSpc>
              <a:spcBef>
                <a:spcPct val="0"/>
              </a:spcBef>
            </a:pPr>
            <a:endParaRPr lang="en-US" sz="4400" b="1" dirty="0">
              <a:solidFill>
                <a:srgbClr val="3F5A9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43000" y="828675"/>
            <a:ext cx="8382000" cy="99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rPr>
              <a:t>Kiểm tra bài cũ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186276"/>
            <a:ext cx="18823163" cy="8100724"/>
            <a:chOff x="0" y="0"/>
            <a:chExt cx="4957541" cy="21335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7541" cy="2133524"/>
            </a:xfrm>
            <a:custGeom>
              <a:avLst/>
              <a:gdLst/>
              <a:ahLst/>
              <a:cxnLst/>
              <a:rect l="l" t="t" r="r" b="b"/>
              <a:pathLst>
                <a:path w="4957541" h="2133524">
                  <a:moveTo>
                    <a:pt x="20976" y="0"/>
                  </a:moveTo>
                  <a:lnTo>
                    <a:pt x="4936565" y="0"/>
                  </a:lnTo>
                  <a:cubicBezTo>
                    <a:pt x="4942128" y="0"/>
                    <a:pt x="4947463" y="2210"/>
                    <a:pt x="4951397" y="6144"/>
                  </a:cubicBezTo>
                  <a:cubicBezTo>
                    <a:pt x="4955331" y="10078"/>
                    <a:pt x="4957541" y="15413"/>
                    <a:pt x="4957541" y="20976"/>
                  </a:cubicBezTo>
                  <a:lnTo>
                    <a:pt x="4957541" y="2112548"/>
                  </a:lnTo>
                  <a:cubicBezTo>
                    <a:pt x="4957541" y="2124133"/>
                    <a:pt x="4948150" y="2133524"/>
                    <a:pt x="4936565" y="2133524"/>
                  </a:cubicBezTo>
                  <a:lnTo>
                    <a:pt x="20976" y="2133524"/>
                  </a:lnTo>
                  <a:cubicBezTo>
                    <a:pt x="9391" y="2133524"/>
                    <a:pt x="0" y="2124133"/>
                    <a:pt x="0" y="2112548"/>
                  </a:cubicBezTo>
                  <a:lnTo>
                    <a:pt x="0" y="20976"/>
                  </a:lnTo>
                  <a:cubicBezTo>
                    <a:pt x="0" y="9391"/>
                    <a:pt x="9391" y="0"/>
                    <a:pt x="20976" y="0"/>
                  </a:cubicBezTo>
                  <a:close/>
                </a:path>
              </a:pathLst>
            </a:custGeom>
            <a:solidFill>
              <a:srgbClr val="E3F0D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957541" cy="2143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81931" y="3192085"/>
            <a:ext cx="17259300" cy="6052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Câu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1: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Kể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tên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và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nêu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vị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trí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các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hình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chiếu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trên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bản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vẽ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kỹ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thuật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? </a:t>
            </a:r>
          </a:p>
          <a:p>
            <a:pPr algn="l">
              <a:lnSpc>
                <a:spcPts val="4799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Trả</a:t>
            </a:r>
            <a:r>
              <a:rPr lang="en-US" sz="4800" b="1" dirty="0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lời</a:t>
            </a:r>
            <a:r>
              <a:rPr lang="en-US" sz="4800" b="1" dirty="0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  <a:r>
              <a:rPr lang="en-US" sz="4800" b="1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</a:p>
          <a:p>
            <a:pPr algn="l">
              <a:lnSpc>
                <a:spcPts val="5599"/>
              </a:lnSpc>
            </a:pP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-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Các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trên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bản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vẽ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kỹ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thuật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gồm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: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đứng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,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bằng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,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cạnh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</a:p>
          <a:p>
            <a:pPr algn="l">
              <a:lnSpc>
                <a:spcPts val="5599"/>
              </a:lnSpc>
            </a:pP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-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Vị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trí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các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trên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bản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vẽ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kỹ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thuật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là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: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bằng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đặt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phía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dưới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đứng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cạnh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đặt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bên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phải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đứng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</a:p>
          <a:p>
            <a:pPr algn="l">
              <a:lnSpc>
                <a:spcPts val="4799"/>
              </a:lnSpc>
              <a:spcBef>
                <a:spcPct val="0"/>
              </a:spcBef>
            </a:pPr>
            <a:endParaRPr lang="en-US" sz="4800" b="1" dirty="0">
              <a:solidFill>
                <a:srgbClr val="00000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43000" y="828675"/>
            <a:ext cx="8382000" cy="99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rPr>
              <a:t>Kiểm tra bài cũ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06596"/>
            <a:ext cx="18288000" cy="8100724"/>
            <a:chOff x="0" y="0"/>
            <a:chExt cx="4957541" cy="21335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7541" cy="2133524"/>
            </a:xfrm>
            <a:custGeom>
              <a:avLst/>
              <a:gdLst/>
              <a:ahLst/>
              <a:cxnLst/>
              <a:rect l="l" t="t" r="r" b="b"/>
              <a:pathLst>
                <a:path w="4957541" h="2133524">
                  <a:moveTo>
                    <a:pt x="20976" y="0"/>
                  </a:moveTo>
                  <a:lnTo>
                    <a:pt x="4936565" y="0"/>
                  </a:lnTo>
                  <a:cubicBezTo>
                    <a:pt x="4942128" y="0"/>
                    <a:pt x="4947463" y="2210"/>
                    <a:pt x="4951397" y="6144"/>
                  </a:cubicBezTo>
                  <a:cubicBezTo>
                    <a:pt x="4955331" y="10078"/>
                    <a:pt x="4957541" y="15413"/>
                    <a:pt x="4957541" y="20976"/>
                  </a:cubicBezTo>
                  <a:lnTo>
                    <a:pt x="4957541" y="2112548"/>
                  </a:lnTo>
                  <a:cubicBezTo>
                    <a:pt x="4957541" y="2124133"/>
                    <a:pt x="4948150" y="2133524"/>
                    <a:pt x="4936565" y="2133524"/>
                  </a:cubicBezTo>
                  <a:lnTo>
                    <a:pt x="20976" y="2133524"/>
                  </a:lnTo>
                  <a:cubicBezTo>
                    <a:pt x="9391" y="2133524"/>
                    <a:pt x="0" y="2124133"/>
                    <a:pt x="0" y="2112548"/>
                  </a:cubicBezTo>
                  <a:lnTo>
                    <a:pt x="0" y="20976"/>
                  </a:lnTo>
                  <a:cubicBezTo>
                    <a:pt x="0" y="9391"/>
                    <a:pt x="9391" y="0"/>
                    <a:pt x="20976" y="0"/>
                  </a:cubicBezTo>
                  <a:close/>
                </a:path>
              </a:pathLst>
            </a:custGeom>
            <a:solidFill>
              <a:srgbClr val="E3F0D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957541" cy="2143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651968"/>
            <a:ext cx="15070634" cy="2039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</a:p>
          <a:p>
            <a:pPr algn="l">
              <a:lnSpc>
                <a:spcPts val="4799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Câu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2: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Em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hãy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nêu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quy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trình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vẽ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hình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chiếu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của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khối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hình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học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  <a:p>
            <a:pPr algn="l">
              <a:lnSpc>
                <a:spcPts val="30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000" y="828675"/>
            <a:ext cx="8382000" cy="99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rPr>
              <a:t>Kiểm tra bài cũ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06596"/>
            <a:ext cx="18823163" cy="8100724"/>
            <a:chOff x="0" y="0"/>
            <a:chExt cx="4957541" cy="21335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7541" cy="2133524"/>
            </a:xfrm>
            <a:custGeom>
              <a:avLst/>
              <a:gdLst/>
              <a:ahLst/>
              <a:cxnLst/>
              <a:rect l="l" t="t" r="r" b="b"/>
              <a:pathLst>
                <a:path w="4957541" h="2133524">
                  <a:moveTo>
                    <a:pt x="20976" y="0"/>
                  </a:moveTo>
                  <a:lnTo>
                    <a:pt x="4936565" y="0"/>
                  </a:lnTo>
                  <a:cubicBezTo>
                    <a:pt x="4942128" y="0"/>
                    <a:pt x="4947463" y="2210"/>
                    <a:pt x="4951397" y="6144"/>
                  </a:cubicBezTo>
                  <a:cubicBezTo>
                    <a:pt x="4955331" y="10078"/>
                    <a:pt x="4957541" y="15413"/>
                    <a:pt x="4957541" y="20976"/>
                  </a:cubicBezTo>
                  <a:lnTo>
                    <a:pt x="4957541" y="2112548"/>
                  </a:lnTo>
                  <a:cubicBezTo>
                    <a:pt x="4957541" y="2124133"/>
                    <a:pt x="4948150" y="2133524"/>
                    <a:pt x="4936565" y="2133524"/>
                  </a:cubicBezTo>
                  <a:lnTo>
                    <a:pt x="20976" y="2133524"/>
                  </a:lnTo>
                  <a:cubicBezTo>
                    <a:pt x="9391" y="2133524"/>
                    <a:pt x="0" y="2124133"/>
                    <a:pt x="0" y="2112548"/>
                  </a:cubicBezTo>
                  <a:lnTo>
                    <a:pt x="0" y="20976"/>
                  </a:lnTo>
                  <a:cubicBezTo>
                    <a:pt x="0" y="9391"/>
                    <a:pt x="9391" y="0"/>
                    <a:pt x="20976" y="0"/>
                  </a:cubicBezTo>
                  <a:close/>
                </a:path>
              </a:pathLst>
            </a:custGeom>
            <a:solidFill>
              <a:srgbClr val="E3F0D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957541" cy="2143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3048000"/>
            <a:ext cx="17259300" cy="68736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99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Câu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2: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Em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hãy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nêu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quy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trình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vẽ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hình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chiếu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của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khối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hình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học</a:t>
            </a:r>
            <a:r>
              <a:rPr lang="en-US" sz="4800" b="1" dirty="0">
                <a:solidFill>
                  <a:srgbClr val="3F5A9F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  <a:p>
            <a:pPr algn="l">
              <a:lnSpc>
                <a:spcPts val="4799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</a:p>
          <a:p>
            <a:pPr algn="l">
              <a:lnSpc>
                <a:spcPts val="5599"/>
              </a:lnSpc>
            </a:pPr>
            <a:r>
              <a:rPr lang="en-US" sz="4800" b="1" dirty="0" err="1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Trả</a:t>
            </a:r>
            <a:r>
              <a:rPr lang="en-US" sz="4800" b="1" dirty="0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800" b="1" dirty="0" err="1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lời</a:t>
            </a:r>
            <a:r>
              <a:rPr lang="en-US" sz="4800" b="1" dirty="0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  <a:r>
              <a:rPr lang="en-US" sz="4800" b="1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</a:p>
          <a:p>
            <a:pPr algn="l">
              <a:lnSpc>
                <a:spcPts val="5599"/>
              </a:lnSpc>
            </a:pP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  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khối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học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được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vẽ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theo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quy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trình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: </a:t>
            </a:r>
          </a:p>
          <a:p>
            <a:pPr algn="l">
              <a:lnSpc>
                <a:spcPts val="5599"/>
              </a:lnSpc>
            </a:pP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Bước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1.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Xác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định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đặc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điểm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dạng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và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kích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thước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của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khối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học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</a:p>
          <a:p>
            <a:pPr algn="l">
              <a:lnSpc>
                <a:spcPts val="5599"/>
              </a:lnSpc>
            </a:pP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Bước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2.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Xác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định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các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hướng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</a:p>
          <a:p>
            <a:pPr algn="l">
              <a:lnSpc>
                <a:spcPts val="5599"/>
              </a:lnSpc>
            </a:pP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Bước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3.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Xác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định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vị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trí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và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tỉ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lệ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các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trên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giấy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vẽ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</a:p>
          <a:p>
            <a:pPr algn="l">
              <a:lnSpc>
                <a:spcPts val="5599"/>
              </a:lnSpc>
            </a:pP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Bước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4.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Vẽ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các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800" dirty="0" err="1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chiếu</a:t>
            </a:r>
            <a:r>
              <a:rPr lang="en-US" sz="48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rPr>
              <a:t>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000" y="828675"/>
            <a:ext cx="8382000" cy="99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rPr>
              <a:t>Kiểm tra bài cũ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0" y="5143500"/>
            <a:ext cx="18669000" cy="5334000"/>
            <a:chOff x="0" y="0"/>
            <a:chExt cx="474133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41333" cy="1354667"/>
            </a:xfrm>
            <a:custGeom>
              <a:avLst/>
              <a:gdLst/>
              <a:ahLst/>
              <a:cxnLst/>
              <a:rect l="l" t="t" r="r" b="b"/>
              <a:pathLst>
                <a:path w="4741333" h="1354667">
                  <a:moveTo>
                    <a:pt x="0" y="0"/>
                  </a:moveTo>
                  <a:lnTo>
                    <a:pt x="4741333" y="0"/>
                  </a:lnTo>
                  <a:lnTo>
                    <a:pt x="4741333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384766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41333" cy="1316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5956" y="1143000"/>
            <a:ext cx="16745282" cy="8887432"/>
            <a:chOff x="0" y="0"/>
            <a:chExt cx="4410280" cy="23407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10280" cy="2340723"/>
            </a:xfrm>
            <a:custGeom>
              <a:avLst/>
              <a:gdLst/>
              <a:ahLst/>
              <a:cxnLst/>
              <a:rect l="l" t="t" r="r" b="b"/>
              <a:pathLst>
                <a:path w="4410280" h="2340723">
                  <a:moveTo>
                    <a:pt x="11558" y="0"/>
                  </a:moveTo>
                  <a:lnTo>
                    <a:pt x="4398722" y="0"/>
                  </a:lnTo>
                  <a:cubicBezTo>
                    <a:pt x="4401787" y="0"/>
                    <a:pt x="4404727" y="1218"/>
                    <a:pt x="4406895" y="3385"/>
                  </a:cubicBezTo>
                  <a:cubicBezTo>
                    <a:pt x="4409062" y="5553"/>
                    <a:pt x="4410280" y="8493"/>
                    <a:pt x="4410280" y="11558"/>
                  </a:cubicBezTo>
                  <a:lnTo>
                    <a:pt x="4410280" y="2329164"/>
                  </a:lnTo>
                  <a:cubicBezTo>
                    <a:pt x="4410280" y="2332230"/>
                    <a:pt x="4409062" y="2335170"/>
                    <a:pt x="4406895" y="2337337"/>
                  </a:cubicBezTo>
                  <a:cubicBezTo>
                    <a:pt x="4404727" y="2339505"/>
                    <a:pt x="4401787" y="2340723"/>
                    <a:pt x="4398722" y="2340723"/>
                  </a:cubicBezTo>
                  <a:lnTo>
                    <a:pt x="11558" y="2340723"/>
                  </a:lnTo>
                  <a:cubicBezTo>
                    <a:pt x="8493" y="2340723"/>
                    <a:pt x="5553" y="2339505"/>
                    <a:pt x="3385" y="2337337"/>
                  </a:cubicBezTo>
                  <a:cubicBezTo>
                    <a:pt x="1218" y="2335170"/>
                    <a:pt x="0" y="2332230"/>
                    <a:pt x="0" y="2329164"/>
                  </a:cubicBezTo>
                  <a:lnTo>
                    <a:pt x="0" y="11558"/>
                  </a:lnTo>
                  <a:cubicBezTo>
                    <a:pt x="0" y="8493"/>
                    <a:pt x="1218" y="5553"/>
                    <a:pt x="3385" y="3385"/>
                  </a:cubicBezTo>
                  <a:cubicBezTo>
                    <a:pt x="5553" y="1218"/>
                    <a:pt x="8493" y="0"/>
                    <a:pt x="11558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410280" cy="2378823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892146" y="1538390"/>
            <a:ext cx="4836616" cy="6190005"/>
            <a:chOff x="0" y="-95250"/>
            <a:chExt cx="1273841" cy="1456841"/>
          </a:xfrm>
        </p:grpSpPr>
        <p:sp>
          <p:nvSpPr>
            <p:cNvPr id="9" name="Freeform 9"/>
            <p:cNvSpPr/>
            <p:nvPr/>
          </p:nvSpPr>
          <p:spPr>
            <a:xfrm>
              <a:off x="0" y="-95250"/>
              <a:ext cx="1273841" cy="1456841"/>
            </a:xfrm>
            <a:custGeom>
              <a:avLst/>
              <a:gdLst/>
              <a:ahLst/>
              <a:cxnLst/>
              <a:rect l="l" t="t" r="r" b="b"/>
              <a:pathLst>
                <a:path w="1273841" h="1361591">
                  <a:moveTo>
                    <a:pt x="40017" y="0"/>
                  </a:moveTo>
                  <a:lnTo>
                    <a:pt x="1233824" y="0"/>
                  </a:lnTo>
                  <a:cubicBezTo>
                    <a:pt x="1244437" y="0"/>
                    <a:pt x="1254616" y="4216"/>
                    <a:pt x="1262120" y="11721"/>
                  </a:cubicBezTo>
                  <a:cubicBezTo>
                    <a:pt x="1269625" y="19225"/>
                    <a:pt x="1273841" y="29404"/>
                    <a:pt x="1273841" y="40017"/>
                  </a:cubicBezTo>
                  <a:lnTo>
                    <a:pt x="1273841" y="1321573"/>
                  </a:lnTo>
                  <a:cubicBezTo>
                    <a:pt x="1273841" y="1332187"/>
                    <a:pt x="1269625" y="1342365"/>
                    <a:pt x="1262120" y="1349870"/>
                  </a:cubicBezTo>
                  <a:cubicBezTo>
                    <a:pt x="1254616" y="1357374"/>
                    <a:pt x="1244437" y="1361591"/>
                    <a:pt x="1233824" y="1361591"/>
                  </a:cubicBezTo>
                  <a:lnTo>
                    <a:pt x="40017" y="1361591"/>
                  </a:lnTo>
                  <a:cubicBezTo>
                    <a:pt x="17916" y="1361591"/>
                    <a:pt x="0" y="1343674"/>
                    <a:pt x="0" y="1321573"/>
                  </a:cubicBezTo>
                  <a:lnTo>
                    <a:pt x="0" y="40017"/>
                  </a:lnTo>
                  <a:cubicBezTo>
                    <a:pt x="0" y="29404"/>
                    <a:pt x="4216" y="19225"/>
                    <a:pt x="11721" y="11721"/>
                  </a:cubicBezTo>
                  <a:cubicBezTo>
                    <a:pt x="19225" y="4216"/>
                    <a:pt x="29404" y="0"/>
                    <a:pt x="40017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1273841" cy="145684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5500"/>
                </a:lnSpc>
              </a:pP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Hình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3.1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cho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ta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biết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kĩ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sư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dựa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trên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cơ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sở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nào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để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kiểm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tra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chi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tiết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máy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?</a:t>
              </a:r>
            </a:p>
            <a:p>
              <a:pPr marL="0" lvl="0" indent="0" algn="ctr">
                <a:lnSpc>
                  <a:spcPts val="7699"/>
                </a:lnSpc>
              </a:pPr>
              <a:endParaRPr lang="en-US" sz="5000" dirty="0">
                <a:solidFill>
                  <a:srgbClr val="000001"/>
                </a:solidFill>
                <a:latin typeface="Agrandir Narrow"/>
                <a:ea typeface="Agrandir Narrow"/>
                <a:cs typeface="Agrandir Narrow"/>
                <a:sym typeface="Agrandir Narrow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143000" y="1625343"/>
            <a:ext cx="9478613" cy="7751194"/>
          </a:xfrm>
          <a:custGeom>
            <a:avLst/>
            <a:gdLst/>
            <a:ahLst/>
            <a:cxnLst/>
            <a:rect l="l" t="t" r="r" b="b"/>
            <a:pathLst>
              <a:path w="9478613" h="7751194">
                <a:moveTo>
                  <a:pt x="0" y="0"/>
                </a:moveTo>
                <a:lnTo>
                  <a:pt x="9478613" y="0"/>
                </a:lnTo>
                <a:lnTo>
                  <a:pt x="9478613" y="7751195"/>
                </a:lnTo>
                <a:lnTo>
                  <a:pt x="0" y="7751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14" r="-3014"/>
            </a:stretch>
          </a:blipFill>
        </p:spPr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0" y="5143500"/>
            <a:ext cx="18669000" cy="5334000"/>
            <a:chOff x="0" y="0"/>
            <a:chExt cx="474133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41333" cy="1354667"/>
            </a:xfrm>
            <a:custGeom>
              <a:avLst/>
              <a:gdLst/>
              <a:ahLst/>
              <a:cxnLst/>
              <a:rect l="l" t="t" r="r" b="b"/>
              <a:pathLst>
                <a:path w="4741333" h="1354667">
                  <a:moveTo>
                    <a:pt x="0" y="0"/>
                  </a:moveTo>
                  <a:lnTo>
                    <a:pt x="4741333" y="0"/>
                  </a:lnTo>
                  <a:lnTo>
                    <a:pt x="4741333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384766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41333" cy="1316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5956" y="1143000"/>
            <a:ext cx="16745282" cy="8887432"/>
            <a:chOff x="0" y="0"/>
            <a:chExt cx="4410280" cy="23407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10280" cy="2340723"/>
            </a:xfrm>
            <a:custGeom>
              <a:avLst/>
              <a:gdLst/>
              <a:ahLst/>
              <a:cxnLst/>
              <a:rect l="l" t="t" r="r" b="b"/>
              <a:pathLst>
                <a:path w="4410280" h="2340723">
                  <a:moveTo>
                    <a:pt x="11558" y="0"/>
                  </a:moveTo>
                  <a:lnTo>
                    <a:pt x="4398722" y="0"/>
                  </a:lnTo>
                  <a:cubicBezTo>
                    <a:pt x="4401787" y="0"/>
                    <a:pt x="4404727" y="1218"/>
                    <a:pt x="4406895" y="3385"/>
                  </a:cubicBezTo>
                  <a:cubicBezTo>
                    <a:pt x="4409062" y="5553"/>
                    <a:pt x="4410280" y="8493"/>
                    <a:pt x="4410280" y="11558"/>
                  </a:cubicBezTo>
                  <a:lnTo>
                    <a:pt x="4410280" y="2329164"/>
                  </a:lnTo>
                  <a:cubicBezTo>
                    <a:pt x="4410280" y="2332230"/>
                    <a:pt x="4409062" y="2335170"/>
                    <a:pt x="4406895" y="2337337"/>
                  </a:cubicBezTo>
                  <a:cubicBezTo>
                    <a:pt x="4404727" y="2339505"/>
                    <a:pt x="4401787" y="2340723"/>
                    <a:pt x="4398722" y="2340723"/>
                  </a:cubicBezTo>
                  <a:lnTo>
                    <a:pt x="11558" y="2340723"/>
                  </a:lnTo>
                  <a:cubicBezTo>
                    <a:pt x="8493" y="2340723"/>
                    <a:pt x="5553" y="2339505"/>
                    <a:pt x="3385" y="2337337"/>
                  </a:cubicBezTo>
                  <a:cubicBezTo>
                    <a:pt x="1218" y="2335170"/>
                    <a:pt x="0" y="2332230"/>
                    <a:pt x="0" y="2329164"/>
                  </a:cubicBezTo>
                  <a:lnTo>
                    <a:pt x="0" y="11558"/>
                  </a:lnTo>
                  <a:cubicBezTo>
                    <a:pt x="0" y="8493"/>
                    <a:pt x="1218" y="5553"/>
                    <a:pt x="3385" y="3385"/>
                  </a:cubicBezTo>
                  <a:cubicBezTo>
                    <a:pt x="5553" y="1218"/>
                    <a:pt x="8493" y="0"/>
                    <a:pt x="11558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410280" cy="2378823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892146" y="1538390"/>
            <a:ext cx="4836616" cy="6190005"/>
            <a:chOff x="0" y="-95250"/>
            <a:chExt cx="1273841" cy="1456841"/>
          </a:xfrm>
        </p:grpSpPr>
        <p:sp>
          <p:nvSpPr>
            <p:cNvPr id="9" name="Freeform 9"/>
            <p:cNvSpPr/>
            <p:nvPr/>
          </p:nvSpPr>
          <p:spPr>
            <a:xfrm>
              <a:off x="0" y="-74785"/>
              <a:ext cx="1273841" cy="1436376"/>
            </a:xfrm>
            <a:custGeom>
              <a:avLst/>
              <a:gdLst/>
              <a:ahLst/>
              <a:cxnLst/>
              <a:rect l="l" t="t" r="r" b="b"/>
              <a:pathLst>
                <a:path w="1273841" h="1361591">
                  <a:moveTo>
                    <a:pt x="40017" y="0"/>
                  </a:moveTo>
                  <a:lnTo>
                    <a:pt x="1233824" y="0"/>
                  </a:lnTo>
                  <a:cubicBezTo>
                    <a:pt x="1244437" y="0"/>
                    <a:pt x="1254616" y="4216"/>
                    <a:pt x="1262120" y="11721"/>
                  </a:cubicBezTo>
                  <a:cubicBezTo>
                    <a:pt x="1269625" y="19225"/>
                    <a:pt x="1273841" y="29404"/>
                    <a:pt x="1273841" y="40017"/>
                  </a:cubicBezTo>
                  <a:lnTo>
                    <a:pt x="1273841" y="1321573"/>
                  </a:lnTo>
                  <a:cubicBezTo>
                    <a:pt x="1273841" y="1332187"/>
                    <a:pt x="1269625" y="1342365"/>
                    <a:pt x="1262120" y="1349870"/>
                  </a:cubicBezTo>
                  <a:cubicBezTo>
                    <a:pt x="1254616" y="1357374"/>
                    <a:pt x="1244437" y="1361591"/>
                    <a:pt x="1233824" y="1361591"/>
                  </a:cubicBezTo>
                  <a:lnTo>
                    <a:pt x="40017" y="1361591"/>
                  </a:lnTo>
                  <a:cubicBezTo>
                    <a:pt x="17916" y="1361591"/>
                    <a:pt x="0" y="1343674"/>
                    <a:pt x="0" y="1321573"/>
                  </a:cubicBezTo>
                  <a:lnTo>
                    <a:pt x="0" y="40017"/>
                  </a:lnTo>
                  <a:cubicBezTo>
                    <a:pt x="0" y="29404"/>
                    <a:pt x="4216" y="19225"/>
                    <a:pt x="11721" y="11721"/>
                  </a:cubicBezTo>
                  <a:cubicBezTo>
                    <a:pt x="19225" y="4216"/>
                    <a:pt x="29404" y="0"/>
                    <a:pt x="40017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1273841" cy="145684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5500"/>
                </a:lnSpc>
              </a:pP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Kĩ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sư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dựa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trên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bản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vẽ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kĩ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thuật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để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kiểm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tra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chi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tiết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 </a:t>
              </a:r>
              <a:r>
                <a:rPr lang="en-US" sz="5400" dirty="0" err="1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máy</a:t>
              </a:r>
              <a:r>
                <a:rPr lang="en-US" sz="5400" dirty="0">
                  <a:solidFill>
                    <a:srgbClr val="000001"/>
                  </a:solidFill>
                  <a:latin typeface="Agrandir Narrow"/>
                  <a:ea typeface="Agrandir Narrow"/>
                  <a:cs typeface="Agrandir Narrow"/>
                  <a:sym typeface="Agrandir Narrow"/>
                </a:rPr>
                <a:t>.</a:t>
              </a:r>
            </a:p>
            <a:p>
              <a:pPr algn="l">
                <a:lnSpc>
                  <a:spcPts val="5500"/>
                </a:lnSpc>
              </a:pPr>
              <a:endParaRPr lang="en-US" sz="5000" dirty="0">
                <a:solidFill>
                  <a:srgbClr val="000001"/>
                </a:solidFill>
                <a:latin typeface="Agrandir Narrow"/>
                <a:ea typeface="Agrandir Narrow"/>
                <a:cs typeface="Agrandir Narrow"/>
                <a:sym typeface="Agrandir Narrow"/>
              </a:endParaRPr>
            </a:p>
            <a:p>
              <a:pPr marL="0" lvl="0" indent="0" algn="ctr">
                <a:lnSpc>
                  <a:spcPts val="7699"/>
                </a:lnSpc>
              </a:pPr>
              <a:endParaRPr lang="en-US" sz="5000" dirty="0">
                <a:solidFill>
                  <a:srgbClr val="000001"/>
                </a:solidFill>
                <a:latin typeface="Agrandir Narrow"/>
                <a:ea typeface="Agrandir Narrow"/>
                <a:cs typeface="Agrandir Narrow"/>
                <a:sym typeface="Agrandir Narrow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143000" y="1625343"/>
            <a:ext cx="9478613" cy="7751194"/>
          </a:xfrm>
          <a:custGeom>
            <a:avLst/>
            <a:gdLst/>
            <a:ahLst/>
            <a:cxnLst/>
            <a:rect l="l" t="t" r="r" b="b"/>
            <a:pathLst>
              <a:path w="9478613" h="7751194">
                <a:moveTo>
                  <a:pt x="0" y="0"/>
                </a:moveTo>
                <a:lnTo>
                  <a:pt x="9478613" y="0"/>
                </a:lnTo>
                <a:lnTo>
                  <a:pt x="9478613" y="7751195"/>
                </a:lnTo>
                <a:lnTo>
                  <a:pt x="0" y="7751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14" r="-3014"/>
            </a:stretch>
          </a:blipFill>
        </p:spPr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75796" y="2780054"/>
            <a:ext cx="10736409" cy="4211317"/>
            <a:chOff x="0" y="0"/>
            <a:chExt cx="2827696" cy="11091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27696" cy="1109154"/>
            </a:xfrm>
            <a:custGeom>
              <a:avLst/>
              <a:gdLst/>
              <a:ahLst/>
              <a:cxnLst/>
              <a:rect l="l" t="t" r="r" b="b"/>
              <a:pathLst>
                <a:path w="2827696" h="1109154">
                  <a:moveTo>
                    <a:pt x="18027" y="0"/>
                  </a:moveTo>
                  <a:lnTo>
                    <a:pt x="2809669" y="0"/>
                  </a:lnTo>
                  <a:cubicBezTo>
                    <a:pt x="2819625" y="0"/>
                    <a:pt x="2827696" y="8071"/>
                    <a:pt x="2827696" y="18027"/>
                  </a:cubicBezTo>
                  <a:lnTo>
                    <a:pt x="2827696" y="1091126"/>
                  </a:lnTo>
                  <a:cubicBezTo>
                    <a:pt x="2827696" y="1101082"/>
                    <a:pt x="2819625" y="1109154"/>
                    <a:pt x="2809669" y="1109154"/>
                  </a:cubicBezTo>
                  <a:lnTo>
                    <a:pt x="18027" y="1109154"/>
                  </a:lnTo>
                  <a:cubicBezTo>
                    <a:pt x="8071" y="1109154"/>
                    <a:pt x="0" y="1101082"/>
                    <a:pt x="0" y="1091126"/>
                  </a:cubicBezTo>
                  <a:lnTo>
                    <a:pt x="0" y="18027"/>
                  </a:lnTo>
                  <a:cubicBezTo>
                    <a:pt x="0" y="8071"/>
                    <a:pt x="8071" y="0"/>
                    <a:pt x="180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95250"/>
              <a:ext cx="2827696" cy="101390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10999"/>
                </a:lnSpc>
                <a:spcBef>
                  <a:spcPct val="0"/>
                </a:spcBef>
              </a:pPr>
              <a:r>
                <a:rPr lang="en-US" sz="9999">
                  <a:solidFill>
                    <a:srgbClr val="000001"/>
                  </a:solidFill>
                  <a:latin typeface="Playpen Sans"/>
                  <a:ea typeface="Playpen Sans"/>
                  <a:cs typeface="Playpen Sans"/>
                  <a:sym typeface="Playpen Sans"/>
                </a:rPr>
                <a:t>BẢN VẼ KỸ THUẬT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2699999">
            <a:off x="2864022" y="4287195"/>
            <a:ext cx="1156273" cy="2899744"/>
          </a:xfrm>
          <a:custGeom>
            <a:avLst/>
            <a:gdLst/>
            <a:ahLst/>
            <a:cxnLst/>
            <a:rect l="l" t="t" r="r" b="b"/>
            <a:pathLst>
              <a:path w="1156273" h="2899744">
                <a:moveTo>
                  <a:pt x="0" y="0"/>
                </a:moveTo>
                <a:lnTo>
                  <a:pt x="1156273" y="0"/>
                </a:lnTo>
                <a:lnTo>
                  <a:pt x="1156273" y="2899744"/>
                </a:lnTo>
                <a:lnTo>
                  <a:pt x="0" y="2899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118277">
            <a:off x="13544999" y="2785138"/>
            <a:ext cx="3325291" cy="4716725"/>
          </a:xfrm>
          <a:custGeom>
            <a:avLst/>
            <a:gdLst/>
            <a:ahLst/>
            <a:cxnLst/>
            <a:rect l="l" t="t" r="r" b="b"/>
            <a:pathLst>
              <a:path w="3325291" h="4716725">
                <a:moveTo>
                  <a:pt x="0" y="0"/>
                </a:moveTo>
                <a:lnTo>
                  <a:pt x="3325291" y="0"/>
                </a:lnTo>
                <a:lnTo>
                  <a:pt x="3325291" y="4716724"/>
                </a:lnTo>
                <a:lnTo>
                  <a:pt x="0" y="4716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855922">
            <a:off x="6710090" y="259835"/>
            <a:ext cx="5629820" cy="992256"/>
          </a:xfrm>
          <a:custGeom>
            <a:avLst/>
            <a:gdLst/>
            <a:ahLst/>
            <a:cxnLst/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5"/>
                </a:lnTo>
                <a:lnTo>
                  <a:pt x="0" y="9922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687491">
            <a:off x="13758590" y="9120021"/>
            <a:ext cx="5629820" cy="992256"/>
          </a:xfrm>
          <a:custGeom>
            <a:avLst/>
            <a:gdLst/>
            <a:ahLst/>
            <a:cxnLst/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6"/>
                </a:lnTo>
                <a:lnTo>
                  <a:pt x="0" y="992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16420275" y="1181547"/>
            <a:ext cx="3014386" cy="1446905"/>
          </a:xfrm>
          <a:custGeom>
            <a:avLst/>
            <a:gdLst/>
            <a:ahLst/>
            <a:cxnLst/>
            <a:rect l="l" t="t" r="r" b="b"/>
            <a:pathLst>
              <a:path w="3014386" h="1446905">
                <a:moveTo>
                  <a:pt x="0" y="0"/>
                </a:moveTo>
                <a:lnTo>
                  <a:pt x="3014386" y="0"/>
                </a:lnTo>
                <a:lnTo>
                  <a:pt x="3014386" y="1446906"/>
                </a:lnTo>
                <a:lnTo>
                  <a:pt x="0" y="14469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267321">
            <a:off x="1852039" y="10087371"/>
            <a:ext cx="7671380" cy="1387241"/>
          </a:xfrm>
          <a:custGeom>
            <a:avLst/>
            <a:gdLst/>
            <a:ahLst/>
            <a:cxnLst/>
            <a:rect l="l" t="t" r="r" b="b"/>
            <a:pathLst>
              <a:path w="7671380" h="1387241">
                <a:moveTo>
                  <a:pt x="0" y="0"/>
                </a:moveTo>
                <a:lnTo>
                  <a:pt x="7671381" y="0"/>
                </a:lnTo>
                <a:lnTo>
                  <a:pt x="7671381" y="1387241"/>
                </a:lnTo>
                <a:lnTo>
                  <a:pt x="0" y="13872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1451755" y="-424951"/>
            <a:ext cx="1559409" cy="4172331"/>
          </a:xfrm>
          <a:custGeom>
            <a:avLst/>
            <a:gdLst/>
            <a:ahLst/>
            <a:cxnLst/>
            <a:rect l="l" t="t" r="r" b="b"/>
            <a:pathLst>
              <a:path w="1559409" h="4172331">
                <a:moveTo>
                  <a:pt x="0" y="0"/>
                </a:moveTo>
                <a:lnTo>
                  <a:pt x="1559408" y="0"/>
                </a:lnTo>
                <a:lnTo>
                  <a:pt x="1559408" y="4172331"/>
                </a:lnTo>
                <a:lnTo>
                  <a:pt x="0" y="41723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13677" y="8744816"/>
            <a:ext cx="9525000" cy="1542184"/>
            <a:chOff x="0" y="0"/>
            <a:chExt cx="2508642" cy="4061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08642" cy="406172"/>
            </a:xfrm>
            <a:custGeom>
              <a:avLst/>
              <a:gdLst/>
              <a:ahLst/>
              <a:cxnLst/>
              <a:rect l="l" t="t" r="r" b="b"/>
              <a:pathLst>
                <a:path w="2508642" h="406172">
                  <a:moveTo>
                    <a:pt x="20320" y="0"/>
                  </a:moveTo>
                  <a:lnTo>
                    <a:pt x="2488322" y="0"/>
                  </a:lnTo>
                  <a:cubicBezTo>
                    <a:pt x="2499545" y="0"/>
                    <a:pt x="2508642" y="9098"/>
                    <a:pt x="2508642" y="20320"/>
                  </a:cubicBezTo>
                  <a:lnTo>
                    <a:pt x="2508642" y="385852"/>
                  </a:lnTo>
                  <a:cubicBezTo>
                    <a:pt x="2508642" y="391241"/>
                    <a:pt x="2506501" y="396410"/>
                    <a:pt x="2502690" y="400220"/>
                  </a:cubicBezTo>
                  <a:cubicBezTo>
                    <a:pt x="2498880" y="404031"/>
                    <a:pt x="2493711" y="406172"/>
                    <a:pt x="2488322" y="406172"/>
                  </a:cubicBezTo>
                  <a:lnTo>
                    <a:pt x="20320" y="406172"/>
                  </a:lnTo>
                  <a:cubicBezTo>
                    <a:pt x="9098" y="406172"/>
                    <a:pt x="0" y="397074"/>
                    <a:pt x="0" y="385852"/>
                  </a:cubicBezTo>
                  <a:lnTo>
                    <a:pt x="0" y="20320"/>
                  </a:lnTo>
                  <a:cubicBezTo>
                    <a:pt x="0" y="9098"/>
                    <a:pt x="9098" y="0"/>
                    <a:pt x="203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2508642" cy="415697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algn="l">
                <a:lnSpc>
                  <a:spcPts val="4560"/>
                </a:lnSpc>
              </a:pPr>
              <a:r>
                <a:rPr lang="en-US" sz="3800" b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GV: Phan Thị Hải Yến</a:t>
              </a:r>
            </a:p>
            <a:p>
              <a:pPr marL="0" lvl="0" indent="0" algn="l">
                <a:lnSpc>
                  <a:spcPts val="4560"/>
                </a:lnSpc>
              </a:pPr>
              <a:r>
                <a:rPr lang="en-US" sz="3800" b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THCS Tương Bình Hiệp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775796" y="2701578"/>
            <a:ext cx="9525000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Bài 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00500" y="4194175"/>
            <a:ext cx="10287000" cy="99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 b="1" dirty="0">
                <a:solidFill>
                  <a:srgbClr val="000001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1. BẢN VẼ CHI TIẾT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62600" y="2324100"/>
            <a:ext cx="7162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Playpen Sans Bold" panose="020B0604020202020204" charset="0"/>
                <a:ea typeface="Playpen Sans Bold" panose="020B0604020202020204" charset="0"/>
              </a:rPr>
              <a:t>Bài</a:t>
            </a:r>
            <a:r>
              <a:rPr lang="en-US" sz="4000" dirty="0">
                <a:latin typeface="Playpen Sans Bold" panose="020B0604020202020204" charset="0"/>
                <a:ea typeface="Playpen Sans Bold" panose="020B0604020202020204" charset="0"/>
              </a:rPr>
              <a:t> 3: </a:t>
            </a:r>
            <a:r>
              <a:rPr lang="en-US" sz="4000" dirty="0" err="1">
                <a:latin typeface="Playpen Sans Bold" panose="020B0604020202020204" charset="0"/>
                <a:ea typeface="Playpen Sans Bold" panose="020B0604020202020204" charset="0"/>
              </a:rPr>
              <a:t>Bản</a:t>
            </a:r>
            <a:r>
              <a:rPr lang="en-US" sz="4000" dirty="0">
                <a:latin typeface="Playpen Sans Bold" panose="020B0604020202020204" charset="0"/>
                <a:ea typeface="Playpen Sans Bold" panose="020B0604020202020204" charset="0"/>
              </a:rPr>
              <a:t> </a:t>
            </a:r>
            <a:r>
              <a:rPr lang="en-US" sz="4000" dirty="0" err="1">
                <a:latin typeface="Playpen Sans Bold" panose="020B0604020202020204" charset="0"/>
                <a:ea typeface="Playpen Sans Bold" panose="020B0604020202020204" charset="0"/>
              </a:rPr>
              <a:t>Vẽ</a:t>
            </a:r>
            <a:r>
              <a:rPr lang="en-US" sz="4000" dirty="0">
                <a:latin typeface="Playpen Sans Bold" panose="020B0604020202020204" charset="0"/>
                <a:ea typeface="Playpen Sans Bold" panose="020B0604020202020204" charset="0"/>
              </a:rPr>
              <a:t> </a:t>
            </a:r>
            <a:r>
              <a:rPr lang="en-US" sz="4000" dirty="0" err="1">
                <a:latin typeface="Playpen Sans Bold" panose="020B0604020202020204" charset="0"/>
                <a:ea typeface="Playpen Sans Bold" panose="020B0604020202020204" charset="0"/>
              </a:rPr>
              <a:t>Kỹ</a:t>
            </a:r>
            <a:r>
              <a:rPr lang="en-US" sz="4000" dirty="0">
                <a:latin typeface="Playpen Sans Bold" panose="020B0604020202020204" charset="0"/>
                <a:ea typeface="Playpen Sans Bold" panose="020B0604020202020204" charset="0"/>
              </a:rPr>
              <a:t> </a:t>
            </a:r>
            <a:r>
              <a:rPr lang="en-US" sz="4000" dirty="0" err="1">
                <a:latin typeface="Playpen Sans Bold" panose="020B0604020202020204" charset="0"/>
                <a:ea typeface="Playpen Sans Bold" panose="020B0604020202020204" charset="0"/>
              </a:rPr>
              <a:t>Thuật</a:t>
            </a:r>
            <a:endParaRPr lang="en-US" sz="4000" dirty="0">
              <a:latin typeface="Playpen Sans Bold" panose="020B0604020202020204" charset="0"/>
              <a:ea typeface="Playpen Sans Bold" panose="020B0604020202020204" charset="0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0" y="7230265"/>
            <a:ext cx="18669000" cy="3247235"/>
            <a:chOff x="0" y="0"/>
            <a:chExt cx="4741333" cy="8246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41333" cy="824695"/>
            </a:xfrm>
            <a:custGeom>
              <a:avLst/>
              <a:gdLst/>
              <a:ahLst/>
              <a:cxnLst/>
              <a:rect l="l" t="t" r="r" b="b"/>
              <a:pathLst>
                <a:path w="4741333" h="824695">
                  <a:moveTo>
                    <a:pt x="0" y="0"/>
                  </a:moveTo>
                  <a:lnTo>
                    <a:pt x="4741333" y="0"/>
                  </a:lnTo>
                  <a:lnTo>
                    <a:pt x="4741333" y="824695"/>
                  </a:lnTo>
                  <a:lnTo>
                    <a:pt x="0" y="824695"/>
                  </a:lnTo>
                  <a:close/>
                </a:path>
              </a:pathLst>
            </a:custGeom>
            <a:solidFill>
              <a:srgbClr val="384766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41333" cy="786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67500" y="4193618"/>
            <a:ext cx="10477500" cy="4378882"/>
          </a:xfrm>
          <a:custGeom>
            <a:avLst/>
            <a:gdLst/>
            <a:ahLst/>
            <a:cxnLst/>
            <a:rect l="l" t="t" r="r" b="b"/>
            <a:pathLst>
              <a:path w="10477500" h="4378882">
                <a:moveTo>
                  <a:pt x="0" y="0"/>
                </a:moveTo>
                <a:lnTo>
                  <a:pt x="10477500" y="0"/>
                </a:lnTo>
                <a:lnTo>
                  <a:pt x="10477500" y="4378882"/>
                </a:lnTo>
                <a:lnTo>
                  <a:pt x="0" y="4378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774" t="-38043" r="-2571"/>
            </a:stretch>
          </a:blipFill>
          <a:ln cap="rnd">
            <a:noFill/>
            <a:prstDash val="solid"/>
            <a:round/>
          </a:ln>
        </p:spPr>
      </p:sp>
      <p:grpSp>
        <p:nvGrpSpPr>
          <p:cNvPr id="6" name="Group 6"/>
          <p:cNvGrpSpPr/>
          <p:nvPr/>
        </p:nvGrpSpPr>
        <p:grpSpPr>
          <a:xfrm>
            <a:off x="6667500" y="1821893"/>
            <a:ext cx="10477500" cy="2268077"/>
            <a:chOff x="0" y="0"/>
            <a:chExt cx="1897160" cy="4106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97161" cy="410681"/>
            </a:xfrm>
            <a:custGeom>
              <a:avLst/>
              <a:gdLst/>
              <a:ahLst/>
              <a:cxnLst/>
              <a:rect l="l" t="t" r="r" b="b"/>
              <a:pathLst>
                <a:path w="1897161" h="410681">
                  <a:moveTo>
                    <a:pt x="18473" y="0"/>
                  </a:moveTo>
                  <a:lnTo>
                    <a:pt x="1878688" y="0"/>
                  </a:lnTo>
                  <a:cubicBezTo>
                    <a:pt x="1883587" y="0"/>
                    <a:pt x="1888286" y="1946"/>
                    <a:pt x="1891750" y="5411"/>
                  </a:cubicBezTo>
                  <a:cubicBezTo>
                    <a:pt x="1895214" y="8875"/>
                    <a:pt x="1897161" y="13573"/>
                    <a:pt x="1897161" y="18473"/>
                  </a:cubicBezTo>
                  <a:lnTo>
                    <a:pt x="1897161" y="392208"/>
                  </a:lnTo>
                  <a:cubicBezTo>
                    <a:pt x="1897161" y="397107"/>
                    <a:pt x="1895214" y="401806"/>
                    <a:pt x="1891750" y="405270"/>
                  </a:cubicBezTo>
                  <a:cubicBezTo>
                    <a:pt x="1888286" y="408734"/>
                    <a:pt x="1883587" y="410681"/>
                    <a:pt x="1878688" y="410681"/>
                  </a:cubicBezTo>
                  <a:lnTo>
                    <a:pt x="18473" y="410681"/>
                  </a:lnTo>
                  <a:cubicBezTo>
                    <a:pt x="13573" y="410681"/>
                    <a:pt x="8875" y="408734"/>
                    <a:pt x="5411" y="405270"/>
                  </a:cubicBezTo>
                  <a:cubicBezTo>
                    <a:pt x="1946" y="401806"/>
                    <a:pt x="0" y="397107"/>
                    <a:pt x="0" y="392208"/>
                  </a:cubicBezTo>
                  <a:lnTo>
                    <a:pt x="0" y="18473"/>
                  </a:lnTo>
                  <a:cubicBezTo>
                    <a:pt x="0" y="13573"/>
                    <a:pt x="1946" y="8875"/>
                    <a:pt x="5411" y="5411"/>
                  </a:cubicBezTo>
                  <a:cubicBezTo>
                    <a:pt x="8875" y="1946"/>
                    <a:pt x="13573" y="0"/>
                    <a:pt x="18473" y="0"/>
                  </a:cubicBezTo>
                  <a:close/>
                </a:path>
              </a:pathLst>
            </a:custGeom>
            <a:solidFill>
              <a:srgbClr val="F2C74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95250"/>
              <a:ext cx="1897160" cy="315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9899"/>
                </a:lnSpc>
              </a:pPr>
              <a:r>
                <a:rPr lang="vi-VN" sz="8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Mục tiêu</a:t>
              </a:r>
              <a:endParaRPr lang="en-US" sz="8999" b="1" dirty="0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 flipH="1">
            <a:off x="1143000" y="952500"/>
            <a:ext cx="6134100" cy="9768348"/>
          </a:xfrm>
          <a:custGeom>
            <a:avLst/>
            <a:gdLst/>
            <a:ahLst/>
            <a:cxnLst/>
            <a:rect l="l" t="t" r="r" b="b"/>
            <a:pathLst>
              <a:path w="6134100" h="9768348">
                <a:moveTo>
                  <a:pt x="6134100" y="0"/>
                </a:moveTo>
                <a:lnTo>
                  <a:pt x="0" y="0"/>
                </a:lnTo>
                <a:lnTo>
                  <a:pt x="0" y="9768348"/>
                </a:lnTo>
                <a:lnTo>
                  <a:pt x="6134100" y="9768348"/>
                </a:lnTo>
                <a:lnTo>
                  <a:pt x="6134100" y="0"/>
                </a:lnTo>
                <a:close/>
              </a:path>
            </a:pathLst>
          </a:custGeom>
          <a:blipFill>
            <a:blip r:embed="rId4"/>
            <a:stretch>
              <a:fillRect b="-67455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277100" y="4550799"/>
            <a:ext cx="8572500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Bản</a:t>
            </a:r>
            <a:r>
              <a:rPr lang="en-US" sz="50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50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vẽ</a:t>
            </a:r>
            <a:r>
              <a:rPr lang="en-US" sz="50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chi </a:t>
            </a:r>
            <a:r>
              <a:rPr lang="en-US" sz="50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tiết</a:t>
            </a:r>
            <a:endParaRPr lang="en-US" sz="5000" dirty="0">
              <a:solidFill>
                <a:srgbClr val="00000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67500" y="5401699"/>
            <a:ext cx="10325100" cy="757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501" lvl="1" indent="-539750" algn="l">
              <a:lnSpc>
                <a:spcPts val="6500"/>
              </a:lnSpc>
              <a:spcBef>
                <a:spcPct val="0"/>
              </a:spcBef>
              <a:buFont typeface="Arial"/>
              <a:buChar char="•"/>
            </a:pPr>
            <a:r>
              <a:rPr lang="vi-VN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Trình bày n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ội</a:t>
            </a:r>
            <a:r>
              <a:rPr lang="en-US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dung 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bản</a:t>
            </a:r>
            <a:r>
              <a:rPr lang="en-US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vẽ</a:t>
            </a:r>
            <a:r>
              <a:rPr lang="en-US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chi 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tiết</a:t>
            </a:r>
            <a:endParaRPr lang="en-US" sz="4400" dirty="0">
              <a:solidFill>
                <a:srgbClr val="00000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667500" y="6325909"/>
            <a:ext cx="10490277" cy="757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501" lvl="1" indent="-539750" algn="l">
              <a:lnSpc>
                <a:spcPts val="6500"/>
              </a:lnSpc>
              <a:spcBef>
                <a:spcPct val="0"/>
              </a:spcBef>
              <a:buFont typeface="Arial"/>
              <a:buChar char="•"/>
            </a:pP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Đọc</a:t>
            </a:r>
            <a:r>
              <a:rPr lang="en-US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bản</a:t>
            </a:r>
            <a:r>
              <a:rPr lang="en-US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vẽ</a:t>
            </a:r>
            <a:r>
              <a:rPr lang="en-US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chi 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tiết</a:t>
            </a:r>
            <a:r>
              <a:rPr lang="en-US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đơn</a:t>
            </a:r>
            <a:r>
              <a:rPr lang="en-US" sz="4400" dirty="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00" dirty="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giản</a:t>
            </a:r>
            <a:endParaRPr lang="en-US" sz="4400" dirty="0">
              <a:solidFill>
                <a:srgbClr val="00000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47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1003832" cy="2095500"/>
            <a:chOff x="0" y="0"/>
            <a:chExt cx="2898129" cy="5519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98129" cy="551901"/>
            </a:xfrm>
            <a:custGeom>
              <a:avLst/>
              <a:gdLst/>
              <a:ahLst/>
              <a:cxnLst/>
              <a:rect l="l" t="t" r="r" b="b"/>
              <a:pathLst>
                <a:path w="2898129" h="551901">
                  <a:moveTo>
                    <a:pt x="17589" y="0"/>
                  </a:moveTo>
                  <a:lnTo>
                    <a:pt x="2880539" y="0"/>
                  </a:lnTo>
                  <a:cubicBezTo>
                    <a:pt x="2890254" y="0"/>
                    <a:pt x="2898129" y="7875"/>
                    <a:pt x="2898129" y="17589"/>
                  </a:cubicBezTo>
                  <a:lnTo>
                    <a:pt x="2898129" y="534312"/>
                  </a:lnTo>
                  <a:cubicBezTo>
                    <a:pt x="2898129" y="544026"/>
                    <a:pt x="2890254" y="551901"/>
                    <a:pt x="2880539" y="551901"/>
                  </a:cubicBezTo>
                  <a:lnTo>
                    <a:pt x="17589" y="551901"/>
                  </a:lnTo>
                  <a:cubicBezTo>
                    <a:pt x="7875" y="551901"/>
                    <a:pt x="0" y="544026"/>
                    <a:pt x="0" y="534312"/>
                  </a:cubicBezTo>
                  <a:lnTo>
                    <a:pt x="0" y="17589"/>
                  </a:lnTo>
                  <a:cubicBezTo>
                    <a:pt x="0" y="7875"/>
                    <a:pt x="7875" y="0"/>
                    <a:pt x="17589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2898129" cy="51380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l">
                <a:lnSpc>
                  <a:spcPts val="4399"/>
                </a:lnSpc>
              </a:pPr>
              <a:r>
                <a:rPr lang="en-US" sz="3999" b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   1.1.  Nội dung bản vẽ chi tiết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102136" y="2933700"/>
            <a:ext cx="4185864" cy="5638800"/>
            <a:chOff x="0" y="-433501"/>
            <a:chExt cx="1102450" cy="1485116"/>
          </a:xfrm>
        </p:grpSpPr>
        <p:sp>
          <p:nvSpPr>
            <p:cNvPr id="6" name="Freeform 6"/>
            <p:cNvSpPr/>
            <p:nvPr/>
          </p:nvSpPr>
          <p:spPr>
            <a:xfrm>
              <a:off x="0" y="-433501"/>
              <a:ext cx="1102450" cy="1364701"/>
            </a:xfrm>
            <a:custGeom>
              <a:avLst/>
              <a:gdLst/>
              <a:ahLst/>
              <a:cxnLst/>
              <a:rect l="l" t="t" r="r" b="b"/>
              <a:pathLst>
                <a:path w="1102450" h="1051615">
                  <a:moveTo>
                    <a:pt x="46238" y="0"/>
                  </a:moveTo>
                  <a:lnTo>
                    <a:pt x="1056211" y="0"/>
                  </a:lnTo>
                  <a:cubicBezTo>
                    <a:pt x="1068474" y="0"/>
                    <a:pt x="1080235" y="4872"/>
                    <a:pt x="1088907" y="13543"/>
                  </a:cubicBezTo>
                  <a:cubicBezTo>
                    <a:pt x="1097578" y="22214"/>
                    <a:pt x="1102450" y="33975"/>
                    <a:pt x="1102450" y="46238"/>
                  </a:cubicBezTo>
                  <a:lnTo>
                    <a:pt x="1102450" y="1005377"/>
                  </a:lnTo>
                  <a:cubicBezTo>
                    <a:pt x="1102450" y="1017640"/>
                    <a:pt x="1097578" y="1029401"/>
                    <a:pt x="1088907" y="1038072"/>
                  </a:cubicBezTo>
                  <a:cubicBezTo>
                    <a:pt x="1080235" y="1046744"/>
                    <a:pt x="1068474" y="1051615"/>
                    <a:pt x="1056211" y="1051615"/>
                  </a:cubicBezTo>
                  <a:lnTo>
                    <a:pt x="46238" y="1051615"/>
                  </a:lnTo>
                  <a:cubicBezTo>
                    <a:pt x="33975" y="1051615"/>
                    <a:pt x="22214" y="1046744"/>
                    <a:pt x="13543" y="1038072"/>
                  </a:cubicBezTo>
                  <a:cubicBezTo>
                    <a:pt x="4872" y="1029401"/>
                    <a:pt x="0" y="1017640"/>
                    <a:pt x="0" y="1005377"/>
                  </a:cubicBezTo>
                  <a:lnTo>
                    <a:pt x="0" y="46238"/>
                  </a:lnTo>
                  <a:cubicBezTo>
                    <a:pt x="0" y="33975"/>
                    <a:pt x="4872" y="22214"/>
                    <a:pt x="13543" y="13543"/>
                  </a:cubicBezTo>
                  <a:cubicBezTo>
                    <a:pt x="22214" y="4872"/>
                    <a:pt x="33975" y="0"/>
                    <a:pt x="46238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33501"/>
              <a:ext cx="1102450" cy="148511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550"/>
                </a:lnSpc>
              </a:pP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Bản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vẽ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chi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tiết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ở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Hình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3.2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cho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ta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biết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được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những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thông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tin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gì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về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vòng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đệm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?</a:t>
              </a:r>
            </a:p>
            <a:p>
              <a:pPr marL="0" lvl="0" indent="0" algn="ctr">
                <a:lnSpc>
                  <a:spcPts val="4550"/>
                </a:lnSpc>
              </a:pPr>
              <a:endParaRPr lang="en-US" sz="3500" b="1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1333500"/>
            <a:ext cx="14102136" cy="8953500"/>
          </a:xfrm>
          <a:custGeom>
            <a:avLst/>
            <a:gdLst/>
            <a:ahLst/>
            <a:cxnLst/>
            <a:rect l="l" t="t" r="r" b="b"/>
            <a:pathLst>
              <a:path w="13834555" h="6945302">
                <a:moveTo>
                  <a:pt x="0" y="0"/>
                </a:moveTo>
                <a:lnTo>
                  <a:pt x="13834555" y="0"/>
                </a:lnTo>
                <a:lnTo>
                  <a:pt x="13834555" y="6945302"/>
                </a:lnTo>
                <a:lnTo>
                  <a:pt x="0" y="69453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934"/>
            </a:stretch>
          </a:blipFill>
        </p:spPr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874043" cy="2095500"/>
            <a:chOff x="0" y="0"/>
            <a:chExt cx="2600571" cy="5519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0571" cy="551901"/>
            </a:xfrm>
            <a:custGeom>
              <a:avLst/>
              <a:gdLst/>
              <a:ahLst/>
              <a:cxnLst/>
              <a:rect l="l" t="t" r="r" b="b"/>
              <a:pathLst>
                <a:path w="2600571" h="551901">
                  <a:moveTo>
                    <a:pt x="19602" y="0"/>
                  </a:moveTo>
                  <a:lnTo>
                    <a:pt x="2580969" y="0"/>
                  </a:lnTo>
                  <a:cubicBezTo>
                    <a:pt x="2591795" y="0"/>
                    <a:pt x="2600571" y="8776"/>
                    <a:pt x="2600571" y="19602"/>
                  </a:cubicBezTo>
                  <a:lnTo>
                    <a:pt x="2600571" y="532300"/>
                  </a:lnTo>
                  <a:cubicBezTo>
                    <a:pt x="2600571" y="543125"/>
                    <a:pt x="2591795" y="551901"/>
                    <a:pt x="2580969" y="551901"/>
                  </a:cubicBezTo>
                  <a:lnTo>
                    <a:pt x="19602" y="551901"/>
                  </a:lnTo>
                  <a:cubicBezTo>
                    <a:pt x="8776" y="551901"/>
                    <a:pt x="0" y="543125"/>
                    <a:pt x="0" y="532300"/>
                  </a:cubicBezTo>
                  <a:lnTo>
                    <a:pt x="0" y="19602"/>
                  </a:lnTo>
                  <a:cubicBezTo>
                    <a:pt x="0" y="8776"/>
                    <a:pt x="8776" y="0"/>
                    <a:pt x="19602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2600571" cy="51380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l">
                <a:lnSpc>
                  <a:spcPts val="4399"/>
                </a:lnSpc>
              </a:pPr>
              <a:r>
                <a:rPr lang="en-US" sz="3999" b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   1.1.  Nội dung bản vẽ chi tiết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7044" y="2162716"/>
            <a:ext cx="17633911" cy="8124282"/>
            <a:chOff x="0" y="-76200"/>
            <a:chExt cx="4644322" cy="21397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44322" cy="1792596"/>
            </a:xfrm>
            <a:custGeom>
              <a:avLst/>
              <a:gdLst/>
              <a:ahLst/>
              <a:cxnLst/>
              <a:rect l="l" t="t" r="r" b="b"/>
              <a:pathLst>
                <a:path w="4644322" h="1792596">
                  <a:moveTo>
                    <a:pt x="10976" y="0"/>
                  </a:moveTo>
                  <a:lnTo>
                    <a:pt x="4633346" y="0"/>
                  </a:lnTo>
                  <a:cubicBezTo>
                    <a:pt x="4639408" y="0"/>
                    <a:pt x="4644322" y="4914"/>
                    <a:pt x="4644322" y="10976"/>
                  </a:cubicBezTo>
                  <a:lnTo>
                    <a:pt x="4644322" y="1781620"/>
                  </a:lnTo>
                  <a:cubicBezTo>
                    <a:pt x="4644322" y="1787682"/>
                    <a:pt x="4639408" y="1792596"/>
                    <a:pt x="4633346" y="1792596"/>
                  </a:cubicBezTo>
                  <a:lnTo>
                    <a:pt x="10976" y="1792596"/>
                  </a:lnTo>
                  <a:cubicBezTo>
                    <a:pt x="4914" y="1792596"/>
                    <a:pt x="0" y="1787682"/>
                    <a:pt x="0" y="1781620"/>
                  </a:cubicBezTo>
                  <a:lnTo>
                    <a:pt x="0" y="10976"/>
                  </a:lnTo>
                  <a:cubicBezTo>
                    <a:pt x="0" y="4914"/>
                    <a:pt x="4914" y="0"/>
                    <a:pt x="10976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644322" cy="2139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4900"/>
                </a:lnSpc>
              </a:pPr>
              <a:r>
                <a:rPr lang="en-US" sz="4400" b="1" dirty="0" err="1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Bản</a:t>
              </a:r>
              <a:r>
                <a:rPr lang="en-US" sz="4400" b="1" dirty="0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vẽ</a:t>
              </a:r>
              <a:r>
                <a:rPr lang="en-US" sz="4400" b="1" dirty="0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chi </a:t>
              </a:r>
              <a:r>
                <a:rPr lang="en-US" sz="4400" b="1" dirty="0" err="1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tiết</a:t>
              </a:r>
              <a:r>
                <a:rPr lang="en-US" sz="4400" b="1" dirty="0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gồm</a:t>
              </a:r>
              <a:r>
                <a:rPr lang="en-US" sz="4400" b="1" dirty="0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các</a:t>
              </a:r>
              <a:r>
                <a:rPr lang="en-US" sz="4400" b="1" dirty="0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nội</a:t>
              </a:r>
              <a:r>
                <a:rPr lang="en-US" sz="4400" b="1" dirty="0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dung </a:t>
              </a:r>
              <a:r>
                <a:rPr lang="en-US" sz="4400" b="1" dirty="0" err="1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sau</a:t>
              </a:r>
              <a:r>
                <a:rPr lang="en-US" sz="4400" b="1" dirty="0">
                  <a:solidFill>
                    <a:srgbClr val="0070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:</a:t>
              </a:r>
            </a:p>
            <a:p>
              <a:pPr lvl="0">
                <a:lnSpc>
                  <a:spcPts val="4900"/>
                </a:lnSpc>
              </a:pPr>
              <a:r>
                <a:rPr lang="en-US" sz="4400" dirty="0">
                  <a:solidFill>
                    <a:srgbClr val="000001"/>
                  </a:solidFill>
                  <a:latin typeface="Inter"/>
                  <a:ea typeface="Inter"/>
                  <a:cs typeface="Inter"/>
                  <a:sym typeface="Inter"/>
                </a:rPr>
                <a:t>•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Khung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tên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: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gồm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tên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gọi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chi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tiết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,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vật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liệu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,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tỉ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lệ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,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kí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hiệu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bản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vẽ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,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đơn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vị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thiết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kế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  <a:p>
              <a:pPr lvl="0">
                <a:lnSpc>
                  <a:spcPts val="4900"/>
                </a:lnSpc>
              </a:pPr>
              <a:r>
                <a:rPr lang="en-US" sz="4400" dirty="0">
                  <a:solidFill>
                    <a:srgbClr val="000001"/>
                  </a:solidFill>
                  <a:latin typeface="Inter"/>
                  <a:ea typeface="Inter"/>
                  <a:cs typeface="Inter"/>
                  <a:sym typeface="Inter"/>
                </a:rPr>
                <a:t>•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Hình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biểu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diễn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: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Gồm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các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hình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chiếu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thể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hiện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hình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dạng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của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chi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tiết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hoặc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vật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thể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  <a:p>
              <a:pPr algn="l">
                <a:lnSpc>
                  <a:spcPts val="4900"/>
                </a:lnSpc>
              </a:pPr>
              <a:r>
                <a:rPr lang="en-US" sz="4400" dirty="0">
                  <a:solidFill>
                    <a:srgbClr val="000001"/>
                  </a:solidFill>
                  <a:latin typeface="Inter"/>
                  <a:ea typeface="Inter"/>
                  <a:cs typeface="Inter"/>
                  <a:sym typeface="Inter"/>
                </a:rPr>
                <a:t>•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Kích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thước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: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các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kích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thước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thể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hiện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độ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lớn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của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chi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tiết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  <a:p>
              <a:pPr algn="l">
                <a:lnSpc>
                  <a:spcPts val="4900"/>
                </a:lnSpc>
              </a:pPr>
              <a:r>
                <a:rPr lang="en-US" sz="4400" dirty="0">
                  <a:solidFill>
                    <a:srgbClr val="000001"/>
                  </a:solidFill>
                  <a:latin typeface="Inter"/>
                  <a:ea typeface="Inter"/>
                  <a:cs typeface="Inter"/>
                  <a:sym typeface="Inter"/>
                </a:rPr>
                <a:t>•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Yêu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cầu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kỹ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thuật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: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gồm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chỉ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dẫn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về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việc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gia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công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,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xử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lý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bề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400" b="1" dirty="0" err="1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mặt</a:t>
              </a:r>
              <a:r>
                <a:rPr lang="en-US" sz="4400" b="1" dirty="0">
                  <a:solidFill>
                    <a:srgbClr val="00000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….</a:t>
              </a:r>
            </a:p>
            <a:p>
              <a:pPr marL="0" lvl="0" indent="0" algn="l">
                <a:lnSpc>
                  <a:spcPts val="4900"/>
                </a:lnSpc>
              </a:pPr>
              <a:endParaRPr lang="en-US" sz="3500" b="1" dirty="0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8109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642208" flipH="1">
            <a:off x="7424633" y="6625135"/>
            <a:ext cx="861138" cy="629413"/>
          </a:xfrm>
          <a:custGeom>
            <a:avLst/>
            <a:gdLst/>
            <a:ahLst/>
            <a:cxnLst/>
            <a:rect l="l" t="t" r="r" b="b"/>
            <a:pathLst>
              <a:path w="861138" h="629413">
                <a:moveTo>
                  <a:pt x="861138" y="0"/>
                </a:moveTo>
                <a:lnTo>
                  <a:pt x="0" y="0"/>
                </a:lnTo>
                <a:lnTo>
                  <a:pt x="0" y="629414"/>
                </a:lnTo>
                <a:lnTo>
                  <a:pt x="861138" y="629414"/>
                </a:lnTo>
                <a:lnTo>
                  <a:pt x="86113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38201" y="4023393"/>
            <a:ext cx="7924800" cy="1420516"/>
            <a:chOff x="-437960" y="-22904"/>
            <a:chExt cx="2760477" cy="494814"/>
          </a:xfrm>
        </p:grpSpPr>
        <p:sp>
          <p:nvSpPr>
            <p:cNvPr id="4" name="Freeform 4"/>
            <p:cNvSpPr/>
            <p:nvPr/>
          </p:nvSpPr>
          <p:spPr>
            <a:xfrm>
              <a:off x="0" y="-22904"/>
              <a:ext cx="2189801" cy="471910"/>
            </a:xfrm>
            <a:custGeom>
              <a:avLst/>
              <a:gdLst/>
              <a:ahLst/>
              <a:cxnLst/>
              <a:rect l="l" t="t" r="r" b="b"/>
              <a:pathLst>
                <a:path w="1592583" h="471910">
                  <a:moveTo>
                    <a:pt x="42333" y="0"/>
                  </a:moveTo>
                  <a:lnTo>
                    <a:pt x="1550250" y="0"/>
                  </a:lnTo>
                  <a:cubicBezTo>
                    <a:pt x="1561477" y="0"/>
                    <a:pt x="1572245" y="4460"/>
                    <a:pt x="1580184" y="12399"/>
                  </a:cubicBezTo>
                  <a:cubicBezTo>
                    <a:pt x="1588123" y="20338"/>
                    <a:pt x="1592583" y="31106"/>
                    <a:pt x="1592583" y="42333"/>
                  </a:cubicBezTo>
                  <a:lnTo>
                    <a:pt x="1592583" y="429577"/>
                  </a:lnTo>
                  <a:cubicBezTo>
                    <a:pt x="1592583" y="440804"/>
                    <a:pt x="1588123" y="451572"/>
                    <a:pt x="1580184" y="459511"/>
                  </a:cubicBezTo>
                  <a:cubicBezTo>
                    <a:pt x="1572245" y="467450"/>
                    <a:pt x="1561477" y="471910"/>
                    <a:pt x="1550250" y="471910"/>
                  </a:cubicBezTo>
                  <a:lnTo>
                    <a:pt x="42333" y="471910"/>
                  </a:lnTo>
                  <a:cubicBezTo>
                    <a:pt x="31106" y="471910"/>
                    <a:pt x="20338" y="467450"/>
                    <a:pt x="12399" y="459511"/>
                  </a:cubicBezTo>
                  <a:cubicBezTo>
                    <a:pt x="4460" y="451572"/>
                    <a:pt x="0" y="440804"/>
                    <a:pt x="0" y="429577"/>
                  </a:cubicBezTo>
                  <a:lnTo>
                    <a:pt x="0" y="42333"/>
                  </a:lnTo>
                  <a:cubicBezTo>
                    <a:pt x="0" y="31106"/>
                    <a:pt x="4460" y="20338"/>
                    <a:pt x="12399" y="12399"/>
                  </a:cubicBezTo>
                  <a:cubicBezTo>
                    <a:pt x="20338" y="4460"/>
                    <a:pt x="31106" y="0"/>
                    <a:pt x="42333" y="0"/>
                  </a:cubicBezTo>
                  <a:close/>
                </a:path>
              </a:pathLst>
            </a:custGeom>
            <a:solidFill>
              <a:srgbClr val="C7CCC6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-437960" y="28575"/>
              <a:ext cx="2760477" cy="44333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850"/>
                </a:lnSpc>
              </a:pPr>
              <a:r>
                <a:rPr lang="en-US" sz="4000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Bước</a:t>
              </a:r>
              <a:r>
                <a:rPr lang="en-US" sz="4000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1: </a:t>
              </a:r>
              <a:r>
                <a:rPr lang="en-US" sz="4000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Khung</a:t>
              </a:r>
              <a:r>
                <a:rPr lang="en-US" sz="4000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4000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tên</a:t>
              </a:r>
              <a:endParaRPr lang="en-US" sz="4000" dirty="0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0972800" cy="2095500"/>
            <a:chOff x="0" y="0"/>
            <a:chExt cx="2600571" cy="5519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00571" cy="551901"/>
            </a:xfrm>
            <a:custGeom>
              <a:avLst/>
              <a:gdLst/>
              <a:ahLst/>
              <a:cxnLst/>
              <a:rect l="l" t="t" r="r" b="b"/>
              <a:pathLst>
                <a:path w="2600571" h="551901">
                  <a:moveTo>
                    <a:pt x="19602" y="0"/>
                  </a:moveTo>
                  <a:lnTo>
                    <a:pt x="2580969" y="0"/>
                  </a:lnTo>
                  <a:cubicBezTo>
                    <a:pt x="2591795" y="0"/>
                    <a:pt x="2600571" y="8776"/>
                    <a:pt x="2600571" y="19602"/>
                  </a:cubicBezTo>
                  <a:lnTo>
                    <a:pt x="2600571" y="532300"/>
                  </a:lnTo>
                  <a:cubicBezTo>
                    <a:pt x="2600571" y="543125"/>
                    <a:pt x="2591795" y="551901"/>
                    <a:pt x="2580969" y="551901"/>
                  </a:cubicBezTo>
                  <a:lnTo>
                    <a:pt x="19602" y="551901"/>
                  </a:lnTo>
                  <a:cubicBezTo>
                    <a:pt x="8776" y="551901"/>
                    <a:pt x="0" y="543125"/>
                    <a:pt x="0" y="532300"/>
                  </a:cubicBezTo>
                  <a:lnTo>
                    <a:pt x="0" y="19602"/>
                  </a:lnTo>
                  <a:cubicBezTo>
                    <a:pt x="0" y="8776"/>
                    <a:pt x="8776" y="0"/>
                    <a:pt x="19602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38100"/>
              <a:ext cx="2600571" cy="51380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l">
                <a:lnSpc>
                  <a:spcPts val="4399"/>
                </a:lnSpc>
              </a:pP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   1.2.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Đọc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bản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vẽ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chi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tiết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đơn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giản</a:t>
              </a:r>
              <a:endParaRPr lang="en-US" sz="3999" b="1" dirty="0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9220200" y="1409700"/>
            <a:ext cx="9067799" cy="8877300"/>
          </a:xfrm>
          <a:custGeom>
            <a:avLst/>
            <a:gdLst/>
            <a:ahLst/>
            <a:cxnLst/>
            <a:rect l="l" t="t" r="r" b="b"/>
            <a:pathLst>
              <a:path w="8009614" h="7378857">
                <a:moveTo>
                  <a:pt x="0" y="0"/>
                </a:moveTo>
                <a:lnTo>
                  <a:pt x="8009614" y="0"/>
                </a:lnTo>
                <a:lnTo>
                  <a:pt x="8009614" y="7378857"/>
                </a:lnTo>
                <a:lnTo>
                  <a:pt x="0" y="73788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0" y="2400300"/>
            <a:ext cx="9874043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      Theo </a:t>
            </a:r>
            <a:r>
              <a:rPr 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trình</a:t>
            </a: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tự</a:t>
            </a: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các</a:t>
            </a: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bước</a:t>
            </a: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sau</a:t>
            </a: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anose="020B0604020202020204" charset="0"/>
                <a:cs typeface="Times New Roman" panose="02020603050405020304" pitchFamily="18" charset="0"/>
                <a:sym typeface="Canva Sans Bold"/>
              </a:rPr>
              <a:t>: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905000" y="8473805"/>
            <a:ext cx="7848601" cy="1233932"/>
            <a:chOff x="-48260" y="0"/>
            <a:chExt cx="1760488" cy="4298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92583" cy="429821"/>
            </a:xfrm>
            <a:custGeom>
              <a:avLst/>
              <a:gdLst/>
              <a:ahLst/>
              <a:cxnLst/>
              <a:rect l="l" t="t" r="r" b="b"/>
              <a:pathLst>
                <a:path w="1592583" h="429821">
                  <a:moveTo>
                    <a:pt x="42333" y="0"/>
                  </a:moveTo>
                  <a:lnTo>
                    <a:pt x="1550250" y="0"/>
                  </a:lnTo>
                  <a:cubicBezTo>
                    <a:pt x="1561477" y="0"/>
                    <a:pt x="1572245" y="4460"/>
                    <a:pt x="1580184" y="12399"/>
                  </a:cubicBezTo>
                  <a:cubicBezTo>
                    <a:pt x="1588123" y="20338"/>
                    <a:pt x="1592583" y="31106"/>
                    <a:pt x="1592583" y="42333"/>
                  </a:cubicBezTo>
                  <a:lnTo>
                    <a:pt x="1592583" y="387487"/>
                  </a:lnTo>
                  <a:cubicBezTo>
                    <a:pt x="1592583" y="398715"/>
                    <a:pt x="1588123" y="409482"/>
                    <a:pt x="1580184" y="417421"/>
                  </a:cubicBezTo>
                  <a:cubicBezTo>
                    <a:pt x="1572245" y="425360"/>
                    <a:pt x="1561477" y="429821"/>
                    <a:pt x="1550250" y="429821"/>
                  </a:cubicBezTo>
                  <a:lnTo>
                    <a:pt x="42333" y="429821"/>
                  </a:lnTo>
                  <a:cubicBezTo>
                    <a:pt x="31106" y="429821"/>
                    <a:pt x="20338" y="425360"/>
                    <a:pt x="12399" y="417421"/>
                  </a:cubicBezTo>
                  <a:cubicBezTo>
                    <a:pt x="4460" y="409482"/>
                    <a:pt x="0" y="398715"/>
                    <a:pt x="0" y="387487"/>
                  </a:cubicBezTo>
                  <a:lnTo>
                    <a:pt x="0" y="42333"/>
                  </a:lnTo>
                  <a:cubicBezTo>
                    <a:pt x="0" y="31106"/>
                    <a:pt x="4460" y="20338"/>
                    <a:pt x="12399" y="12399"/>
                  </a:cubicBezTo>
                  <a:cubicBezTo>
                    <a:pt x="20338" y="4460"/>
                    <a:pt x="31106" y="0"/>
                    <a:pt x="42333" y="0"/>
                  </a:cubicBezTo>
                  <a:close/>
                </a:path>
              </a:pathLst>
            </a:custGeom>
            <a:solidFill>
              <a:srgbClr val="C7CCC6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-48260" y="28575"/>
              <a:ext cx="1760488" cy="40124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850"/>
                </a:lnSpc>
              </a:pPr>
              <a:r>
                <a:rPr lang="en-US" sz="4000" b="1" dirty="0" err="1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Bước</a:t>
              </a:r>
              <a:r>
                <a:rPr lang="en-US" sz="4000" b="1" dirty="0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 4: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Yêu</a:t>
              </a:r>
              <a:r>
                <a:rPr lang="en-US" sz="4000" b="1" dirty="0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cầu</a:t>
              </a:r>
              <a:r>
                <a:rPr lang="en-US" sz="4000" b="1" dirty="0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kỹ</a:t>
              </a:r>
              <a:r>
                <a:rPr lang="en-US" sz="4000" b="1" dirty="0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thuật</a:t>
              </a:r>
              <a:endParaRPr lang="en-US" sz="4000" b="1" dirty="0">
                <a:solidFill>
                  <a:srgbClr val="000001"/>
                </a:solidFill>
                <a:latin typeface="Playpen Sans Bold"/>
                <a:ea typeface="Playpen Sans Bold"/>
                <a:cs typeface="Playpen Sans Bold"/>
                <a:sym typeface="Playpen Sans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95500" y="5601951"/>
            <a:ext cx="6667500" cy="1233932"/>
            <a:chOff x="0" y="0"/>
            <a:chExt cx="2322517" cy="42982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9801" cy="429821"/>
            </a:xfrm>
            <a:custGeom>
              <a:avLst/>
              <a:gdLst/>
              <a:ahLst/>
              <a:cxnLst/>
              <a:rect l="l" t="t" r="r" b="b"/>
              <a:pathLst>
                <a:path w="1592583" h="429821">
                  <a:moveTo>
                    <a:pt x="42333" y="0"/>
                  </a:moveTo>
                  <a:lnTo>
                    <a:pt x="1550250" y="0"/>
                  </a:lnTo>
                  <a:cubicBezTo>
                    <a:pt x="1561477" y="0"/>
                    <a:pt x="1572245" y="4460"/>
                    <a:pt x="1580184" y="12399"/>
                  </a:cubicBezTo>
                  <a:cubicBezTo>
                    <a:pt x="1588123" y="20338"/>
                    <a:pt x="1592583" y="31106"/>
                    <a:pt x="1592583" y="42333"/>
                  </a:cubicBezTo>
                  <a:lnTo>
                    <a:pt x="1592583" y="387487"/>
                  </a:lnTo>
                  <a:cubicBezTo>
                    <a:pt x="1592583" y="398715"/>
                    <a:pt x="1588123" y="409482"/>
                    <a:pt x="1580184" y="417421"/>
                  </a:cubicBezTo>
                  <a:cubicBezTo>
                    <a:pt x="1572245" y="425360"/>
                    <a:pt x="1561477" y="429821"/>
                    <a:pt x="1550250" y="429821"/>
                  </a:cubicBezTo>
                  <a:lnTo>
                    <a:pt x="42333" y="429821"/>
                  </a:lnTo>
                  <a:cubicBezTo>
                    <a:pt x="31106" y="429821"/>
                    <a:pt x="20338" y="425360"/>
                    <a:pt x="12399" y="417421"/>
                  </a:cubicBezTo>
                  <a:cubicBezTo>
                    <a:pt x="4460" y="409482"/>
                    <a:pt x="0" y="398715"/>
                    <a:pt x="0" y="387487"/>
                  </a:cubicBezTo>
                  <a:lnTo>
                    <a:pt x="0" y="42333"/>
                  </a:lnTo>
                  <a:cubicBezTo>
                    <a:pt x="0" y="31106"/>
                    <a:pt x="4460" y="20338"/>
                    <a:pt x="12399" y="12399"/>
                  </a:cubicBezTo>
                  <a:cubicBezTo>
                    <a:pt x="20338" y="4460"/>
                    <a:pt x="31106" y="0"/>
                    <a:pt x="42333" y="0"/>
                  </a:cubicBezTo>
                  <a:close/>
                </a:path>
              </a:pathLst>
            </a:custGeom>
            <a:solidFill>
              <a:srgbClr val="C7CCC6"/>
            </a:solidFill>
            <a:ln cap="rnd">
              <a:noFill/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28575"/>
              <a:ext cx="2322517" cy="40124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850"/>
                </a:lnSpc>
              </a:pPr>
              <a:r>
                <a:rPr lang="en-US" sz="4000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Bước</a:t>
              </a:r>
              <a:r>
                <a:rPr lang="en-US" sz="4000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2: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Hình</a:t>
              </a:r>
              <a:r>
                <a:rPr lang="en-US" sz="4000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biểu</a:t>
              </a:r>
              <a:r>
                <a:rPr lang="en-US" sz="4000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diễn</a:t>
              </a:r>
              <a:endParaRPr lang="en-US" sz="4000" b="1" dirty="0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47801" y="7007593"/>
            <a:ext cx="6965776" cy="1309056"/>
            <a:chOff x="-164084" y="-26168"/>
            <a:chExt cx="1764667" cy="455989"/>
          </a:xfrm>
        </p:grpSpPr>
        <p:sp>
          <p:nvSpPr>
            <p:cNvPr id="18" name="Freeform 18"/>
            <p:cNvSpPr/>
            <p:nvPr/>
          </p:nvSpPr>
          <p:spPr>
            <a:xfrm>
              <a:off x="8000" y="-26168"/>
              <a:ext cx="1592583" cy="429821"/>
            </a:xfrm>
            <a:custGeom>
              <a:avLst/>
              <a:gdLst/>
              <a:ahLst/>
              <a:cxnLst/>
              <a:rect l="l" t="t" r="r" b="b"/>
              <a:pathLst>
                <a:path w="1592583" h="429821">
                  <a:moveTo>
                    <a:pt x="42333" y="0"/>
                  </a:moveTo>
                  <a:lnTo>
                    <a:pt x="1550250" y="0"/>
                  </a:lnTo>
                  <a:cubicBezTo>
                    <a:pt x="1561477" y="0"/>
                    <a:pt x="1572245" y="4460"/>
                    <a:pt x="1580184" y="12399"/>
                  </a:cubicBezTo>
                  <a:cubicBezTo>
                    <a:pt x="1588123" y="20338"/>
                    <a:pt x="1592583" y="31106"/>
                    <a:pt x="1592583" y="42333"/>
                  </a:cubicBezTo>
                  <a:lnTo>
                    <a:pt x="1592583" y="387487"/>
                  </a:lnTo>
                  <a:cubicBezTo>
                    <a:pt x="1592583" y="398715"/>
                    <a:pt x="1588123" y="409482"/>
                    <a:pt x="1580184" y="417421"/>
                  </a:cubicBezTo>
                  <a:cubicBezTo>
                    <a:pt x="1572245" y="425360"/>
                    <a:pt x="1561477" y="429821"/>
                    <a:pt x="1550250" y="429821"/>
                  </a:cubicBezTo>
                  <a:lnTo>
                    <a:pt x="42333" y="429821"/>
                  </a:lnTo>
                  <a:cubicBezTo>
                    <a:pt x="31106" y="429821"/>
                    <a:pt x="20338" y="425360"/>
                    <a:pt x="12399" y="417421"/>
                  </a:cubicBezTo>
                  <a:cubicBezTo>
                    <a:pt x="4460" y="409482"/>
                    <a:pt x="0" y="398715"/>
                    <a:pt x="0" y="387487"/>
                  </a:cubicBezTo>
                  <a:lnTo>
                    <a:pt x="0" y="42333"/>
                  </a:lnTo>
                  <a:cubicBezTo>
                    <a:pt x="0" y="31106"/>
                    <a:pt x="4460" y="20338"/>
                    <a:pt x="12399" y="12399"/>
                  </a:cubicBezTo>
                  <a:cubicBezTo>
                    <a:pt x="20338" y="4460"/>
                    <a:pt x="31106" y="0"/>
                    <a:pt x="42333" y="0"/>
                  </a:cubicBezTo>
                  <a:close/>
                </a:path>
              </a:pathLst>
            </a:custGeom>
            <a:solidFill>
              <a:srgbClr val="C7CCC6"/>
            </a:solidFill>
            <a:ln cap="rnd">
              <a:noFill/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-164084" y="28575"/>
              <a:ext cx="1756667" cy="40124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850"/>
                </a:lnSpc>
              </a:pPr>
              <a:r>
                <a:rPr lang="en-US" sz="4000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Bước</a:t>
              </a:r>
              <a:r>
                <a:rPr lang="en-US" sz="4000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3: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Kích</a:t>
              </a:r>
              <a:r>
                <a:rPr lang="en-US" sz="4000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4000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thước</a:t>
              </a:r>
              <a:endParaRPr lang="en-US" sz="4000" b="1" dirty="0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25" name="Group 53">
            <a:extLst>
              <a:ext uri="{FF2B5EF4-FFF2-40B4-BE49-F238E27FC236}">
                <a16:creationId xmlns:a16="http://schemas.microsoft.com/office/drawing/2014/main" id="{B05B34B9-E495-4A23-BCEF-3E6B274C2F7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98389501"/>
              </p:ext>
            </p:extLst>
          </p:nvPr>
        </p:nvGraphicFramePr>
        <p:xfrm>
          <a:off x="-10635" y="21419"/>
          <a:ext cx="18211800" cy="9830024"/>
        </p:xfrm>
        <a:graphic>
          <a:graphicData uri="http://schemas.openxmlformats.org/drawingml/2006/table">
            <a:tbl>
              <a:tblPr/>
              <a:tblGrid>
                <a:gridCol w="4851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1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08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Trình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tự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đọc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Nội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dung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cần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hiểu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Kết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quả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đọc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bản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vẽ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vòng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đệm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(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Hình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3.2)</a:t>
                      </a: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8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</a:t>
                      </a:r>
                      <a:r>
                        <a:rPr kumimoji="0" lang="vi-VN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ướ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 1.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Khung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tên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73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</a:t>
                      </a:r>
                      <a:r>
                        <a:rPr kumimoji="0" lang="vi-VN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ướ</a:t>
                      </a: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 2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.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Hình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biểu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diễn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</a:t>
                      </a:r>
                      <a:r>
                        <a:rPr kumimoji="0" lang="vi-VN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ướ</a:t>
                      </a: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 3. Kích thước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5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</a:t>
                      </a:r>
                      <a:r>
                        <a:rPr kumimoji="0" lang="vi-VN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ướ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 4.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Yêu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cầu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Kỹ</a:t>
                      </a: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thuật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37148" marR="137148" marT="68594" marB="685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705" name="Rectangle 33">
            <a:extLst>
              <a:ext uri="{FF2B5EF4-FFF2-40B4-BE49-F238E27FC236}">
                <a16:creationId xmlns:a16="http://schemas.microsoft.com/office/drawing/2014/main" id="{7616ED7B-963A-4181-BDB2-CE3636F47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756" y="1441130"/>
            <a:ext cx="3128963" cy="159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Tên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gọi</a:t>
            </a:r>
            <a:r>
              <a:rPr lang="en-US" altLang="vi-VN" sz="3600" dirty="0">
                <a:latin typeface="Arial" panose="020B0604020202020204" pitchFamily="34" charset="0"/>
              </a:rPr>
              <a:t> chi </a:t>
            </a:r>
            <a:r>
              <a:rPr lang="en-US" altLang="vi-VN" sz="3600" dirty="0" err="1">
                <a:latin typeface="Arial" panose="020B0604020202020204" pitchFamily="34" charset="0"/>
              </a:rPr>
              <a:t>tiết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Vật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liệu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chế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tạo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vi-VN" sz="3600" dirty="0">
                <a:latin typeface="Arial" panose="020B0604020202020204" pitchFamily="34" charset="0"/>
              </a:rPr>
              <a:t>- </a:t>
            </a:r>
            <a:r>
              <a:rPr lang="en-US" altLang="vi-VN" sz="3600" dirty="0" err="1">
                <a:latin typeface="Arial" panose="020B0604020202020204" pitchFamily="34" charset="0"/>
              </a:rPr>
              <a:t>Tỷ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lệ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bản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vẽ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vi-VN" sz="3600" dirty="0">
                <a:latin typeface="Arial" panose="020B0604020202020204" pitchFamily="34" charset="0"/>
              </a:rPr>
              <a:t>- Đ</a:t>
            </a:r>
            <a:r>
              <a:rPr lang="vi-VN" altLang="vi-VN" sz="3600" dirty="0">
                <a:latin typeface="Arial" panose="020B0604020202020204" pitchFamily="34" charset="0"/>
              </a:rPr>
              <a:t>ơ</a:t>
            </a:r>
            <a:r>
              <a:rPr lang="en-US" altLang="vi-VN" sz="3600" dirty="0">
                <a:latin typeface="Arial" panose="020B0604020202020204" pitchFamily="34" charset="0"/>
              </a:rPr>
              <a:t>n </a:t>
            </a:r>
            <a:r>
              <a:rPr lang="en-US" altLang="vi-VN" sz="3600" dirty="0" err="1">
                <a:latin typeface="Arial" panose="020B0604020202020204" pitchFamily="34" charset="0"/>
              </a:rPr>
              <a:t>vị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thiết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kế</a:t>
            </a:r>
            <a:endParaRPr lang="en-US" altLang="vi-VN" sz="3600" dirty="0">
              <a:latin typeface="Arial" panose="020B0604020202020204" pitchFamily="34" charset="0"/>
            </a:endParaRPr>
          </a:p>
        </p:txBody>
      </p:sp>
      <p:sp>
        <p:nvSpPr>
          <p:cNvPr id="28706" name="Rectangle 34">
            <a:extLst>
              <a:ext uri="{FF2B5EF4-FFF2-40B4-BE49-F238E27FC236}">
                <a16:creationId xmlns:a16="http://schemas.microsoft.com/office/drawing/2014/main" id="{FB9BC1FE-9251-47FF-BE4B-D400F3D02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6178" y="3914589"/>
            <a:ext cx="3236120" cy="72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en-US" sz="3600" dirty="0" err="1">
                <a:latin typeface="Arial" panose="020B0604020202020204" pitchFamily="34" charset="0"/>
              </a:rPr>
              <a:t>Tên</a:t>
            </a:r>
            <a:r>
              <a:rPr lang="en-US" altLang="en-US" sz="3600" dirty="0">
                <a:latin typeface="Arial" panose="020B0604020202020204" pitchFamily="34" charset="0"/>
              </a:rPr>
              <a:t> </a:t>
            </a:r>
            <a:r>
              <a:rPr lang="en-US" altLang="en-US" sz="3600" dirty="0" err="1">
                <a:latin typeface="Arial" panose="020B0604020202020204" pitchFamily="34" charset="0"/>
              </a:rPr>
              <a:t>gọi</a:t>
            </a:r>
            <a:r>
              <a:rPr lang="en-US" altLang="en-US" sz="3600" dirty="0">
                <a:latin typeface="Arial" panose="020B0604020202020204" pitchFamily="34" charset="0"/>
              </a:rPr>
              <a:t> </a:t>
            </a:r>
            <a:r>
              <a:rPr lang="en-US" altLang="en-US" sz="3600" dirty="0" err="1">
                <a:latin typeface="Arial" panose="020B0604020202020204" pitchFamily="34" charset="0"/>
              </a:rPr>
              <a:t>hình</a:t>
            </a:r>
            <a:r>
              <a:rPr lang="en-US" altLang="en-US" sz="3600" dirty="0">
                <a:latin typeface="Arial" panose="020B0604020202020204" pitchFamily="34" charset="0"/>
              </a:rPr>
              <a:t> </a:t>
            </a:r>
            <a:r>
              <a:rPr lang="en-US" altLang="en-US" sz="3600" dirty="0" err="1">
                <a:latin typeface="Arial" panose="020B0604020202020204" pitchFamily="34" charset="0"/>
              </a:rPr>
              <a:t>chiếu</a:t>
            </a:r>
            <a:endParaRPr lang="en-US" altLang="vi-VN" sz="3600" dirty="0">
              <a:latin typeface=".VnTime" panose="020B7200000000000000" pitchFamily="34" charset="0"/>
            </a:endParaRPr>
          </a:p>
        </p:txBody>
      </p:sp>
      <p:sp>
        <p:nvSpPr>
          <p:cNvPr id="28707" name="Rectangle 35">
            <a:extLst>
              <a:ext uri="{FF2B5EF4-FFF2-40B4-BE49-F238E27FC236}">
                <a16:creationId xmlns:a16="http://schemas.microsoft.com/office/drawing/2014/main" id="{7BC4F3F4-7DF7-4B54-9959-B519D59C3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6178" y="5622928"/>
            <a:ext cx="4102893" cy="181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Kích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th</a:t>
            </a:r>
            <a:r>
              <a:rPr lang="vi-VN" altLang="vi-VN" sz="3600" dirty="0">
                <a:latin typeface="Arial" panose="020B0604020202020204" pitchFamily="34" charset="0"/>
              </a:rPr>
              <a:t>ướ</a:t>
            </a:r>
            <a:r>
              <a:rPr lang="en-US" altLang="vi-VN" sz="3600" dirty="0">
                <a:latin typeface="Arial" panose="020B0604020202020204" pitchFamily="34" charset="0"/>
              </a:rPr>
              <a:t>c </a:t>
            </a:r>
            <a:r>
              <a:rPr lang="en-US" altLang="vi-VN" sz="3600" dirty="0" err="1">
                <a:latin typeface="Arial" panose="020B0604020202020204" pitchFamily="34" charset="0"/>
              </a:rPr>
              <a:t>chung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vi-VN" sz="3600" dirty="0">
                <a:latin typeface="Arial" panose="020B0604020202020204" pitchFamily="34" charset="0"/>
              </a:rPr>
              <a:t>chi </a:t>
            </a:r>
            <a:r>
              <a:rPr lang="en-US" altLang="vi-VN" sz="3600" dirty="0" err="1">
                <a:latin typeface="Arial" panose="020B0604020202020204" pitchFamily="34" charset="0"/>
              </a:rPr>
              <a:t>tiết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Kích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th</a:t>
            </a:r>
            <a:r>
              <a:rPr lang="vi-VN" altLang="vi-VN" sz="3600" dirty="0">
                <a:latin typeface="Arial" panose="020B0604020202020204" pitchFamily="34" charset="0"/>
              </a:rPr>
              <a:t>ướ</a:t>
            </a:r>
            <a:r>
              <a:rPr lang="en-US" altLang="vi-VN" sz="3600" dirty="0">
                <a:latin typeface="Arial" panose="020B0604020202020204" pitchFamily="34" charset="0"/>
              </a:rPr>
              <a:t>c </a:t>
            </a:r>
            <a:r>
              <a:rPr lang="en-US" altLang="vi-VN" sz="3600" dirty="0" err="1">
                <a:latin typeface="Arial" panose="020B0604020202020204" pitchFamily="34" charset="0"/>
              </a:rPr>
              <a:t>các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phần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vi-VN" sz="3600" dirty="0" err="1">
                <a:latin typeface="Arial" panose="020B0604020202020204" pitchFamily="34" charset="0"/>
              </a:rPr>
              <a:t>của</a:t>
            </a:r>
            <a:r>
              <a:rPr lang="en-US" altLang="vi-VN" sz="3600" dirty="0">
                <a:latin typeface="Arial" panose="020B0604020202020204" pitchFamily="34" charset="0"/>
              </a:rPr>
              <a:t> chi </a:t>
            </a:r>
            <a:r>
              <a:rPr lang="en-US" altLang="vi-VN" sz="3600" dirty="0" err="1">
                <a:latin typeface="Arial" panose="020B0604020202020204" pitchFamily="34" charset="0"/>
              </a:rPr>
              <a:t>tiết</a:t>
            </a:r>
            <a:r>
              <a:rPr lang="en-US" altLang="vi-VN" sz="3600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28708" name="Rectangle 36">
            <a:extLst>
              <a:ext uri="{FF2B5EF4-FFF2-40B4-BE49-F238E27FC236}">
                <a16:creationId xmlns:a16="http://schemas.microsoft.com/office/drawing/2014/main" id="{DF63A2EE-C418-4E34-B514-90FC1B43E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9068" y="7879558"/>
            <a:ext cx="2900363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vi-VN" sz="3600" dirty="0">
                <a:latin typeface="Arial" panose="020B0604020202020204" pitchFamily="34" charset="0"/>
              </a:rPr>
              <a:t>-</a:t>
            </a:r>
            <a:r>
              <a:rPr lang="en-US" altLang="vi-VN" sz="3600" dirty="0" err="1">
                <a:latin typeface="Arial" panose="020B0604020202020204" pitchFamily="34" charset="0"/>
              </a:rPr>
              <a:t>Yêu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cầu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Gia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công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Xử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lý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bề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mặt</a:t>
            </a:r>
            <a:endParaRPr lang="en-US" altLang="vi-VN" sz="3600" dirty="0">
              <a:latin typeface="Arial" panose="020B0604020202020204" pitchFamily="34" charset="0"/>
            </a:endParaRPr>
          </a:p>
        </p:txBody>
      </p:sp>
      <p:sp>
        <p:nvSpPr>
          <p:cNvPr id="28710" name="Rectangle 38">
            <a:extLst>
              <a:ext uri="{FF2B5EF4-FFF2-40B4-BE49-F238E27FC236}">
                <a16:creationId xmlns:a16="http://schemas.microsoft.com/office/drawing/2014/main" id="{811B6392-7CC1-45D0-8A39-0DAE54659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1107" y="1459763"/>
            <a:ext cx="4102893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Vòng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đệm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Thép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vi-VN" sz="3600" dirty="0">
                <a:latin typeface="Arial" panose="020B0604020202020204" pitchFamily="34" charset="0"/>
              </a:rPr>
              <a:t>- </a:t>
            </a:r>
            <a:r>
              <a:rPr lang="en-US" altLang="vi-VN" sz="3600" dirty="0" err="1">
                <a:latin typeface="Arial" panose="020B0604020202020204" pitchFamily="34" charset="0"/>
              </a:rPr>
              <a:t>Tỷ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lệ</a:t>
            </a:r>
            <a:r>
              <a:rPr lang="en-US" altLang="vi-VN" sz="3600" dirty="0">
                <a:latin typeface="Arial" panose="020B0604020202020204" pitchFamily="34" charset="0"/>
              </a:rPr>
              <a:t> 2:1 </a:t>
            </a:r>
            <a:r>
              <a:rPr lang="en-US" altLang="vi-VN" sz="3600" dirty="0" err="1">
                <a:latin typeface="Arial" panose="020B0604020202020204" pitchFamily="34" charset="0"/>
              </a:rPr>
              <a:t>phóng</a:t>
            </a:r>
            <a:r>
              <a:rPr lang="en-US" altLang="vi-VN" sz="3600" dirty="0">
                <a:latin typeface="Arial" panose="020B0604020202020204" pitchFamily="34" charset="0"/>
              </a:rPr>
              <a:t> to 2 </a:t>
            </a:r>
            <a:r>
              <a:rPr lang="en-US" altLang="vi-VN" sz="3600" dirty="0" err="1">
                <a:latin typeface="Arial" panose="020B0604020202020204" pitchFamily="34" charset="0"/>
              </a:rPr>
              <a:t>lần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vi-VN" sz="3600" dirty="0">
                <a:latin typeface="Arial" panose="020B0604020202020204" pitchFamily="34" charset="0"/>
              </a:rPr>
              <a:t>- X</a:t>
            </a:r>
            <a:r>
              <a:rPr lang="vi-VN" altLang="vi-VN" sz="3600" dirty="0">
                <a:latin typeface="Arial" panose="020B0604020202020204" pitchFamily="34" charset="0"/>
              </a:rPr>
              <a:t>ưở</a:t>
            </a:r>
            <a:r>
              <a:rPr lang="en-US" altLang="vi-VN" sz="3600" dirty="0">
                <a:latin typeface="Arial" panose="020B0604020202020204" pitchFamily="34" charset="0"/>
              </a:rPr>
              <a:t>ng c</a:t>
            </a:r>
            <a:r>
              <a:rPr lang="vi-VN" altLang="vi-VN" sz="3600" dirty="0">
                <a:latin typeface="Arial" panose="020B0604020202020204" pitchFamily="34" charset="0"/>
              </a:rPr>
              <a:t>ơ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khí</a:t>
            </a:r>
            <a:endParaRPr lang="en-US" altLang="vi-VN" sz="3600" dirty="0">
              <a:latin typeface="Arial" panose="020B0604020202020204" pitchFamily="34" charset="0"/>
            </a:endParaRPr>
          </a:p>
        </p:txBody>
      </p:sp>
      <p:sp>
        <p:nvSpPr>
          <p:cNvPr id="28711" name="Rectangle 39">
            <a:extLst>
              <a:ext uri="{FF2B5EF4-FFF2-40B4-BE49-F238E27FC236}">
                <a16:creationId xmlns:a16="http://schemas.microsoft.com/office/drawing/2014/main" id="{5C857EC2-CDAB-421C-9FD9-F28E5C255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2982" y="3788001"/>
            <a:ext cx="3133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Hình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chiếu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đứng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Hình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chiếu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bằng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vi-VN" sz="3600" dirty="0">
                <a:latin typeface="Arial" panose="020B0604020202020204" pitchFamily="34" charset="0"/>
              </a:rPr>
              <a:t>- </a:t>
            </a:r>
            <a:r>
              <a:rPr lang="en-US" altLang="vi-VN" sz="3600" dirty="0" err="1">
                <a:latin typeface="Arial" panose="020B0604020202020204" pitchFamily="34" charset="0"/>
              </a:rPr>
              <a:t>Hình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chiếu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cạnh</a:t>
            </a:r>
            <a:endParaRPr lang="en-US" altLang="vi-VN" sz="3600" dirty="0">
              <a:latin typeface="Arial" panose="020B0604020202020204" pitchFamily="34" charset="0"/>
            </a:endParaRPr>
          </a:p>
        </p:txBody>
      </p:sp>
      <p:sp>
        <p:nvSpPr>
          <p:cNvPr id="28712" name="Rectangle 40">
            <a:extLst>
              <a:ext uri="{FF2B5EF4-FFF2-40B4-BE49-F238E27FC236}">
                <a16:creationId xmlns:a16="http://schemas.microsoft.com/office/drawing/2014/main" id="{6299B246-0196-4B67-BFD2-A27ADBA80C4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134600" y="5622928"/>
            <a:ext cx="76201" cy="151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  <a:defRPr/>
            </a:pPr>
            <a:endParaRPr lang="en-US" altLang="vi-VN" sz="3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8625" indent="-428625" eaLnBrk="1" hangingPunct="1">
              <a:spcBef>
                <a:spcPct val="0"/>
              </a:spcBef>
              <a:buFontTx/>
              <a:buChar char="-"/>
              <a:defRPr/>
            </a:pP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altLang="vi-VN" sz="3600" dirty="0">
                <a:latin typeface="Arial" panose="020B0604020202020204" pitchFamily="34" charset="0"/>
                <a:cs typeface="Arial" panose="020B0604020202020204" pitchFamily="34" charset="0"/>
              </a:rPr>
              <a:t>ườ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</a:rPr>
              <a:t>ng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</a:rPr>
              <a:t>kính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</a:rPr>
              <a:t>vòng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</a:rPr>
              <a:t>đệm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 44,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bề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dày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vòng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đệm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3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- Đ</a:t>
            </a:r>
            <a:r>
              <a:rPr lang="vi-VN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ườ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ng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kính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trong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của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vòng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đệm</a:t>
            </a:r>
            <a:r>
              <a:rPr lang="en-US" altLang="vi-VN" sz="3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 22</a:t>
            </a:r>
            <a:endParaRPr lang="en-US" altLang="vi-VN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  <a:defRPr/>
            </a:pPr>
            <a:endParaRPr lang="en-US" altLang="vi-VN" sz="3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13" name="Rectangle 41">
            <a:extLst>
              <a:ext uri="{FF2B5EF4-FFF2-40B4-BE49-F238E27FC236}">
                <a16:creationId xmlns:a16="http://schemas.microsoft.com/office/drawing/2014/main" id="{051CC98C-2F14-4FDD-9404-1039B5551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1100" y="7789814"/>
            <a:ext cx="2757488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Làm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tù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cạnh</a:t>
            </a:r>
            <a:endParaRPr lang="en-US" altLang="vi-VN" sz="3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US" altLang="vi-VN" sz="3600" dirty="0" err="1">
                <a:latin typeface="Arial" panose="020B0604020202020204" pitchFamily="34" charset="0"/>
              </a:rPr>
              <a:t>Mạ</a:t>
            </a:r>
            <a:r>
              <a:rPr lang="en-US" altLang="vi-VN" sz="3600" dirty="0">
                <a:latin typeface="Arial" panose="020B0604020202020204" pitchFamily="34" charset="0"/>
              </a:rPr>
              <a:t> </a:t>
            </a:r>
            <a:r>
              <a:rPr lang="en-US" altLang="vi-VN" sz="3600" dirty="0" err="1">
                <a:latin typeface="Arial" panose="020B0604020202020204" pitchFamily="34" charset="0"/>
              </a:rPr>
              <a:t>kẽm</a:t>
            </a:r>
            <a:endParaRPr lang="en-US" altLang="vi-VN" sz="3600" dirty="0">
              <a:latin typeface="Arial" panose="020B0604020202020204" pitchFamily="34" charset="0"/>
            </a:endParaRPr>
          </a:p>
        </p:txBody>
      </p:sp>
      <p:sp>
        <p:nvSpPr>
          <p:cNvPr id="10276" name="Rectangle 43">
            <a:extLst>
              <a:ext uri="{FF2B5EF4-FFF2-40B4-BE49-F238E27FC236}">
                <a16:creationId xmlns:a16="http://schemas.microsoft.com/office/drawing/2014/main" id="{DE22922F-4C6C-43E2-9B1A-467D3BA65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2" y="-253914"/>
            <a:ext cx="1847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vi-VN" sz="2700">
              <a:latin typeface="Tahoma" panose="020B0604030504040204" pitchFamily="34" charset="0"/>
            </a:endParaRPr>
          </a:p>
        </p:txBody>
      </p:sp>
      <p:graphicFrame>
        <p:nvGraphicFramePr>
          <p:cNvPr id="10277" name="Object 44">
            <a:extLst>
              <a:ext uri="{FF2B5EF4-FFF2-40B4-BE49-F238E27FC236}">
                <a16:creationId xmlns:a16="http://schemas.microsoft.com/office/drawing/2014/main" id="{A2FF4429-7351-4B23-80F1-15F2F7CCF6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21722" y="9786940"/>
          <a:ext cx="185738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3" imgW="126835" imgH="202936" progId="Equation.DSMT4">
                  <p:embed/>
                </p:oleObj>
              </mc:Choice>
              <mc:Fallback>
                <p:oleObj name="Equation" r:id="rId3" imgW="126835" imgH="202936" progId="Equation.DSMT4">
                  <p:embed/>
                  <p:pic>
                    <p:nvPicPr>
                      <p:cNvPr id="10277" name="Object 44">
                        <a:extLst>
                          <a:ext uri="{FF2B5EF4-FFF2-40B4-BE49-F238E27FC236}">
                            <a16:creationId xmlns:a16="http://schemas.microsoft.com/office/drawing/2014/main" id="{A2FF4429-7351-4B23-80F1-15F2F7CCF6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1722" y="9786940"/>
                        <a:ext cx="185738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2"/>
          <p:cNvGrpSpPr/>
          <p:nvPr/>
        </p:nvGrpSpPr>
        <p:grpSpPr>
          <a:xfrm>
            <a:off x="-10635" y="0"/>
            <a:ext cx="11026327" cy="2095500"/>
            <a:chOff x="-12686" y="0"/>
            <a:chExt cx="2613257" cy="551901"/>
          </a:xfrm>
          <a:noFill/>
        </p:grpSpPr>
        <p:sp>
          <p:nvSpPr>
            <p:cNvPr id="16" name="Freeform 3"/>
            <p:cNvSpPr/>
            <p:nvPr/>
          </p:nvSpPr>
          <p:spPr>
            <a:xfrm>
              <a:off x="0" y="0"/>
              <a:ext cx="2600571" cy="551901"/>
            </a:xfrm>
            <a:custGeom>
              <a:avLst/>
              <a:gdLst/>
              <a:ahLst/>
              <a:cxnLst/>
              <a:rect l="l" t="t" r="r" b="b"/>
              <a:pathLst>
                <a:path w="2600571" h="551901">
                  <a:moveTo>
                    <a:pt x="19602" y="0"/>
                  </a:moveTo>
                  <a:lnTo>
                    <a:pt x="2580969" y="0"/>
                  </a:lnTo>
                  <a:cubicBezTo>
                    <a:pt x="2591795" y="0"/>
                    <a:pt x="2600571" y="8776"/>
                    <a:pt x="2600571" y="19602"/>
                  </a:cubicBezTo>
                  <a:lnTo>
                    <a:pt x="2600571" y="532300"/>
                  </a:lnTo>
                  <a:cubicBezTo>
                    <a:pt x="2600571" y="543125"/>
                    <a:pt x="2591795" y="551901"/>
                    <a:pt x="2580969" y="551901"/>
                  </a:cubicBezTo>
                  <a:lnTo>
                    <a:pt x="19602" y="551901"/>
                  </a:lnTo>
                  <a:cubicBezTo>
                    <a:pt x="8776" y="551901"/>
                    <a:pt x="0" y="543125"/>
                    <a:pt x="0" y="532300"/>
                  </a:cubicBezTo>
                  <a:lnTo>
                    <a:pt x="0" y="19602"/>
                  </a:lnTo>
                  <a:cubicBezTo>
                    <a:pt x="0" y="8776"/>
                    <a:pt x="8776" y="0"/>
                    <a:pt x="19602" y="0"/>
                  </a:cubicBezTo>
                  <a:close/>
                </a:path>
              </a:pathLst>
            </a:custGeom>
            <a:grpFill/>
            <a:ln cap="rnd">
              <a:noFill/>
              <a:prstDash val="solid"/>
              <a:round/>
            </a:ln>
          </p:spPr>
        </p:sp>
        <p:sp>
          <p:nvSpPr>
            <p:cNvPr id="17" name="TextBox 4"/>
            <p:cNvSpPr txBox="1"/>
            <p:nvPr/>
          </p:nvSpPr>
          <p:spPr>
            <a:xfrm>
              <a:off x="-12686" y="38068"/>
              <a:ext cx="2375963" cy="329462"/>
            </a:xfrm>
            <a:prstGeom prst="rect">
              <a:avLst/>
            </a:prstGeom>
            <a:grpFill/>
          </p:spPr>
          <p:txBody>
            <a:bodyPr lIns="254000" tIns="254000" rIns="254000" bIns="254000" rtlCol="0" anchor="ctr"/>
            <a:lstStyle/>
            <a:p>
              <a:pPr marL="0" lvl="0" indent="0" algn="l">
                <a:lnSpc>
                  <a:spcPts val="4399"/>
                </a:lnSpc>
              </a:pPr>
              <a:endParaRPr lang="en-US" sz="3999" b="1" dirty="0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727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87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87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87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87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87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87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87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287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287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287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05" grpId="0"/>
      <p:bldP spid="28706" grpId="0"/>
      <p:bldP spid="28707" grpId="0"/>
      <p:bldP spid="28708" grpId="0"/>
      <p:bldP spid="28710" grpId="0"/>
      <p:bldP spid="28711" grpId="0"/>
      <p:bldP spid="28712" grpId="0"/>
      <p:bldP spid="287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1201400" cy="2095500"/>
            <a:chOff x="0" y="0"/>
            <a:chExt cx="2600571" cy="5519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0571" cy="551901"/>
            </a:xfrm>
            <a:custGeom>
              <a:avLst/>
              <a:gdLst/>
              <a:ahLst/>
              <a:cxnLst/>
              <a:rect l="l" t="t" r="r" b="b"/>
              <a:pathLst>
                <a:path w="2600571" h="551901">
                  <a:moveTo>
                    <a:pt x="19602" y="0"/>
                  </a:moveTo>
                  <a:lnTo>
                    <a:pt x="2580969" y="0"/>
                  </a:lnTo>
                  <a:cubicBezTo>
                    <a:pt x="2591795" y="0"/>
                    <a:pt x="2600571" y="8776"/>
                    <a:pt x="2600571" y="19602"/>
                  </a:cubicBezTo>
                  <a:lnTo>
                    <a:pt x="2600571" y="532300"/>
                  </a:lnTo>
                  <a:cubicBezTo>
                    <a:pt x="2600571" y="543125"/>
                    <a:pt x="2591795" y="551901"/>
                    <a:pt x="2580969" y="551901"/>
                  </a:cubicBezTo>
                  <a:lnTo>
                    <a:pt x="19602" y="551901"/>
                  </a:lnTo>
                  <a:cubicBezTo>
                    <a:pt x="8776" y="551901"/>
                    <a:pt x="0" y="543125"/>
                    <a:pt x="0" y="532300"/>
                  </a:cubicBezTo>
                  <a:lnTo>
                    <a:pt x="0" y="19602"/>
                  </a:lnTo>
                  <a:cubicBezTo>
                    <a:pt x="0" y="8776"/>
                    <a:pt x="8776" y="0"/>
                    <a:pt x="19602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2600571" cy="51380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l">
                <a:lnSpc>
                  <a:spcPts val="4399"/>
                </a:lnSpc>
              </a:pP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   1.2.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Đọc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bản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vẽ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chi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tiết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đơn</a:t>
              </a: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</a:t>
              </a:r>
              <a:r>
                <a:rPr lang="en-US" sz="3999" b="1" dirty="0" err="1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giản</a:t>
              </a:r>
              <a:endParaRPr lang="en-US" sz="3999" b="1" dirty="0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801600" y="2012851"/>
            <a:ext cx="5207280" cy="789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9"/>
              </a:lnSpc>
            </a:pPr>
            <a:r>
              <a:rPr lang="en-US" sz="4400" b="1" dirty="0" err="1">
                <a:solidFill>
                  <a:srgbClr val="C00000"/>
                </a:solidFill>
                <a:latin typeface="Inter Bold"/>
                <a:ea typeface="Inter Bold"/>
                <a:cs typeface="Inter Bold"/>
                <a:sym typeface="Inter Bold"/>
              </a:rPr>
              <a:t>Luyện</a:t>
            </a:r>
            <a:r>
              <a:rPr lang="en-US" sz="4400" b="1" dirty="0">
                <a:solidFill>
                  <a:srgbClr val="C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Inter Bold"/>
                <a:ea typeface="Inter Bold"/>
                <a:cs typeface="Inter Bold"/>
                <a:sym typeface="Inter Bold"/>
              </a:rPr>
              <a:t>tập</a:t>
            </a:r>
            <a:r>
              <a:rPr lang="en-US" sz="4400" b="1" dirty="0">
                <a:solidFill>
                  <a:srgbClr val="C00000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</a:p>
          <a:p>
            <a:pPr algn="l">
              <a:lnSpc>
                <a:spcPts val="5559"/>
              </a:lnSpc>
            </a:pPr>
            <a:r>
              <a:rPr lang="en-US" sz="4400" b="1" dirty="0">
                <a:solidFill>
                  <a:srgbClr val="C00000"/>
                </a:solidFill>
                <a:latin typeface="Inter Bold"/>
                <a:ea typeface="Inter Bold"/>
                <a:cs typeface="Inter Bold"/>
                <a:sym typeface="Inter Bold"/>
              </a:rPr>
              <a:t>(4 </a:t>
            </a:r>
            <a:r>
              <a:rPr lang="en-US" sz="4400" b="1" dirty="0" err="1">
                <a:solidFill>
                  <a:srgbClr val="C00000"/>
                </a:solidFill>
                <a:latin typeface="Inter Bold"/>
                <a:ea typeface="Inter Bold"/>
                <a:cs typeface="Inter Bold"/>
                <a:sym typeface="Inter Bold"/>
              </a:rPr>
              <a:t>phút</a:t>
            </a:r>
            <a:r>
              <a:rPr lang="en-US" sz="4400" b="1" dirty="0">
                <a:solidFill>
                  <a:srgbClr val="C00000"/>
                </a:solidFill>
                <a:latin typeface="Inter Bold"/>
                <a:ea typeface="Inter Bold"/>
                <a:cs typeface="Inter Bold"/>
                <a:sym typeface="Inter Bold"/>
              </a:rPr>
              <a:t>)</a:t>
            </a:r>
          </a:p>
          <a:p>
            <a:pPr algn="l">
              <a:lnSpc>
                <a:spcPts val="5559"/>
              </a:lnSpc>
            </a:pP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Hoạt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động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theo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nhóm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đọc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bản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vẽ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chi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tiết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ống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lót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hình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dưới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đây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theo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quy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trình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đã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học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và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ghi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kết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quả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vào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bảng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phụ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,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các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nhóm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đánh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giá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chéo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nhau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theo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tiêu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chí</a:t>
            </a:r>
            <a:r>
              <a:rPr lang="en-US" sz="4400" b="1" dirty="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5900"/>
            <a:ext cx="12573000" cy="88011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29596" y="-357613"/>
            <a:ext cx="21338857" cy="2346789"/>
            <a:chOff x="-803519" y="-94186"/>
            <a:chExt cx="5620111" cy="618084"/>
          </a:xfrm>
        </p:grpSpPr>
        <p:sp>
          <p:nvSpPr>
            <p:cNvPr id="3" name="Freeform 3"/>
            <p:cNvSpPr/>
            <p:nvPr/>
          </p:nvSpPr>
          <p:spPr>
            <a:xfrm>
              <a:off x="0" y="739"/>
              <a:ext cx="4816592" cy="403962"/>
            </a:xfrm>
            <a:custGeom>
              <a:avLst/>
              <a:gdLst/>
              <a:ahLst/>
              <a:cxnLst/>
              <a:rect l="l" t="t" r="r" b="b"/>
              <a:pathLst>
                <a:path w="4816592" h="551901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541318"/>
                  </a:lnTo>
                  <a:cubicBezTo>
                    <a:pt x="4816592" y="544125"/>
                    <a:pt x="4815477" y="546817"/>
                    <a:pt x="4813493" y="548801"/>
                  </a:cubicBezTo>
                  <a:cubicBezTo>
                    <a:pt x="4811508" y="550786"/>
                    <a:pt x="4808816" y="551901"/>
                    <a:pt x="4806009" y="551901"/>
                  </a:cubicBezTo>
                  <a:lnTo>
                    <a:pt x="10583" y="551901"/>
                  </a:lnTo>
                  <a:cubicBezTo>
                    <a:pt x="7776" y="551901"/>
                    <a:pt x="5085" y="550786"/>
                    <a:pt x="3100" y="548801"/>
                  </a:cubicBezTo>
                  <a:cubicBezTo>
                    <a:pt x="1115" y="546817"/>
                    <a:pt x="0" y="544125"/>
                    <a:pt x="0" y="541318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-803519" y="-94186"/>
              <a:ext cx="4816593" cy="61808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4399"/>
                </a:lnSpc>
              </a:pPr>
              <a:r>
                <a:rPr lang="en-US" sz="5400" b="1" dirty="0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		</a:t>
              </a:r>
              <a:r>
                <a:rPr lang="en-US" sz="5400" b="1" dirty="0" err="1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Trình</a:t>
              </a:r>
              <a:r>
                <a:rPr lang="en-US" sz="5400" b="1" dirty="0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 </a:t>
              </a:r>
              <a:r>
                <a:rPr lang="en-US" sz="5400" b="1" dirty="0" err="1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tự</a:t>
              </a:r>
              <a:r>
                <a:rPr lang="en-US" sz="5400" b="1" dirty="0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 </a:t>
              </a:r>
              <a:r>
                <a:rPr lang="en-US" sz="5400" b="1" dirty="0" err="1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đọc</a:t>
              </a:r>
              <a:r>
                <a:rPr lang="en-US" sz="5400" b="1" dirty="0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 </a:t>
              </a:r>
              <a:r>
                <a:rPr lang="en-US" sz="5400" b="1" dirty="0" err="1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bản</a:t>
              </a:r>
              <a:r>
                <a:rPr lang="en-US" sz="5400" b="1" dirty="0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 </a:t>
              </a:r>
              <a:r>
                <a:rPr lang="en-US" sz="5400" b="1" dirty="0" err="1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vẽ</a:t>
              </a:r>
              <a:r>
                <a:rPr lang="en-US" sz="5400" b="1" dirty="0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 chi </a:t>
              </a:r>
              <a:r>
                <a:rPr lang="en-US" sz="5400" b="1" dirty="0" err="1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tiết</a:t>
              </a:r>
              <a:r>
                <a:rPr lang="en-US" sz="5400" b="1" dirty="0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 </a:t>
              </a:r>
              <a:r>
                <a:rPr lang="en-US" sz="5400" b="1" dirty="0" err="1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ống</a:t>
              </a:r>
              <a:r>
                <a:rPr lang="en-US" sz="5400" b="1" dirty="0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 </a:t>
              </a:r>
              <a:r>
                <a:rPr lang="en-US" sz="5400" b="1" dirty="0" err="1">
                  <a:solidFill>
                    <a:srgbClr val="000001"/>
                  </a:solidFill>
                  <a:latin typeface="Inter Bold" panose="020B0604020202020204" charset="0"/>
                  <a:ea typeface="Inter Bold" panose="020B0604020202020204" charset="0"/>
                  <a:cs typeface="Playpen Sans Ultra-Bold"/>
                  <a:sym typeface="Playpen Sans Ultra-Bold"/>
                </a:rPr>
                <a:t>lót</a:t>
              </a:r>
              <a:endParaRPr lang="en-US" sz="5400" b="1" dirty="0">
                <a:solidFill>
                  <a:srgbClr val="000001"/>
                </a:solidFill>
                <a:latin typeface="Inter Bold" panose="020B0604020202020204" charset="0"/>
                <a:ea typeface="Inter Bold" panose="020B0604020202020204" charset="0"/>
                <a:cs typeface="Playpen Sans Ultra-Bold"/>
                <a:sym typeface="Playpen Sans Ultra-Bold"/>
              </a:endParaRP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077510"/>
              </p:ext>
            </p:extLst>
          </p:nvPr>
        </p:nvGraphicFramePr>
        <p:xfrm>
          <a:off x="0" y="1551822"/>
          <a:ext cx="18287996" cy="8866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98117">
                  <a:extLst>
                    <a:ext uri="{9D8B030D-6E8A-4147-A177-3AD203B41FA5}">
                      <a16:colId xmlns:a16="http://schemas.microsoft.com/office/drawing/2014/main" val="1987469021"/>
                    </a:ext>
                  </a:extLst>
                </a:gridCol>
                <a:gridCol w="6764558">
                  <a:extLst>
                    <a:ext uri="{9D8B030D-6E8A-4147-A177-3AD203B41FA5}">
                      <a16:colId xmlns:a16="http://schemas.microsoft.com/office/drawing/2014/main" val="3193948811"/>
                    </a:ext>
                  </a:extLst>
                </a:gridCol>
                <a:gridCol w="6725321">
                  <a:extLst>
                    <a:ext uri="{9D8B030D-6E8A-4147-A177-3AD203B41FA5}">
                      <a16:colId xmlns:a16="http://schemas.microsoft.com/office/drawing/2014/main" val="2943206969"/>
                    </a:ext>
                  </a:extLst>
                </a:gridCol>
              </a:tblGrid>
              <a:tr h="10852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effectLst/>
                        </a:rPr>
                        <a:t>Trình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tự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đọc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effectLst/>
                        </a:rPr>
                        <a:t>Nội</a:t>
                      </a:r>
                      <a:r>
                        <a:rPr lang="en-US" sz="4400" dirty="0">
                          <a:effectLst/>
                        </a:rPr>
                        <a:t> dung </a:t>
                      </a:r>
                      <a:r>
                        <a:rPr lang="en-US" sz="4400" dirty="0" err="1">
                          <a:effectLst/>
                        </a:rPr>
                        <a:t>đọc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effectLst/>
                        </a:rPr>
                        <a:t>Kết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quả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đọc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bản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vẽ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ống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lót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extLst>
                  <a:ext uri="{0D108BD9-81ED-4DB2-BD59-A6C34878D82A}">
                    <a16:rowId xmlns:a16="http://schemas.microsoft.com/office/drawing/2014/main" val="2191028438"/>
                  </a:ext>
                </a:extLst>
              </a:tr>
              <a:tr h="191442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effectLst/>
                        </a:rPr>
                        <a:t>Bước</a:t>
                      </a:r>
                      <a:r>
                        <a:rPr lang="en-US" sz="4400" dirty="0">
                          <a:effectLst/>
                        </a:rPr>
                        <a:t> 1. </a:t>
                      </a:r>
                      <a:r>
                        <a:rPr lang="en-US" sz="4400" dirty="0" err="1">
                          <a:effectLst/>
                        </a:rPr>
                        <a:t>Khung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tên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4000" dirty="0" err="1">
                          <a:effectLst/>
                        </a:rPr>
                        <a:t>Tên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gọi</a:t>
                      </a:r>
                      <a:r>
                        <a:rPr lang="en-US" sz="4000" dirty="0">
                          <a:effectLst/>
                        </a:rPr>
                        <a:t> chi </a:t>
                      </a:r>
                      <a:r>
                        <a:rPr lang="en-US" sz="4000" dirty="0" err="1">
                          <a:effectLst/>
                        </a:rPr>
                        <a:t>tiết</a:t>
                      </a:r>
                      <a:endParaRPr lang="en-US" sz="4000" dirty="0">
                        <a:effectLst/>
                      </a:endParaRP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4000" dirty="0" err="1">
                          <a:effectLst/>
                        </a:rPr>
                        <a:t>Vật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liệu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chế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tạo</a:t>
                      </a:r>
                      <a:endParaRPr lang="en-US" sz="4000" dirty="0">
                        <a:effectLst/>
                      </a:endParaRP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4000" dirty="0" err="1">
                          <a:effectLst/>
                        </a:rPr>
                        <a:t>Tỉ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lệ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bản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vẽ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extLst>
                  <a:ext uri="{0D108BD9-81ED-4DB2-BD59-A6C34878D82A}">
                    <a16:rowId xmlns:a16="http://schemas.microsoft.com/office/drawing/2014/main" val="1158620318"/>
                  </a:ext>
                </a:extLst>
              </a:tr>
              <a:tr h="12762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effectLst/>
                        </a:rPr>
                        <a:t>Bước</a:t>
                      </a:r>
                      <a:r>
                        <a:rPr lang="en-US" sz="4400" dirty="0">
                          <a:effectLst/>
                        </a:rPr>
                        <a:t> 2. </a:t>
                      </a:r>
                      <a:r>
                        <a:rPr lang="en-US" sz="4400" dirty="0" err="1">
                          <a:effectLst/>
                        </a:rPr>
                        <a:t>Hình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biểu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diễn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 err="1">
                          <a:effectLst/>
                        </a:rPr>
                        <a:t>Tên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gọi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các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hình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chiếu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extLst>
                  <a:ext uri="{0D108BD9-81ED-4DB2-BD59-A6C34878D82A}">
                    <a16:rowId xmlns:a16="http://schemas.microsoft.com/office/drawing/2014/main" val="3504755432"/>
                  </a:ext>
                </a:extLst>
              </a:tr>
              <a:tr h="304671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effectLst/>
                        </a:rPr>
                        <a:t>Bước</a:t>
                      </a:r>
                      <a:r>
                        <a:rPr lang="en-US" sz="4400" dirty="0">
                          <a:effectLst/>
                        </a:rPr>
                        <a:t> 3. </a:t>
                      </a:r>
                      <a:r>
                        <a:rPr lang="en-US" sz="4400" dirty="0" err="1">
                          <a:effectLst/>
                        </a:rPr>
                        <a:t>Kích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thước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4000" dirty="0" err="1">
                          <a:effectLst/>
                        </a:rPr>
                        <a:t>Kích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thước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chung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của</a:t>
                      </a:r>
                      <a:r>
                        <a:rPr lang="en-US" sz="4000" dirty="0">
                          <a:effectLst/>
                        </a:rPr>
                        <a:t> chi </a:t>
                      </a:r>
                      <a:r>
                        <a:rPr lang="en-US" sz="4000" dirty="0" err="1">
                          <a:effectLst/>
                        </a:rPr>
                        <a:t>tiết</a:t>
                      </a:r>
                      <a:endParaRPr lang="en-US" sz="4000" dirty="0">
                        <a:effectLst/>
                      </a:endParaRP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4000" dirty="0" err="1">
                          <a:effectLst/>
                        </a:rPr>
                        <a:t>Kích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thước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các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phần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của</a:t>
                      </a:r>
                      <a:r>
                        <a:rPr lang="en-US" sz="4000" dirty="0">
                          <a:effectLst/>
                        </a:rPr>
                        <a:t> chi </a:t>
                      </a:r>
                      <a:r>
                        <a:rPr lang="en-US" sz="4000" dirty="0" err="1">
                          <a:effectLst/>
                        </a:rPr>
                        <a:t>tiết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extLst>
                  <a:ext uri="{0D108BD9-81ED-4DB2-BD59-A6C34878D82A}">
                    <a16:rowId xmlns:a16="http://schemas.microsoft.com/office/drawing/2014/main" val="3883702097"/>
                  </a:ext>
                </a:extLst>
              </a:tr>
              <a:tr h="12762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effectLst/>
                        </a:rPr>
                        <a:t>Bước</a:t>
                      </a:r>
                      <a:r>
                        <a:rPr lang="en-US" sz="4400" dirty="0">
                          <a:effectLst/>
                        </a:rPr>
                        <a:t> 4. </a:t>
                      </a:r>
                      <a:r>
                        <a:rPr lang="en-US" sz="4400" dirty="0" err="1">
                          <a:effectLst/>
                        </a:rPr>
                        <a:t>Yêu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cầu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kĩ</a:t>
                      </a:r>
                      <a:r>
                        <a:rPr lang="en-US" sz="4400" dirty="0">
                          <a:effectLst/>
                        </a:rPr>
                        <a:t> </a:t>
                      </a:r>
                      <a:r>
                        <a:rPr lang="en-US" sz="4400" dirty="0" err="1">
                          <a:effectLst/>
                        </a:rPr>
                        <a:t>thuật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4000" dirty="0" err="1">
                          <a:effectLst/>
                        </a:rPr>
                        <a:t>Yêu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cầu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về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gia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công</a:t>
                      </a:r>
                      <a:endParaRPr lang="en-US" sz="4000" dirty="0">
                        <a:effectLst/>
                      </a:endParaRP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Xử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lí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bề</a:t>
                      </a:r>
                      <a:r>
                        <a:rPr lang="en-US" sz="4000" dirty="0">
                          <a:effectLst/>
                        </a:rPr>
                        <a:t> </a:t>
                      </a:r>
                      <a:r>
                        <a:rPr lang="en-US" sz="4000" dirty="0" err="1">
                          <a:effectLst/>
                        </a:rPr>
                        <a:t>mặt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52" marR="56652" marT="0" marB="0"/>
                </a:tc>
                <a:extLst>
                  <a:ext uri="{0D108BD9-81ED-4DB2-BD59-A6C34878D82A}">
                    <a16:rowId xmlns:a16="http://schemas.microsoft.com/office/drawing/2014/main" val="2356446503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14350" y="1551823"/>
            <a:ext cx="2253702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200" b="1">
              <a:latin typeface="Inter Bold" panose="020B0604020202020204" charset="0"/>
              <a:ea typeface="Inter Bold" panose="020B06040202020202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660881" y="3767470"/>
            <a:ext cx="4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>
              <a:latin typeface="Inter Bold" panose="020B0604020202020204" charset="0"/>
              <a:ea typeface="Inter Bold" panose="020B060402020202020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12725398" y="2744175"/>
            <a:ext cx="5023485" cy="167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Ông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</a:t>
            </a: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lót</a:t>
            </a:r>
            <a:endParaRPr lang="en-US" sz="3200" b="1" dirty="0">
              <a:latin typeface="Inter Bold" panose="020B0604020202020204" charset="0"/>
              <a:ea typeface="Inter Bold" panose="020B0604020202020204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Thép</a:t>
            </a:r>
            <a:endParaRPr lang="en-US" sz="3200" b="1" dirty="0">
              <a:latin typeface="Inter Bold" panose="020B0604020202020204" charset="0"/>
              <a:ea typeface="Inter Bold" panose="020B0604020202020204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Tỉ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</a:t>
            </a: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lệ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1:1</a:t>
            </a:r>
            <a:endParaRPr lang="en-US" sz="3200" b="1" dirty="0">
              <a:latin typeface="Inter Bold" panose="020B0604020202020204" charset="0"/>
              <a:ea typeface="Inter Bold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762053" y="4565926"/>
            <a:ext cx="5271757" cy="1146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Hình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</a:t>
            </a: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chiếu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</a:t>
            </a: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đứng</a:t>
            </a:r>
            <a:endParaRPr lang="en-US" sz="3200" b="1" dirty="0">
              <a:latin typeface="Inter Bold" panose="020B0604020202020204" charset="0"/>
              <a:ea typeface="Inter Bold" panose="020B0604020202020204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Hình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</a:t>
            </a: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chiếu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</a:t>
            </a: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cạnh</a:t>
            </a:r>
            <a:endParaRPr lang="en-US" sz="3200" b="1" dirty="0">
              <a:latin typeface="Inter Bold" panose="020B0604020202020204" charset="0"/>
              <a:ea typeface="Inter Bold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12725398" y="5998599"/>
            <a:ext cx="5972176" cy="1636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-  </a:t>
            </a:r>
            <a:r>
              <a:rPr lang="vi-VN" sz="3200" b="1" dirty="0">
                <a:latin typeface="Inter Bold" panose="020B0604020202020204" charset="0"/>
                <a:ea typeface="Inter Bold" panose="020B0604020202020204" charset="0"/>
              </a:rPr>
              <a:t>Đường kính ngoài 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  <a:sym typeface="Symbol" panose="05050102010706020507" pitchFamily="18" charset="2"/>
              </a:rPr>
              <a:t>2</a:t>
            </a:r>
            <a:r>
              <a:rPr lang="vi-VN" sz="3200" b="1" dirty="0">
                <a:latin typeface="Inter Bold" panose="020B0604020202020204" charset="0"/>
                <a:ea typeface="Inter Bold" panose="020B0604020202020204" charset="0"/>
              </a:rPr>
              <a:t>8</a:t>
            </a:r>
            <a:endParaRPr lang="en-US" sz="3200" b="1" dirty="0">
              <a:latin typeface="Inter Bold" panose="020B0604020202020204" charset="0"/>
              <a:ea typeface="Inter Bold" panose="020B0604020202020204" charset="0"/>
            </a:endParaRPr>
          </a:p>
          <a:p>
            <a:pPr marL="457200" lvl="0" indent="-457200">
              <a:lnSpc>
                <a:spcPct val="107000"/>
              </a:lnSpc>
              <a:buFontTx/>
              <a:buChar char="-"/>
            </a:pP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Chiều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</a:t>
            </a:r>
            <a:r>
              <a:rPr lang="en-US" sz="3200" b="1" dirty="0" err="1">
                <a:latin typeface="Inter Bold" panose="020B0604020202020204" charset="0"/>
                <a:ea typeface="Inter Bold" panose="020B0604020202020204" charset="0"/>
              </a:rPr>
              <a:t>dài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  35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vi-VN" sz="3200" b="1" dirty="0">
                <a:latin typeface="Inter Bold" panose="020B0604020202020204" charset="0"/>
                <a:ea typeface="Inter Bold" panose="020B0604020202020204" charset="0"/>
              </a:rPr>
              <a:t> 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</a:rPr>
              <a:t>Đ</a:t>
            </a:r>
            <a:r>
              <a:rPr lang="vi-VN" sz="3200" b="1" dirty="0">
                <a:latin typeface="Inter Bold" panose="020B0604020202020204" charset="0"/>
                <a:ea typeface="Inter Bold" panose="020B0604020202020204" charset="0"/>
              </a:rPr>
              <a:t>ường kính lỗ </a:t>
            </a:r>
            <a:r>
              <a:rPr lang="en-US" sz="3200" b="1" dirty="0">
                <a:latin typeface="Inter Bold" panose="020B0604020202020204" charset="0"/>
                <a:ea typeface="Inter Bold" panose="020B0604020202020204" charset="0"/>
                <a:sym typeface="Symbol" panose="05050102010706020507" pitchFamily="18" charset="2"/>
              </a:rPr>
              <a:t></a:t>
            </a:r>
            <a:r>
              <a:rPr lang="vi-VN" sz="3200" b="1" dirty="0">
                <a:latin typeface="Inter Bold" panose="020B0604020202020204" charset="0"/>
                <a:ea typeface="Inter Bold" panose="020B0604020202020204" charset="0"/>
              </a:rPr>
              <a:t>16</a:t>
            </a:r>
            <a:endParaRPr lang="en-US" sz="3200" b="1" dirty="0">
              <a:latin typeface="Inter Bold" panose="020B0604020202020204" charset="0"/>
              <a:ea typeface="Inter Bold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12762053" y="9140789"/>
            <a:ext cx="3810000" cy="1146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vi-VN" sz="3200" b="1" dirty="0">
                <a:latin typeface="Inter Bold" panose="020B0604020202020204" charset="0"/>
                <a:ea typeface="Inter Bold" panose="020B0604020202020204" charset="0"/>
              </a:rPr>
              <a:t>Làm tù cạnh</a:t>
            </a:r>
            <a:endParaRPr lang="en-US" sz="3200" b="1" dirty="0">
              <a:latin typeface="Inter Bold" panose="020B0604020202020204" charset="0"/>
              <a:ea typeface="Inter Bold" panose="020B0604020202020204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vi-VN" sz="3200" b="1" dirty="0">
                <a:latin typeface="Inter Bold" panose="020B0604020202020204" charset="0"/>
                <a:ea typeface="Inter Bold" panose="020B0604020202020204" charset="0"/>
              </a:rPr>
              <a:t>Mạ kẽm</a:t>
            </a:r>
            <a:endParaRPr lang="en-US" sz="3200" b="1" dirty="0">
              <a:latin typeface="Inter Bold" panose="020B0604020202020204" charset="0"/>
              <a:ea typeface="Inter Bold" panose="020B060402020202020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8" name="Add-in 7" title="Breaktime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1200927"/>
                  </p:ext>
                </p:extLst>
              </p:nvPr>
            </p:nvGraphicFramePr>
            <p:xfrm>
              <a:off x="13630940" y="1"/>
              <a:ext cx="4776784" cy="16852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Add-in 7" title="Breaktime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30940" y="1"/>
                <a:ext cx="4776784" cy="1685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95500"/>
            <a:chOff x="0" y="0"/>
            <a:chExt cx="4816593" cy="5519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1901"/>
            </a:xfrm>
            <a:custGeom>
              <a:avLst/>
              <a:gdLst/>
              <a:ahLst/>
              <a:cxnLst/>
              <a:rect l="l" t="t" r="r" b="b"/>
              <a:pathLst>
                <a:path w="4816592" h="551901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541318"/>
                  </a:lnTo>
                  <a:cubicBezTo>
                    <a:pt x="4816592" y="544125"/>
                    <a:pt x="4815477" y="546817"/>
                    <a:pt x="4813493" y="548801"/>
                  </a:cubicBezTo>
                  <a:cubicBezTo>
                    <a:pt x="4811508" y="550786"/>
                    <a:pt x="4808816" y="551901"/>
                    <a:pt x="4806009" y="551901"/>
                  </a:cubicBezTo>
                  <a:lnTo>
                    <a:pt x="10583" y="551901"/>
                  </a:lnTo>
                  <a:cubicBezTo>
                    <a:pt x="7776" y="551901"/>
                    <a:pt x="5085" y="550786"/>
                    <a:pt x="3100" y="548801"/>
                  </a:cubicBezTo>
                  <a:cubicBezTo>
                    <a:pt x="1115" y="546817"/>
                    <a:pt x="0" y="544125"/>
                    <a:pt x="0" y="541318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16593" cy="51380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4399"/>
                </a:lnSpc>
              </a:pP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 ĐÁNH GIÁ CÁC NHÓM THEO THANG ĐIỂM SAU</a:t>
              </a:r>
            </a:p>
            <a:p>
              <a:pPr marL="0" lvl="0" indent="0" algn="ctr">
                <a:lnSpc>
                  <a:spcPts val="4399"/>
                </a:lnSpc>
              </a:pPr>
              <a:r>
                <a:rPr lang="en-US" sz="3999" b="1" dirty="0">
                  <a:solidFill>
                    <a:srgbClr val="000001"/>
                  </a:solidFill>
                  <a:latin typeface="Playpen Sans Ultra-Bold"/>
                  <a:ea typeface="Playpen Sans Ultra-Bold"/>
                  <a:cs typeface="Playpen Sans Ultra-Bold"/>
                  <a:sym typeface="Playpen Sans Ultra-Bold"/>
                </a:rPr>
                <a:t>( MỖI GẠCH ĐẦU HÀNG ĐÚNG LÀ 1 ĐIỂM )</a:t>
              </a: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239026"/>
              </p:ext>
            </p:extLst>
          </p:nvPr>
        </p:nvGraphicFramePr>
        <p:xfrm>
          <a:off x="0" y="2552701"/>
          <a:ext cx="18287996" cy="7213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8038">
                  <a:extLst>
                    <a:ext uri="{9D8B030D-6E8A-4147-A177-3AD203B41FA5}">
                      <a16:colId xmlns:a16="http://schemas.microsoft.com/office/drawing/2014/main" val="1997294182"/>
                    </a:ext>
                  </a:extLst>
                </a:gridCol>
                <a:gridCol w="2221541">
                  <a:extLst>
                    <a:ext uri="{9D8B030D-6E8A-4147-A177-3AD203B41FA5}">
                      <a16:colId xmlns:a16="http://schemas.microsoft.com/office/drawing/2014/main" val="3862289854"/>
                    </a:ext>
                  </a:extLst>
                </a:gridCol>
                <a:gridCol w="2021361">
                  <a:extLst>
                    <a:ext uri="{9D8B030D-6E8A-4147-A177-3AD203B41FA5}">
                      <a16:colId xmlns:a16="http://schemas.microsoft.com/office/drawing/2014/main" val="3723716115"/>
                    </a:ext>
                  </a:extLst>
                </a:gridCol>
                <a:gridCol w="2056176">
                  <a:extLst>
                    <a:ext uri="{9D8B030D-6E8A-4147-A177-3AD203B41FA5}">
                      <a16:colId xmlns:a16="http://schemas.microsoft.com/office/drawing/2014/main" val="3784563077"/>
                    </a:ext>
                  </a:extLst>
                </a:gridCol>
                <a:gridCol w="2056176">
                  <a:extLst>
                    <a:ext uri="{9D8B030D-6E8A-4147-A177-3AD203B41FA5}">
                      <a16:colId xmlns:a16="http://schemas.microsoft.com/office/drawing/2014/main" val="690520083"/>
                    </a:ext>
                  </a:extLst>
                </a:gridCol>
                <a:gridCol w="2056176">
                  <a:extLst>
                    <a:ext uri="{9D8B030D-6E8A-4147-A177-3AD203B41FA5}">
                      <a16:colId xmlns:a16="http://schemas.microsoft.com/office/drawing/2014/main" val="2109737518"/>
                    </a:ext>
                  </a:extLst>
                </a:gridCol>
                <a:gridCol w="2056176">
                  <a:extLst>
                    <a:ext uri="{9D8B030D-6E8A-4147-A177-3AD203B41FA5}">
                      <a16:colId xmlns:a16="http://schemas.microsoft.com/office/drawing/2014/main" val="1827491749"/>
                    </a:ext>
                  </a:extLst>
                </a:gridCol>
                <a:gridCol w="2056176">
                  <a:extLst>
                    <a:ext uri="{9D8B030D-6E8A-4147-A177-3AD203B41FA5}">
                      <a16:colId xmlns:a16="http://schemas.microsoft.com/office/drawing/2014/main" val="4178161600"/>
                    </a:ext>
                  </a:extLst>
                </a:gridCol>
                <a:gridCol w="2056176">
                  <a:extLst>
                    <a:ext uri="{9D8B030D-6E8A-4147-A177-3AD203B41FA5}">
                      <a16:colId xmlns:a16="http://schemas.microsoft.com/office/drawing/2014/main" val="917518932"/>
                    </a:ext>
                  </a:extLst>
                </a:gridCol>
              </a:tblGrid>
              <a:tr h="9395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STT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err="1">
                          <a:effectLst/>
                        </a:rPr>
                        <a:t>Các</a:t>
                      </a:r>
                      <a:r>
                        <a:rPr lang="en-US" sz="3200" dirty="0">
                          <a:effectLst/>
                        </a:rPr>
                        <a:t> </a:t>
                      </a:r>
                      <a:r>
                        <a:rPr lang="en-US" sz="3200" dirty="0" err="1">
                          <a:effectLst/>
                        </a:rPr>
                        <a:t>bước</a:t>
                      </a:r>
                      <a:r>
                        <a:rPr lang="en-US" sz="3200" dirty="0">
                          <a:effectLst/>
                        </a:rPr>
                        <a:t> </a:t>
                      </a:r>
                      <a:r>
                        <a:rPr lang="en-US" sz="3200" dirty="0" err="1">
                          <a:effectLst/>
                        </a:rPr>
                        <a:t>thực</a:t>
                      </a:r>
                      <a:r>
                        <a:rPr lang="en-US" sz="3200" dirty="0">
                          <a:effectLst/>
                        </a:rPr>
                        <a:t> </a:t>
                      </a:r>
                      <a:r>
                        <a:rPr lang="en-US" sz="3200" dirty="0" err="1">
                          <a:effectLst/>
                        </a:rPr>
                        <a:t>hiện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Điểm tối đa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Điểm nhóm I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Điểm nhóm II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Điểm nhóm III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Điểm nhóm IV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Điểm nhóm V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Điểm nhóm VI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extLst>
                  <a:ext uri="{0D108BD9-81ED-4DB2-BD59-A6C34878D82A}">
                    <a16:rowId xmlns:a16="http://schemas.microsoft.com/office/drawing/2014/main" val="471277926"/>
                  </a:ext>
                </a:extLst>
              </a:tr>
              <a:tr h="11770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1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Đọc nội dung khung tên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3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extLst>
                  <a:ext uri="{0D108BD9-81ED-4DB2-BD59-A6C34878D82A}">
                    <a16:rowId xmlns:a16="http://schemas.microsoft.com/office/drawing/2014/main" val="2623326831"/>
                  </a:ext>
                </a:extLst>
              </a:tr>
              <a:tr h="11770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2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Đọc các hình biểu diễn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2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extLst>
                  <a:ext uri="{0D108BD9-81ED-4DB2-BD59-A6C34878D82A}">
                    <a16:rowId xmlns:a16="http://schemas.microsoft.com/office/drawing/2014/main" val="2469761842"/>
                  </a:ext>
                </a:extLst>
              </a:tr>
              <a:tr h="9395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3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Đọc kích thước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3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extLst>
                  <a:ext uri="{0D108BD9-81ED-4DB2-BD59-A6C34878D82A}">
                    <a16:rowId xmlns:a16="http://schemas.microsoft.com/office/drawing/2014/main" val="1632887550"/>
                  </a:ext>
                </a:extLst>
              </a:tr>
              <a:tr h="11770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4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Đọc yêu cầu kỹ thuật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2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 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 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 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extLst>
                  <a:ext uri="{0D108BD9-81ED-4DB2-BD59-A6C34878D82A}">
                    <a16:rowId xmlns:a16="http://schemas.microsoft.com/office/drawing/2014/main" val="3276477737"/>
                  </a:ext>
                </a:extLst>
              </a:tr>
              <a:tr h="11770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điểm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2" marR="54072" marT="0" marB="0"/>
                </a:tc>
                <a:extLst>
                  <a:ext uri="{0D108BD9-81ED-4DB2-BD59-A6C34878D82A}">
                    <a16:rowId xmlns:a16="http://schemas.microsoft.com/office/drawing/2014/main" val="1317427201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42" y="2552287"/>
            <a:ext cx="68760232" cy="73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91800" y="7780360"/>
            <a:ext cx="6667500" cy="2023630"/>
            <a:chOff x="0" y="0"/>
            <a:chExt cx="1756049" cy="5329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6049" cy="532972"/>
            </a:xfrm>
            <a:custGeom>
              <a:avLst/>
              <a:gdLst/>
              <a:ahLst/>
              <a:cxnLst/>
              <a:rect l="l" t="t" r="r" b="b"/>
              <a:pathLst>
                <a:path w="1756049" h="532972">
                  <a:moveTo>
                    <a:pt x="29029" y="0"/>
                  </a:moveTo>
                  <a:lnTo>
                    <a:pt x="1727021" y="0"/>
                  </a:lnTo>
                  <a:cubicBezTo>
                    <a:pt x="1734720" y="0"/>
                    <a:pt x="1742103" y="3058"/>
                    <a:pt x="1747547" y="8502"/>
                  </a:cubicBezTo>
                  <a:cubicBezTo>
                    <a:pt x="1752991" y="13946"/>
                    <a:pt x="1756049" y="21330"/>
                    <a:pt x="1756049" y="29029"/>
                  </a:cubicBezTo>
                  <a:lnTo>
                    <a:pt x="1756049" y="503944"/>
                  </a:lnTo>
                  <a:cubicBezTo>
                    <a:pt x="1756049" y="519976"/>
                    <a:pt x="1743053" y="532972"/>
                    <a:pt x="1727021" y="532972"/>
                  </a:cubicBezTo>
                  <a:lnTo>
                    <a:pt x="29029" y="532972"/>
                  </a:lnTo>
                  <a:cubicBezTo>
                    <a:pt x="12997" y="532972"/>
                    <a:pt x="0" y="519976"/>
                    <a:pt x="0" y="503944"/>
                  </a:cubicBezTo>
                  <a:lnTo>
                    <a:pt x="0" y="29029"/>
                  </a:lnTo>
                  <a:cubicBezTo>
                    <a:pt x="0" y="12997"/>
                    <a:pt x="12997" y="0"/>
                    <a:pt x="2902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56049" cy="571072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3900"/>
                </a:lnSpc>
              </a:pPr>
              <a:endParaRPr dirty="0"/>
            </a:p>
            <a:p>
              <a:pPr algn="ctr">
                <a:lnSpc>
                  <a:spcPts val="3900"/>
                </a:lnSpc>
              </a:pP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Xem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trước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mục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2: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Bản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vẽ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lắp</a:t>
              </a:r>
              <a:r>
                <a:rPr lang="en-US" sz="30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.</a:t>
              </a:r>
            </a:p>
            <a:p>
              <a:pPr marL="0" lvl="0" indent="0" algn="ctr">
                <a:lnSpc>
                  <a:spcPts val="3900"/>
                </a:lnSpc>
              </a:pPr>
              <a:endParaRPr lang="en-US" sz="30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73678" y="-225382"/>
            <a:ext cx="9685988" cy="10893384"/>
            <a:chOff x="0" y="0"/>
            <a:chExt cx="2551042" cy="28690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51042" cy="2869039"/>
            </a:xfrm>
            <a:custGeom>
              <a:avLst/>
              <a:gdLst/>
              <a:ahLst/>
              <a:cxnLst/>
              <a:rect l="l" t="t" r="r" b="b"/>
              <a:pathLst>
                <a:path w="2551042" h="2869039">
                  <a:moveTo>
                    <a:pt x="19982" y="0"/>
                  </a:moveTo>
                  <a:lnTo>
                    <a:pt x="2531060" y="0"/>
                  </a:lnTo>
                  <a:cubicBezTo>
                    <a:pt x="2536360" y="0"/>
                    <a:pt x="2541442" y="2105"/>
                    <a:pt x="2545189" y="5853"/>
                  </a:cubicBezTo>
                  <a:cubicBezTo>
                    <a:pt x="2548937" y="9600"/>
                    <a:pt x="2551042" y="14683"/>
                    <a:pt x="2551042" y="19982"/>
                  </a:cubicBezTo>
                  <a:lnTo>
                    <a:pt x="2551042" y="2849057"/>
                  </a:lnTo>
                  <a:cubicBezTo>
                    <a:pt x="2551042" y="2854357"/>
                    <a:pt x="2548937" y="2859439"/>
                    <a:pt x="2545189" y="2863187"/>
                  </a:cubicBezTo>
                  <a:cubicBezTo>
                    <a:pt x="2541442" y="2866934"/>
                    <a:pt x="2536360" y="2869039"/>
                    <a:pt x="2531060" y="2869039"/>
                  </a:cubicBezTo>
                  <a:lnTo>
                    <a:pt x="19982" y="2869039"/>
                  </a:lnTo>
                  <a:cubicBezTo>
                    <a:pt x="14683" y="2869039"/>
                    <a:pt x="9600" y="2866934"/>
                    <a:pt x="5853" y="2863187"/>
                  </a:cubicBezTo>
                  <a:cubicBezTo>
                    <a:pt x="2105" y="2859439"/>
                    <a:pt x="0" y="2854357"/>
                    <a:pt x="0" y="2849057"/>
                  </a:cubicBezTo>
                  <a:lnTo>
                    <a:pt x="0" y="19982"/>
                  </a:lnTo>
                  <a:cubicBezTo>
                    <a:pt x="0" y="14683"/>
                    <a:pt x="2105" y="9600"/>
                    <a:pt x="5853" y="5853"/>
                  </a:cubicBezTo>
                  <a:cubicBezTo>
                    <a:pt x="9600" y="2105"/>
                    <a:pt x="14683" y="0"/>
                    <a:pt x="19982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51042" cy="2907139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429010" y="495299"/>
            <a:ext cx="6715990" cy="2557031"/>
            <a:chOff x="-12771" y="-140484"/>
            <a:chExt cx="1768820" cy="673456"/>
          </a:xfrm>
        </p:grpSpPr>
        <p:sp>
          <p:nvSpPr>
            <p:cNvPr id="9" name="Freeform 9"/>
            <p:cNvSpPr/>
            <p:nvPr/>
          </p:nvSpPr>
          <p:spPr>
            <a:xfrm>
              <a:off x="-12771" y="-114808"/>
              <a:ext cx="1756049" cy="532972"/>
            </a:xfrm>
            <a:custGeom>
              <a:avLst/>
              <a:gdLst/>
              <a:ahLst/>
              <a:cxnLst/>
              <a:rect l="l" t="t" r="r" b="b"/>
              <a:pathLst>
                <a:path w="1756049" h="532972">
                  <a:moveTo>
                    <a:pt x="29029" y="0"/>
                  </a:moveTo>
                  <a:lnTo>
                    <a:pt x="1727021" y="0"/>
                  </a:lnTo>
                  <a:cubicBezTo>
                    <a:pt x="1734720" y="0"/>
                    <a:pt x="1742103" y="3058"/>
                    <a:pt x="1747547" y="8502"/>
                  </a:cubicBezTo>
                  <a:cubicBezTo>
                    <a:pt x="1752991" y="13946"/>
                    <a:pt x="1756049" y="21330"/>
                    <a:pt x="1756049" y="29029"/>
                  </a:cubicBezTo>
                  <a:lnTo>
                    <a:pt x="1756049" y="503944"/>
                  </a:lnTo>
                  <a:cubicBezTo>
                    <a:pt x="1756049" y="519976"/>
                    <a:pt x="1743053" y="532972"/>
                    <a:pt x="1727021" y="532972"/>
                  </a:cubicBezTo>
                  <a:lnTo>
                    <a:pt x="29029" y="532972"/>
                  </a:lnTo>
                  <a:cubicBezTo>
                    <a:pt x="12997" y="532972"/>
                    <a:pt x="0" y="519976"/>
                    <a:pt x="0" y="503944"/>
                  </a:cubicBezTo>
                  <a:lnTo>
                    <a:pt x="0" y="29029"/>
                  </a:lnTo>
                  <a:cubicBezTo>
                    <a:pt x="0" y="12997"/>
                    <a:pt x="12997" y="0"/>
                    <a:pt x="2902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40484"/>
              <a:ext cx="1756049" cy="67345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3900"/>
                </a:lnSpc>
              </a:pP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Học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thuộc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nội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dung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và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trình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tự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đọc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bản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vẻ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chi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tiết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.</a:t>
              </a:r>
            </a:p>
            <a:p>
              <a:pPr marL="0" lvl="0" indent="0" algn="ctr">
                <a:lnSpc>
                  <a:spcPts val="3900"/>
                </a:lnSpc>
              </a:pPr>
              <a:endParaRPr lang="en-US" sz="3000" b="1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477500" y="3639002"/>
            <a:ext cx="6667500" cy="3592081"/>
            <a:chOff x="0" y="0"/>
            <a:chExt cx="1756049" cy="94606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6049" cy="946063"/>
            </a:xfrm>
            <a:custGeom>
              <a:avLst/>
              <a:gdLst/>
              <a:ahLst/>
              <a:cxnLst/>
              <a:rect l="l" t="t" r="r" b="b"/>
              <a:pathLst>
                <a:path w="1756049" h="946063">
                  <a:moveTo>
                    <a:pt x="29029" y="0"/>
                  </a:moveTo>
                  <a:lnTo>
                    <a:pt x="1727021" y="0"/>
                  </a:lnTo>
                  <a:cubicBezTo>
                    <a:pt x="1734720" y="0"/>
                    <a:pt x="1742103" y="3058"/>
                    <a:pt x="1747547" y="8502"/>
                  </a:cubicBezTo>
                  <a:cubicBezTo>
                    <a:pt x="1752991" y="13946"/>
                    <a:pt x="1756049" y="21330"/>
                    <a:pt x="1756049" y="29029"/>
                  </a:cubicBezTo>
                  <a:lnTo>
                    <a:pt x="1756049" y="917034"/>
                  </a:lnTo>
                  <a:cubicBezTo>
                    <a:pt x="1756049" y="933066"/>
                    <a:pt x="1743053" y="946063"/>
                    <a:pt x="1727021" y="946063"/>
                  </a:cubicBezTo>
                  <a:lnTo>
                    <a:pt x="29029" y="946063"/>
                  </a:lnTo>
                  <a:cubicBezTo>
                    <a:pt x="12997" y="946063"/>
                    <a:pt x="0" y="933066"/>
                    <a:pt x="0" y="917034"/>
                  </a:cubicBezTo>
                  <a:lnTo>
                    <a:pt x="0" y="29029"/>
                  </a:lnTo>
                  <a:cubicBezTo>
                    <a:pt x="0" y="12997"/>
                    <a:pt x="12997" y="0"/>
                    <a:pt x="2902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756049" cy="98416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3900"/>
                </a:lnSpc>
              </a:pPr>
              <a:endParaRPr dirty="0"/>
            </a:p>
            <a:p>
              <a:pPr algn="ctr">
                <a:lnSpc>
                  <a:spcPts val="3900"/>
                </a:lnSpc>
              </a:pPr>
              <a:r>
                <a:rPr lang="en-US" sz="30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-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Luyện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đọc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bản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vẽ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chi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tiết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đai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ốc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(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Hình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3.5)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trang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24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sgk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theo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quy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trình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đã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học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và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ghi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kết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quả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vào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  <a:r>
                <a:rPr lang="en-US" sz="4400" dirty="0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vở</a:t>
              </a:r>
              <a:r>
                <a:rPr lang="en-US" sz="4400" dirty="0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.</a:t>
              </a:r>
            </a:p>
            <a:p>
              <a:pPr algn="ctr">
                <a:lnSpc>
                  <a:spcPts val="3900"/>
                </a:lnSpc>
              </a:pPr>
              <a:endParaRPr lang="en-US" sz="3000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  <a:p>
              <a:pPr marL="0" lvl="0" indent="0" algn="ctr">
                <a:lnSpc>
                  <a:spcPts val="3900"/>
                </a:lnSpc>
              </a:pPr>
              <a:endParaRPr lang="en-US" sz="3000" b="1" dirty="0">
                <a:solidFill>
                  <a:srgbClr val="000001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525500" y="2835728"/>
            <a:ext cx="571500" cy="571500"/>
            <a:chOff x="0" y="0"/>
            <a:chExt cx="762000" cy="762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762000" cy="762000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0000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 rot="5400000">
              <a:off x="209342" y="171242"/>
              <a:ext cx="343316" cy="457200"/>
            </a:xfrm>
            <a:custGeom>
              <a:avLst/>
              <a:gdLst/>
              <a:ahLst/>
              <a:cxnLst/>
              <a:rect l="l" t="t" r="r" b="b"/>
              <a:pathLst>
                <a:path w="343316" h="457200">
                  <a:moveTo>
                    <a:pt x="0" y="0"/>
                  </a:moveTo>
                  <a:lnTo>
                    <a:pt x="343316" y="0"/>
                  </a:lnTo>
                  <a:lnTo>
                    <a:pt x="343316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13525500" y="6945333"/>
            <a:ext cx="571500" cy="571500"/>
            <a:chOff x="0" y="0"/>
            <a:chExt cx="762000" cy="762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762000" cy="762000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0000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3" name="Freeform 23"/>
            <p:cNvSpPr/>
            <p:nvPr/>
          </p:nvSpPr>
          <p:spPr>
            <a:xfrm rot="5400000">
              <a:off x="209342" y="171242"/>
              <a:ext cx="343316" cy="457200"/>
            </a:xfrm>
            <a:custGeom>
              <a:avLst/>
              <a:gdLst/>
              <a:ahLst/>
              <a:cxnLst/>
              <a:rect l="l" t="t" r="r" b="b"/>
              <a:pathLst>
                <a:path w="343316" h="457200">
                  <a:moveTo>
                    <a:pt x="0" y="0"/>
                  </a:moveTo>
                  <a:lnTo>
                    <a:pt x="343316" y="0"/>
                  </a:lnTo>
                  <a:lnTo>
                    <a:pt x="343316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1143000" y="3181372"/>
            <a:ext cx="6667500" cy="384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49"/>
              </a:lnSpc>
            </a:pPr>
            <a:r>
              <a:rPr lang="en-US" sz="6999" b="1">
                <a:solidFill>
                  <a:srgbClr val="000001"/>
                </a:solidFill>
                <a:latin typeface="Playpen Sans Ultra-Bold"/>
                <a:ea typeface="Playpen Sans Ultra-Bold"/>
                <a:cs typeface="Playpen Sans Ultra-Bold"/>
                <a:sym typeface="Playpen Sans Ultra-Bold"/>
              </a:rPr>
              <a:t>HƯỚNG DẪN VỀ NHÀ</a:t>
            </a:r>
          </a:p>
          <a:p>
            <a:pPr algn="ctr">
              <a:lnSpc>
                <a:spcPts val="7699"/>
              </a:lnSpc>
            </a:pPr>
            <a:endParaRPr lang="en-US" sz="6999" b="1">
              <a:solidFill>
                <a:srgbClr val="000001"/>
              </a:solidFill>
              <a:latin typeface="Playpen Sans Ultra-Bold"/>
              <a:ea typeface="Playpen Sans Ultra-Bold"/>
              <a:cs typeface="Playpen Sans Ultra-Bold"/>
              <a:sym typeface="Playpen Sans Ultra-Bold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CC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95250"/>
            <a:ext cx="18478500" cy="10477500"/>
            <a:chOff x="0" y="0"/>
            <a:chExt cx="4692952" cy="26609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92952" cy="2660952"/>
            </a:xfrm>
            <a:custGeom>
              <a:avLst/>
              <a:gdLst/>
              <a:ahLst/>
              <a:cxnLst/>
              <a:rect l="l" t="t" r="r" b="b"/>
              <a:pathLst>
                <a:path w="4692952" h="2660952">
                  <a:moveTo>
                    <a:pt x="0" y="0"/>
                  </a:moveTo>
                  <a:lnTo>
                    <a:pt x="4692952" y="0"/>
                  </a:lnTo>
                  <a:lnTo>
                    <a:pt x="4692952" y="2660952"/>
                  </a:lnTo>
                  <a:lnTo>
                    <a:pt x="0" y="2660952"/>
                  </a:lnTo>
                  <a:close/>
                </a:path>
              </a:pathLst>
            </a:custGeom>
            <a:solidFill>
              <a:srgbClr val="384766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692952" cy="2622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976304" y="5407218"/>
            <a:ext cx="5520015" cy="2870408"/>
          </a:xfrm>
          <a:custGeom>
            <a:avLst/>
            <a:gdLst/>
            <a:ahLst/>
            <a:cxnLst/>
            <a:rect l="l" t="t" r="r" b="b"/>
            <a:pathLst>
              <a:path w="5520015" h="2870408">
                <a:moveTo>
                  <a:pt x="0" y="0"/>
                </a:moveTo>
                <a:lnTo>
                  <a:pt x="5520015" y="0"/>
                </a:lnTo>
                <a:lnTo>
                  <a:pt x="5520015" y="2870408"/>
                </a:lnTo>
                <a:lnTo>
                  <a:pt x="0" y="2870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5400000">
            <a:off x="16844079" y="7457646"/>
            <a:ext cx="583961" cy="2684880"/>
          </a:xfrm>
          <a:custGeom>
            <a:avLst/>
            <a:gdLst/>
            <a:ahLst/>
            <a:cxnLst/>
            <a:rect l="l" t="t" r="r" b="b"/>
            <a:pathLst>
              <a:path w="583961" h="2684880">
                <a:moveTo>
                  <a:pt x="0" y="0"/>
                </a:moveTo>
                <a:lnTo>
                  <a:pt x="583962" y="0"/>
                </a:lnTo>
                <a:lnTo>
                  <a:pt x="583962" y="2684880"/>
                </a:lnTo>
                <a:lnTo>
                  <a:pt x="0" y="2684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4537106"/>
            <a:ext cx="6072376" cy="587218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14400" y="1559881"/>
            <a:ext cx="16992600" cy="3129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Bài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học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kết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thúc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tại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đây</a:t>
            </a:r>
            <a:endParaRPr lang="en-US" sz="5400" b="1" dirty="0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algn="ctr">
              <a:lnSpc>
                <a:spcPts val="5599"/>
              </a:lnSpc>
            </a:pP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    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Cảm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ơn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các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thầy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cô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đã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đến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tham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dự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tiết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học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này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!</a:t>
            </a:r>
          </a:p>
          <a:p>
            <a:pPr algn="ctr">
              <a:lnSpc>
                <a:spcPts val="5599"/>
              </a:lnSpc>
            </a:pP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Cảm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ơn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các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em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đã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tập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trung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và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xây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dựng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bài</a:t>
            </a:r>
            <a:r>
              <a:rPr lang="en-US" sz="5400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!</a:t>
            </a:r>
          </a:p>
          <a:p>
            <a:pPr algn="just">
              <a:lnSpc>
                <a:spcPts val="7570"/>
              </a:lnSpc>
              <a:spcBef>
                <a:spcPct val="0"/>
              </a:spcBef>
            </a:pPr>
            <a:endParaRPr lang="en-US" sz="5400" b="1" dirty="0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webextensions/webextension1.xml><?xml version="1.0" encoding="utf-8"?>
<we:webextension xmlns:we="http://schemas.microsoft.com/office/webextensions/webextension/2010/11" id="{D6BD337C-FD2D-4D9B-8409-399E4D3B7D26}">
  <we:reference id="wa200001661" version="2.1.0.2" store="en-US" storeType="OMEX"/>
  <we:alternateReferences>
    <we:reference id="WA200001661" version="2.1.0.2" store="WA200001661" storeType="OMEX"/>
  </we:alternateReferences>
  <we:properties>
    <we:property name="time" value="244"/>
    <we:property name="showcontrols" value="false"/>
    <we:property name="type" value="&quot;None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989</Words>
  <Application>Microsoft Office PowerPoint</Application>
  <PresentationFormat>Custom</PresentationFormat>
  <Paragraphs>168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5" baseType="lpstr">
      <vt:lpstr>Calibri</vt:lpstr>
      <vt:lpstr>Wingdings</vt:lpstr>
      <vt:lpstr>Agrandir Narrow</vt:lpstr>
      <vt:lpstr>Inter Medium</vt:lpstr>
      <vt:lpstr>Inter Bold</vt:lpstr>
      <vt:lpstr>Times New Roman</vt:lpstr>
      <vt:lpstr>Playpen Sans</vt:lpstr>
      <vt:lpstr>Tahoma</vt:lpstr>
      <vt:lpstr>Playpen Sans Bold</vt:lpstr>
      <vt:lpstr>Arial</vt:lpstr>
      <vt:lpstr>Canva Sans Bold</vt:lpstr>
      <vt:lpstr>.VnTime</vt:lpstr>
      <vt:lpstr>Inter</vt:lpstr>
      <vt:lpstr>Playpen Sans Ultra-Bold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Circuits Education Presentation in Blue Yellow Flat Cartoon Style</dc:title>
  <dc:creator>Admin</dc:creator>
  <cp:lastModifiedBy>HAI YEN</cp:lastModifiedBy>
  <cp:revision>49</cp:revision>
  <dcterms:created xsi:type="dcterms:W3CDTF">2006-08-16T00:00:00Z</dcterms:created>
  <dcterms:modified xsi:type="dcterms:W3CDTF">2025-05-15T02:51:54Z</dcterms:modified>
  <dc:identifier>DAGRe6dkjxs</dc:identifier>
</cp:coreProperties>
</file>