
<file path=[Content_Types].xml><?xml version="1.0" encoding="utf-8"?>
<Types xmlns="http://schemas.openxmlformats.org/package/2006/content-types">
  <Default Extension="png" ContentType="image/png"/>
  <Default Extension="tiff" ContentType="image/tiff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4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14:cpLocks xmlns:a14="http://schemas.microsoft.com/office/drawing/2010/main"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14:cpLocks xmlns:a14="http://schemas.microsoft.com/office/drawing/2010/main"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8A1C6-3BA7-4586-9E48-D43297EE6C20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14:cpLocks xmlns:a14="http://schemas.microsoft.com/office/drawing/2010/main"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14:cpLocks xmlns:a14="http://schemas.microsoft.com/office/drawing/2010/main"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14:cpLocks xmlns:a14="http://schemas.microsoft.com/office/drawing/2010/main"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E8F3D-9067-48F8-9D22-7C6A196EC0B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baseline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14:cpLocks xmlns:a14="http://schemas.microsoft.com/office/drawing/2010/main"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14:cpLocks xmlns:a14="http://schemas.microsoft.com/office/drawing/2010/main"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14:cpLocks xmlns:a14="http://schemas.microsoft.com/office/drawing/2010/main"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14:cpLocks xmlns:a14="http://schemas.microsoft.com/office/drawing/2010/main"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14:cpLocks xmlns:a14="http://schemas.microsoft.com/office/drawing/2010/main"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14:cpLocks xmlns:a14="http://schemas.microsoft.com/office/drawing/2010/main"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14:cpLocks xmlns:a14="http://schemas.microsoft.com/office/drawing/2010/main"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14:cpLocks xmlns:a14="http://schemas.microsoft.com/office/drawing/2010/main"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14:cpLocks xmlns:a14="http://schemas.microsoft.com/office/drawing/2010/main"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14:cpLocks xmlns:a14="http://schemas.microsoft.com/office/drawing/2010/main"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14:cpLocks xmlns:a14="http://schemas.microsoft.com/office/drawing/2010/main"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14:cpLocks xmlns:a14="http://schemas.microsoft.com/office/drawing/2010/main"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14:cpLocks xmlns:a14="http://schemas.microsoft.com/office/drawing/2010/main"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14:cpLocks xmlns:a14="http://schemas.microsoft.com/office/drawing/2010/main"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14:cpLocks xmlns:a14="http://schemas.microsoft.com/office/drawing/2010/main"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30224-B5CE-4D84-9275-5B1647C5C25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14:cpLocks xmlns:a14="http://schemas.microsoft.com/office/drawing/2010/main"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14:cpLocks xmlns:a14="http://schemas.microsoft.com/office/drawing/2010/main"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6999-8411-4795-B7F3-FE937654EC4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microsoft.com/office/2007/relationships/hdphoto" Target="../media/image1.tiff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jpe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image2.tiff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07"/>
            <a:ext cx="1684913" cy="15503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84855" y="38278"/>
            <a:ext cx="6643687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5400" b="1">
                <a:solidFill>
                  <a:srgbClr val="FF0000"/>
                </a:solidFill>
                <a:latin typeface="Roboto Black" pitchFamily="2" charset="0"/>
                <a:ea typeface="Roboto Black" pitchFamily="2" charset="0"/>
              </a:rPr>
              <a:t>CHUỖI THỨC ĂN </a:t>
            </a:r>
            <a:endParaRPr lang="en-US" altLang="zh-CN" sz="5400" b="1">
              <a:solidFill>
                <a:srgbClr val="FF0000"/>
              </a:solidFill>
              <a:latin typeface="Roboto Black" pitchFamily="2" charset="0"/>
              <a:ea typeface="Roboto Black" pitchFamily="2" charset="0"/>
            </a:endParaRPr>
          </a:p>
          <a:p>
            <a:pPr lvl="0" algn="ctr">
              <a:defRPr/>
            </a:pPr>
            <a:r>
              <a:rPr lang="en-US" altLang="zh-CN" sz="5400" b="1">
                <a:solidFill>
                  <a:srgbClr val="FF0000"/>
                </a:solidFill>
                <a:latin typeface="Roboto Black" pitchFamily="2" charset="0"/>
                <a:ea typeface="Roboto Black" pitchFamily="2" charset="0"/>
              </a:rPr>
              <a:t>TRONG TỰ NHIÊN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2391" y="1688974"/>
            <a:ext cx="1296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+mn-cs"/>
              </a:rPr>
              <a:t>BÀI 14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4070" y="6078855"/>
            <a:ext cx="1334770" cy="675492"/>
          </a:xfrm>
          <a:prstGeom prst="roundRect">
            <a:avLst>
              <a:gd name="adj" fmla="val 41240"/>
            </a:avLst>
          </a:prstGeom>
          <a:solidFill>
            <a:srgbClr val="FFF9F3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1EDC92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+mn-cs"/>
              </a:rPr>
              <a:t>Tiết 1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1EDC92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+mn-cs"/>
            </a:endParaRPr>
          </a:p>
        </p:txBody>
      </p:sp>
      <p:sp>
        <p:nvSpPr>
          <p:cNvPr id="7" name="Frame 6"/>
          <p:cNvSpPr/>
          <p:nvPr/>
        </p:nvSpPr>
        <p:spPr>
          <a:xfrm>
            <a:off x="870585" y="5936615"/>
            <a:ext cx="1417955" cy="712470"/>
          </a:xfrm>
          <a:prstGeom prst="frame">
            <a:avLst>
              <a:gd name="adj1" fmla="val 13992"/>
            </a:avLst>
          </a:prstGeom>
          <a:solidFill>
            <a:srgbClr val="F58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135" y="2504810"/>
            <a:ext cx="4750594" cy="4357515"/>
          </a:xfrm>
          <a:prstGeom prst="roundRect">
            <a:avLst>
              <a:gd name="adj" fmla="val 15969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2033476" y="482796"/>
            <a:ext cx="43380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MỜI CÁC EM XEM PHIM NHÉ!</a:t>
            </a:r>
            <a:endParaRPr lang="en-US" altLang="zh-CN" sz="3200" b="1">
              <a:solidFill>
                <a:schemeClr val="bg1"/>
              </a:solidFill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4913" cy="1550366"/>
          </a:xfrm>
          <a:prstGeom prst="rect">
            <a:avLst/>
          </a:prstGeom>
        </p:spPr>
      </p:pic>
      <p:pic>
        <p:nvPicPr>
          <p:cNvPr id="5" name="đám cưới chuộ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0024" y="1815953"/>
            <a:ext cx="5035318" cy="3755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3409" y="2275367"/>
            <a:ext cx="4444481" cy="4124450"/>
          </a:xfrm>
          <a:prstGeom prst="rect">
            <a:avLst/>
          </a:prstGeom>
        </p:spPr>
      </p:pic>
      <p:sp>
        <p:nvSpPr>
          <p:cNvPr id="117" name="TextBox 116"/>
          <p:cNvSpPr txBox="1"/>
          <p:nvPr/>
        </p:nvSpPr>
        <p:spPr>
          <a:xfrm>
            <a:off x="2440171" y="302697"/>
            <a:ext cx="4162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</a:rPr>
              <a:t>TRÒ</a:t>
            </a:r>
            <a:r>
              <a:rPr kumimoji="0" lang="en-US" altLang="zh-CN" sz="32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</a:rPr>
              <a:t> CHƠI </a:t>
            </a:r>
            <a:r>
              <a:rPr lang="en-US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"ĐI TÌM THỨC ĂN"</a:t>
            </a:r>
            <a:endParaRPr lang="en-US" altLang="zh-CN" sz="3200" b="1">
              <a:solidFill>
                <a:schemeClr val="bg1"/>
              </a:solidFill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4913" cy="15503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20710" y="917295"/>
            <a:ext cx="1504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400" b="1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Cách chơi: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522" y="1809218"/>
            <a:ext cx="3681299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Quản trò đưa ra các tấm thẻ. Trên mỗi tấm thẻ ghi một câu đố về tên một con vật.</a:t>
            </a:r>
            <a:endParaRPr lang="vi-V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522" y="3122752"/>
            <a:ext cx="3681299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Người chơi chọn 1 tấm thẻ, trả lời câu đố về tên và thức ăn của con vật mà</a:t>
            </a:r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tấm thẻ nhắc tới</a:t>
            </a:r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.</a:t>
            </a:r>
            <a:endParaRPr lang="vi-V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0522" y="4436287"/>
            <a:ext cx="3681299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Nếu trả lời đúng thì tấm thẻ sẽ được mở. Nếu trả lời sai thì quyền trả lời dành</a:t>
            </a:r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cho người khác. Mỗi câu trả lời đúng được nhận 10 điểm. Người được nhiều</a:t>
            </a:r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điểm nhất sẽ chiến thắng.</a:t>
            </a:r>
            <a:endParaRPr lang="vi-V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54820" y="1148127"/>
            <a:ext cx="2806678" cy="2182139"/>
            <a:chOff x="5393497" y="1803860"/>
            <a:chExt cx="3742237" cy="2182139"/>
          </a:xfrm>
          <a:solidFill>
            <a:srgbClr val="C7C7DF"/>
          </a:solidFill>
        </p:grpSpPr>
        <p:sp>
          <p:nvSpPr>
            <p:cNvPr id="15" name="Freeform 14"/>
            <p:cNvSpPr/>
            <p:nvPr/>
          </p:nvSpPr>
          <p:spPr>
            <a:xfrm>
              <a:off x="5393497" y="1803860"/>
              <a:ext cx="3742237" cy="1503357"/>
            </a:xfrm>
            <a:custGeom>
              <a:avLst/>
              <a:gdLst>
                <a:gd name="connsiteX0" fmla="*/ 382004 w 3742237"/>
                <a:gd name="connsiteY0" fmla="*/ 0 h 1503357"/>
                <a:gd name="connsiteX1" fmla="*/ 590381 w 3742237"/>
                <a:gd name="connsiteY1" fmla="*/ 86313 h 1503357"/>
                <a:gd name="connsiteX2" fmla="*/ 614333 w 3742237"/>
                <a:gd name="connsiteY2" fmla="*/ 115342 h 1503357"/>
                <a:gd name="connsiteX3" fmla="*/ 649185 w 3742237"/>
                <a:gd name="connsiteY3" fmla="*/ 98587 h 1503357"/>
                <a:gd name="connsiteX4" fmla="*/ 707679 w 3742237"/>
                <a:gd name="connsiteY4" fmla="*/ 89744 h 1503357"/>
                <a:gd name="connsiteX5" fmla="*/ 888924 w 3742237"/>
                <a:gd name="connsiteY5" fmla="*/ 209881 h 1503357"/>
                <a:gd name="connsiteX6" fmla="*/ 896346 w 3742237"/>
                <a:gd name="connsiteY6" fmla="*/ 246644 h 1503357"/>
                <a:gd name="connsiteX7" fmla="*/ 3091533 w 3742237"/>
                <a:gd name="connsiteY7" fmla="*/ 246644 h 1503357"/>
                <a:gd name="connsiteX8" fmla="*/ 3183030 w 3742237"/>
                <a:gd name="connsiteY8" fmla="*/ 255868 h 1503357"/>
                <a:gd name="connsiteX9" fmla="*/ 3245595 w 3742237"/>
                <a:gd name="connsiteY9" fmla="*/ 275289 h 1503357"/>
                <a:gd name="connsiteX10" fmla="*/ 3282783 w 3742237"/>
                <a:gd name="connsiteY10" fmla="*/ 239093 h 1503357"/>
                <a:gd name="connsiteX11" fmla="*/ 3447547 w 3742237"/>
                <a:gd name="connsiteY11" fmla="*/ 179722 h 1503357"/>
                <a:gd name="connsiteX12" fmla="*/ 3742237 w 3742237"/>
                <a:gd name="connsiteY12" fmla="*/ 527361 h 1503357"/>
                <a:gd name="connsiteX13" fmla="*/ 3562254 w 3742237"/>
                <a:gd name="connsiteY13" fmla="*/ 847681 h 1503357"/>
                <a:gd name="connsiteX14" fmla="*/ 3545533 w 3742237"/>
                <a:gd name="connsiteY14" fmla="*/ 853804 h 1503357"/>
                <a:gd name="connsiteX15" fmla="*/ 3545533 w 3742237"/>
                <a:gd name="connsiteY15" fmla="*/ 1049357 h 1503357"/>
                <a:gd name="connsiteX16" fmla="*/ 3091533 w 3742237"/>
                <a:gd name="connsiteY16" fmla="*/ 1503357 h 1503357"/>
                <a:gd name="connsiteX17" fmla="*/ 650703 w 3742237"/>
                <a:gd name="connsiteY17" fmla="*/ 1503357 h 1503357"/>
                <a:gd name="connsiteX18" fmla="*/ 196703 w 3742237"/>
                <a:gd name="connsiteY18" fmla="*/ 1049357 h 1503357"/>
                <a:gd name="connsiteX19" fmla="*/ 196703 w 3742237"/>
                <a:gd name="connsiteY19" fmla="*/ 791653 h 1503357"/>
                <a:gd name="connsiteX20" fmla="*/ 0 w 3742237"/>
                <a:gd name="connsiteY20" fmla="*/ 594950 h 1503357"/>
                <a:gd name="connsiteX21" fmla="*/ 57613 w 3742237"/>
                <a:gd name="connsiteY21" fmla="*/ 455860 h 1503357"/>
                <a:gd name="connsiteX22" fmla="*/ 114773 w 3742237"/>
                <a:gd name="connsiteY22" fmla="*/ 417322 h 1503357"/>
                <a:gd name="connsiteX23" fmla="*/ 110472 w 3742237"/>
                <a:gd name="connsiteY23" fmla="*/ 409397 h 1503357"/>
                <a:gd name="connsiteX24" fmla="*/ 87314 w 3742237"/>
                <a:gd name="connsiteY24" fmla="*/ 294690 h 1503357"/>
                <a:gd name="connsiteX25" fmla="*/ 382004 w 3742237"/>
                <a:gd name="connsiteY25" fmla="*/ 0 h 150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742237" h="1503357">
                  <a:moveTo>
                    <a:pt x="382004" y="0"/>
                  </a:moveTo>
                  <a:cubicBezTo>
                    <a:pt x="463380" y="0"/>
                    <a:pt x="537053" y="32984"/>
                    <a:pt x="590381" y="86313"/>
                  </a:cubicBezTo>
                  <a:lnTo>
                    <a:pt x="614333" y="115342"/>
                  </a:lnTo>
                  <a:lnTo>
                    <a:pt x="649185" y="98587"/>
                  </a:lnTo>
                  <a:cubicBezTo>
                    <a:pt x="667663" y="92840"/>
                    <a:pt x="687310" y="89744"/>
                    <a:pt x="707679" y="89744"/>
                  </a:cubicBezTo>
                  <a:cubicBezTo>
                    <a:pt x="789156" y="89744"/>
                    <a:pt x="859063" y="139282"/>
                    <a:pt x="888924" y="209881"/>
                  </a:cubicBezTo>
                  <a:lnTo>
                    <a:pt x="896346" y="246644"/>
                  </a:lnTo>
                  <a:lnTo>
                    <a:pt x="3091533" y="246644"/>
                  </a:lnTo>
                  <a:cubicBezTo>
                    <a:pt x="3122875" y="246644"/>
                    <a:pt x="3153476" y="249820"/>
                    <a:pt x="3183030" y="255868"/>
                  </a:cubicBezTo>
                  <a:lnTo>
                    <a:pt x="3245595" y="275289"/>
                  </a:lnTo>
                  <a:lnTo>
                    <a:pt x="3282783" y="239093"/>
                  </a:lnTo>
                  <a:cubicBezTo>
                    <a:pt x="3329816" y="201609"/>
                    <a:pt x="3386515" y="179722"/>
                    <a:pt x="3447547" y="179722"/>
                  </a:cubicBezTo>
                  <a:cubicBezTo>
                    <a:pt x="3610300" y="179722"/>
                    <a:pt x="3742237" y="335365"/>
                    <a:pt x="3742237" y="527361"/>
                  </a:cubicBezTo>
                  <a:cubicBezTo>
                    <a:pt x="3742237" y="671358"/>
                    <a:pt x="3668022" y="794907"/>
                    <a:pt x="3562254" y="847681"/>
                  </a:cubicBezTo>
                  <a:lnTo>
                    <a:pt x="3545533" y="853804"/>
                  </a:lnTo>
                  <a:lnTo>
                    <a:pt x="3545533" y="1049357"/>
                  </a:lnTo>
                  <a:cubicBezTo>
                    <a:pt x="3545533" y="1300094"/>
                    <a:pt x="3342270" y="1503357"/>
                    <a:pt x="3091533" y="1503357"/>
                  </a:cubicBezTo>
                  <a:lnTo>
                    <a:pt x="650703" y="1503357"/>
                  </a:lnTo>
                  <a:cubicBezTo>
                    <a:pt x="399966" y="1503357"/>
                    <a:pt x="196703" y="1300094"/>
                    <a:pt x="196703" y="1049357"/>
                  </a:cubicBezTo>
                  <a:lnTo>
                    <a:pt x="196703" y="791653"/>
                  </a:lnTo>
                  <a:cubicBezTo>
                    <a:pt x="88067" y="791653"/>
                    <a:pt x="0" y="703586"/>
                    <a:pt x="0" y="594950"/>
                  </a:cubicBezTo>
                  <a:cubicBezTo>
                    <a:pt x="0" y="540632"/>
                    <a:pt x="22017" y="491456"/>
                    <a:pt x="57613" y="455860"/>
                  </a:cubicBezTo>
                  <a:lnTo>
                    <a:pt x="114773" y="417322"/>
                  </a:lnTo>
                  <a:lnTo>
                    <a:pt x="110472" y="409397"/>
                  </a:lnTo>
                  <a:cubicBezTo>
                    <a:pt x="95560" y="374141"/>
                    <a:pt x="87314" y="335378"/>
                    <a:pt x="87314" y="294690"/>
                  </a:cubicBezTo>
                  <a:cubicBezTo>
                    <a:pt x="87314" y="131937"/>
                    <a:pt x="219251" y="0"/>
                    <a:pt x="3820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7"/>
            <p:cNvSpPr/>
            <p:nvPr/>
          </p:nvSpPr>
          <p:spPr>
            <a:xfrm rot="11843771">
              <a:off x="7648670" y="3020896"/>
              <a:ext cx="448864" cy="965103"/>
            </a:xfrm>
            <a:custGeom>
              <a:avLst/>
              <a:gdLst>
                <a:gd name="connsiteX0" fmla="*/ 0 w 552896"/>
                <a:gd name="connsiteY0" fmla="*/ 965103 h 965103"/>
                <a:gd name="connsiteX1" fmla="*/ 276448 w 552896"/>
                <a:gd name="connsiteY1" fmla="*/ 0 h 965103"/>
                <a:gd name="connsiteX2" fmla="*/ 552896 w 552896"/>
                <a:gd name="connsiteY2" fmla="*/ 965103 h 965103"/>
                <a:gd name="connsiteX3" fmla="*/ 0 w 552896"/>
                <a:gd name="connsiteY3" fmla="*/ 965103 h 965103"/>
                <a:gd name="-1" fmla="*/ 0 w 552896"/>
                <a:gd name="-2" fmla="*/ 965103 h 965103"/>
                <a:gd name="-3" fmla="*/ 276448 w 552896"/>
                <a:gd name="-4" fmla="*/ 0 h 965103"/>
                <a:gd name="-5" fmla="*/ 552896 w 552896"/>
                <a:gd name="-6" fmla="*/ 965103 h 965103"/>
                <a:gd name="-7" fmla="*/ 0 w 552896"/>
                <a:gd name="-8" fmla="*/ 965103 h 965103"/>
                <a:gd name="-9" fmla="*/ 0 w 552896"/>
                <a:gd name="-10" fmla="*/ 965103 h 965103"/>
                <a:gd name="-11" fmla="*/ 276448 w 552896"/>
                <a:gd name="-12" fmla="*/ 0 h 965103"/>
                <a:gd name="-13" fmla="*/ 552896 w 552896"/>
                <a:gd name="-14" fmla="*/ 965103 h 965103"/>
                <a:gd name="-15" fmla="*/ 0 w 552896"/>
                <a:gd name="-16" fmla="*/ 965103 h 965103"/>
                <a:gd name="-17" fmla="*/ 0 w 552896"/>
                <a:gd name="-18" fmla="*/ 965103 h 965103"/>
                <a:gd name="-19" fmla="*/ 276448 w 552896"/>
                <a:gd name="-20" fmla="*/ 0 h 965103"/>
                <a:gd name="-21" fmla="*/ 552896 w 552896"/>
                <a:gd name="-22" fmla="*/ 965103 h 965103"/>
                <a:gd name="-23" fmla="*/ 0 w 552896"/>
                <a:gd name="-24" fmla="*/ 965103 h 965103"/>
                <a:gd name="-25" fmla="*/ 0 w 448864"/>
                <a:gd name="-26" fmla="*/ 965103 h 965103"/>
                <a:gd name="-27" fmla="*/ 276448 w 448864"/>
                <a:gd name="-28" fmla="*/ 0 h 965103"/>
                <a:gd name="-29" fmla="*/ 448864 w 448864"/>
                <a:gd name="-30" fmla="*/ 953128 h 965103"/>
                <a:gd name="-31" fmla="*/ 0 w 448864"/>
                <a:gd name="-32" fmla="*/ 965103 h 965103"/>
                <a:gd name="-33" fmla="*/ 0 w 448864"/>
                <a:gd name="-34" fmla="*/ 965103 h 965103"/>
                <a:gd name="-35" fmla="*/ 276448 w 448864"/>
                <a:gd name="-36" fmla="*/ 0 h 965103"/>
                <a:gd name="-37" fmla="*/ 448864 w 448864"/>
                <a:gd name="-38" fmla="*/ 953128 h 965103"/>
                <a:gd name="-39" fmla="*/ 0 w 448864"/>
                <a:gd name="-40" fmla="*/ 965103 h 965103"/>
              </a:gdLst>
              <a:ahLst/>
              <a:cxnLst>
                <a:cxn ang="0">
                  <a:pos x="-33" y="-34"/>
                </a:cxn>
                <a:cxn ang="0">
                  <a:pos x="-35" y="-36"/>
                </a:cxn>
                <a:cxn ang="0">
                  <a:pos x="-37" y="-38"/>
                </a:cxn>
                <a:cxn ang="0">
                  <a:pos x="-39" y="-40"/>
                </a:cxn>
              </a:cxnLst>
              <a:rect l="l" t="t" r="r" b="b"/>
              <a:pathLst>
                <a:path w="448864" h="965103">
                  <a:moveTo>
                    <a:pt x="0" y="965103"/>
                  </a:moveTo>
                  <a:cubicBezTo>
                    <a:pt x="58400" y="464558"/>
                    <a:pt x="184299" y="321701"/>
                    <a:pt x="276448" y="0"/>
                  </a:cubicBezTo>
                  <a:cubicBezTo>
                    <a:pt x="368597" y="321701"/>
                    <a:pt x="210748" y="521170"/>
                    <a:pt x="448864" y="953128"/>
                  </a:cubicBezTo>
                  <a:lnTo>
                    <a:pt x="0" y="9651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22283" y="1406391"/>
            <a:ext cx="2334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0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Con gì hai mắt trong veo</a:t>
            </a:r>
            <a:endParaRPr lang="vi-VN" sz="20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lvl="0" algn="ctr">
              <a:defRPr/>
            </a:pPr>
            <a:r>
              <a:rPr lang="vi-VN" sz="20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Thích nằm sưởi nắng,</a:t>
            </a:r>
            <a:endParaRPr lang="vi-VN" sz="20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lvl="0" algn="ctr">
              <a:defRPr/>
            </a:pPr>
            <a:r>
              <a:rPr lang="vi-VN" sz="20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thích trèo cây cau. </a:t>
            </a:r>
            <a:endParaRPr lang="en-US" sz="20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lvl="0" algn="r">
              <a:defRPr/>
            </a:pPr>
            <a:r>
              <a:rPr lang="vi-VN" sz="20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Là con gì?</a:t>
            </a:r>
            <a:endParaRPr lang="vi-VN" sz="20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Freeform 18"/>
          <p:cNvSpPr/>
          <p:nvPr/>
        </p:nvSpPr>
        <p:spPr>
          <a:xfrm rot="9756229" flipH="1">
            <a:off x="4253265" y="1690418"/>
            <a:ext cx="1879086" cy="1748994"/>
          </a:xfrm>
          <a:custGeom>
            <a:avLst/>
            <a:gdLst>
              <a:gd name="connsiteX0" fmla="*/ 1729009 w 2505448"/>
              <a:gd name="connsiteY0" fmla="*/ 1540905 h 1748994"/>
              <a:gd name="connsiteX1" fmla="*/ 2160251 w 2505448"/>
              <a:gd name="connsiteY1" fmla="*/ 1342335 h 1748994"/>
              <a:gd name="connsiteX2" fmla="*/ 2411684 w 2505448"/>
              <a:gd name="connsiteY2" fmla="*/ 611936 h 1748994"/>
              <a:gd name="connsiteX3" fmla="*/ 1793008 w 2505448"/>
              <a:gd name="connsiteY3" fmla="*/ 232143 h 1748994"/>
              <a:gd name="connsiteX4" fmla="*/ 870011 w 2505448"/>
              <a:gd name="connsiteY4" fmla="*/ 448858 h 1748994"/>
              <a:gd name="connsiteX5" fmla="*/ 823799 w 2505448"/>
              <a:gd name="connsiteY5" fmla="*/ 466692 h 1748994"/>
              <a:gd name="connsiteX6" fmla="*/ 822089 w 2505448"/>
              <a:gd name="connsiteY6" fmla="*/ 435218 h 1748994"/>
              <a:gd name="connsiteX7" fmla="*/ 790619 w 2505448"/>
              <a:gd name="connsiteY7" fmla="*/ 0 h 1748994"/>
              <a:gd name="connsiteX8" fmla="*/ 603008 w 2505448"/>
              <a:gd name="connsiteY8" fmla="*/ 524596 h 1748994"/>
              <a:gd name="connsiteX9" fmla="*/ 592757 w 2505448"/>
              <a:gd name="connsiteY9" fmla="*/ 561957 h 1748994"/>
              <a:gd name="connsiteX10" fmla="*/ 513788 w 2505448"/>
              <a:gd name="connsiteY10" fmla="*/ 597287 h 1748994"/>
              <a:gd name="connsiteX11" fmla="*/ 334379 w 2505448"/>
              <a:gd name="connsiteY11" fmla="*/ 689143 h 1748994"/>
              <a:gd name="connsiteX12" fmla="*/ 43019 w 2505448"/>
              <a:gd name="connsiteY12" fmla="*/ 1354057 h 1748994"/>
              <a:gd name="connsiteX13" fmla="*/ 661694 w 2505448"/>
              <a:gd name="connsiteY13" fmla="*/ 1733850 h 1748994"/>
              <a:gd name="connsiteX14" fmla="*/ 1729009 w 2505448"/>
              <a:gd name="connsiteY14" fmla="*/ 1540905 h 174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05448" h="1748994">
                <a:moveTo>
                  <a:pt x="1729009" y="1540905"/>
                </a:moveTo>
                <a:cubicBezTo>
                  <a:pt x="1920210" y="1477083"/>
                  <a:pt x="2076743" y="1406104"/>
                  <a:pt x="2160251" y="1342335"/>
                </a:cubicBezTo>
                <a:cubicBezTo>
                  <a:pt x="2382941" y="1172285"/>
                  <a:pt x="2650851" y="1065511"/>
                  <a:pt x="2411684" y="611936"/>
                </a:cubicBezTo>
                <a:cubicBezTo>
                  <a:pt x="2321298" y="323448"/>
                  <a:pt x="2118507" y="297295"/>
                  <a:pt x="1793008" y="232143"/>
                </a:cubicBezTo>
                <a:cubicBezTo>
                  <a:pt x="1467708" y="278351"/>
                  <a:pt x="1167122" y="342931"/>
                  <a:pt x="870011" y="448858"/>
                </a:cubicBezTo>
                <a:lnTo>
                  <a:pt x="823799" y="466692"/>
                </a:lnTo>
                <a:lnTo>
                  <a:pt x="822089" y="435218"/>
                </a:lnTo>
                <a:cubicBezTo>
                  <a:pt x="820269" y="291143"/>
                  <a:pt x="836693" y="160851"/>
                  <a:pt x="790619" y="0"/>
                </a:cubicBezTo>
                <a:cubicBezTo>
                  <a:pt x="733026" y="201063"/>
                  <a:pt x="662249" y="332265"/>
                  <a:pt x="603008" y="524596"/>
                </a:cubicBezTo>
                <a:lnTo>
                  <a:pt x="592757" y="561957"/>
                </a:lnTo>
                <a:lnTo>
                  <a:pt x="513788" y="597287"/>
                </a:lnTo>
                <a:cubicBezTo>
                  <a:pt x="454243" y="625823"/>
                  <a:pt x="394496" y="656381"/>
                  <a:pt x="334379" y="689143"/>
                </a:cubicBezTo>
                <a:cubicBezTo>
                  <a:pt x="83079" y="767877"/>
                  <a:pt x="-82721" y="1076646"/>
                  <a:pt x="43019" y="1354057"/>
                </a:cubicBezTo>
                <a:cubicBezTo>
                  <a:pt x="168758" y="1631469"/>
                  <a:pt x="407215" y="1802438"/>
                  <a:pt x="661694" y="1733850"/>
                </a:cubicBezTo>
                <a:cubicBezTo>
                  <a:pt x="995377" y="1733762"/>
                  <a:pt x="1410342" y="1647275"/>
                  <a:pt x="1729009" y="1540905"/>
                </a:cubicBezTo>
                <a:close/>
              </a:path>
            </a:pathLst>
          </a:custGeom>
          <a:solidFill>
            <a:srgbClr val="E1F3FC"/>
          </a:solidFill>
          <a:ln>
            <a:solidFill>
              <a:srgbClr val="1EDC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16753" y="2016817"/>
            <a:ext cx="18979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0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Là con mèo.</a:t>
            </a:r>
            <a:endParaRPr lang="vi-VN" sz="20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lvl="0" algn="ctr">
              <a:defRPr/>
            </a:pPr>
            <a:r>
              <a:rPr lang="vi-VN" sz="20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Mèo ăn cá, ăn chuột</a:t>
            </a:r>
            <a:endParaRPr lang="vi-VN" sz="20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7" grpId="0"/>
      <p:bldP spid="8" grpId="0" animBg="1"/>
      <p:bldP spid="10" grpId="0" animBg="1"/>
      <p:bldP spid="11" grpId="0" animBg="1"/>
      <p:bldP spid="12" grpId="0"/>
      <p:bldP spid="19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2585521" y="390288"/>
            <a:ext cx="3972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THẢO LUẬN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77"/>
            <a:ext cx="1684913" cy="15503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50485" y="1052573"/>
            <a:ext cx="4043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Những con vật trong trò chơi có </a:t>
            </a:r>
            <a:endParaRPr lang="en-US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lvl="0" algn="ctr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mối liên hệ về thức ăn như thế nào?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6059" y="6006971"/>
            <a:ext cx="1874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 noProof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Mèo ăn chuột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85" y="1847009"/>
            <a:ext cx="3971925" cy="427672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779719" y="1883569"/>
            <a:ext cx="3666999" cy="2842980"/>
            <a:chOff x="6372959" y="1883569"/>
            <a:chExt cx="4889332" cy="2842980"/>
          </a:xfrm>
        </p:grpSpPr>
        <p:sp>
          <p:nvSpPr>
            <p:cNvPr id="22" name="Isosceles Triangle 7"/>
            <p:cNvSpPr/>
            <p:nvPr/>
          </p:nvSpPr>
          <p:spPr>
            <a:xfrm rot="9756229" flipH="1">
              <a:off x="10133912" y="3761446"/>
              <a:ext cx="448864" cy="965103"/>
            </a:xfrm>
            <a:custGeom>
              <a:avLst/>
              <a:gdLst>
                <a:gd name="connsiteX0" fmla="*/ 0 w 552896"/>
                <a:gd name="connsiteY0" fmla="*/ 965103 h 965103"/>
                <a:gd name="connsiteX1" fmla="*/ 276448 w 552896"/>
                <a:gd name="connsiteY1" fmla="*/ 0 h 965103"/>
                <a:gd name="connsiteX2" fmla="*/ 552896 w 552896"/>
                <a:gd name="connsiteY2" fmla="*/ 965103 h 965103"/>
                <a:gd name="connsiteX3" fmla="*/ 0 w 552896"/>
                <a:gd name="connsiteY3" fmla="*/ 965103 h 965103"/>
                <a:gd name="-1" fmla="*/ 0 w 552896"/>
                <a:gd name="-2" fmla="*/ 965103 h 965103"/>
                <a:gd name="-3" fmla="*/ 276448 w 552896"/>
                <a:gd name="-4" fmla="*/ 0 h 965103"/>
                <a:gd name="-5" fmla="*/ 552896 w 552896"/>
                <a:gd name="-6" fmla="*/ 965103 h 965103"/>
                <a:gd name="-7" fmla="*/ 0 w 552896"/>
                <a:gd name="-8" fmla="*/ 965103 h 965103"/>
                <a:gd name="-9" fmla="*/ 0 w 552896"/>
                <a:gd name="-10" fmla="*/ 965103 h 965103"/>
                <a:gd name="-11" fmla="*/ 276448 w 552896"/>
                <a:gd name="-12" fmla="*/ 0 h 965103"/>
                <a:gd name="-13" fmla="*/ 552896 w 552896"/>
                <a:gd name="-14" fmla="*/ 965103 h 965103"/>
                <a:gd name="-15" fmla="*/ 0 w 552896"/>
                <a:gd name="-16" fmla="*/ 965103 h 965103"/>
                <a:gd name="-17" fmla="*/ 0 w 552896"/>
                <a:gd name="-18" fmla="*/ 965103 h 965103"/>
                <a:gd name="-19" fmla="*/ 276448 w 552896"/>
                <a:gd name="-20" fmla="*/ 0 h 965103"/>
                <a:gd name="-21" fmla="*/ 552896 w 552896"/>
                <a:gd name="-22" fmla="*/ 965103 h 965103"/>
                <a:gd name="-23" fmla="*/ 0 w 552896"/>
                <a:gd name="-24" fmla="*/ 965103 h 965103"/>
                <a:gd name="-25" fmla="*/ 0 w 448864"/>
                <a:gd name="-26" fmla="*/ 965103 h 965103"/>
                <a:gd name="-27" fmla="*/ 276448 w 448864"/>
                <a:gd name="-28" fmla="*/ 0 h 965103"/>
                <a:gd name="-29" fmla="*/ 448864 w 448864"/>
                <a:gd name="-30" fmla="*/ 953128 h 965103"/>
                <a:gd name="-31" fmla="*/ 0 w 448864"/>
                <a:gd name="-32" fmla="*/ 965103 h 965103"/>
                <a:gd name="-33" fmla="*/ 0 w 448864"/>
                <a:gd name="-34" fmla="*/ 965103 h 965103"/>
                <a:gd name="-35" fmla="*/ 276448 w 448864"/>
                <a:gd name="-36" fmla="*/ 0 h 965103"/>
                <a:gd name="-37" fmla="*/ 448864 w 448864"/>
                <a:gd name="-38" fmla="*/ 953128 h 965103"/>
                <a:gd name="-39" fmla="*/ 0 w 448864"/>
                <a:gd name="-40" fmla="*/ 965103 h 965103"/>
              </a:gdLst>
              <a:ahLst/>
              <a:cxnLst>
                <a:cxn ang="0">
                  <a:pos x="-33" y="-34"/>
                </a:cxn>
                <a:cxn ang="0">
                  <a:pos x="-35" y="-36"/>
                </a:cxn>
                <a:cxn ang="0">
                  <a:pos x="-37" y="-38"/>
                </a:cxn>
                <a:cxn ang="0">
                  <a:pos x="-39" y="-40"/>
                </a:cxn>
              </a:cxnLst>
              <a:rect l="l" t="t" r="r" b="b"/>
              <a:pathLst>
                <a:path w="448864" h="965103">
                  <a:moveTo>
                    <a:pt x="0" y="965103"/>
                  </a:moveTo>
                  <a:cubicBezTo>
                    <a:pt x="58400" y="464558"/>
                    <a:pt x="184299" y="321701"/>
                    <a:pt x="276448" y="0"/>
                  </a:cubicBezTo>
                  <a:cubicBezTo>
                    <a:pt x="368597" y="321701"/>
                    <a:pt x="210748" y="521170"/>
                    <a:pt x="448864" y="953128"/>
                  </a:cubicBezTo>
                  <a:lnTo>
                    <a:pt x="0" y="96510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372959" y="1883569"/>
              <a:ext cx="4889332" cy="2335127"/>
            </a:xfrm>
            <a:custGeom>
              <a:avLst/>
              <a:gdLst>
                <a:gd name="connsiteX0" fmla="*/ 1929839 w 3429738"/>
                <a:gd name="connsiteY0" fmla="*/ 0 h 2366695"/>
                <a:gd name="connsiteX1" fmla="*/ 2439576 w 3429738"/>
                <a:gd name="connsiteY1" fmla="*/ 227287 h 2366695"/>
                <a:gd name="connsiteX2" fmla="*/ 2453155 w 3429738"/>
                <a:gd name="connsiteY2" fmla="*/ 256713 h 2366695"/>
                <a:gd name="connsiteX3" fmla="*/ 2482527 w 3429738"/>
                <a:gd name="connsiteY3" fmla="*/ 245356 h 2366695"/>
                <a:gd name="connsiteX4" fmla="*/ 3121238 w 3429738"/>
                <a:gd name="connsiteY4" fmla="*/ 436612 h 2366695"/>
                <a:gd name="connsiteX5" fmla="*/ 3092743 w 3429738"/>
                <a:gd name="connsiteY5" fmla="*/ 663341 h 2366695"/>
                <a:gd name="connsiteX6" fmla="*/ 3047809 w 3429738"/>
                <a:gd name="connsiteY6" fmla="*/ 731098 h 2366695"/>
                <a:gd name="connsiteX7" fmla="*/ 3082301 w 3429738"/>
                <a:gd name="connsiteY7" fmla="*/ 733879 h 2366695"/>
                <a:gd name="connsiteX8" fmla="*/ 3415859 w 3429738"/>
                <a:gd name="connsiteY8" fmla="*/ 985440 h 2366695"/>
                <a:gd name="connsiteX9" fmla="*/ 3205019 w 3429738"/>
                <a:gd name="connsiteY9" fmla="*/ 1445623 h 2366695"/>
                <a:gd name="connsiteX10" fmla="*/ 3148270 w 3429738"/>
                <a:gd name="connsiteY10" fmla="*/ 1478633 h 2366695"/>
                <a:gd name="connsiteX11" fmla="*/ 3184434 w 3429738"/>
                <a:gd name="connsiteY11" fmla="*/ 1569279 h 2366695"/>
                <a:gd name="connsiteX12" fmla="*/ 3137893 w 3429738"/>
                <a:gd name="connsiteY12" fmla="*/ 1936561 h 2366695"/>
                <a:gd name="connsiteX13" fmla="*/ 2617728 w 3429738"/>
                <a:gd name="connsiteY13" fmla="*/ 2114721 h 2366695"/>
                <a:gd name="connsiteX14" fmla="*/ 2579453 w 3429738"/>
                <a:gd name="connsiteY14" fmla="*/ 2102004 h 2366695"/>
                <a:gd name="connsiteX15" fmla="*/ 2544419 w 3429738"/>
                <a:gd name="connsiteY15" fmla="*/ 2172514 h 2366695"/>
                <a:gd name="connsiteX16" fmla="*/ 1823778 w 3429738"/>
                <a:gd name="connsiteY16" fmla="*/ 2263802 h 2366695"/>
                <a:gd name="connsiteX17" fmla="*/ 1782988 w 3429738"/>
                <a:gd name="connsiteY17" fmla="*/ 2231842 h 2366695"/>
                <a:gd name="connsiteX18" fmla="*/ 1716103 w 3429738"/>
                <a:gd name="connsiteY18" fmla="*/ 2283017 h 2366695"/>
                <a:gd name="connsiteX19" fmla="*/ 1126506 w 3429738"/>
                <a:gd name="connsiteY19" fmla="*/ 2253315 h 2366695"/>
                <a:gd name="connsiteX20" fmla="*/ 1038610 w 3429738"/>
                <a:gd name="connsiteY20" fmla="*/ 2184013 h 2366695"/>
                <a:gd name="connsiteX21" fmla="*/ 987710 w 3429738"/>
                <a:gd name="connsiteY21" fmla="*/ 2126526 h 2366695"/>
                <a:gd name="connsiteX22" fmla="*/ 925417 w 3429738"/>
                <a:gd name="connsiteY22" fmla="*/ 2173500 h 2366695"/>
                <a:gd name="connsiteX23" fmla="*/ 292356 w 3429738"/>
                <a:gd name="connsiteY23" fmla="*/ 2135517 h 2366695"/>
                <a:gd name="connsiteX24" fmla="*/ 74072 w 3429738"/>
                <a:gd name="connsiteY24" fmla="*/ 1377309 h 2366695"/>
                <a:gd name="connsiteX25" fmla="*/ 268817 w 3429738"/>
                <a:gd name="connsiteY25" fmla="*/ 1211254 h 2366695"/>
                <a:gd name="connsiteX26" fmla="*/ 293361 w 3429738"/>
                <a:gd name="connsiteY26" fmla="*/ 1201872 h 2366695"/>
                <a:gd name="connsiteX27" fmla="*/ 265456 w 3429738"/>
                <a:gd name="connsiteY27" fmla="*/ 1171881 h 2366695"/>
                <a:gd name="connsiteX28" fmla="*/ 200951 w 3429738"/>
                <a:gd name="connsiteY28" fmla="*/ 984620 h 2366695"/>
                <a:gd name="connsiteX29" fmla="*/ 265456 w 3429738"/>
                <a:gd name="connsiteY29" fmla="*/ 797360 h 2366695"/>
                <a:gd name="connsiteX30" fmla="*/ 292350 w 3429738"/>
                <a:gd name="connsiteY30" fmla="*/ 768455 h 2366695"/>
                <a:gd name="connsiteX31" fmla="*/ 261071 w 3429738"/>
                <a:gd name="connsiteY31" fmla="*/ 734838 h 2366695"/>
                <a:gd name="connsiteX32" fmla="*/ 196566 w 3429738"/>
                <a:gd name="connsiteY32" fmla="*/ 547577 h 2366695"/>
                <a:gd name="connsiteX33" fmla="*/ 574264 w 3429738"/>
                <a:gd name="connsiteY33" fmla="*/ 212651 h 2366695"/>
                <a:gd name="connsiteX34" fmla="*/ 721281 w 3429738"/>
                <a:gd name="connsiteY34" fmla="*/ 238971 h 2366695"/>
                <a:gd name="connsiteX35" fmla="*/ 777931 w 3429738"/>
                <a:gd name="connsiteY35" fmla="*/ 266238 h 2366695"/>
                <a:gd name="connsiteX36" fmla="*/ 804952 w 3429738"/>
                <a:gd name="connsiteY36" fmla="*/ 222094 h 2366695"/>
                <a:gd name="connsiteX37" fmla="*/ 1118145 w 3429738"/>
                <a:gd name="connsiteY37" fmla="*/ 74428 h 2366695"/>
                <a:gd name="connsiteX38" fmla="*/ 1385218 w 3429738"/>
                <a:gd name="connsiteY38" fmla="*/ 172525 h 2366695"/>
                <a:gd name="connsiteX39" fmla="*/ 1427565 w 3429738"/>
                <a:gd name="connsiteY39" fmla="*/ 218038 h 2366695"/>
                <a:gd name="connsiteX40" fmla="*/ 1471108 w 3429738"/>
                <a:gd name="connsiteY40" fmla="*/ 164073 h 2366695"/>
                <a:gd name="connsiteX41" fmla="*/ 1929839 w 3429738"/>
                <a:gd name="connsiteY41" fmla="*/ 0 h 236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429738" h="2366695">
                  <a:moveTo>
                    <a:pt x="1929839" y="0"/>
                  </a:moveTo>
                  <a:cubicBezTo>
                    <a:pt x="2158987" y="0"/>
                    <a:pt x="2355594" y="93720"/>
                    <a:pt x="2439576" y="227287"/>
                  </a:cubicBezTo>
                  <a:lnTo>
                    <a:pt x="2453155" y="256713"/>
                  </a:lnTo>
                  <a:lnTo>
                    <a:pt x="2482527" y="245356"/>
                  </a:lnTo>
                  <a:cubicBezTo>
                    <a:pt x="2774301" y="154710"/>
                    <a:pt x="3060261" y="240339"/>
                    <a:pt x="3121238" y="436612"/>
                  </a:cubicBezTo>
                  <a:cubicBezTo>
                    <a:pt x="3144104" y="510214"/>
                    <a:pt x="3132085" y="588925"/>
                    <a:pt x="3092743" y="663341"/>
                  </a:cubicBezTo>
                  <a:lnTo>
                    <a:pt x="3047809" y="731098"/>
                  </a:lnTo>
                  <a:lnTo>
                    <a:pt x="3082301" y="733879"/>
                  </a:lnTo>
                  <a:cubicBezTo>
                    <a:pt x="3244640" y="760421"/>
                    <a:pt x="3373968" y="850600"/>
                    <a:pt x="3415859" y="985440"/>
                  </a:cubicBezTo>
                  <a:cubicBezTo>
                    <a:pt x="3466128" y="1147247"/>
                    <a:pt x="3376212" y="1327412"/>
                    <a:pt x="3205019" y="1445623"/>
                  </a:cubicBezTo>
                  <a:lnTo>
                    <a:pt x="3148270" y="1478633"/>
                  </a:lnTo>
                  <a:lnTo>
                    <a:pt x="3184434" y="1569279"/>
                  </a:lnTo>
                  <a:cubicBezTo>
                    <a:pt x="3221608" y="1695366"/>
                    <a:pt x="3209031" y="1827755"/>
                    <a:pt x="3137893" y="1936561"/>
                  </a:cubicBezTo>
                  <a:cubicBezTo>
                    <a:pt x="3031187" y="2099769"/>
                    <a:pt x="2823024" y="2163561"/>
                    <a:pt x="2617728" y="2114721"/>
                  </a:cubicBezTo>
                  <a:lnTo>
                    <a:pt x="2579453" y="2102004"/>
                  </a:lnTo>
                  <a:lnTo>
                    <a:pt x="2544419" y="2172514"/>
                  </a:lnTo>
                  <a:cubicBezTo>
                    <a:pt x="2402144" y="2390125"/>
                    <a:pt x="2079502" y="2430995"/>
                    <a:pt x="1823778" y="2263802"/>
                  </a:cubicBezTo>
                  <a:lnTo>
                    <a:pt x="1782988" y="2231842"/>
                  </a:lnTo>
                  <a:lnTo>
                    <a:pt x="1716103" y="2283017"/>
                  </a:lnTo>
                  <a:cubicBezTo>
                    <a:pt x="1550050" y="2383528"/>
                    <a:pt x="1318299" y="2378711"/>
                    <a:pt x="1126506" y="2253315"/>
                  </a:cubicBezTo>
                  <a:cubicBezTo>
                    <a:pt x="1094541" y="2232416"/>
                    <a:pt x="1065198" y="2209157"/>
                    <a:pt x="1038610" y="2184013"/>
                  </a:cubicBezTo>
                  <a:lnTo>
                    <a:pt x="987710" y="2126526"/>
                  </a:lnTo>
                  <a:lnTo>
                    <a:pt x="925417" y="2173500"/>
                  </a:lnTo>
                  <a:cubicBezTo>
                    <a:pt x="748302" y="2278612"/>
                    <a:pt x="499542" y="2270976"/>
                    <a:pt x="292356" y="2135517"/>
                  </a:cubicBezTo>
                  <a:cubicBezTo>
                    <a:pt x="16108" y="1954904"/>
                    <a:pt x="-81621" y="1615443"/>
                    <a:pt x="74072" y="1377309"/>
                  </a:cubicBezTo>
                  <a:cubicBezTo>
                    <a:pt x="122726" y="1302892"/>
                    <a:pt x="190371" y="1247177"/>
                    <a:pt x="268817" y="1211254"/>
                  </a:cubicBezTo>
                  <a:lnTo>
                    <a:pt x="293361" y="1201872"/>
                  </a:lnTo>
                  <a:lnTo>
                    <a:pt x="265456" y="1171881"/>
                  </a:lnTo>
                  <a:cubicBezTo>
                    <a:pt x="224731" y="1118426"/>
                    <a:pt x="200951" y="1053986"/>
                    <a:pt x="200951" y="984620"/>
                  </a:cubicBezTo>
                  <a:cubicBezTo>
                    <a:pt x="200951" y="915255"/>
                    <a:pt x="224731" y="850814"/>
                    <a:pt x="265456" y="797360"/>
                  </a:cubicBezTo>
                  <a:lnTo>
                    <a:pt x="292350" y="768455"/>
                  </a:lnTo>
                  <a:lnTo>
                    <a:pt x="261071" y="734838"/>
                  </a:lnTo>
                  <a:cubicBezTo>
                    <a:pt x="220346" y="681383"/>
                    <a:pt x="196566" y="616943"/>
                    <a:pt x="196566" y="547577"/>
                  </a:cubicBezTo>
                  <a:cubicBezTo>
                    <a:pt x="196566" y="362602"/>
                    <a:pt x="365667" y="212651"/>
                    <a:pt x="574264" y="212651"/>
                  </a:cubicBezTo>
                  <a:cubicBezTo>
                    <a:pt x="626413" y="212651"/>
                    <a:pt x="676094" y="222023"/>
                    <a:pt x="721281" y="238971"/>
                  </a:cubicBezTo>
                  <a:lnTo>
                    <a:pt x="777931" y="266238"/>
                  </a:lnTo>
                  <a:lnTo>
                    <a:pt x="804952" y="222094"/>
                  </a:lnTo>
                  <a:cubicBezTo>
                    <a:pt x="872827" y="133002"/>
                    <a:pt x="987772" y="74428"/>
                    <a:pt x="1118145" y="74428"/>
                  </a:cubicBezTo>
                  <a:cubicBezTo>
                    <a:pt x="1222444" y="74428"/>
                    <a:pt x="1316868" y="111916"/>
                    <a:pt x="1385218" y="172525"/>
                  </a:cubicBezTo>
                  <a:lnTo>
                    <a:pt x="1427565" y="218038"/>
                  </a:lnTo>
                  <a:lnTo>
                    <a:pt x="1471108" y="164073"/>
                  </a:lnTo>
                  <a:cubicBezTo>
                    <a:pt x="1570524" y="65083"/>
                    <a:pt x="1738883" y="0"/>
                    <a:pt x="1929839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197955" y="2139183"/>
            <a:ext cx="28867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Chúng mình cùng làm mô hình chuỗi thức ăn</a:t>
            </a: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để mô tả mối liên hệ giữa các sinh vật</a:t>
            </a: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tự nhiên trong chuỗi thức ăn nhé!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816" y="3816842"/>
            <a:ext cx="1555267" cy="2877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0" grpId="0"/>
      <p:bldP spid="13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01749" y="1669312"/>
            <a:ext cx="7480005" cy="44763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21046" y="496671"/>
            <a:ext cx="35059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angolin" pitchFamily="2" charset="0"/>
                <a:ea typeface="Roboto" pitchFamily="2" charset="0"/>
                <a:cs typeface="+mn-cs"/>
              </a:rPr>
              <a:t>PHIẾU HỌC TẬP SỐ 1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Pangolin" pitchFamily="2" charset="0"/>
              <a:ea typeface="Roboto" pitchFamily="2" charset="0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799" y="-34304"/>
            <a:ext cx="1684913" cy="15503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242" y="2103929"/>
            <a:ext cx="6037019" cy="338786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878765" y="2700670"/>
            <a:ext cx="1267933" cy="23710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10663" y="2955852"/>
            <a:ext cx="1052623" cy="39340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78765" y="4019108"/>
            <a:ext cx="1363626" cy="8506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910663" y="3152554"/>
            <a:ext cx="1172240" cy="150450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878765" y="4218468"/>
            <a:ext cx="1267933" cy="104596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736806" y="2743199"/>
            <a:ext cx="1084520" cy="104067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804396" y="3349256"/>
            <a:ext cx="1016930" cy="1828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4673011" y="3062177"/>
            <a:ext cx="1148315" cy="87494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574026" y="3152554"/>
            <a:ext cx="1247300" cy="211188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4804396" y="5264434"/>
            <a:ext cx="10169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1834458" y="229525"/>
            <a:ext cx="6169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NHẬN BIẾT MỐI LIÊN HỆ VỀ THỨC ĂN GIỮA CÁC SINH VẬT QUA CHUỖI THỨC ĂN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77"/>
            <a:ext cx="1684913" cy="15503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36248" y="1366398"/>
            <a:ext cx="2889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Quan sát và cho biết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360" y="4407283"/>
            <a:ext cx="3254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Con chấu chấu đang làm gì?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Down Arrow 15"/>
          <p:cNvSpPr/>
          <p:nvPr/>
        </p:nvSpPr>
        <p:spPr>
          <a:xfrm rot="16200000">
            <a:off x="3944284" y="5887753"/>
            <a:ext cx="536276" cy="56923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361" y="4841428"/>
            <a:ext cx="2969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zh-CN" sz="2400" noProof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Con châu chấu đang ăn cỏ.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1214" y="5456725"/>
            <a:ext cx="3146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Thức ăn của </a:t>
            </a: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châu chấu là gì?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421" y="2083476"/>
            <a:ext cx="2135309" cy="25300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108" y="4963876"/>
            <a:ext cx="3859103" cy="18045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1215" y="5918389"/>
            <a:ext cx="374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Thức ăn của </a:t>
            </a:r>
            <a:r>
              <a:rPr lang="en-US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châu chấu là lá cỏ.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07700" y="2665942"/>
            <a:ext cx="428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Mối liên hệ về thức ăn giữa các sinh</a:t>
            </a: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vật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07700" y="3187261"/>
            <a:ext cx="374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Cỏ là thức ăn của châu chấu.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48720" y="3855214"/>
            <a:ext cx="2141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Ý nghĩa của mũi tên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51475" y="4316879"/>
            <a:ext cx="3182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Mũi tên cho biết sinh vật này là thức ăn của sinh vật kia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953747" y="5866162"/>
            <a:ext cx="814221" cy="7119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6" grpId="0" animBg="1"/>
      <p:bldP spid="18" grpId="0"/>
      <p:bldP spid="19" grpId="0"/>
      <p:bldP spid="21" grpId="0"/>
      <p:bldP spid="22" grpId="0"/>
      <p:bldP spid="23" grpId="0"/>
      <p:bldP spid="24" grpId="0"/>
      <p:bldP spid="25" grpId="0"/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1834458" y="229525"/>
            <a:ext cx="6169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NHẬN BIẾT MỐI LIÊN HỆ VỀ THỨC ĂN GIỮA CÁC SINH VẬT QUA CHUỖI THỨC ĂN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77"/>
            <a:ext cx="1684913" cy="15503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36248" y="1366398"/>
            <a:ext cx="2889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Quan sát và cho biết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360" y="4407283"/>
            <a:ext cx="3254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Con chim đang làm gì?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Down Arrow 15"/>
          <p:cNvSpPr/>
          <p:nvPr/>
        </p:nvSpPr>
        <p:spPr>
          <a:xfrm rot="16200000">
            <a:off x="4037497" y="5817406"/>
            <a:ext cx="536276" cy="56923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361" y="4908344"/>
            <a:ext cx="3739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 noProof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Con chim đang ăn con châu chấu.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1214" y="5621980"/>
            <a:ext cx="3146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Thức ăn của </a:t>
            </a: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chim là gì?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421" y="2310864"/>
            <a:ext cx="2135309" cy="2075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276" y="4893529"/>
            <a:ext cx="3611195" cy="18045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1215" y="6083644"/>
            <a:ext cx="374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Thức ăn của </a:t>
            </a:r>
            <a:r>
              <a:rPr lang="en-US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chim là châu chấu.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84558" y="3244647"/>
            <a:ext cx="428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Mối liên hệ về thức ăn giữa các sinh</a:t>
            </a: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vật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4558" y="3765965"/>
            <a:ext cx="374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Châu chấu là thức ăn của chim.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6" grpId="0" animBg="1"/>
      <p:bldP spid="18" grpId="0"/>
      <p:bldP spid="19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054" y="1812664"/>
            <a:ext cx="3859103" cy="1804572"/>
          </a:xfrm>
          <a:prstGeom prst="rect">
            <a:avLst/>
          </a:prstGeom>
        </p:spPr>
      </p:pic>
      <p:sp>
        <p:nvSpPr>
          <p:cNvPr id="117" name="TextBox 116"/>
          <p:cNvSpPr txBox="1"/>
          <p:nvPr/>
        </p:nvSpPr>
        <p:spPr>
          <a:xfrm>
            <a:off x="1834458" y="229525"/>
            <a:ext cx="6169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NHẬN BIẾT MỐI LIÊN HỆ VỀ THỨC ĂN GIỮA CÁC SINH VẬT QUA CHUỖI THỨC ĂN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77"/>
            <a:ext cx="1684913" cy="15503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2"/>
          <a:stretch>
            <a:fillRect/>
          </a:stretch>
        </p:blipFill>
        <p:spPr>
          <a:xfrm>
            <a:off x="5805471" y="4303347"/>
            <a:ext cx="1964426" cy="180457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22464" y="4326065"/>
            <a:ext cx="37234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Một chuỗi thức ăn gồm nhiều sinh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vật có mối liên hệ thức ăn với nhau.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 flipH="1">
            <a:off x="5919980" y="3588634"/>
            <a:ext cx="819048" cy="25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22464" y="5228351"/>
            <a:ext cx="42820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Mỗi sinh vật có thể tham gia vào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lvl="0" algn="just">
              <a:defRPr/>
            </a:pPr>
            <a:r>
              <a:rPr lang="vi-VN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nhiều chuỗi thức ăn khác nhau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77"/>
            <a:ext cx="1684913" cy="15503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76428" y="1423574"/>
            <a:ext cx="3420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Quan sát và thực hiện yêu cầu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32542" y="2468934"/>
            <a:ext cx="59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Mô tả mối liên hệ về thức ăn giữa các sinh vật trong hình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4458" y="229525"/>
            <a:ext cx="6169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NHẬN BIẾT MỐI LIÊN HỆ VỀ THỨC ĂN GIỮA CÁC SINH VẬT QUA CHUỖI THỨC ĂN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98" y="4684418"/>
            <a:ext cx="7543800" cy="18528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3191927" y="4578076"/>
            <a:ext cx="614286" cy="3333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41626" y="3580811"/>
            <a:ext cx="153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Thỏ ăn cà rốt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5671040" y="4515694"/>
            <a:ext cx="614286" cy="3333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04150" y="3631124"/>
            <a:ext cx="153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Sói ăn thỏ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3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77"/>
            <a:ext cx="1684913" cy="15503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97950" y="1531255"/>
            <a:ext cx="4750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Sử dụng mũi tên vẽ sơ đồ mô tả mối liên hệ về thức ăn giữa các sinh vật trong</a:t>
            </a:r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hình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0945" y="265111"/>
            <a:ext cx="6169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NHẬN BIẾT MỐI LIÊN HỆ VỀ THỨC ĂN GIỮA CÁC SINH VẬT QUA CHUỖI THỨC ĂN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2703491" y="4755218"/>
            <a:ext cx="614286" cy="3333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5572380" y="4709086"/>
            <a:ext cx="614286" cy="33333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868282" y="4525707"/>
            <a:ext cx="1226075" cy="595423"/>
          </a:xfrm>
          <a:prstGeom prst="roundRect">
            <a:avLst>
              <a:gd name="adj" fmla="val 50000"/>
            </a:avLst>
          </a:prstGeom>
          <a:solidFill>
            <a:srgbClr val="F8C1D9"/>
          </a:solidFill>
          <a:ln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Ốc sên</a:t>
            </a:r>
            <a:endParaRPr lang="en-US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664690" y="4525707"/>
            <a:ext cx="1226075" cy="595423"/>
          </a:xfrm>
          <a:prstGeom prst="roundRect">
            <a:avLst>
              <a:gd name="adj" fmla="val 50000"/>
            </a:avLst>
          </a:prstGeom>
          <a:solidFill>
            <a:srgbClr val="F8C1D9"/>
          </a:solidFill>
          <a:ln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Vịt</a:t>
            </a:r>
            <a:endParaRPr lang="en-US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94003" y="2528111"/>
            <a:ext cx="6452884" cy="1638574"/>
            <a:chOff x="1725337" y="2528111"/>
            <a:chExt cx="8603845" cy="163857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5337" y="2528111"/>
              <a:ext cx="8603845" cy="1638574"/>
            </a:xfrm>
            <a:prstGeom prst="roundRect">
              <a:avLst>
                <a:gd name="adj" fmla="val 50000"/>
              </a:avLst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4263015" y="3330349"/>
              <a:ext cx="3576348" cy="352253"/>
              <a:chOff x="3896793" y="5516542"/>
              <a:chExt cx="3817503" cy="377622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 flipH="1">
                <a:off x="3896793" y="5516542"/>
                <a:ext cx="681487" cy="333333"/>
              </a:xfrm>
              <a:prstGeom prst="round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 flipH="1">
                <a:off x="7063994" y="5560831"/>
                <a:ext cx="650302" cy="333333"/>
              </a:xfrm>
              <a:prstGeom prst="roundRect">
                <a:avLst/>
              </a:prstGeom>
            </p:spPr>
          </p:pic>
        </p:grpSp>
      </p:grpSp>
      <p:sp>
        <p:nvSpPr>
          <p:cNvPr id="13" name="TextBox 12"/>
          <p:cNvSpPr txBox="1"/>
          <p:nvPr/>
        </p:nvSpPr>
        <p:spPr>
          <a:xfrm>
            <a:off x="4051885" y="4611715"/>
            <a:ext cx="836225" cy="461665"/>
          </a:xfrm>
          <a:prstGeom prst="rect">
            <a:avLst/>
          </a:prstGeom>
          <a:solidFill>
            <a:srgbClr val="F8C1D9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?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0062" y="4580755"/>
            <a:ext cx="735329" cy="461665"/>
          </a:xfrm>
          <a:prstGeom prst="rect">
            <a:avLst/>
          </a:prstGeom>
          <a:solidFill>
            <a:srgbClr val="F8C1D9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?</a:t>
            </a:r>
            <a:endParaRPr lang="vi-VN" altLang="zh-CN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67361" y="5420271"/>
            <a:ext cx="4750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</a:t>
            </a:r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ên sinh vật đứng đầu trong chuỗi thức ăn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71875" y="4525707"/>
            <a:ext cx="1226075" cy="59542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Bèo</a:t>
            </a:r>
            <a:endParaRPr lang="en-US" sz="240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7.40741E-7 L 0.29623 0.2238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5" y="1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0" grpId="0"/>
      <p:bldP spid="6" grpId="0" animBg="1"/>
      <p:bldP spid="18" grpId="0" animBg="1"/>
      <p:bldP spid="13" grpId="0" animBg="1"/>
      <p:bldP spid="13" grpId="1" animBg="1"/>
      <p:bldP spid="25" grpId="0" animBg="1"/>
      <p:bldP spid="25" grpId="1" animBg="1"/>
      <p:bldP spid="26" grpId="0"/>
      <p:bldP spid="19" grpId="0" animBg="1"/>
      <p:bldP spid="19" grpId="1" animBg="1"/>
      <p:bldP spid="19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" t="4867" b="242"/>
          <a:stretch>
            <a:fillRect/>
          </a:stretch>
        </p:blipFill>
        <p:spPr>
          <a:xfrm>
            <a:off x="777593" y="2623587"/>
            <a:ext cx="7105761" cy="4127528"/>
          </a:xfrm>
          <a:prstGeom prst="roundRect">
            <a:avLst>
              <a:gd name="adj" fmla="val 32870"/>
            </a:avLst>
          </a:prstGeom>
        </p:spPr>
      </p:pic>
      <p:sp>
        <p:nvSpPr>
          <p:cNvPr id="117" name="TextBox 116"/>
          <p:cNvSpPr txBox="1"/>
          <p:nvPr/>
        </p:nvSpPr>
        <p:spPr>
          <a:xfrm>
            <a:off x="1548949" y="438110"/>
            <a:ext cx="7063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3200" b="1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TÌM HIỂU VỀ CHUỖI THỨC ĂN TRONG TỰ NHIÊN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64" y="135135"/>
            <a:ext cx="1684913" cy="15503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17495" y="1108673"/>
            <a:ext cx="4089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Quan sát hình và thực hiện yêu cầu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9694931">
            <a:off x="1538188" y="3120827"/>
            <a:ext cx="1297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7030A0"/>
                </a:solidFill>
                <a:latin typeface="Roboto" pitchFamily="2" charset="0"/>
                <a:ea typeface="Roboto" pitchFamily="2" charset="0"/>
              </a:rPr>
              <a:t>Nai ăn cỏ</a:t>
            </a:r>
            <a:endParaRPr lang="en-US" altLang="zh-CN" sz="2400" noProof="0">
              <a:solidFill>
                <a:srgbClr val="7030A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87147" y="1592404"/>
            <a:ext cx="4496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Kể tên các chuỗi thức ăn có trong hình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56936" y="4029133"/>
            <a:ext cx="430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200" b="1">
                <a:solidFill>
                  <a:srgbClr val="7030A0"/>
                </a:solidFill>
                <a:latin typeface="Roboto Black" pitchFamily="2" charset="0"/>
                <a:ea typeface="Roboto Black" pitchFamily="2" charset="0"/>
              </a:rPr>
              <a:t>1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76690" y="4606280"/>
            <a:ext cx="430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200" b="1">
                <a:solidFill>
                  <a:srgbClr val="FF0000"/>
                </a:solidFill>
                <a:latin typeface="Roboto Black" pitchFamily="2" charset="0"/>
                <a:ea typeface="Roboto Black" pitchFamily="2" charset="0"/>
              </a:rPr>
              <a:t>2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1717" y="2262593"/>
            <a:ext cx="1297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7030A0"/>
                </a:solidFill>
                <a:latin typeface="Roboto" pitchFamily="2" charset="0"/>
                <a:ea typeface="Roboto" pitchFamily="2" charset="0"/>
              </a:rPr>
              <a:t>Nai là thức ăn cho hổ</a:t>
            </a:r>
            <a:endParaRPr lang="en-US" altLang="zh-CN" sz="2400" noProof="0">
              <a:solidFill>
                <a:srgbClr val="7030A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8535" y="4383075"/>
            <a:ext cx="1297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Sâu ăn cỏ</a:t>
            </a:r>
            <a:endParaRPr lang="en-US" altLang="zh-CN" sz="2400" noProof="0">
              <a:solidFill>
                <a:srgbClr val="FF0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30405" y="3906021"/>
            <a:ext cx="1297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Sâu là thức ăn cho ếch</a:t>
            </a:r>
            <a:endParaRPr lang="en-US" altLang="zh-CN" sz="2400" noProof="0">
              <a:solidFill>
                <a:srgbClr val="FF0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76690" y="5137809"/>
            <a:ext cx="430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200" b="1">
                <a:solidFill>
                  <a:srgbClr val="00B050"/>
                </a:solidFill>
                <a:latin typeface="Roboto Black" pitchFamily="2" charset="0"/>
                <a:ea typeface="Roboto Black" pitchFamily="2" charset="0"/>
              </a:rPr>
              <a:t>3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Black" pitchFamily="2" charset="0"/>
              <a:ea typeface="Roboto Black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686983">
            <a:off x="1538186" y="5656913"/>
            <a:ext cx="1297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00B050"/>
                </a:solidFill>
                <a:latin typeface="Roboto" pitchFamily="2" charset="0"/>
                <a:ea typeface="Roboto" pitchFamily="2" charset="0"/>
              </a:rPr>
              <a:t>Châu chấu ăn cỏ</a:t>
            </a:r>
            <a:endParaRPr lang="en-US" altLang="zh-CN" sz="2400" noProof="0">
              <a:solidFill>
                <a:srgbClr val="00B05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30474" y="5307085"/>
            <a:ext cx="177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2400">
                <a:solidFill>
                  <a:srgbClr val="00B050"/>
                </a:solidFill>
                <a:latin typeface="Roboto" pitchFamily="2" charset="0"/>
                <a:ea typeface="Roboto" pitchFamily="2" charset="0"/>
              </a:rPr>
              <a:t>Châu chấu là thức ăn cho gà</a:t>
            </a:r>
            <a:endParaRPr lang="en-US" altLang="zh-CN" sz="2400" noProof="0">
              <a:solidFill>
                <a:srgbClr val="00B050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0" grpId="0"/>
      <p:bldP spid="14" grpId="0"/>
      <p:bldP spid="18" grpId="0"/>
      <p:bldP spid="21" grpId="0"/>
      <p:bldP spid="22" grpId="0"/>
      <p:bldP spid="17" grpId="0"/>
      <p:bldP spid="19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140737" y="483720"/>
            <a:ext cx="29693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+mn-cs"/>
              </a:rPr>
              <a:t>BÀI TẬP VỀ NHÀ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403" y="1364090"/>
            <a:ext cx="51435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nguyên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liệu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buổi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3" y="90888"/>
            <a:ext cx="1420185" cy="130677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132" y="2201478"/>
            <a:ext cx="1421660" cy="16084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170" l="0" r="100000">
                        <a14:foregroundMark x1="32948" y1="37736" x2="18497" y2="30189"/>
                        <a14:foregroundMark x1="43931" y1="59434" x2="32948" y2="71698"/>
                        <a14:foregroundMark x1="45087" y1="46226" x2="34104" y2="37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58025">
            <a:off x="6006829" y="2550892"/>
            <a:ext cx="1054699" cy="4846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8" r="13090"/>
          <a:stretch>
            <a:fillRect/>
          </a:stretch>
        </p:blipFill>
        <p:spPr>
          <a:xfrm>
            <a:off x="5291796" y="2142232"/>
            <a:ext cx="818331" cy="14122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0402" y="2398352"/>
            <a:ext cx="1382826" cy="11561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52" y="3647929"/>
            <a:ext cx="7010669" cy="2805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854691" y="2957634"/>
            <a:ext cx="4392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+mn-cs"/>
              </a:rPr>
              <a:t>TẠM BIỆT CÁC EM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4415" y="2700016"/>
            <a:ext cx="1191299" cy="26025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1" y="154683"/>
            <a:ext cx="1420185" cy="1306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1.85185E-6 L -3.75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85" y="-111334"/>
            <a:ext cx="1684913" cy="15503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0276" y="1725904"/>
            <a:ext cx="5270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Roboto" pitchFamily="2" charset="0"/>
              </a:rPr>
              <a:t> 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Roboto" pitchFamily="2" charset="0"/>
            </a:endParaRPr>
          </a:p>
        </p:txBody>
      </p:sp>
      <p:sp>
        <p:nvSpPr>
          <p:cNvPr id="3" name="AutoShape 4"/>
          <p:cNvSpPr>
            <a14:cpLocks xmlns:a14="http://schemas.microsoft.com/office/drawing/2010/main" noChangeAspect="1" noChangeArrowheads="1"/>
          </p:cNvSpPr>
          <p:nvPr/>
        </p:nvSpPr>
        <p:spPr bwMode="auto">
          <a:xfrm>
            <a:off x="4457700" y="2209800"/>
            <a:ext cx="10287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>
            <a14:cpLocks xmlns:a14="http://schemas.microsoft.com/office/drawing/2010/main" noChangeArrowheads="1"/>
          </p:cNvSpPr>
          <p:nvPr/>
        </p:nvSpPr>
        <p:spPr bwMode="auto">
          <a:xfrm>
            <a:off x="1755845" y="1639312"/>
            <a:ext cx="190691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br>
              <a:rPr kumimoji="0" lang="vi-VN" alt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vi-VN" alt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79899" y="1639311"/>
            <a:ext cx="2988089" cy="4978066"/>
            <a:chOff x="6660237" y="1854141"/>
            <a:chExt cx="3984118" cy="4978066"/>
          </a:xfrm>
        </p:grpSpPr>
        <p:sp>
          <p:nvSpPr>
            <p:cNvPr id="10" name="Rectangle 9"/>
            <p:cNvSpPr/>
            <p:nvPr/>
          </p:nvSpPr>
          <p:spPr>
            <a:xfrm>
              <a:off x="6660237" y="1854141"/>
              <a:ext cx="3956710" cy="3159159"/>
            </a:xfrm>
            <a:prstGeom prst="rect">
              <a:avLst/>
            </a:prstGeom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perspectiveBelow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687645" y="4626293"/>
              <a:ext cx="3956710" cy="2205914"/>
            </a:xfrm>
            <a:prstGeom prst="rect">
              <a:avLst/>
            </a:prstGeom>
            <a:ln>
              <a:noFill/>
            </a:ln>
            <a:scene3d>
              <a:camera prst="perspectiveRelaxedModerately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2373260" y="213294"/>
            <a:ext cx="439748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Roboto Black" pitchFamily="2" charset="0"/>
              </a:rPr>
              <a:t>TRƯNG BÀY VÀ GIỚI THIỆU 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Roboto Black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Roboto Black" pitchFamily="2" charset="0"/>
              </a:rPr>
              <a:t>MÔ HÌNH CHUỖI THỨC ĂN</a:t>
            </a:r>
            <a:endParaRPr kumimoji="0" lang="vi-VN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Roboto Black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94" y="3217921"/>
            <a:ext cx="3354608" cy="23870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099" y="1639311"/>
            <a:ext cx="3301742" cy="4938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7" y="845"/>
            <a:ext cx="1684913" cy="15503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39964" y="104494"/>
            <a:ext cx="42640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Roboto Black" pitchFamily="2" charset="0"/>
              </a:rPr>
              <a:t>TRƯNG BÀY VÀ GIỚI THIỆU MÔ HÌNH CHUỖI THỨC ĂN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Roboto Black" pitchFamily="2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134" y="5529288"/>
            <a:ext cx="1590908" cy="119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367" y="1790141"/>
            <a:ext cx="1538868" cy="136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313" y="5529287"/>
            <a:ext cx="1590908" cy="114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33" y="2868840"/>
            <a:ext cx="1937513" cy="17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406" y="2939082"/>
            <a:ext cx="1536946" cy="136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Right 1"/>
          <p:cNvSpPr/>
          <p:nvPr/>
        </p:nvSpPr>
        <p:spPr>
          <a:xfrm>
            <a:off x="3526186" y="6072569"/>
            <a:ext cx="676049" cy="27506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Arrow: Right 2"/>
          <p:cNvSpPr/>
          <p:nvPr/>
        </p:nvSpPr>
        <p:spPr>
          <a:xfrm rot="21407464">
            <a:off x="3574197" y="3519868"/>
            <a:ext cx="843443" cy="28506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Arrow: Right 3"/>
          <p:cNvSpPr/>
          <p:nvPr/>
        </p:nvSpPr>
        <p:spPr>
          <a:xfrm rot="19888474">
            <a:off x="6427336" y="3411151"/>
            <a:ext cx="676049" cy="2233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Arrow: Right 5"/>
          <p:cNvSpPr/>
          <p:nvPr/>
        </p:nvSpPr>
        <p:spPr>
          <a:xfrm rot="12718019">
            <a:off x="3463761" y="4797854"/>
            <a:ext cx="735697" cy="29495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20105" y="1255095"/>
            <a:ext cx="6136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vi-VN" sz="2400">
                <a:solidFill>
                  <a:srgbClr val="002060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Sử dụng sản phẩm để mô tả chuỗi thức ăn trong tự nhiên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Robo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3" grpId="0" animBg="1"/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6036" y="1354298"/>
            <a:ext cx="6351926" cy="52697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101920" y="1423541"/>
            <a:ext cx="1909292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Thực hiện đánh giá bằng hình dán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8616" y="190409"/>
            <a:ext cx="34924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Roboto Black" pitchFamily="2" charset="0"/>
              </a:rPr>
              <a:t>ĐÁNH GIÁ SẢN PHẨM</a:t>
            </a:r>
            <a:endParaRPr kumimoji="0" lang="vi-VN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Roboto Black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84913" cy="155036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18325" y="3474250"/>
            <a:ext cx="2625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Roboto" pitchFamily="2" charset="0"/>
              </a:rPr>
              <a:t>Có ít nhất ba sinh vật trong chuỗi thức ăn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Roboto" pitchFamily="2" charset="0"/>
              </a:rPr>
              <a:t>.</a:t>
            </a:r>
            <a:endParaRPr kumimoji="0" lang="vi-V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0974" y="4387446"/>
            <a:ext cx="26798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Roboto" pitchFamily="2" charset="0"/>
              </a:rPr>
              <a:t>Thể hiện được mối liên hệ về thức ăn giữa các sinh vật trong chuỗi thức ăn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Roboto" pitchFamily="2" charset="0"/>
              </a:rPr>
              <a:t>.</a:t>
            </a:r>
            <a:endParaRPr kumimoji="0" lang="vi-VN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0975" y="5536433"/>
            <a:ext cx="2414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Roboto" pitchFamily="2" charset="0"/>
              </a:rPr>
              <a:t>Chắc chắn, đẹp, sử dụng được nhiều lần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Roboto" pitchFamily="2" charset="0"/>
              </a:rPr>
              <a:t>.</a:t>
            </a:r>
            <a:endParaRPr kumimoji="0" lang="vi-VN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827" t="7035" r="5654" b="3542"/>
          <a:stretch>
            <a:fillRect/>
          </a:stretch>
        </p:blipFill>
        <p:spPr>
          <a:xfrm>
            <a:off x="4844838" y="3524549"/>
            <a:ext cx="651446" cy="868595"/>
          </a:xfrm>
          <a:prstGeom prst="ellipse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9571" t="6413" r="10420" b="6660"/>
          <a:stretch>
            <a:fillRect/>
          </a:stretch>
        </p:blipFill>
        <p:spPr>
          <a:xfrm>
            <a:off x="5738215" y="4470810"/>
            <a:ext cx="636700" cy="848933"/>
          </a:xfrm>
          <a:prstGeom prst="ellipse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642" t="6399" r="6278" b="6897"/>
          <a:stretch>
            <a:fillRect/>
          </a:stretch>
        </p:blipFill>
        <p:spPr>
          <a:xfrm>
            <a:off x="6739124" y="5448835"/>
            <a:ext cx="659098" cy="878797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/>
          <p:nvPr/>
        </p:nvSpPr>
        <p:spPr>
          <a:xfrm flipH="1" flipV="1">
            <a:off x="1087239" y="1416789"/>
            <a:ext cx="6901364" cy="4952839"/>
          </a:xfrm>
          <a:prstGeom prst="roundRect">
            <a:avLst/>
          </a:prstGeom>
          <a:noFill/>
          <a:ln w="28575">
            <a:solidFill>
              <a:srgbClr val="9562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42409" y="3563690"/>
            <a:ext cx="4392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Black" pitchFamily="2" charset="0"/>
                <a:ea typeface="Roboto Black" pitchFamily="2" charset="0"/>
                <a:cs typeface="+mn-cs"/>
              </a:rPr>
              <a:t>TẠM BIỆT CÁC EM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Black" pitchFamily="2" charset="0"/>
              <a:ea typeface="Roboto Black" pitchFamily="2" charset="0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4415" y="2700016"/>
            <a:ext cx="1191299" cy="26025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13" y="1451587"/>
            <a:ext cx="1684913" cy="1550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-2.59259E-6 L 1.041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On-screen Show (4:3)</PresentationFormat>
  <Paragraphs>102</Paragraphs>
  <Slides>0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SimSun</vt:lpstr>
      <vt:lpstr>Wingdings</vt:lpstr>
      <vt:lpstr>Roboto Black</vt:lpstr>
      <vt:lpstr>Muli</vt:lpstr>
      <vt:lpstr>Roboto</vt:lpstr>
      <vt:lpstr>Pangolin</vt:lpstr>
      <vt:lpstr>Times New Roman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iPhone</cp:lastModifiedBy>
  <cp:revision>1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2152EA81DFAE08CE31A32A68591D3760_32</vt:lpwstr>
  </property>
  <property fmtid="{D5CDD505-2E9C-101B-9397-08002B2CF9AE}" pid="3" name="KSOProductBuildVer">
    <vt:lpwstr>2052-11.34.01</vt:lpwstr>
  </property>
</Properties>
</file>