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1.svg" ContentType="image/svg+xml"/>
  <Override PartName="/ppt/media/image23.svg" ContentType="image/svg+xml"/>
  <Override PartName="/ppt/media/image3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4" r:id="rId4"/>
  </p:sldMasterIdLst>
  <p:notesMasterIdLst>
    <p:notesMasterId r:id="rId15"/>
  </p:notesMasterIdLst>
  <p:sldIdLst>
    <p:sldId id="405" r:id="rId5"/>
    <p:sldId id="410" r:id="rId6"/>
    <p:sldId id="430" r:id="rId7"/>
    <p:sldId id="411" r:id="rId8"/>
    <p:sldId id="431" r:id="rId9"/>
    <p:sldId id="282" r:id="rId10"/>
    <p:sldId id="388" r:id="rId11"/>
    <p:sldId id="412" r:id="rId12"/>
    <p:sldId id="451" r:id="rId13"/>
    <p:sldId id="413" r:id="rId14"/>
    <p:sldId id="393" r:id="rId16"/>
    <p:sldId id="432" r:id="rId17"/>
    <p:sldId id="285" r:id="rId18"/>
    <p:sldId id="395" r:id="rId19"/>
    <p:sldId id="287" r:id="rId20"/>
    <p:sldId id="397" r:id="rId21"/>
    <p:sldId id="289" r:id="rId22"/>
    <p:sldId id="399" r:id="rId23"/>
    <p:sldId id="467" r:id="rId24"/>
    <p:sldId id="474" r:id="rId25"/>
    <p:sldId id="475" r:id="rId26"/>
    <p:sldId id="400" r:id="rId27"/>
    <p:sldId id="290" r:id="rId28"/>
    <p:sldId id="294" r:id="rId29"/>
    <p:sldId id="358" r:id="rId30"/>
    <p:sldId id="408" r:id="rId31"/>
    <p:sldId id="40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6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CC00"/>
    <a:srgbClr val="CC00FF"/>
    <a:srgbClr val="FF6600"/>
    <a:srgbClr val="F9DDFF"/>
    <a:srgbClr val="F2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3" autoAdjust="0"/>
    <p:restoredTop sz="87384" autoAdjust="0"/>
  </p:normalViewPr>
  <p:slideViewPr>
    <p:cSldViewPr snapToGrid="0">
      <p:cViewPr varScale="1">
        <p:scale>
          <a:sx n="41" d="100"/>
          <a:sy n="41" d="100"/>
        </p:scale>
        <p:origin x="1002" y="48"/>
      </p:cViewPr>
      <p:guideLst>
        <p:guide orient="horz" pos="2196"/>
        <p:guide pos="36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CC168-84E7-4432-BE32-7DCA88E2D11F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31DEC-85F9-49E5-BD16-BC9259EB91B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31DEC-85F9-49E5-BD16-BC9259EB91B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14061-592A-45C5-8599-14E6FBA4429B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ig photo as backgroun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8E444-91ED-46D1-87D1-D85F5DFFDE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B2EDE-5285-49E2-8A41-7F8BD5DAD0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8316C-7511-4921-AA1A-EDA2B0846B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0EED3-9861-4CA8-99DA-2002D95360D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emf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7" Type="http://schemas.openxmlformats.org/officeDocument/2006/relationships/slideLayout" Target="../slideLayouts/slideLayout18.xml"/><Relationship Id="rId16" Type="http://schemas.openxmlformats.org/officeDocument/2006/relationships/image" Target="../media/image16.emf"/><Relationship Id="rId15" Type="http://schemas.openxmlformats.org/officeDocument/2006/relationships/image" Target="../media/image15.emf"/><Relationship Id="rId14" Type="http://schemas.openxmlformats.org/officeDocument/2006/relationships/image" Target="../media/image14.emf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image" Target="../media/image11.emf"/><Relationship Id="rId10" Type="http://schemas.openxmlformats.org/officeDocument/2006/relationships/image" Target="../media/image10.emf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7" Type="http://schemas.openxmlformats.org/officeDocument/2006/relationships/image" Target="../media/image6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7.emf"/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" Type="http://schemas.openxmlformats.org/officeDocument/2006/relationships/image" Target="../media/image16.em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6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7.emf"/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7" Type="http://schemas.openxmlformats.org/officeDocument/2006/relationships/image" Target="../media/image6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7.emf"/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7.png"/><Relationship Id="rId7" Type="http://schemas.openxmlformats.org/officeDocument/2006/relationships/image" Target="../media/image6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7.emf"/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svg"/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svg"/><Relationship Id="rId8" Type="http://schemas.openxmlformats.org/officeDocument/2006/relationships/image" Target="../media/image30.png"/><Relationship Id="rId7" Type="http://schemas.openxmlformats.org/officeDocument/2006/relationships/image" Target="../media/image6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7.emf"/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/>
          <a:srcRect l="19244" t="22543" r="26349" b="26833"/>
          <a:stretch>
            <a:fillRect/>
          </a:stretch>
        </p:blipFill>
        <p:spPr>
          <a:xfrm>
            <a:off x="4094176" y="1619566"/>
            <a:ext cx="5611668" cy="365543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/>
          <a:srcRect l="79298"/>
          <a:stretch>
            <a:fillRect/>
          </a:stretch>
        </p:blipFill>
        <p:spPr>
          <a:xfrm>
            <a:off x="9632373" y="1656031"/>
            <a:ext cx="1438970" cy="359148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486" y="528839"/>
            <a:ext cx="755773" cy="7973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7670" y="814096"/>
            <a:ext cx="633706" cy="5168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664" y="198552"/>
            <a:ext cx="407754" cy="70125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5104" y="727088"/>
            <a:ext cx="420740" cy="3454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7505" y="899804"/>
            <a:ext cx="431128" cy="6570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3279" y="1794825"/>
            <a:ext cx="836285" cy="8363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2485" y="1849366"/>
            <a:ext cx="960949" cy="7817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91474" y="1023172"/>
            <a:ext cx="794730" cy="55061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4725" y="4468558"/>
            <a:ext cx="7766618" cy="189649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3828" y="3954149"/>
            <a:ext cx="882210" cy="225583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931" y="1556902"/>
            <a:ext cx="2269449" cy="4271839"/>
          </a:xfrm>
          <a:prstGeom prst="rect">
            <a:avLst/>
          </a:prstGeom>
        </p:spPr>
      </p:pic>
      <p:sp>
        <p:nvSpPr>
          <p:cNvPr id="20" name="文本框 19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4474914" y="1954759"/>
            <a:ext cx="4869523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 b="1" dirty="0" smtClean="0">
                <a:solidFill>
                  <a:srgbClr val="2143AF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 </a:t>
            </a:r>
            <a:endParaRPr lang="vi-VN" altLang="en-US" sz="4400" b="1" dirty="0" smtClean="0">
              <a:solidFill>
                <a:srgbClr val="2143AF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r>
              <a:rPr lang="vi-VN" altLang="en-US" sz="4400" b="1" dirty="0" smtClean="0">
                <a:solidFill>
                  <a:srgbClr val="2143AF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CHÀO MỪNG </a:t>
            </a:r>
            <a:r>
              <a:rPr lang="vi-VN" altLang="en-US" sz="4400" b="1" dirty="0" smtClean="0">
                <a:solidFill>
                  <a:srgbClr val="2143AF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QUÝ THẦY CÔ!</a:t>
            </a:r>
            <a:endParaRPr lang="vi-VN" altLang="en-US" sz="4400" b="1" dirty="0" smtClean="0">
              <a:solidFill>
                <a:srgbClr val="2143AF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endParaRPr lang="vi-VN" altLang="en-US" sz="4400" b="1" dirty="0" smtClean="0">
              <a:solidFill>
                <a:srgbClr val="2143AF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endParaRPr lang="vi-VN" altLang="en-US" sz="4400" b="1" dirty="0" smtClean="0">
              <a:solidFill>
                <a:srgbClr val="2143AF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1154" y="2879098"/>
            <a:ext cx="2076220" cy="29498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59587" y="4849091"/>
            <a:ext cx="1226617" cy="15160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98183" y="3414575"/>
            <a:ext cx="1215321" cy="23665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09925" y="428625"/>
            <a:ext cx="5772150" cy="1104900"/>
          </a:xfrm>
          <a:prstGeom prst="rect">
            <a:avLst/>
          </a:prstGeom>
          <a:solidFill>
            <a:srgbClr val="8EDEF2"/>
          </a:solidFill>
          <a:ln w="53975">
            <a:solidFill>
              <a:srgbClr val="121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4225" y="153107"/>
            <a:ext cx="835075" cy="16261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235" y="153107"/>
            <a:ext cx="1102930" cy="15669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663" y="1122152"/>
            <a:ext cx="431128" cy="65709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1242" y="1144233"/>
            <a:ext cx="1091291" cy="7560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238870" y="621456"/>
            <a:ext cx="4123055" cy="62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KIỂM TRA BÀI </a:t>
            </a:r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CŨ</a:t>
            </a:r>
            <a:endParaRPr lang="vi-VN" altLang="en-US" sz="3500" b="1" dirty="0">
              <a:solidFill>
                <a:srgbClr val="2143AF"/>
              </a:solidFill>
              <a:latin typeface="Times New Roman Bold" panose="02020503050405090304" charset="0"/>
              <a:ea typeface="Arial" panose="020B0604020202090204" pitchFamily="34" charset="0"/>
              <a:cs typeface="Times New Roman Bold" panose="020205030504050903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832860" y="2915285"/>
            <a:ext cx="2399030" cy="9531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Học thuộc 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ghi nhớ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13690" y="2118360"/>
            <a:ext cx="1103503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vi-VN" altLang="en-US" sz="2800" b="1" dirty="0" err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</a:rPr>
              <a:t>Câu 1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: Nêu công thức tính tốc độ? Cho biết ý nghĩa, 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đơn vị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các đại lượng có trong công 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thức?</a:t>
            </a:r>
            <a:endParaRPr lang="en-US" sz="3200" dirty="0">
              <a:solidFill>
                <a:srgbClr val="FF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09925" y="428625"/>
            <a:ext cx="5772150" cy="1104900"/>
          </a:xfrm>
          <a:prstGeom prst="rect">
            <a:avLst/>
          </a:prstGeom>
          <a:solidFill>
            <a:srgbClr val="8EDEF2"/>
          </a:solidFill>
          <a:ln w="53975">
            <a:solidFill>
              <a:srgbClr val="121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4225" y="153107"/>
            <a:ext cx="835075" cy="16261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235" y="153107"/>
            <a:ext cx="1102930" cy="15669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663" y="1122152"/>
            <a:ext cx="431128" cy="65709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1242" y="1144233"/>
            <a:ext cx="1091291" cy="7560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238870" y="621456"/>
            <a:ext cx="4123055" cy="62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KIỂM TRA BÀI </a:t>
            </a:r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CŨ</a:t>
            </a:r>
            <a:endParaRPr lang="vi-VN" altLang="en-US" sz="3500" b="1" dirty="0">
              <a:solidFill>
                <a:srgbClr val="2143AF"/>
              </a:solidFill>
              <a:latin typeface="Times New Roman Bold" panose="02020503050405090304" charset="0"/>
              <a:ea typeface="Arial" panose="020B0604020202090204" pitchFamily="34" charset="0"/>
              <a:cs typeface="Times New Roman Bold" panose="020205030504050903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832860" y="2915285"/>
            <a:ext cx="2399030" cy="9531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Học thuộc 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ghi nhớ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13690" y="2118360"/>
            <a:ext cx="110350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vi-VN" altLang="en-US" sz="2800" b="1" dirty="0" err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</a:rPr>
              <a:t>Câu 1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: Nêu công thức tính tốc độ? Cho biết ý nghĩa, 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đơn vị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các đại lượng có trong công 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thức?</a:t>
            </a:r>
            <a:endParaRPr lang="en-US" sz="2800" dirty="0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endParaRPr lang="en-US" sz="3200" dirty="0">
              <a:solidFill>
                <a:srgbClr val="FF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TextBox 47"/>
          <p:cNvSpPr txBox="1"/>
          <p:nvPr/>
        </p:nvSpPr>
        <p:spPr>
          <a:xfrm>
            <a:off x="434975" y="3056255"/>
            <a:ext cx="11035030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vi-VN" altLang="en-US" sz="2800" b="1" dirty="0" err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</a:rPr>
              <a:t>* Trả lời: </a:t>
            </a:r>
            <a:endParaRPr lang="vi-VN" altLang="en-US" sz="2800" b="1" dirty="0" err="1">
              <a:solidFill>
                <a:srgbClr val="0070C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l"/>
            <a:r>
              <a:rPr lang="vi-VN" altLang="en-US" sz="2800" b="1" dirty="0" err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</a:rPr>
              <a:t>+ 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Công thức tính tốc độ:</a:t>
            </a:r>
            <a:endParaRPr lang="vi-VN" altLang="en-US" sz="2800" dirty="0" err="1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endParaRPr lang="vi-VN" altLang="en-US" sz="2800" dirty="0" err="1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+ Ý nghĩa, 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đơn vị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các đại lượng</a:t>
            </a:r>
            <a:r>
              <a:rPr lang="vi-VN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:</a:t>
            </a:r>
            <a:endParaRPr lang="vi-VN" sz="2800" dirty="0" err="1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vi-VN" sz="32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</a:t>
            </a:r>
            <a:r>
              <a:rPr lang="vi-VN" sz="3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s: quãng đường ( km hoặc m)</a:t>
            </a:r>
            <a:endParaRPr lang="vi-VN" sz="3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vi-VN" sz="3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t: thời gian ( h hoặc s)</a:t>
            </a:r>
            <a:endParaRPr lang="vi-VN" sz="3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vi-VN" sz="3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v: tốc độ (km/h hoặc m/s)</a:t>
            </a:r>
            <a:endParaRPr lang="vi-VN" sz="3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182877" y="3233356"/>
                <a:ext cx="1279269" cy="816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sz="3500" b="1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v</a:t>
                </a:r>
                <a:r>
                  <a:rPr lang="vi-VN" sz="3500" b="1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𝒔</m:t>
                        </m:r>
                      </m:num>
                      <m:den>
                        <m:r>
                          <a:rPr lang="vi-VN" sz="3500" b="1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𝐭</m:t>
                        </m:r>
                      </m:den>
                    </m:f>
                  </m:oMath>
                </a14:m>
                <a:r>
                  <a:rPr lang="vi-VN" sz="3500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 </a:t>
                </a:r>
                <a:endParaRPr lang="en-US" sz="3500" dirty="0">
                  <a:solidFill>
                    <a:schemeClr val="bg2">
                      <a:lumMod val="25000"/>
                    </a:schemeClr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877" y="3233356"/>
                <a:ext cx="1279269" cy="816610"/>
              </a:xfrm>
              <a:prstGeom prst="rect">
                <a:avLst/>
              </a:prstGeom>
              <a:blipFill rotWithShape="1">
                <a:blip r:embed="rId8"/>
                <a:stretch>
                  <a:fillRect l="-10" t="-70" r="40" b="70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5485765" y="3569335"/>
            <a:ext cx="407035" cy="1447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485765" y="3719830"/>
            <a:ext cx="343535" cy="287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14"/>
              <p:cNvSpPr txBox="1"/>
              <p:nvPr/>
            </p:nvSpPr>
            <p:spPr>
              <a:xfrm>
                <a:off x="6009772" y="3056191"/>
                <a:ext cx="1279269" cy="812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vi-VN" sz="3500" b="1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𝒔</m:t>
                        </m:r>
                      </m:num>
                      <m:den>
                        <m:r>
                          <a:rPr lang="vi-VN" altLang="en-US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𝑣</m:t>
                        </m:r>
                      </m:den>
                    </m:f>
                  </m:oMath>
                </a14:m>
                <a:r>
                  <a:rPr lang="vi-VN" sz="3500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 </a:t>
                </a:r>
                <a:endParaRPr lang="en-US" sz="3500" dirty="0">
                  <a:solidFill>
                    <a:schemeClr val="bg2">
                      <a:lumMod val="25000"/>
                    </a:schemeClr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23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9772" y="3056191"/>
                <a:ext cx="1279269" cy="812165"/>
              </a:xfrm>
              <a:prstGeom prst="rect">
                <a:avLst/>
              </a:prstGeom>
              <a:blipFill rotWithShape="1">
                <a:blip r:embed="rId9"/>
                <a:stretch>
                  <a:fillRect l="-10" t="-70" r="40" b="70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14"/>
          <p:cNvSpPr txBox="1"/>
          <p:nvPr/>
        </p:nvSpPr>
        <p:spPr>
          <a:xfrm>
            <a:off x="6009640" y="3781425"/>
            <a:ext cx="177419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sz="3500" b="1" dirty="0">
                <a:solidFill>
                  <a:schemeClr val="bg2">
                    <a:lumMod val="25000"/>
                  </a:schemeClr>
                </a:solidFill>
                <a:latin typeface="Times New Roman Regular" panose="02020503050405090304" charset="0"/>
                <a:cs typeface="Times New Roman Regular" panose="02020503050405090304" charset="0"/>
                <a:sym typeface="Symbol" panose="05050102010706020507" pitchFamily="18" charset="2"/>
              </a:rPr>
              <a:t>s = v.</a:t>
            </a:r>
            <a:r>
              <a:rPr lang="vi-VN" sz="3500" b="1" dirty="0">
                <a:solidFill>
                  <a:schemeClr val="bg2">
                    <a:lumMod val="25000"/>
                  </a:schemeClr>
                </a:solidFill>
                <a:latin typeface="Times New Roman Regular" panose="02020503050405090304" charset="0"/>
                <a:cs typeface="Times New Roman Regular" panose="02020503050405090304" charset="0"/>
                <a:sym typeface="Symbol" panose="05050102010706020507" pitchFamily="18" charset="2"/>
              </a:rPr>
              <a:t>t</a:t>
            </a:r>
            <a:endParaRPr lang="vi-VN" sz="3500" b="1" dirty="0">
              <a:solidFill>
                <a:schemeClr val="bg2">
                  <a:lumMod val="25000"/>
                </a:schemeClr>
              </a:solidFill>
              <a:latin typeface="Times New Roman Regular" panose="02020503050405090304" charset="0"/>
              <a:cs typeface="Times New Roman Regular" panose="02020503050405090304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09925" y="428625"/>
            <a:ext cx="5772150" cy="1104900"/>
          </a:xfrm>
          <a:prstGeom prst="rect">
            <a:avLst/>
          </a:prstGeom>
          <a:solidFill>
            <a:srgbClr val="8EDEF2"/>
          </a:solidFill>
          <a:ln w="53975">
            <a:solidFill>
              <a:srgbClr val="121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4225" y="153107"/>
            <a:ext cx="835075" cy="16261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235" y="153107"/>
            <a:ext cx="1102930" cy="15669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663" y="1122152"/>
            <a:ext cx="431128" cy="65709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1242" y="1144233"/>
            <a:ext cx="1091291" cy="7560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238870" y="621456"/>
            <a:ext cx="4123055" cy="62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KIỂM TRA BÀI </a:t>
            </a:r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CŨ</a:t>
            </a:r>
            <a:endParaRPr lang="vi-VN" altLang="en-US" sz="3500" b="1" dirty="0">
              <a:solidFill>
                <a:srgbClr val="2143AF"/>
              </a:solidFill>
              <a:latin typeface="Times New Roman Bold" panose="02020503050405090304" charset="0"/>
              <a:ea typeface="Arial" panose="020B0604020202090204" pitchFamily="34" charset="0"/>
              <a:cs typeface="Times New Roman Bold" panose="020205030504050903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832860" y="2915285"/>
            <a:ext cx="2399030" cy="9531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Học thuộc 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ghi nhớ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133350" y="2254250"/>
            <a:ext cx="10517505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vi-VN" altLang="en-US" sz="2800" b="1" dirty="0" err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Câu 2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: Một ca nô chuyển động trên sông với tốc độ không đổi 30 km/h. </a:t>
            </a:r>
            <a:endParaRPr lang="vi-VN" altLang="en-US" sz="2800" dirty="0" err="1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algn="l"/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Tính thời gian để ca nô đi được quãng đường 15km?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09925" y="428625"/>
            <a:ext cx="5772150" cy="1104900"/>
          </a:xfrm>
          <a:prstGeom prst="rect">
            <a:avLst/>
          </a:prstGeom>
          <a:solidFill>
            <a:srgbClr val="8EDEF2"/>
          </a:solidFill>
          <a:ln w="53975">
            <a:solidFill>
              <a:srgbClr val="121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4225" y="153107"/>
            <a:ext cx="835075" cy="16261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235" y="153107"/>
            <a:ext cx="1102930" cy="15669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663" y="1122152"/>
            <a:ext cx="431128" cy="65709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1242" y="1144233"/>
            <a:ext cx="1091291" cy="7560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238870" y="621456"/>
            <a:ext cx="4123055" cy="62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KIỂM TRA BÀI </a:t>
            </a:r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CŨ</a:t>
            </a:r>
            <a:endParaRPr lang="vi-VN" altLang="en-US" sz="3500" b="1" dirty="0">
              <a:solidFill>
                <a:srgbClr val="2143AF"/>
              </a:solidFill>
              <a:latin typeface="Times New Roman Bold" panose="02020503050405090304" charset="0"/>
              <a:ea typeface="Arial" panose="020B0604020202090204" pitchFamily="34" charset="0"/>
              <a:cs typeface="Times New Roman Bold" panose="020205030504050903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832860" y="2915285"/>
            <a:ext cx="2399030" cy="9531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Học thuộc 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ghi nhớ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133350" y="2254250"/>
            <a:ext cx="10517505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vi-VN" altLang="en-US" sz="2800" b="1" dirty="0" err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Câu 2</a:t>
            </a:r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: Một ca nô chuyển động trên sông với tốc độ không đổi 30 km/h. </a:t>
            </a:r>
            <a:endParaRPr lang="vi-VN" altLang="en-US" sz="2800" dirty="0" err="1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algn="l"/>
            <a:r>
              <a:rPr lang="vi-VN" altLang="en-US" sz="28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Tính thời gian để ca nô đi được quãng đường 15km?</a:t>
            </a:r>
            <a:endParaRPr lang="en-US" sz="2800"/>
          </a:p>
        </p:txBody>
      </p:sp>
      <p:sp>
        <p:nvSpPr>
          <p:cNvPr id="4" name="TextBox 47"/>
          <p:cNvSpPr txBox="1"/>
          <p:nvPr/>
        </p:nvSpPr>
        <p:spPr>
          <a:xfrm>
            <a:off x="304165" y="3207385"/>
            <a:ext cx="1103503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vi-VN" altLang="en-US" sz="2800" b="1" dirty="0" err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</a:rPr>
              <a:t>* Trả lời: </a:t>
            </a:r>
            <a:endParaRPr lang="vi-VN" altLang="en-US" sz="2800" b="1" dirty="0" err="1">
              <a:solidFill>
                <a:srgbClr val="0070C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l"/>
            <a:r>
              <a:rPr lang="vi-VN" altLang="en-US" sz="28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Thời gian ca nô đi được </a:t>
            </a:r>
            <a:r>
              <a:rPr lang="vi-VN" altLang="en-US" sz="28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:</a:t>
            </a:r>
            <a:endParaRPr lang="vi-VN" altLang="en-US" sz="2800" dirty="0" err="1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vi-VN" altLang="en-US" sz="28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Ta có:</a:t>
            </a:r>
            <a:endParaRPr lang="vi-VN" altLang="en-US" sz="2800" dirty="0" err="1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endParaRPr lang="vi-VN" altLang="en-US" sz="2800" dirty="0" err="1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14"/>
              <p:cNvSpPr txBox="1"/>
              <p:nvPr/>
            </p:nvSpPr>
            <p:spPr>
              <a:xfrm>
                <a:off x="1615572" y="4042346"/>
                <a:ext cx="1279269" cy="816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sz="3500" b="1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v</a:t>
                </a:r>
                <a:r>
                  <a:rPr lang="vi-VN" sz="3500" b="1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𝒔</m:t>
                        </m:r>
                      </m:num>
                      <m:den>
                        <m:r>
                          <a:rPr lang="vi-VN" sz="3500" b="1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𝐭</m:t>
                        </m:r>
                      </m:den>
                    </m:f>
                  </m:oMath>
                </a14:m>
                <a:r>
                  <a:rPr lang="vi-VN" sz="3500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 </a:t>
                </a:r>
                <a:endParaRPr lang="en-US" sz="3500" dirty="0">
                  <a:solidFill>
                    <a:schemeClr val="bg2">
                      <a:lumMod val="25000"/>
                    </a:schemeClr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9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572" y="4042346"/>
                <a:ext cx="1279269" cy="816610"/>
              </a:xfrm>
              <a:prstGeom prst="rect">
                <a:avLst/>
              </a:prstGeom>
              <a:blipFill rotWithShape="1">
                <a:blip r:embed="rId8"/>
                <a:stretch>
                  <a:fillRect l="-10" t="-70" r="40" b="70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14"/>
              <p:cNvSpPr txBox="1"/>
              <p:nvPr/>
            </p:nvSpPr>
            <p:spPr>
              <a:xfrm>
                <a:off x="3386455" y="3956685"/>
                <a:ext cx="5595620" cy="885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vi-VN" sz="3500" b="1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𝒔</m:t>
                        </m:r>
                      </m:num>
                      <m:den>
                        <m:r>
                          <a:rPr lang="vi-VN" altLang="en-US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𝑣</m:t>
                        </m:r>
                      </m:den>
                    </m:f>
                  </m:oMath>
                </a14:m>
                <a:r>
                  <a:rPr lang="vi-VN" sz="3500" dirty="0">
                    <a:solidFill>
                      <a:schemeClr val="bg2">
                        <a:lumMod val="25000"/>
                      </a:schemeClr>
                    </a:solidFill>
                    <a:latin typeface="Times New Roman Regular" panose="02020503050405090304" charset="0"/>
                    <a:cs typeface="Times New Roman Regular" panose="02020503050405090304" charset="0"/>
                    <a:sym typeface="Symbol" panose="05050102010706020507" pitchFamily="18" charset="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altLang="vi-VN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𝟏𝟓</m:t>
                        </m:r>
                      </m:num>
                      <m:den>
                        <m:r>
                          <a:rPr lang="en-US" sz="35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  <a:sym typeface="Symbol" panose="05050102010706020507" pitchFamily="18" charset="2"/>
                          </a:rPr>
                          <m:t>𝟑𝟎</m:t>
                        </m:r>
                      </m:den>
                    </m:f>
                    <m:r>
                      <a:rPr lang="en-US" altLang="vi-VN" sz="3500" b="1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DejaVu Math TeX Gyre" panose="02000503000000000000" charset="0"/>
                        <a:cs typeface="DejaVu Math TeX Gyre" panose="02000503000000000000" charset="0"/>
                        <a:sym typeface="Symbol" panose="05050102010706020507" pitchFamily="18" charset="2"/>
                      </a:rPr>
                      <m:t>= </m:t>
                    </m:r>
                    <m:r>
                      <a:rPr lang="en-US" altLang="vi-VN" sz="3500" b="1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DejaVu Math TeX Gyre" panose="02000503000000000000" charset="0"/>
                        <a:cs typeface="DejaVu Math TeX Gyre" panose="02000503000000000000" charset="0"/>
                        <a:sym typeface="Symbol" panose="05050102010706020507" pitchFamily="18" charset="2"/>
                      </a:rPr>
                      <m:t>𝟎</m:t>
                    </m:r>
                    <m:r>
                      <a:rPr lang="en-US" altLang="vi-VN" sz="3500" b="1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DejaVu Math TeX Gyre" panose="02000503000000000000" charset="0"/>
                        <a:cs typeface="DejaVu Math TeX Gyre" panose="02000503000000000000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US" altLang="vi-VN" sz="3500" b="1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DejaVu Math TeX Gyre" panose="02000503000000000000" charset="0"/>
                        <a:cs typeface="DejaVu Math TeX Gyre" panose="02000503000000000000" charset="0"/>
                        <a:sym typeface="Symbol" panose="05050102010706020507" pitchFamily="18" charset="2"/>
                      </a:rPr>
                      <m:t>𝟓</m:t>
                    </m:r>
                    <m:r>
                      <a:rPr lang="en-US" altLang="vi-VN" sz="3500" b="1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DejaVu Math TeX Gyre" panose="02000503000000000000" charset="0"/>
                        <a:cs typeface="DejaVu Math TeX Gyre" panose="02000503000000000000" charset="0"/>
                        <a:sym typeface="Symbol" panose="05050102010706020507" pitchFamily="18" charset="2"/>
                      </a:rPr>
                      <m:t> (</m:t>
                    </m:r>
                    <m:r>
                      <a:rPr lang="vi-VN" altLang="en-US" sz="3500" b="1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DejaVu Math TeX Gyre" panose="02000503000000000000" charset="0"/>
                        <a:ea typeface="SimSun" charset="0"/>
                        <a:cs typeface="DejaVu Math TeX Gyre" panose="02000503000000000000" charset="0"/>
                        <a:sym typeface="Symbol" panose="05050102010706020507" pitchFamily="18" charset="2"/>
                      </a:rPr>
                      <m:t>ℎ</m:t>
                    </m:r>
                    <m:r>
                      <a:rPr lang="en-US" altLang="vi-VN" sz="3500" b="1" i="1" smtClean="0">
                        <a:solidFill>
                          <a:schemeClr val="bg2">
                            <a:lumMod val="25000"/>
                          </a:schemeClr>
                        </a:solidFill>
                        <a:latin typeface="DejaVu Math TeX Gyre" panose="02000503000000000000" charset="0"/>
                        <a:ea typeface="SimSun" charset="0"/>
                        <a:cs typeface="DejaVu Math TeX Gyre" panose="02000503000000000000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endParaRPr lang="vi-VN" altLang="en-US" sz="3500" b="1" i="1" smtClean="0">
                  <a:solidFill>
                    <a:schemeClr val="bg2">
                      <a:lumMod val="25000"/>
                    </a:schemeClr>
                  </a:solidFill>
                  <a:latin typeface="DejaVu Math TeX Gyre" panose="02000503000000000000" charset="0"/>
                  <a:cs typeface="DejaVu Math TeX Gyre" panose="02000503000000000000" charset="0"/>
                  <a:sym typeface="Symbol" panose="05050102010706020507" pitchFamily="18" charset="2"/>
                </a:endParaRPr>
              </a:p>
            </p:txBody>
          </p:sp>
        </mc:Choice>
        <mc:Fallback>
          <p:sp>
            <p:nvSpPr>
              <p:cNvPr id="2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455" y="3956685"/>
                <a:ext cx="5595620" cy="88519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>
            <a:off x="2894965" y="4450080"/>
            <a:ext cx="406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27"/>
          <p:cNvSpPr txBox="1"/>
          <p:nvPr/>
        </p:nvSpPr>
        <p:spPr>
          <a:xfrm>
            <a:off x="400050" y="4876165"/>
            <a:ext cx="539623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vi-VN" altLang="en-US" sz="28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Vậy thời gian ca nô đi được là: 0,5 h</a:t>
            </a:r>
            <a:endParaRPr lang="vi-VN" altLang="en-US" sz="2800" dirty="0" err="1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99745" y="36195"/>
            <a:ext cx="11355705" cy="763905"/>
            <a:chOff x="1888602" y="115747"/>
            <a:chExt cx="8414795" cy="763929"/>
          </a:xfrm>
        </p:grpSpPr>
        <p:sp>
          <p:nvSpPr>
            <p:cNvPr id="3" name="Trapezoid 2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85210" y="236101"/>
              <a:ext cx="7918187" cy="52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15601" b="43136"/>
          <a:stretch>
            <a:fillRect/>
          </a:stretch>
        </p:blipFill>
        <p:spPr>
          <a:xfrm flipH="1">
            <a:off x="-349885" y="2156460"/>
            <a:ext cx="3456940" cy="470154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954020" y="1415415"/>
            <a:ext cx="8261985" cy="1743710"/>
            <a:chOff x="4485968" y="3157821"/>
            <a:chExt cx="11596993" cy="2615565"/>
          </a:xfrm>
        </p:grpSpPr>
        <p:sp>
          <p:nvSpPr>
            <p:cNvPr id="9" name="Freeform 9"/>
            <p:cNvSpPr/>
            <p:nvPr/>
          </p:nvSpPr>
          <p:spPr>
            <a:xfrm rot="147184">
              <a:off x="4485968" y="3157821"/>
              <a:ext cx="11546188" cy="2615565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Rectangle: Rounded Corners 22"/>
            <p:cNvSpPr/>
            <p:nvPr/>
          </p:nvSpPr>
          <p:spPr>
            <a:xfrm>
              <a:off x="5294946" y="3870291"/>
              <a:ext cx="2286000" cy="14001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vi-VN" altLang="en-US" sz="3335" b="1"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Tiết </a:t>
              </a:r>
              <a:r>
                <a:rPr lang="en-US" sz="3335" b="1"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1</a:t>
              </a:r>
              <a:endParaRPr lang="en-US" sz="3335" b="1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78076" y="3427379"/>
              <a:ext cx="8604885" cy="2214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vi-VN" altLang="en-US" sz="3000" b="1" dirty="0" smtClean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1. </a:t>
              </a:r>
              <a:r>
                <a:rPr lang="en-US" sz="3000" b="1" dirty="0" smtClean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ĐỒ </a:t>
              </a:r>
              <a:r>
                <a:rPr lang="en-US" sz="3000" b="1" dirty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THỊ</a:t>
              </a:r>
              <a:endParaRPr lang="en-US" sz="3000" b="1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3000" b="1" dirty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 QUÃNG ĐƯỜNG – THỜI GIAN</a:t>
              </a:r>
              <a:endParaRPr lang="en-US" sz="3000"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957830" y="3439160"/>
            <a:ext cx="8260715" cy="1690370"/>
            <a:chOff x="4487750" y="3157821"/>
            <a:chExt cx="11595211" cy="2535555"/>
          </a:xfrm>
        </p:grpSpPr>
        <p:sp>
          <p:nvSpPr>
            <p:cNvPr id="8" name="Freeform 9"/>
            <p:cNvSpPr/>
            <p:nvPr/>
          </p:nvSpPr>
          <p:spPr>
            <a:xfrm rot="147184">
              <a:off x="4487750" y="3157821"/>
              <a:ext cx="11546188" cy="2535555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Rectangle: Rounded Corners 22"/>
            <p:cNvSpPr/>
            <p:nvPr/>
          </p:nvSpPr>
          <p:spPr>
            <a:xfrm>
              <a:off x="5294946" y="3870291"/>
              <a:ext cx="2286000" cy="14001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vi-VN" altLang="en-US" sz="3335" b="1"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T</a:t>
              </a:r>
              <a:r>
                <a:rPr lang="vi-VN" altLang="en-US" sz="3335" b="1"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iết 2</a:t>
              </a:r>
              <a:endParaRPr lang="en-US" sz="3335" b="1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11" name="TextBox 23"/>
            <p:cNvSpPr txBox="1"/>
            <p:nvPr/>
          </p:nvSpPr>
          <p:spPr>
            <a:xfrm>
              <a:off x="7478076" y="3427379"/>
              <a:ext cx="8604885" cy="2214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vi-VN" altLang="en-US" sz="3000" b="1" dirty="0" smtClean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2. VẬN DỤNG </a:t>
              </a:r>
              <a:r>
                <a:rPr lang="en-US" sz="3000" b="1" dirty="0" smtClean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ĐỒ </a:t>
              </a:r>
              <a:r>
                <a:rPr lang="en-US" sz="3000" b="1" dirty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THỊ</a:t>
              </a:r>
              <a:endParaRPr lang="en-US" sz="3000" b="1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3000" b="1" dirty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 QUÃNG ĐƯỜNG – THỜI GIAN</a:t>
              </a:r>
              <a:endParaRPr lang="en-US" sz="3000"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134995" y="5344160"/>
            <a:ext cx="8053705" cy="1476375"/>
            <a:chOff x="4480470" y="3199135"/>
            <a:chExt cx="13203624" cy="2825115"/>
          </a:xfrm>
        </p:grpSpPr>
        <p:sp>
          <p:nvSpPr>
            <p:cNvPr id="14" name="Freeform 9"/>
            <p:cNvSpPr/>
            <p:nvPr/>
          </p:nvSpPr>
          <p:spPr>
            <a:xfrm rot="147184">
              <a:off x="4480470" y="3199135"/>
              <a:ext cx="13203624" cy="2825115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Rectangle: Rounded Corners 22"/>
            <p:cNvSpPr/>
            <p:nvPr/>
          </p:nvSpPr>
          <p:spPr>
            <a:xfrm>
              <a:off x="5294570" y="3558805"/>
              <a:ext cx="2502682" cy="184574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vi-VN" altLang="en-US" sz="3335" b="1"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rPr>
                <a:t>Tiết 3</a:t>
              </a:r>
              <a:endParaRPr lang="en-US" sz="3335" b="1"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22" name="TextBox 23"/>
            <p:cNvSpPr txBox="1"/>
            <p:nvPr/>
          </p:nvSpPr>
          <p:spPr>
            <a:xfrm>
              <a:off x="7479117" y="3602354"/>
              <a:ext cx="8604885" cy="1499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vi-VN" altLang="en-US" sz="3000" b="1" dirty="0" smtClean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LUYỆN T</a:t>
              </a:r>
              <a:r>
                <a:rPr lang="vi-VN" altLang="en-US" sz="3000" b="1" dirty="0" smtClean="0">
                  <a:latin typeface="Times New Roman" panose="02020503050405090304" pitchFamily="18" charset="0"/>
                  <a:cs typeface="Times New Roman" panose="02020503050405090304" pitchFamily="18" charset="0"/>
                  <a:sym typeface="+mn-ea"/>
                </a:rPr>
                <a:t>ẬP</a:t>
              </a:r>
              <a:endParaRPr lang="vi-VN" alt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785426" y="78219"/>
            <a:ext cx="9070131" cy="763929"/>
            <a:chOff x="1888602" y="115747"/>
            <a:chExt cx="8414795" cy="763929"/>
          </a:xfrm>
        </p:grpSpPr>
        <p:sp>
          <p:nvSpPr>
            <p:cNvPr id="3" name="Trapezoid 2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36173" y="3165629"/>
            <a:ext cx="11832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Ví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dụ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: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Mô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tả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chuyển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động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của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một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ca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nô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từ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khoảng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thời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gian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từ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6h00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đến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8h00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436245" y="4040505"/>
          <a:ext cx="9070340" cy="1739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7895"/>
                <a:gridCol w="1139825"/>
                <a:gridCol w="1122045"/>
                <a:gridCol w="1028065"/>
                <a:gridCol w="1203325"/>
                <a:gridCol w="1099185"/>
              </a:tblGrid>
              <a:tr h="703580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Thời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điểm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6h00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6h30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7h00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7h30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8h00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</a:tr>
              <a:tr h="499745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Thời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gian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t (h)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0,5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1,5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2,0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6108"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Quãng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đường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s</a:t>
                      </a:r>
                      <a:r>
                        <a:rPr lang="vi-VN" alt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(km)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15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30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45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60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85750" y="6012180"/>
            <a:ext cx="105892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Bảng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9.1: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Bảng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vi-VN" alt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số liệu về thời gian và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quãng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đi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được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vi-VN" alt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của ca </a:t>
            </a:r>
            <a:r>
              <a:rPr lang="vi-VN" alt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nô</a:t>
            </a:r>
            <a:endParaRPr lang="vi-VN" altLang="en-US" sz="2800" dirty="0" err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2555427"/>
            <a:ext cx="11473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Cách</a:t>
            </a:r>
            <a:r>
              <a:rPr lang="en-US" sz="28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1. </a:t>
            </a:r>
            <a:r>
              <a:rPr lang="en-US" sz="28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Lập</a:t>
            </a:r>
            <a:r>
              <a:rPr lang="en-US" sz="28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bảng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ghi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số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liệu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về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thời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gian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và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quãng</a:t>
            </a:r>
            <a:r>
              <a:rPr lang="en-US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endParaRPr lang="vi-VN" sz="28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17" name="Picture 2" descr="Vận tốc xuôi dòng của ca nô bằng vận tốc thực của ca nô trừ đi v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523" y="4083801"/>
            <a:ext cx="2685547" cy="182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11516" y="1721475"/>
            <a:ext cx="100507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i="1" dirty="0" smtClean="0">
                <a:latin typeface="Times New Roman Bold Italic" panose="02020503050405090304" charset="0"/>
                <a:cs typeface="Times New Roman Bold Italic" panose="02020503050405090304" charset="0"/>
              </a:rPr>
              <a:t>* Vẽ đồ thị quãng đường - thời gian</a:t>
            </a:r>
            <a:endParaRPr lang="vi-VN" sz="2800" b="1" i="1" dirty="0" smtClean="0">
              <a:latin typeface="Times New Roman Bold Italic" panose="02020503050405090304" charset="0"/>
              <a:cs typeface="Times New Roman Bold Italic" panose="0202050305040509030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619" y="1069983"/>
            <a:ext cx="773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1. ĐỒ </a:t>
            </a:r>
            <a:r>
              <a:rPr lang="en-US" sz="2800" b="1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THỊ QUÃNG ĐƯỜNG – THỜI GIAN</a:t>
            </a:r>
            <a:endParaRPr lang="en-US" sz="2800" b="1" dirty="0">
              <a:solidFill>
                <a:srgbClr val="FF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2" name="7-Point Star 11"/>
          <p:cNvSpPr/>
          <p:nvPr/>
        </p:nvSpPr>
        <p:spPr>
          <a:xfrm>
            <a:off x="-262574" y="-206192"/>
            <a:ext cx="3048000" cy="1148445"/>
          </a:xfrm>
          <a:prstGeom prst="star7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503050405090304" pitchFamily="18" charset="0"/>
                <a:ea typeface="+mn-ea"/>
                <a:cs typeface="Times New Roman" panose="02020503050405090304" pitchFamily="18" charset="0"/>
              </a:rPr>
              <a:t>HÌNH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503050405090304" pitchFamily="18" charset="0"/>
                <a:ea typeface="+mn-ea"/>
                <a:cs typeface="Times New Roman" panose="02020503050405090304" pitchFamily="18" charset="0"/>
              </a:rPr>
              <a:t> THÀNH KIẾN THỨC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503050405090304" pitchFamily="18" charset="0"/>
              <a:ea typeface="+mn-ea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41841" y="114"/>
            <a:ext cx="9070131" cy="763929"/>
            <a:chOff x="1888602" y="115747"/>
            <a:chExt cx="8414795" cy="763929"/>
          </a:xfrm>
        </p:grpSpPr>
        <p:sp>
          <p:nvSpPr>
            <p:cNvPr id="3" name="Trapezoid 2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3" name="Rectangles 12"/>
          <p:cNvSpPr/>
          <p:nvPr/>
        </p:nvSpPr>
        <p:spPr>
          <a:xfrm>
            <a:off x="372110" y="1045845"/>
            <a:ext cx="11707495" cy="56311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4" name="Text Box 13"/>
          <p:cNvSpPr txBox="1"/>
          <p:nvPr/>
        </p:nvSpPr>
        <p:spPr>
          <a:xfrm>
            <a:off x="407670" y="1477010"/>
            <a:ext cx="11708130" cy="5169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PHIẾU HỌC TẬP 1</a:t>
            </a:r>
            <a:endParaRPr lang="en-US" sz="3000" b="1"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ctr"/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Họ và tên: ………………………………	</a:t>
            </a:r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……</a:t>
            </a:r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Lớp: 7A …	Nhóm:……</a:t>
            </a:r>
            <a:endParaRPr lang="en-US" sz="3000" b="1">
              <a:latin typeface="Times New Roman Bold" panose="02020503050405090304" charset="0"/>
              <a:cs typeface="Times New Roman Bold" panose="02020503050405090304" charset="0"/>
            </a:endParaRPr>
          </a:p>
          <a:p>
            <a:r>
              <a:rPr lang="vi-VN" altLang="en-US" sz="30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* NỘI DUNG:</a:t>
            </a:r>
            <a:endParaRPr lang="vi-VN" altLang="en-US" sz="30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r>
              <a:rPr lang="vi-VN" altLang="en-US" sz="30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  </a:t>
            </a:r>
            <a:r>
              <a:rPr lang="vi-VN" altLang="en-US" sz="3000" b="1">
                <a:solidFill>
                  <a:schemeClr val="tx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?1:</a:t>
            </a:r>
            <a:r>
              <a:rPr lang="vi-VN" altLang="en-US" sz="30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30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Học sinh làm việc nhóm đôi nghiên cứu thông tin trong SGK, quan sát bảng 9.1 SGK và trả lời các câu hỏi sau:</a:t>
            </a:r>
            <a:endParaRPr lang="en-US" sz="30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>
              <a:lnSpc>
                <a:spcPct val="150000"/>
              </a:lnSpc>
            </a:pP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a. </a:t>
            </a:r>
            <a:r>
              <a:rPr 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Xác định thời gian để ca nô đi được quãng đường 60km? 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(...................)</a:t>
            </a:r>
            <a:endParaRPr lang="en-US" sz="300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b. </a:t>
            </a:r>
            <a:r>
              <a:rPr 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Tính tốc độ của ca nô trên quãng đường 60km?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(.....................................</a:t>
            </a:r>
            <a:r>
              <a:rPr 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)</a:t>
            </a:r>
            <a:endParaRPr lang="en-US" sz="300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c. </a:t>
            </a:r>
            <a:r>
              <a:rPr 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Dự đoán lúc 9h cano sẽ đi đến vị trị cách bến bao nhiêu km? Cho biết tốc độ của ca nô không đổi</a:t>
            </a: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.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(......................................................................</a:t>
            </a:r>
            <a:r>
              <a:rPr 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)</a:t>
            </a:r>
            <a:endParaRPr lang="en-US" sz="300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41841" y="114"/>
            <a:ext cx="9070131" cy="763929"/>
            <a:chOff x="1888602" y="115747"/>
            <a:chExt cx="8414795" cy="763929"/>
          </a:xfrm>
        </p:grpSpPr>
        <p:sp>
          <p:nvSpPr>
            <p:cNvPr id="3" name="Trapezoid 2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3" name="Rectangles 12"/>
          <p:cNvSpPr/>
          <p:nvPr/>
        </p:nvSpPr>
        <p:spPr>
          <a:xfrm>
            <a:off x="372110" y="1045845"/>
            <a:ext cx="11707495" cy="56311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4" name="Text Box 13"/>
          <p:cNvSpPr txBox="1"/>
          <p:nvPr/>
        </p:nvSpPr>
        <p:spPr>
          <a:xfrm>
            <a:off x="407670" y="1477010"/>
            <a:ext cx="11708130" cy="5400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PHIẾU HỌC TẬP 1</a:t>
            </a:r>
            <a:endParaRPr lang="en-US" sz="3000" b="1">
              <a:latin typeface="Times New Roman Bold" panose="02020503050405090304" charset="0"/>
              <a:cs typeface="Times New Roman Bold" panose="02020503050405090304" charset="0"/>
            </a:endParaRPr>
          </a:p>
          <a:p>
            <a:pPr>
              <a:lnSpc>
                <a:spcPct val="150000"/>
              </a:lnSpc>
            </a:pPr>
            <a:endParaRPr lang="vi-VN" altLang="en-US" sz="300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vi-VN" altLang="en-US" sz="300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vi-VN" altLang="en-US" sz="300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a. </a:t>
            </a:r>
            <a:r>
              <a:rPr 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Xác định thời gian để ca nô đi được quãng đường 60km? 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(...................)</a:t>
            </a:r>
            <a:endParaRPr lang="en-US" sz="300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b. </a:t>
            </a:r>
            <a:r>
              <a:rPr 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Tính tốc độ của ca nô trên quãng đường 60km?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(.....................................</a:t>
            </a:r>
            <a:r>
              <a:rPr 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)</a:t>
            </a:r>
            <a:endParaRPr lang="en-US" sz="300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c. </a:t>
            </a:r>
            <a:r>
              <a:rPr 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Dự đoán lúc 9h cano sẽ đi đến vị trị cách bến bao nhiêu km? Cho biết tốc độ của ca nô không đổi</a:t>
            </a: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.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(......................................................................</a:t>
            </a:r>
            <a:r>
              <a:rPr 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vi-VN" altLang="en-US" sz="3000">
                <a:solidFill>
                  <a:schemeClr val="bg2">
                    <a:lumMod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)</a:t>
            </a:r>
            <a:endParaRPr lang="en-US" sz="300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9745980" y="4199890"/>
            <a:ext cx="24460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dirty="0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8h – 6h = 2h</a:t>
            </a:r>
            <a:endParaRPr lang="en-US" sz="2800" b="1" dirty="0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184515" y="4870450"/>
            <a:ext cx="4744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 dirty="0">
                <a:solidFill>
                  <a:srgbClr val="FF0000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v = s/t = 60/2 = 30 km/h</a:t>
            </a:r>
            <a:endParaRPr lang="vi-VN" altLang="en-US" sz="2800" b="1" dirty="0">
              <a:solidFill>
                <a:srgbClr val="FF0000"/>
              </a:solidFill>
              <a:latin typeface="Times New Roman Bold" panose="02020503050405090304" charset="0"/>
              <a:ea typeface="Arial" panose="020B0604020202090204" pitchFamily="34" charset="0"/>
              <a:cs typeface="Times New Roman Bold" panose="02020503050405090304" charset="0"/>
            </a:endParaRPr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599440" y="2163445"/>
          <a:ext cx="9070340" cy="1739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7895"/>
                <a:gridCol w="1139825"/>
                <a:gridCol w="1122045"/>
                <a:gridCol w="1028065"/>
                <a:gridCol w="1203325"/>
                <a:gridCol w="1099185"/>
              </a:tblGrid>
              <a:tr h="703580">
                <a:tc>
                  <a:txBody>
                    <a:bodyPr/>
                    <a:p>
                      <a:r>
                        <a:rPr lang="en-US" sz="2800" b="1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Thời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điểm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6h00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6h30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7h00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7h30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8h00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DFF"/>
                    </a:solidFill>
                  </a:tcPr>
                </a:tc>
              </a:tr>
              <a:tr h="499745">
                <a:tc>
                  <a:txBody>
                    <a:bodyPr/>
                    <a:p>
                      <a:r>
                        <a:rPr lang="en-US" sz="2800" b="1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Thời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gian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t (h)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vi-VN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0,5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1,5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2,0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6108">
                <a:tc>
                  <a:txBody>
                    <a:bodyPr/>
                    <a:p>
                      <a:r>
                        <a:rPr lang="en-US" sz="2800" b="1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Quãng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đường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s</a:t>
                      </a:r>
                      <a:r>
                        <a:rPr lang="vi-VN" alt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(km)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vi-VN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15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30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45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60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41841" y="114"/>
            <a:ext cx="9070131" cy="763929"/>
            <a:chOff x="1888602" y="115747"/>
            <a:chExt cx="8414795" cy="763929"/>
          </a:xfrm>
        </p:grpSpPr>
        <p:sp>
          <p:nvSpPr>
            <p:cNvPr id="3" name="Trapezoid 2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3" name="Rectangles 12"/>
          <p:cNvSpPr/>
          <p:nvPr/>
        </p:nvSpPr>
        <p:spPr>
          <a:xfrm>
            <a:off x="372110" y="906780"/>
            <a:ext cx="11707495" cy="57702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4" name="Text Box 13"/>
          <p:cNvSpPr txBox="1"/>
          <p:nvPr/>
        </p:nvSpPr>
        <p:spPr>
          <a:xfrm>
            <a:off x="372110" y="1032510"/>
            <a:ext cx="11708130" cy="4477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PHIẾU HỌC TẬP 1</a:t>
            </a:r>
            <a:endParaRPr lang="en-US" sz="3000" b="1"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ctr"/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Họ và tên: ………………………………	</a:t>
            </a:r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……</a:t>
            </a:r>
            <a:r>
              <a:rPr lang="en-US" sz="3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Lớp: 7A …	Nhóm:……</a:t>
            </a:r>
            <a:endParaRPr lang="en-US" sz="3000" b="1">
              <a:latin typeface="Times New Roman Bold" panose="02020503050405090304" charset="0"/>
              <a:cs typeface="Times New Roman Bold" panose="02020503050405090304" charset="0"/>
            </a:endParaRPr>
          </a:p>
          <a:p>
            <a:r>
              <a:rPr lang="vi-VN" altLang="en-US" sz="30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* NỘI DUNG:</a:t>
            </a:r>
            <a:endParaRPr lang="vi-VN" altLang="en-US" sz="30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r>
              <a:rPr lang="vi-VN" altLang="en-US" sz="30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  </a:t>
            </a:r>
            <a:r>
              <a:rPr lang="vi-VN" altLang="en-US" sz="3000" b="1">
                <a:solidFill>
                  <a:schemeClr val="tx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?1:</a:t>
            </a:r>
            <a:r>
              <a:rPr lang="vi-VN" altLang="en-US" sz="30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30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Học sinh làm việc nhóm đôi nghiên cứu thông tin trong SGK, quan sát bảng 9.1 SGK và trả lời các câu hỏi sau:</a:t>
            </a:r>
            <a:endParaRPr lang="en-US" sz="30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>
              <a:lnSpc>
                <a:spcPct val="150000"/>
              </a:lnSpc>
            </a:pP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c. </a:t>
            </a:r>
            <a:r>
              <a:rPr 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Dự đoán lúc 9h cano sẽ đi đến vị trị cách bến bao nhiêu km? Cho biết tốc độ của ca nô không đổi</a:t>
            </a:r>
            <a:r>
              <a:rPr lang="vi-VN" altLang="en-US" sz="300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.</a:t>
            </a:r>
            <a:endParaRPr lang="vi-VN" altLang="en-US" sz="300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en-US" sz="300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9700" y="4627245"/>
            <a:ext cx="11049000" cy="1868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10000"/>
              </a:lnSpc>
            </a:pPr>
            <a:r>
              <a:rPr lang="vi-VN" altLang="en-US" sz="35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   </a:t>
            </a:r>
            <a:r>
              <a:rPr lang="vi-VN" alt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* Trả lời: Cứ 1h</a:t>
            </a:r>
            <a:r>
              <a:rPr lang="vi-VN" alt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ca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nô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đi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thêm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quãng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là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:</a:t>
            </a:r>
            <a:r>
              <a:rPr lang="vi-VN" alt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 = 30 km </a:t>
            </a:r>
            <a:endParaRPr lang="en-US" sz="3500" dirty="0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vi-VN" alt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             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Vậy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vi-VN" alt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lúc 9h 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ca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nô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đi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được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đoạn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vi-VN" alt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là</a:t>
            </a:r>
            <a:r>
              <a:rPr lang="vi-VN" alt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:</a:t>
            </a:r>
            <a:endParaRPr lang="en-US" sz="3500" dirty="0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vi-VN" alt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                  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60 + 30 = 90 (km),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tức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là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cách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500" dirty="0" err="1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bến</a:t>
            </a:r>
            <a:r>
              <a:rPr lang="en-US" sz="3500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90 km.</a:t>
            </a:r>
            <a:endParaRPr lang="en-US" sz="3500" dirty="0">
              <a:solidFill>
                <a:srgbClr val="0070C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4" name="Trapezoid 3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6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60020" y="1013460"/>
            <a:ext cx="83477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Cách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2.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Vẽ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3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vi-VN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quãng đường - thời gian</a:t>
            </a:r>
            <a:endParaRPr lang="vi-VN" sz="3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Table 27"/>
          <p:cNvGraphicFramePr>
            <a:graphicFrameLocks noGrp="1"/>
          </p:cNvGraphicFramePr>
          <p:nvPr/>
        </p:nvGraphicFramePr>
        <p:xfrm>
          <a:off x="7856280" y="2725663"/>
          <a:ext cx="2878455" cy="2736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563"/>
                <a:gridCol w="719563"/>
                <a:gridCol w="719563"/>
                <a:gridCol w="719563"/>
              </a:tblGrid>
              <a:tr h="6699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169" name="Straight Connector 168"/>
          <p:cNvCxnSpPr>
            <a:endCxn id="164" idx="3"/>
          </p:cNvCxnSpPr>
          <p:nvPr/>
        </p:nvCxnSpPr>
        <p:spPr>
          <a:xfrm flipV="1">
            <a:off x="7880769" y="2764673"/>
            <a:ext cx="2793523" cy="2685570"/>
          </a:xfrm>
          <a:prstGeom prst="line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8569907" y="4826619"/>
            <a:ext cx="0" cy="570419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7977181" y="4770248"/>
            <a:ext cx="55655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7857539" y="1836368"/>
            <a:ext cx="3301" cy="3616336"/>
          </a:xfrm>
          <a:prstGeom prst="line">
            <a:avLst/>
          </a:prstGeom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857539" y="5472976"/>
            <a:ext cx="3882520" cy="1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7817025" y="5429162"/>
            <a:ext cx="87630" cy="876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500031" y="5390340"/>
            <a:ext cx="302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</a:t>
            </a:r>
            <a:endParaRPr lang="en-US">
              <a:solidFill>
                <a:schemeClr val="bg2">
                  <a:lumMod val="25000"/>
                </a:schemeClr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405564" y="5618209"/>
            <a:ext cx="668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1600">
                <a:solidFill>
                  <a:srgbClr val="FF0000"/>
                </a:solidFill>
                <a:latin typeface="Century" panose="02040604050505020304" pitchFamily="18" charset="0"/>
              </a:defRPr>
            </a:lvl1pPr>
          </a:lstStyle>
          <a:p>
            <a:r>
              <a:rPr lang="vi-VN">
                <a:latin typeface="Times New Roman" panose="02020503050405090304" pitchFamily="18" charset="0"/>
                <a:cs typeface="Times New Roman" panose="02020503050405090304" pitchFamily="18" charset="0"/>
              </a:rPr>
              <a:t>t </a:t>
            </a:r>
            <a:r>
              <a:rPr lang="vi-VN" dirty="0">
                <a:latin typeface="Times New Roman" panose="02020503050405090304" pitchFamily="18" charset="0"/>
                <a:cs typeface="Times New Roman" panose="02020503050405090304" pitchFamily="18" charset="0"/>
              </a:rPr>
              <a:t>(h)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968232" y="1825888"/>
            <a:ext cx="823179" cy="3435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400">
                <a:solidFill>
                  <a:srgbClr val="FF0000"/>
                </a:solidFill>
                <a:latin typeface="Century" panose="02040604050505020304" pitchFamily="18" charset="0"/>
              </a:defRPr>
            </a:lvl1pPr>
          </a:lstStyle>
          <a:p>
            <a:r>
              <a:rPr lang="vi-VN" sz="1600">
                <a:latin typeface="Times New Roman" panose="02020503050405090304" pitchFamily="18" charset="0"/>
                <a:cs typeface="Times New Roman" panose="02020503050405090304" pitchFamily="18" charset="0"/>
              </a:rPr>
              <a:t>s </a:t>
            </a:r>
            <a:r>
              <a:rPr lang="vi-VN" sz="16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(km)</a:t>
            </a:r>
            <a:endParaRPr lang="en-US" sz="16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9137941" y="5390340"/>
            <a:ext cx="302255" cy="495783"/>
            <a:chOff x="5940457" y="6340902"/>
            <a:chExt cx="302255" cy="495783"/>
          </a:xfrm>
        </p:grpSpPr>
        <p:cxnSp>
          <p:nvCxnSpPr>
            <p:cNvPr id="135" name="Straight Connector 134"/>
            <p:cNvCxnSpPr/>
            <p:nvPr/>
          </p:nvCxnSpPr>
          <p:spPr>
            <a:xfrm>
              <a:off x="609600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457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9682373" y="5390340"/>
            <a:ext cx="674387" cy="495783"/>
            <a:chOff x="6470641" y="6340902"/>
            <a:chExt cx="674387" cy="495783"/>
          </a:xfrm>
        </p:grpSpPr>
        <p:cxnSp>
          <p:nvCxnSpPr>
            <p:cNvPr id="138" name="Straight Connector 137"/>
            <p:cNvCxnSpPr/>
            <p:nvPr/>
          </p:nvCxnSpPr>
          <p:spPr>
            <a:xfrm>
              <a:off x="681609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/>
            <p:cNvSpPr txBox="1"/>
            <p:nvPr/>
          </p:nvSpPr>
          <p:spPr>
            <a:xfrm>
              <a:off x="6470641" y="6467353"/>
              <a:ext cx="674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1,5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0577579" y="5390340"/>
            <a:ext cx="302255" cy="495783"/>
            <a:chOff x="7379735" y="6340902"/>
            <a:chExt cx="302255" cy="495783"/>
          </a:xfrm>
        </p:grpSpPr>
        <p:cxnSp>
          <p:nvCxnSpPr>
            <p:cNvPr id="141" name="Straight Connector 140"/>
            <p:cNvCxnSpPr/>
            <p:nvPr/>
          </p:nvCxnSpPr>
          <p:spPr>
            <a:xfrm>
              <a:off x="753618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7379735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2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7402303" y="4585582"/>
            <a:ext cx="538451" cy="369332"/>
            <a:chOff x="4204999" y="5507242"/>
            <a:chExt cx="538451" cy="369332"/>
          </a:xfrm>
        </p:grpSpPr>
        <p:cxnSp>
          <p:nvCxnSpPr>
            <p:cNvPr id="144" name="Straight Connector 143"/>
            <p:cNvCxnSpPr/>
            <p:nvPr/>
          </p:nvCxnSpPr>
          <p:spPr>
            <a:xfrm>
              <a:off x="4574502" y="569190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4204999" y="5507242"/>
              <a:ext cx="515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355225" y="3897423"/>
            <a:ext cx="629941" cy="369332"/>
            <a:chOff x="4157921" y="4787428"/>
            <a:chExt cx="629941" cy="369332"/>
          </a:xfrm>
        </p:grpSpPr>
        <p:cxnSp>
          <p:nvCxnSpPr>
            <p:cNvPr id="147" name="Straight Connector 146"/>
            <p:cNvCxnSpPr/>
            <p:nvPr/>
          </p:nvCxnSpPr>
          <p:spPr>
            <a:xfrm>
              <a:off x="4574502" y="497181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/>
            <p:cNvSpPr txBox="1"/>
            <p:nvPr/>
          </p:nvSpPr>
          <p:spPr>
            <a:xfrm>
              <a:off x="4157921" y="4787428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30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7407245" y="3209263"/>
            <a:ext cx="629941" cy="369332"/>
            <a:chOff x="4209941" y="4067614"/>
            <a:chExt cx="629941" cy="369332"/>
          </a:xfrm>
        </p:grpSpPr>
        <p:cxnSp>
          <p:nvCxnSpPr>
            <p:cNvPr id="150" name="Straight Connector 149"/>
            <p:cNvCxnSpPr/>
            <p:nvPr/>
          </p:nvCxnSpPr>
          <p:spPr>
            <a:xfrm>
              <a:off x="4574502" y="425172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4209941" y="4067614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45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355225" y="2521103"/>
            <a:ext cx="618157" cy="369332"/>
            <a:chOff x="4157921" y="3347800"/>
            <a:chExt cx="618157" cy="369332"/>
          </a:xfrm>
        </p:grpSpPr>
        <p:cxnSp>
          <p:nvCxnSpPr>
            <p:cNvPr id="153" name="Straight Connector 152"/>
            <p:cNvCxnSpPr/>
            <p:nvPr/>
          </p:nvCxnSpPr>
          <p:spPr>
            <a:xfrm>
              <a:off x="4574502" y="353163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4157921" y="3347800"/>
              <a:ext cx="6181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60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55" name="Oval 154"/>
          <p:cNvSpPr/>
          <p:nvPr/>
        </p:nvSpPr>
        <p:spPr>
          <a:xfrm>
            <a:off x="7760022" y="539034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8478726" y="470243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57" name="Straight Connector 156"/>
          <p:cNvCxnSpPr/>
          <p:nvPr/>
        </p:nvCxnSpPr>
        <p:spPr>
          <a:xfrm flipH="1">
            <a:off x="8014595" y="4082089"/>
            <a:ext cx="127888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9293484" y="4057175"/>
            <a:ext cx="0" cy="1290509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Oval 158"/>
          <p:cNvSpPr/>
          <p:nvPr/>
        </p:nvSpPr>
        <p:spPr>
          <a:xfrm>
            <a:off x="9204594" y="3999741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60" name="Straight Connector 159"/>
          <p:cNvCxnSpPr/>
          <p:nvPr/>
        </p:nvCxnSpPr>
        <p:spPr>
          <a:xfrm flipH="1">
            <a:off x="8020588" y="3393929"/>
            <a:ext cx="1998978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10728706" y="2704941"/>
            <a:ext cx="5318" cy="2699036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61"/>
          <p:cNvSpPr/>
          <p:nvPr/>
        </p:nvSpPr>
        <p:spPr>
          <a:xfrm>
            <a:off x="9935092" y="332002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63" name="Straight Connector 162"/>
          <p:cNvCxnSpPr/>
          <p:nvPr/>
        </p:nvCxnSpPr>
        <p:spPr>
          <a:xfrm flipH="1">
            <a:off x="8038980" y="2704941"/>
            <a:ext cx="2695044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0649550" y="2620467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8183556" y="4386214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A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8779060" y="3652715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B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10377334" y="2257851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D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9559608" y="2925287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C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52" name="Straight Connector 159"/>
          <p:cNvCxnSpPr/>
          <p:nvPr/>
        </p:nvCxnSpPr>
        <p:spPr>
          <a:xfrm>
            <a:off x="10027822" y="3486426"/>
            <a:ext cx="0" cy="1903914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4" name="Trapezoid 3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6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60020" y="1013460"/>
            <a:ext cx="83477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Cách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2.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Vẽ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3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vi-VN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quãng đường - thời gian</a:t>
            </a:r>
            <a:endParaRPr lang="vi-VN" sz="3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4320" y="5885815"/>
            <a:ext cx="11643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Bảng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9.1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→ </a:t>
            </a:r>
            <a:r>
              <a:rPr lang="vi-VN" alt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V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ẽ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để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mô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tả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mối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quan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hệ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giữa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quãng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và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thời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gian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.</a:t>
            </a:r>
            <a:endParaRPr lang="vi-VN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aphicFrame>
        <p:nvGraphicFramePr>
          <p:cNvPr id="23" name="Table 19"/>
          <p:cNvGraphicFramePr>
            <a:graphicFrameLocks noGrp="1"/>
          </p:cNvGraphicFramePr>
          <p:nvPr/>
        </p:nvGraphicFramePr>
        <p:xfrm>
          <a:off x="114761" y="2890649"/>
          <a:ext cx="685355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785"/>
                <a:gridCol w="847090"/>
                <a:gridCol w="845820"/>
                <a:gridCol w="821690"/>
                <a:gridCol w="758825"/>
                <a:gridCol w="855345"/>
              </a:tblGrid>
              <a:tr h="518160">
                <a:tc>
                  <a:txBody>
                    <a:bodyPr/>
                    <a:p>
                      <a:r>
                        <a:rPr lang="en-US" sz="2200" b="1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Thời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</a:t>
                      </a:r>
                      <a:r>
                        <a:rPr lang="en-US" sz="2200" b="1" baseline="0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điểm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Bold" panose="02020503050405090304" charset="0"/>
                        <a:cs typeface="Times New Roman Bold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6h00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6h30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7h00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7h30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8h00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8160">
                <a:tc>
                  <a:txBody>
                    <a:bodyPr/>
                    <a:p>
                      <a:r>
                        <a:rPr lang="en-US" sz="2200" b="1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Thời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</a:t>
                      </a:r>
                      <a:r>
                        <a:rPr lang="en-US" sz="2200" b="1" baseline="0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gian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t (h)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Bold" panose="02020503050405090304" charset="0"/>
                        <a:cs typeface="Times New Roman Bold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vi-VN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0,5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1,5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2,0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406108">
                <a:tc>
                  <a:txBody>
                    <a:bodyPr/>
                    <a:p>
                      <a:r>
                        <a:rPr lang="en-US" sz="2200" b="1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Quãng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</a:t>
                      </a:r>
                      <a:r>
                        <a:rPr lang="en-US" sz="2200" b="1" baseline="0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đường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s (km)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Bold" panose="02020503050405090304" charset="0"/>
                        <a:cs typeface="Times New Roman Bold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vi-VN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15</a:t>
                      </a:r>
                      <a:endParaRPr lang="en-US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30</a:t>
                      </a:r>
                      <a:endParaRPr lang="en-US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45</a:t>
                      </a:r>
                      <a:endParaRPr lang="en-US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60</a:t>
                      </a:r>
                      <a:endParaRPr lang="en-US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8314742" y="5545613"/>
            <a:ext cx="511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0,5</a:t>
            </a:r>
            <a:endParaRPr lang="en-US" dirty="0">
              <a:solidFill>
                <a:schemeClr val="bg2">
                  <a:lumMod val="25000"/>
                </a:schemeClr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7"/>
          <p:cNvGraphicFramePr>
            <a:graphicFrameLocks noGrp="1"/>
          </p:cNvGraphicFramePr>
          <p:nvPr/>
        </p:nvGraphicFramePr>
        <p:xfrm>
          <a:off x="6976479" y="3092940"/>
          <a:ext cx="2878252" cy="27552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563"/>
                <a:gridCol w="719563"/>
                <a:gridCol w="719563"/>
                <a:gridCol w="719563"/>
              </a:tblGrid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Diamond 10"/>
          <p:cNvSpPr/>
          <p:nvPr/>
        </p:nvSpPr>
        <p:spPr>
          <a:xfrm>
            <a:off x="0" y="1424940"/>
            <a:ext cx="1159510" cy="824865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latin typeface="Times New Roman" panose="02020503050405090304" pitchFamily="18" charset="0"/>
                <a:cs typeface="Times New Roman" panose="02020503050405090304" pitchFamily="18" charset="0"/>
              </a:rPr>
              <a:t>B1</a:t>
            </a:r>
            <a:endParaRPr lang="en-US" sz="24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6977738" y="2222695"/>
            <a:ext cx="3301" cy="3616336"/>
          </a:xfrm>
          <a:prstGeom prst="line">
            <a:avLst/>
          </a:prstGeom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977738" y="5859303"/>
            <a:ext cx="3882520" cy="1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9539" y="3276402"/>
            <a:ext cx="5035966" cy="56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+ Trục nằm ngang      thời gian (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t) 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9240" y="2574925"/>
            <a:ext cx="6350635" cy="56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+ Trục thẳng đứng      quãng đường (s) 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937224" y="5815489"/>
            <a:ext cx="87630" cy="876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0230" y="5776667"/>
            <a:ext cx="302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</a:t>
            </a:r>
            <a:endParaRPr lang="en-US">
              <a:solidFill>
                <a:schemeClr val="bg2">
                  <a:lumMod val="25000"/>
                </a:schemeClr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25763" y="6004536"/>
            <a:ext cx="668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 </a:t>
            </a:r>
            <a:r>
              <a:rPr lang="vi-VN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(h)</a:t>
            </a:r>
            <a:endParaRPr lang="en-US" dirty="0">
              <a:solidFill>
                <a:srgbClr val="C0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88431" y="2212215"/>
            <a:ext cx="82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 </a:t>
            </a:r>
            <a:r>
              <a:rPr lang="vi-VN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(km)</a:t>
            </a:r>
            <a:endParaRPr lang="en-US" dirty="0">
              <a:solidFill>
                <a:srgbClr val="C0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7413677" y="5776667"/>
            <a:ext cx="511308" cy="495783"/>
            <a:chOff x="5220818" y="6340902"/>
            <a:chExt cx="302255" cy="495783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537591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220818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0,5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258140" y="5776667"/>
            <a:ext cx="302255" cy="495783"/>
            <a:chOff x="5940457" y="6340902"/>
            <a:chExt cx="302255" cy="495783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09600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940457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02572" y="5776667"/>
            <a:ext cx="674387" cy="495783"/>
            <a:chOff x="6470641" y="6340902"/>
            <a:chExt cx="674387" cy="495783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681609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470641" y="6467353"/>
              <a:ext cx="674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1,5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9697778" y="5776667"/>
            <a:ext cx="302255" cy="495783"/>
            <a:chOff x="7379735" y="6340902"/>
            <a:chExt cx="302255" cy="495783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753618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7379735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2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476782" y="4971909"/>
            <a:ext cx="584171" cy="369332"/>
            <a:chOff x="4159279" y="5507242"/>
            <a:chExt cx="584171" cy="369332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4574502" y="569190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159279" y="5507242"/>
              <a:ext cx="515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490664" y="4283750"/>
            <a:ext cx="629941" cy="369332"/>
            <a:chOff x="4173161" y="4787428"/>
            <a:chExt cx="629941" cy="36933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4574502" y="497181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4173161" y="4787428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30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466484" y="3595590"/>
            <a:ext cx="629941" cy="369332"/>
            <a:chOff x="4148981" y="4067614"/>
            <a:chExt cx="629941" cy="36933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4574502" y="425172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4148981" y="4067614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45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444944" y="2907430"/>
            <a:ext cx="618157" cy="369332"/>
            <a:chOff x="4127441" y="3347800"/>
            <a:chExt cx="618157" cy="369332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4574502" y="353163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4127441" y="3347800"/>
              <a:ext cx="6181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60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85750" y="847725"/>
            <a:ext cx="94119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Cách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2.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Vẽ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3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vi-VN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quãng đường - thời gian</a:t>
            </a:r>
            <a:endParaRPr lang="vi-VN" sz="3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4" name="Trapezoid 3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6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1159510" y="1523365"/>
            <a:ext cx="7253605" cy="57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1393825" y="1551305"/>
            <a:ext cx="7019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Vẽ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hai</a:t>
            </a:r>
            <a:r>
              <a:rPr lang="vi-VN" alt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trục toạ độ vuông góc cắt nhau tại O.</a:t>
            </a:r>
            <a:endParaRPr lang="vi-VN" altLang="en-US" sz="2800" b="1" dirty="0">
              <a:solidFill>
                <a:schemeClr val="bg1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84830" y="2945130"/>
            <a:ext cx="3714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084830" y="3641725"/>
            <a:ext cx="3714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19"/>
          <p:cNvGraphicFramePr>
            <a:graphicFrameLocks noGrp="1"/>
          </p:cNvGraphicFramePr>
          <p:nvPr/>
        </p:nvGraphicFramePr>
        <p:xfrm>
          <a:off x="-14779" y="4653409"/>
          <a:ext cx="577532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5070"/>
                <a:gridCol w="474980"/>
                <a:gridCol w="678815"/>
                <a:gridCol w="672465"/>
                <a:gridCol w="778510"/>
                <a:gridCol w="705485"/>
              </a:tblGrid>
              <a:tr h="518160">
                <a:tc>
                  <a:txBody>
                    <a:bodyPr/>
                    <a:p>
                      <a:r>
                        <a:rPr lang="en-US" sz="2500" b="1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Thời</a:t>
                      </a:r>
                      <a:r>
                        <a:rPr lang="en-US" sz="25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</a:t>
                      </a:r>
                      <a:r>
                        <a:rPr lang="en-US" sz="2500" b="1" baseline="0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gian</a:t>
                      </a:r>
                      <a:r>
                        <a:rPr lang="en-US" sz="25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t (h)</a:t>
                      </a:r>
                      <a:endParaRPr lang="en-US" sz="2500" b="1" dirty="0">
                        <a:solidFill>
                          <a:sysClr val="windowText" lastClr="000000"/>
                        </a:solidFill>
                        <a:latin typeface="Times New Roman Bold" panose="02020503050405090304" charset="0"/>
                        <a:cs typeface="Times New Roman Bold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vi-VN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0,5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1,5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2,0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406108">
                <a:tc>
                  <a:txBody>
                    <a:bodyPr/>
                    <a:p>
                      <a:r>
                        <a:rPr lang="en-US" sz="2500" b="1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Quãng</a:t>
                      </a:r>
                      <a:r>
                        <a:rPr lang="en-US" sz="25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</a:t>
                      </a:r>
                      <a:r>
                        <a:rPr lang="en-US" sz="2500" b="1" baseline="0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đường</a:t>
                      </a:r>
                      <a:endParaRPr lang="en-US" sz="2500" b="1" baseline="0" dirty="0" err="1">
                        <a:solidFill>
                          <a:sysClr val="windowText" lastClr="000000"/>
                        </a:solidFill>
                        <a:latin typeface="Times New Roman Bold" panose="02020503050405090304" charset="0"/>
                        <a:cs typeface="Times New Roman Bold" panose="02020503050405090304" charset="0"/>
                      </a:endParaRPr>
                    </a:p>
                    <a:p>
                      <a:r>
                        <a:rPr lang="en-US" sz="25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s (km)</a:t>
                      </a:r>
                      <a:endParaRPr lang="en-US" sz="2500" b="1" dirty="0">
                        <a:solidFill>
                          <a:sysClr val="windowText" lastClr="000000"/>
                        </a:solidFill>
                        <a:latin typeface="Times New Roman Bold" panose="02020503050405090304" charset="0"/>
                        <a:cs typeface="Times New Roman Bold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vi-VN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15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30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45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8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60</a:t>
                      </a:r>
                      <a:endParaRPr lang="en-US" sz="28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7" grpId="0"/>
      <p:bldP spid="18" grpId="0"/>
      <p:bldP spid="19" grpId="0" animBg="1"/>
      <p:bldP spid="20" grpId="0"/>
      <p:bldP spid="21" grpId="0"/>
      <p:bldP spid="22" grpId="0"/>
      <p:bldP spid="3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Table 27"/>
          <p:cNvGraphicFramePr>
            <a:graphicFrameLocks noGrp="1"/>
          </p:cNvGraphicFramePr>
          <p:nvPr/>
        </p:nvGraphicFramePr>
        <p:xfrm>
          <a:off x="7855645" y="2706613"/>
          <a:ext cx="2878455" cy="27743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455"/>
                <a:gridCol w="719455"/>
                <a:gridCol w="719779"/>
                <a:gridCol w="719563"/>
              </a:tblGrid>
              <a:tr h="6889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9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3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080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101" name="Straight Connector 100"/>
          <p:cNvCxnSpPr/>
          <p:nvPr/>
        </p:nvCxnSpPr>
        <p:spPr>
          <a:xfrm flipV="1">
            <a:off x="8569907" y="4826619"/>
            <a:ext cx="0" cy="570419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7977181" y="4770248"/>
            <a:ext cx="55655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7857539" y="1836368"/>
            <a:ext cx="3301" cy="3616336"/>
          </a:xfrm>
          <a:prstGeom prst="line">
            <a:avLst/>
          </a:prstGeom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857539" y="5472976"/>
            <a:ext cx="3882520" cy="1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7817025" y="5429162"/>
            <a:ext cx="87630" cy="876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500031" y="5390340"/>
            <a:ext cx="302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</a:t>
            </a:r>
            <a:endParaRPr lang="en-US">
              <a:solidFill>
                <a:schemeClr val="bg2">
                  <a:lumMod val="25000"/>
                </a:schemeClr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405564" y="5618209"/>
            <a:ext cx="668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1600">
                <a:solidFill>
                  <a:srgbClr val="FF0000"/>
                </a:solidFill>
                <a:latin typeface="Century" panose="02040604050505020304" pitchFamily="18" charset="0"/>
              </a:defRPr>
            </a:lvl1pPr>
          </a:lstStyle>
          <a:p>
            <a:r>
              <a:rPr lang="vi-VN">
                <a:latin typeface="Times New Roman" panose="02020503050405090304" pitchFamily="18" charset="0"/>
                <a:cs typeface="Times New Roman" panose="02020503050405090304" pitchFamily="18" charset="0"/>
              </a:rPr>
              <a:t>t </a:t>
            </a:r>
            <a:r>
              <a:rPr lang="vi-VN" dirty="0">
                <a:latin typeface="Times New Roman" panose="02020503050405090304" pitchFamily="18" charset="0"/>
                <a:cs typeface="Times New Roman" panose="02020503050405090304" pitchFamily="18" charset="0"/>
              </a:rPr>
              <a:t>(h)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968232" y="1825888"/>
            <a:ext cx="823179" cy="3435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400">
                <a:solidFill>
                  <a:srgbClr val="FF0000"/>
                </a:solidFill>
                <a:latin typeface="Century" panose="02040604050505020304" pitchFamily="18" charset="0"/>
              </a:defRPr>
            </a:lvl1pPr>
          </a:lstStyle>
          <a:p>
            <a:r>
              <a:rPr lang="vi-VN" sz="1600">
                <a:latin typeface="Times New Roman" panose="02020503050405090304" pitchFamily="18" charset="0"/>
                <a:cs typeface="Times New Roman" panose="02020503050405090304" pitchFamily="18" charset="0"/>
              </a:rPr>
              <a:t>s </a:t>
            </a:r>
            <a:r>
              <a:rPr lang="vi-VN" sz="16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(km)</a:t>
            </a:r>
            <a:endParaRPr lang="en-US" sz="16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9137941" y="5390340"/>
            <a:ext cx="302255" cy="495783"/>
            <a:chOff x="5940457" y="6340902"/>
            <a:chExt cx="302255" cy="495783"/>
          </a:xfrm>
        </p:grpSpPr>
        <p:cxnSp>
          <p:nvCxnSpPr>
            <p:cNvPr id="135" name="Straight Connector 134"/>
            <p:cNvCxnSpPr/>
            <p:nvPr/>
          </p:nvCxnSpPr>
          <p:spPr>
            <a:xfrm>
              <a:off x="609600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457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9682373" y="5390340"/>
            <a:ext cx="674387" cy="495783"/>
            <a:chOff x="6470641" y="6340902"/>
            <a:chExt cx="674387" cy="495783"/>
          </a:xfrm>
        </p:grpSpPr>
        <p:cxnSp>
          <p:nvCxnSpPr>
            <p:cNvPr id="138" name="Straight Connector 137"/>
            <p:cNvCxnSpPr/>
            <p:nvPr/>
          </p:nvCxnSpPr>
          <p:spPr>
            <a:xfrm>
              <a:off x="681609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/>
            <p:cNvSpPr txBox="1"/>
            <p:nvPr/>
          </p:nvSpPr>
          <p:spPr>
            <a:xfrm>
              <a:off x="6470641" y="6467353"/>
              <a:ext cx="674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1,5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0356599" y="5395420"/>
            <a:ext cx="377425" cy="1467333"/>
            <a:chOff x="7158755" y="6340902"/>
            <a:chExt cx="377425" cy="1467333"/>
          </a:xfrm>
        </p:grpSpPr>
        <p:cxnSp>
          <p:nvCxnSpPr>
            <p:cNvPr id="141" name="Straight Connector 140"/>
            <p:cNvCxnSpPr/>
            <p:nvPr/>
          </p:nvCxnSpPr>
          <p:spPr>
            <a:xfrm>
              <a:off x="753618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7158755" y="743890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2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7402303" y="4585582"/>
            <a:ext cx="538451" cy="369332"/>
            <a:chOff x="4204999" y="5507242"/>
            <a:chExt cx="538451" cy="369332"/>
          </a:xfrm>
        </p:grpSpPr>
        <p:cxnSp>
          <p:nvCxnSpPr>
            <p:cNvPr id="144" name="Straight Connector 143"/>
            <p:cNvCxnSpPr/>
            <p:nvPr/>
          </p:nvCxnSpPr>
          <p:spPr>
            <a:xfrm>
              <a:off x="4574502" y="569190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4204999" y="5507242"/>
              <a:ext cx="515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355225" y="3897423"/>
            <a:ext cx="629941" cy="369332"/>
            <a:chOff x="4157921" y="4787428"/>
            <a:chExt cx="629941" cy="369332"/>
          </a:xfrm>
        </p:grpSpPr>
        <p:cxnSp>
          <p:nvCxnSpPr>
            <p:cNvPr id="147" name="Straight Connector 146"/>
            <p:cNvCxnSpPr/>
            <p:nvPr/>
          </p:nvCxnSpPr>
          <p:spPr>
            <a:xfrm>
              <a:off x="4574502" y="497181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/>
            <p:cNvSpPr txBox="1"/>
            <p:nvPr/>
          </p:nvSpPr>
          <p:spPr>
            <a:xfrm>
              <a:off x="4157921" y="4787428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30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7407245" y="3209263"/>
            <a:ext cx="629941" cy="369332"/>
            <a:chOff x="4209941" y="4067614"/>
            <a:chExt cx="629941" cy="369332"/>
          </a:xfrm>
        </p:grpSpPr>
        <p:cxnSp>
          <p:nvCxnSpPr>
            <p:cNvPr id="150" name="Straight Connector 149"/>
            <p:cNvCxnSpPr/>
            <p:nvPr/>
          </p:nvCxnSpPr>
          <p:spPr>
            <a:xfrm>
              <a:off x="4574502" y="425172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4209941" y="4067614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45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355225" y="2521103"/>
            <a:ext cx="618157" cy="369332"/>
            <a:chOff x="4157921" y="3347800"/>
            <a:chExt cx="618157" cy="369332"/>
          </a:xfrm>
        </p:grpSpPr>
        <p:cxnSp>
          <p:nvCxnSpPr>
            <p:cNvPr id="153" name="Straight Connector 152"/>
            <p:cNvCxnSpPr/>
            <p:nvPr/>
          </p:nvCxnSpPr>
          <p:spPr>
            <a:xfrm>
              <a:off x="4574502" y="353163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4157921" y="3347800"/>
              <a:ext cx="6181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60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55" name="Oval 154"/>
          <p:cNvSpPr/>
          <p:nvPr/>
        </p:nvSpPr>
        <p:spPr>
          <a:xfrm>
            <a:off x="7760022" y="539034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8478726" y="470243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57" name="Straight Connector 156"/>
          <p:cNvCxnSpPr/>
          <p:nvPr/>
        </p:nvCxnSpPr>
        <p:spPr>
          <a:xfrm flipH="1">
            <a:off x="8014595" y="4082089"/>
            <a:ext cx="127888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9293484" y="4057175"/>
            <a:ext cx="0" cy="1290509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Oval 158"/>
          <p:cNvSpPr/>
          <p:nvPr/>
        </p:nvSpPr>
        <p:spPr>
          <a:xfrm>
            <a:off x="9204594" y="3999741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60" name="Straight Connector 159"/>
          <p:cNvCxnSpPr/>
          <p:nvPr/>
        </p:nvCxnSpPr>
        <p:spPr>
          <a:xfrm flipH="1">
            <a:off x="8020685" y="3394075"/>
            <a:ext cx="2033905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10728706" y="2704941"/>
            <a:ext cx="5318" cy="2699036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61"/>
          <p:cNvSpPr/>
          <p:nvPr/>
        </p:nvSpPr>
        <p:spPr>
          <a:xfrm>
            <a:off x="9935092" y="332002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63" name="Straight Connector 162"/>
          <p:cNvCxnSpPr/>
          <p:nvPr/>
        </p:nvCxnSpPr>
        <p:spPr>
          <a:xfrm flipH="1">
            <a:off x="8038980" y="2704941"/>
            <a:ext cx="2695044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0649550" y="2620467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8234991" y="4400819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A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8779695" y="3630490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B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10377334" y="2257851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D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9559608" y="2925287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C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52" name="Straight Connector 159"/>
          <p:cNvCxnSpPr/>
          <p:nvPr/>
        </p:nvCxnSpPr>
        <p:spPr>
          <a:xfrm>
            <a:off x="10027822" y="3486426"/>
            <a:ext cx="0" cy="1903914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4" name="Trapezoid 3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6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4935" y="871855"/>
            <a:ext cx="83477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Cách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2.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Vẽ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3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vi-VN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quãng đường - thời gian</a:t>
            </a:r>
            <a:endParaRPr lang="vi-VN" sz="3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aphicFrame>
        <p:nvGraphicFramePr>
          <p:cNvPr id="23" name="Table 19"/>
          <p:cNvGraphicFramePr>
            <a:graphicFrameLocks noGrp="1"/>
          </p:cNvGraphicFramePr>
          <p:nvPr/>
        </p:nvGraphicFramePr>
        <p:xfrm>
          <a:off x="114761" y="2620774"/>
          <a:ext cx="685355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785"/>
                <a:gridCol w="847090"/>
                <a:gridCol w="845820"/>
                <a:gridCol w="821690"/>
                <a:gridCol w="758825"/>
                <a:gridCol w="855345"/>
              </a:tblGrid>
              <a:tr h="518160">
                <a:tc>
                  <a:txBody>
                    <a:bodyPr/>
                    <a:p>
                      <a:r>
                        <a:rPr lang="en-US" sz="2200" b="1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Thời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</a:t>
                      </a:r>
                      <a:r>
                        <a:rPr lang="en-US" sz="2200" b="1" baseline="0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gian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t (h)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Bold" panose="02020503050405090304" charset="0"/>
                        <a:cs typeface="Times New Roman Bold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vi-VN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0,5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1,5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solidFill>
                            <a:sysClr val="windowText" lastClr="00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2,0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406108">
                <a:tc>
                  <a:txBody>
                    <a:bodyPr/>
                    <a:p>
                      <a:r>
                        <a:rPr lang="en-US" sz="2200" b="1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Quãng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</a:t>
                      </a:r>
                      <a:r>
                        <a:rPr lang="en-US" sz="2200" b="1" baseline="0" dirty="0" err="1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đường</a:t>
                      </a:r>
                      <a:r>
                        <a:rPr lang="en-US" sz="2200" b="1" baseline="0" dirty="0">
                          <a:solidFill>
                            <a:sysClr val="windowText" lastClr="00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 s (km)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Times New Roman Bold" panose="02020503050405090304" charset="0"/>
                        <a:cs typeface="Times New Roman Bold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vi-VN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0</a:t>
                      </a:r>
                      <a:endParaRPr lang="vi-VN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15</a:t>
                      </a:r>
                      <a:endParaRPr lang="en-US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30</a:t>
                      </a:r>
                      <a:endParaRPr lang="en-US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45</a:t>
                      </a:r>
                      <a:endParaRPr lang="en-US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sz="2200" b="1" dirty="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60</a:t>
                      </a:r>
                      <a:endParaRPr lang="en-US" sz="2200" b="1" dirty="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8314742" y="5545613"/>
            <a:ext cx="511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0,5</a:t>
            </a:r>
            <a:endParaRPr lang="en-US" dirty="0">
              <a:solidFill>
                <a:schemeClr val="bg2">
                  <a:lumMod val="25000"/>
                </a:schemeClr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Diamond 10"/>
          <p:cNvSpPr/>
          <p:nvPr/>
        </p:nvSpPr>
        <p:spPr>
          <a:xfrm>
            <a:off x="0" y="1485265"/>
            <a:ext cx="1159510" cy="824865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vi-VN" sz="2400" b="1">
                <a:latin typeface="Times New Roman" panose="02020503050405090304" pitchFamily="18" charset="0"/>
                <a:cs typeface="Times New Roman" panose="02020503050405090304" pitchFamily="18" charset="0"/>
              </a:rPr>
              <a:t>B2</a:t>
            </a:r>
            <a:endParaRPr lang="en-US" sz="24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159510" y="1424940"/>
            <a:ext cx="5628640" cy="945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Xác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định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các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điểm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vi-VN" alt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có giá trị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u="sng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s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và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u="sng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t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tương</a:t>
            </a:r>
            <a:r>
              <a:rPr lang="en-US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ứng</a:t>
            </a:r>
            <a:r>
              <a:rPr lang="vi-VN" altLang="en-US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.</a:t>
            </a:r>
            <a:endParaRPr lang="en-US" sz="2800"/>
          </a:p>
        </p:txBody>
      </p:sp>
      <p:sp>
        <p:nvSpPr>
          <p:cNvPr id="35" name="TextBox 34"/>
          <p:cNvSpPr txBox="1"/>
          <p:nvPr/>
        </p:nvSpPr>
        <p:spPr>
          <a:xfrm>
            <a:off x="295274" y="3897361"/>
            <a:ext cx="6492898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400">
                <a:latin typeface="Century" panose="02040604050505020304" pitchFamily="18" charset="0"/>
              </a:defRPr>
            </a:lvl1pPr>
          </a:lstStyle>
          <a:p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+ Điểm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vi-V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( t = 0, s = 0) 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294640" y="4509135"/>
            <a:ext cx="472630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+ Điểm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A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(t =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0,5 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h; s =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15 </a:t>
            </a:r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km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)</a:t>
            </a:r>
            <a:endParaRPr lang="en-US" sz="2800"/>
          </a:p>
        </p:txBody>
      </p:sp>
      <p:sp>
        <p:nvSpPr>
          <p:cNvPr id="117" name="TextBox 116"/>
          <p:cNvSpPr txBox="1"/>
          <p:nvPr/>
        </p:nvSpPr>
        <p:spPr>
          <a:xfrm>
            <a:off x="295588" y="4994194"/>
            <a:ext cx="5005954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000">
                <a:latin typeface="Century" panose="02040604050505020304" pitchFamily="18" charset="0"/>
              </a:defRPr>
            </a:lvl1pPr>
          </a:lstStyle>
          <a:p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+ Điểm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(t =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1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h; s =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30 </a:t>
            </a:r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km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)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85098" y="5520638"/>
            <a:ext cx="4946493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000">
                <a:latin typeface="Century" panose="02040604050505020304" pitchFamily="18" charset="0"/>
              </a:defRPr>
            </a:lvl1pPr>
          </a:lstStyle>
          <a:p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 + Điểm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</a:t>
            </a:r>
            <a:r>
              <a:rPr lang="vi-V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(t =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1,5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h; s =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45 </a:t>
            </a:r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km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)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68806" y="6086154"/>
            <a:ext cx="4778545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000">
                <a:latin typeface="Century" panose="02040604050505020304" pitchFamily="18" charset="0"/>
              </a:defRPr>
            </a:lvl1pPr>
          </a:lstStyle>
          <a:p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+ Điểm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(t =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2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h; s = 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60</a:t>
            </a:r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km</a:t>
            </a: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) 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8" name="Straight Connector 7"/>
          <p:cNvCxnSpPr>
            <a:endCxn id="34" idx="0"/>
          </p:cNvCxnSpPr>
          <p:nvPr/>
        </p:nvCxnSpPr>
        <p:spPr>
          <a:xfrm>
            <a:off x="8570595" y="5363845"/>
            <a:ext cx="0" cy="18161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35" grpId="0"/>
      <p:bldP spid="2" grpId="0" bldLvl="0" animBg="1"/>
      <p:bldP spid="7" grpId="0"/>
      <p:bldP spid="155" grpId="0" animBg="1"/>
      <p:bldP spid="117" grpId="0"/>
      <p:bldP spid="165" grpId="1"/>
      <p:bldP spid="156" grpId="0" animBg="1"/>
      <p:bldP spid="159" grpId="0" animBg="1"/>
      <p:bldP spid="166" grpId="0"/>
      <p:bldP spid="119" grpId="0"/>
      <p:bldP spid="162" grpId="0" animBg="1"/>
      <p:bldP spid="168" grpId="0"/>
      <p:bldP spid="121" grpId="0"/>
      <p:bldP spid="164" grpId="0" animBg="1"/>
      <p:bldP spid="1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Table 27"/>
          <p:cNvGraphicFramePr>
            <a:graphicFrameLocks noGrp="1"/>
          </p:cNvGraphicFramePr>
          <p:nvPr/>
        </p:nvGraphicFramePr>
        <p:xfrm>
          <a:off x="7856280" y="2706613"/>
          <a:ext cx="2878252" cy="27552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563"/>
                <a:gridCol w="719563"/>
                <a:gridCol w="719563"/>
                <a:gridCol w="719563"/>
              </a:tblGrid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169" name="Straight Connector 168"/>
          <p:cNvCxnSpPr>
            <a:endCxn id="164" idx="3"/>
          </p:cNvCxnSpPr>
          <p:nvPr/>
        </p:nvCxnSpPr>
        <p:spPr>
          <a:xfrm flipV="1">
            <a:off x="7880769" y="2764673"/>
            <a:ext cx="2793523" cy="2685570"/>
          </a:xfrm>
          <a:prstGeom prst="line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56895" y="2925445"/>
            <a:ext cx="6245860" cy="19862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400">
                <a:latin typeface="Century" panose="02040604050505020304" pitchFamily="18" charset="0"/>
              </a:defRPr>
            </a:lvl1pPr>
          </a:lstStyle>
          <a:p>
            <a:r>
              <a:rPr lang="vi-VN" sz="2800" b="1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Nhận xét:</a:t>
            </a:r>
            <a:endParaRPr lang="vi-VN" sz="2800" b="1" dirty="0">
              <a:solidFill>
                <a:srgbClr val="00206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vi-V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nối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5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điểm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O, A, B, C, D </a:t>
            </a:r>
            <a:r>
              <a:rPr lang="vi-VN" alt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gọi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vi-VN" altLang="en-US" sz="28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....................................................</a:t>
            </a:r>
            <a:r>
              <a:rPr lang="vi-VN" sz="28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và có dạng là</a:t>
            </a:r>
            <a:r>
              <a:rPr lang="vi-V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8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thẳng</a:t>
            </a:r>
            <a:r>
              <a:rPr lang="en-US" sz="28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nằm</a:t>
            </a:r>
            <a:r>
              <a:rPr lang="en-US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vi-VN" altLang="en-US" sz="28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...............</a:t>
            </a:r>
            <a:r>
              <a:rPr lang="en-US" sz="28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 flipV="1">
            <a:off x="8569907" y="4826619"/>
            <a:ext cx="0" cy="570419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7977181" y="4770248"/>
            <a:ext cx="55655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7857539" y="1836368"/>
            <a:ext cx="3301" cy="3616336"/>
          </a:xfrm>
          <a:prstGeom prst="line">
            <a:avLst/>
          </a:prstGeom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857539" y="5472976"/>
            <a:ext cx="3882520" cy="1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7817025" y="5429162"/>
            <a:ext cx="87630" cy="876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500031" y="5390340"/>
            <a:ext cx="302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</a:t>
            </a:r>
            <a:endParaRPr lang="en-US">
              <a:solidFill>
                <a:schemeClr val="bg2">
                  <a:lumMod val="25000"/>
                </a:schemeClr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405564" y="5618209"/>
            <a:ext cx="668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1600">
                <a:solidFill>
                  <a:srgbClr val="FF0000"/>
                </a:solidFill>
                <a:latin typeface="Century" panose="02040604050505020304" pitchFamily="18" charset="0"/>
              </a:defRPr>
            </a:lvl1pPr>
          </a:lstStyle>
          <a:p>
            <a:r>
              <a:rPr lang="vi-VN">
                <a:latin typeface="Times New Roman" panose="02020503050405090304" pitchFamily="18" charset="0"/>
                <a:cs typeface="Times New Roman" panose="02020503050405090304" pitchFamily="18" charset="0"/>
              </a:rPr>
              <a:t>t </a:t>
            </a:r>
            <a:r>
              <a:rPr lang="vi-VN" dirty="0">
                <a:latin typeface="Times New Roman" panose="02020503050405090304" pitchFamily="18" charset="0"/>
                <a:cs typeface="Times New Roman" panose="02020503050405090304" pitchFamily="18" charset="0"/>
              </a:rPr>
              <a:t>(h)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968232" y="1825888"/>
            <a:ext cx="823179" cy="3435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400">
                <a:solidFill>
                  <a:srgbClr val="FF0000"/>
                </a:solidFill>
                <a:latin typeface="Century" panose="02040604050505020304" pitchFamily="18" charset="0"/>
              </a:defRPr>
            </a:lvl1pPr>
          </a:lstStyle>
          <a:p>
            <a:r>
              <a:rPr lang="vi-VN" sz="1600">
                <a:latin typeface="Times New Roman" panose="02020503050405090304" pitchFamily="18" charset="0"/>
                <a:cs typeface="Times New Roman" panose="02020503050405090304" pitchFamily="18" charset="0"/>
              </a:rPr>
              <a:t>s </a:t>
            </a:r>
            <a:r>
              <a:rPr lang="vi-VN" sz="16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(km)</a:t>
            </a:r>
            <a:endParaRPr lang="en-US" sz="16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9137941" y="5390340"/>
            <a:ext cx="302255" cy="495783"/>
            <a:chOff x="5940457" y="6340902"/>
            <a:chExt cx="302255" cy="495783"/>
          </a:xfrm>
        </p:grpSpPr>
        <p:cxnSp>
          <p:nvCxnSpPr>
            <p:cNvPr id="135" name="Straight Connector 134"/>
            <p:cNvCxnSpPr/>
            <p:nvPr/>
          </p:nvCxnSpPr>
          <p:spPr>
            <a:xfrm>
              <a:off x="609600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457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9682373" y="5390340"/>
            <a:ext cx="674387" cy="495783"/>
            <a:chOff x="6470641" y="6340902"/>
            <a:chExt cx="674387" cy="495783"/>
          </a:xfrm>
        </p:grpSpPr>
        <p:cxnSp>
          <p:nvCxnSpPr>
            <p:cNvPr id="138" name="Straight Connector 137"/>
            <p:cNvCxnSpPr/>
            <p:nvPr/>
          </p:nvCxnSpPr>
          <p:spPr>
            <a:xfrm>
              <a:off x="681609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/>
            <p:cNvSpPr txBox="1"/>
            <p:nvPr/>
          </p:nvSpPr>
          <p:spPr>
            <a:xfrm>
              <a:off x="6470641" y="6467353"/>
              <a:ext cx="674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1,5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0577579" y="5390340"/>
            <a:ext cx="302255" cy="495783"/>
            <a:chOff x="7379735" y="6340902"/>
            <a:chExt cx="302255" cy="495783"/>
          </a:xfrm>
        </p:grpSpPr>
        <p:cxnSp>
          <p:nvCxnSpPr>
            <p:cNvPr id="141" name="Straight Connector 140"/>
            <p:cNvCxnSpPr/>
            <p:nvPr/>
          </p:nvCxnSpPr>
          <p:spPr>
            <a:xfrm>
              <a:off x="753618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7379735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2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7402303" y="4585582"/>
            <a:ext cx="538451" cy="369332"/>
            <a:chOff x="4204999" y="5507242"/>
            <a:chExt cx="538451" cy="369332"/>
          </a:xfrm>
        </p:grpSpPr>
        <p:cxnSp>
          <p:nvCxnSpPr>
            <p:cNvPr id="144" name="Straight Connector 143"/>
            <p:cNvCxnSpPr/>
            <p:nvPr/>
          </p:nvCxnSpPr>
          <p:spPr>
            <a:xfrm>
              <a:off x="4574502" y="569190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4204999" y="5507242"/>
              <a:ext cx="515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355225" y="3897423"/>
            <a:ext cx="629941" cy="369332"/>
            <a:chOff x="4157921" y="4787428"/>
            <a:chExt cx="629941" cy="369332"/>
          </a:xfrm>
        </p:grpSpPr>
        <p:cxnSp>
          <p:nvCxnSpPr>
            <p:cNvPr id="147" name="Straight Connector 146"/>
            <p:cNvCxnSpPr/>
            <p:nvPr/>
          </p:nvCxnSpPr>
          <p:spPr>
            <a:xfrm>
              <a:off x="4574502" y="497181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/>
            <p:cNvSpPr txBox="1"/>
            <p:nvPr/>
          </p:nvSpPr>
          <p:spPr>
            <a:xfrm>
              <a:off x="4157921" y="4787428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30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7407245" y="3209263"/>
            <a:ext cx="629941" cy="369332"/>
            <a:chOff x="4209941" y="4067614"/>
            <a:chExt cx="629941" cy="369332"/>
          </a:xfrm>
        </p:grpSpPr>
        <p:cxnSp>
          <p:nvCxnSpPr>
            <p:cNvPr id="150" name="Straight Connector 149"/>
            <p:cNvCxnSpPr/>
            <p:nvPr/>
          </p:nvCxnSpPr>
          <p:spPr>
            <a:xfrm>
              <a:off x="4574502" y="425172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4209941" y="4067614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45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355225" y="2521103"/>
            <a:ext cx="618157" cy="369332"/>
            <a:chOff x="4157921" y="3347800"/>
            <a:chExt cx="618157" cy="369332"/>
          </a:xfrm>
        </p:grpSpPr>
        <p:cxnSp>
          <p:nvCxnSpPr>
            <p:cNvPr id="153" name="Straight Connector 152"/>
            <p:cNvCxnSpPr/>
            <p:nvPr/>
          </p:nvCxnSpPr>
          <p:spPr>
            <a:xfrm>
              <a:off x="4574502" y="353163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4157921" y="3347800"/>
              <a:ext cx="6181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60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55" name="Oval 154"/>
          <p:cNvSpPr/>
          <p:nvPr/>
        </p:nvSpPr>
        <p:spPr>
          <a:xfrm>
            <a:off x="7760022" y="539034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8478726" y="470243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57" name="Straight Connector 156"/>
          <p:cNvCxnSpPr/>
          <p:nvPr/>
        </p:nvCxnSpPr>
        <p:spPr>
          <a:xfrm flipH="1">
            <a:off x="8014595" y="4082089"/>
            <a:ext cx="127888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9293484" y="4057175"/>
            <a:ext cx="0" cy="1290509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Oval 158"/>
          <p:cNvSpPr/>
          <p:nvPr/>
        </p:nvSpPr>
        <p:spPr>
          <a:xfrm>
            <a:off x="9204594" y="3999741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60" name="Straight Connector 159"/>
          <p:cNvCxnSpPr/>
          <p:nvPr/>
        </p:nvCxnSpPr>
        <p:spPr>
          <a:xfrm flipH="1">
            <a:off x="8020588" y="3393929"/>
            <a:ext cx="1998978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10728706" y="2704941"/>
            <a:ext cx="5318" cy="2699036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61"/>
          <p:cNvSpPr/>
          <p:nvPr/>
        </p:nvSpPr>
        <p:spPr>
          <a:xfrm>
            <a:off x="9935092" y="332002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63" name="Straight Connector 162"/>
          <p:cNvCxnSpPr/>
          <p:nvPr/>
        </p:nvCxnSpPr>
        <p:spPr>
          <a:xfrm flipH="1">
            <a:off x="8038980" y="2704941"/>
            <a:ext cx="2695044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0649550" y="2620467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8183556" y="4386214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A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8779060" y="3652715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B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10377334" y="2257851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D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9559608" y="2925287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C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52" name="Straight Connector 159"/>
          <p:cNvCxnSpPr/>
          <p:nvPr/>
        </p:nvCxnSpPr>
        <p:spPr>
          <a:xfrm>
            <a:off x="10027822" y="3486426"/>
            <a:ext cx="0" cy="1903914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4" name="Trapezoid 3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6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85750" y="847725"/>
            <a:ext cx="94119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Cách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2.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Vẽ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3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vi-VN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quãng đường - thời gian</a:t>
            </a:r>
            <a:endParaRPr lang="vi-VN" sz="3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Diamond 10"/>
          <p:cNvSpPr/>
          <p:nvPr/>
        </p:nvSpPr>
        <p:spPr>
          <a:xfrm>
            <a:off x="0" y="1424940"/>
            <a:ext cx="1159510" cy="824865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vi-VN" sz="2400" b="1">
                <a:latin typeface="Times New Roman" panose="02020503050405090304" pitchFamily="18" charset="0"/>
                <a:cs typeface="Times New Roman" panose="02020503050405090304" pitchFamily="18" charset="0"/>
              </a:rPr>
              <a:t>B3</a:t>
            </a:r>
            <a:endParaRPr lang="en-US" sz="24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59510" y="1518920"/>
            <a:ext cx="5643245" cy="57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Text Box 8"/>
          <p:cNvSpPr txBox="1"/>
          <p:nvPr/>
        </p:nvSpPr>
        <p:spPr>
          <a:xfrm>
            <a:off x="1393825" y="1551305"/>
            <a:ext cx="5408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Nối các </a:t>
            </a:r>
            <a:r>
              <a:rPr lang="vi-VN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điểm</a:t>
            </a:r>
            <a:r>
              <a:rPr lang="vi-VN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với nhau và nhận xét </a:t>
            </a:r>
            <a:endParaRPr lang="vi-VN" sz="2800" b="1" dirty="0">
              <a:solidFill>
                <a:schemeClr val="bg1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14742" y="5545613"/>
            <a:ext cx="511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0,5</a:t>
            </a:r>
            <a:endParaRPr lang="en-US" dirty="0">
              <a:solidFill>
                <a:schemeClr val="bg2">
                  <a:lumMod val="25000"/>
                </a:schemeClr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2" name="Straight Connector 1"/>
          <p:cNvCxnSpPr/>
          <p:nvPr/>
        </p:nvCxnSpPr>
        <p:spPr>
          <a:xfrm>
            <a:off x="8563234" y="5390340"/>
            <a:ext cx="0" cy="15491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/>
          <p:cNvSpPr txBox="1"/>
          <p:nvPr/>
        </p:nvSpPr>
        <p:spPr>
          <a:xfrm>
            <a:off x="899160" y="3863975"/>
            <a:ext cx="4831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đồ thị quãng đường – thời gian</a:t>
            </a:r>
            <a:endParaRPr lang="vi-VN" sz="2800" dirty="0">
              <a:solidFill>
                <a:srgbClr val="FF0000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335780" y="4349115"/>
            <a:ext cx="1394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dirty="0" err="1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nghiêng</a:t>
            </a:r>
            <a:endParaRPr lang="en-US" sz="2800"/>
          </a:p>
        </p:txBody>
      </p:sp>
      <p:sp>
        <p:nvSpPr>
          <p:cNvPr id="10" name="Text Box 9"/>
          <p:cNvSpPr txBox="1"/>
          <p:nvPr/>
        </p:nvSpPr>
        <p:spPr>
          <a:xfrm>
            <a:off x="6908800" y="6109970"/>
            <a:ext cx="4831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Đồ thị quãng đường – thời gian</a:t>
            </a:r>
            <a:endParaRPr lang="vi-VN" sz="2800" dirty="0">
              <a:solidFill>
                <a:srgbClr val="FF0000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3" grpId="0"/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Table 27"/>
          <p:cNvGraphicFramePr>
            <a:graphicFrameLocks noGrp="1"/>
          </p:cNvGraphicFramePr>
          <p:nvPr/>
        </p:nvGraphicFramePr>
        <p:xfrm>
          <a:off x="7856280" y="2706613"/>
          <a:ext cx="2878252" cy="27552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563"/>
                <a:gridCol w="719563"/>
                <a:gridCol w="719563"/>
                <a:gridCol w="719563"/>
              </a:tblGrid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80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169" name="Straight Connector 168"/>
          <p:cNvCxnSpPr>
            <a:endCxn id="164" idx="3"/>
          </p:cNvCxnSpPr>
          <p:nvPr/>
        </p:nvCxnSpPr>
        <p:spPr>
          <a:xfrm flipV="1">
            <a:off x="7880769" y="2764673"/>
            <a:ext cx="2793523" cy="2685570"/>
          </a:xfrm>
          <a:prstGeom prst="line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8569907" y="4826619"/>
            <a:ext cx="0" cy="570419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7977181" y="4770248"/>
            <a:ext cx="55655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7857539" y="1836368"/>
            <a:ext cx="3301" cy="3616336"/>
          </a:xfrm>
          <a:prstGeom prst="line">
            <a:avLst/>
          </a:prstGeom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857539" y="5472976"/>
            <a:ext cx="3882520" cy="1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7817025" y="5429162"/>
            <a:ext cx="87630" cy="876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500031" y="5390340"/>
            <a:ext cx="302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</a:t>
            </a:r>
            <a:endParaRPr lang="en-US">
              <a:solidFill>
                <a:schemeClr val="bg2">
                  <a:lumMod val="25000"/>
                </a:schemeClr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405564" y="5618209"/>
            <a:ext cx="668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1600">
                <a:solidFill>
                  <a:srgbClr val="FF0000"/>
                </a:solidFill>
                <a:latin typeface="Century" panose="02040604050505020304" pitchFamily="18" charset="0"/>
              </a:defRPr>
            </a:lvl1pPr>
          </a:lstStyle>
          <a:p>
            <a:r>
              <a:rPr lang="vi-VN">
                <a:latin typeface="Times New Roman" panose="02020503050405090304" pitchFamily="18" charset="0"/>
                <a:cs typeface="Times New Roman" panose="02020503050405090304" pitchFamily="18" charset="0"/>
              </a:rPr>
              <a:t>t </a:t>
            </a:r>
            <a:r>
              <a:rPr lang="vi-VN" dirty="0">
                <a:latin typeface="Times New Roman" panose="02020503050405090304" pitchFamily="18" charset="0"/>
                <a:cs typeface="Times New Roman" panose="02020503050405090304" pitchFamily="18" charset="0"/>
              </a:rPr>
              <a:t>(h)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968232" y="1825888"/>
            <a:ext cx="823179" cy="3435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400">
                <a:solidFill>
                  <a:srgbClr val="FF0000"/>
                </a:solidFill>
                <a:latin typeface="Century" panose="02040604050505020304" pitchFamily="18" charset="0"/>
              </a:defRPr>
            </a:lvl1pPr>
          </a:lstStyle>
          <a:p>
            <a:r>
              <a:rPr lang="vi-VN" sz="1600">
                <a:latin typeface="Times New Roman" panose="02020503050405090304" pitchFamily="18" charset="0"/>
                <a:cs typeface="Times New Roman" panose="02020503050405090304" pitchFamily="18" charset="0"/>
              </a:rPr>
              <a:t>s </a:t>
            </a:r>
            <a:r>
              <a:rPr lang="vi-VN" sz="16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(km)</a:t>
            </a:r>
            <a:endParaRPr lang="en-US" sz="16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9137941" y="5390340"/>
            <a:ext cx="302255" cy="495783"/>
            <a:chOff x="5940457" y="6340902"/>
            <a:chExt cx="302255" cy="495783"/>
          </a:xfrm>
        </p:grpSpPr>
        <p:cxnSp>
          <p:nvCxnSpPr>
            <p:cNvPr id="135" name="Straight Connector 134"/>
            <p:cNvCxnSpPr/>
            <p:nvPr/>
          </p:nvCxnSpPr>
          <p:spPr>
            <a:xfrm>
              <a:off x="609600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5940457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9682373" y="5390340"/>
            <a:ext cx="674387" cy="495783"/>
            <a:chOff x="6470641" y="6340902"/>
            <a:chExt cx="674387" cy="495783"/>
          </a:xfrm>
        </p:grpSpPr>
        <p:cxnSp>
          <p:nvCxnSpPr>
            <p:cNvPr id="138" name="Straight Connector 137"/>
            <p:cNvCxnSpPr/>
            <p:nvPr/>
          </p:nvCxnSpPr>
          <p:spPr>
            <a:xfrm>
              <a:off x="681609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/>
            <p:cNvSpPr txBox="1"/>
            <p:nvPr/>
          </p:nvSpPr>
          <p:spPr>
            <a:xfrm>
              <a:off x="6470641" y="6467353"/>
              <a:ext cx="674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1,5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0577579" y="5390340"/>
            <a:ext cx="302255" cy="495783"/>
            <a:chOff x="7379735" y="6340902"/>
            <a:chExt cx="302255" cy="495783"/>
          </a:xfrm>
        </p:grpSpPr>
        <p:cxnSp>
          <p:nvCxnSpPr>
            <p:cNvPr id="141" name="Straight Connector 140"/>
            <p:cNvCxnSpPr/>
            <p:nvPr/>
          </p:nvCxnSpPr>
          <p:spPr>
            <a:xfrm>
              <a:off x="7536180" y="6340902"/>
              <a:ext cx="0" cy="15491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7379735" y="6467353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2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7402303" y="4585582"/>
            <a:ext cx="538451" cy="369332"/>
            <a:chOff x="4204999" y="5507242"/>
            <a:chExt cx="538451" cy="369332"/>
          </a:xfrm>
        </p:grpSpPr>
        <p:cxnSp>
          <p:nvCxnSpPr>
            <p:cNvPr id="144" name="Straight Connector 143"/>
            <p:cNvCxnSpPr/>
            <p:nvPr/>
          </p:nvCxnSpPr>
          <p:spPr>
            <a:xfrm>
              <a:off x="4574502" y="569190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4204999" y="5507242"/>
              <a:ext cx="515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15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355225" y="3897423"/>
            <a:ext cx="629941" cy="369332"/>
            <a:chOff x="4157921" y="4787428"/>
            <a:chExt cx="629941" cy="369332"/>
          </a:xfrm>
        </p:grpSpPr>
        <p:cxnSp>
          <p:nvCxnSpPr>
            <p:cNvPr id="147" name="Straight Connector 146"/>
            <p:cNvCxnSpPr/>
            <p:nvPr/>
          </p:nvCxnSpPr>
          <p:spPr>
            <a:xfrm>
              <a:off x="4574502" y="497181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/>
            <p:cNvSpPr txBox="1"/>
            <p:nvPr/>
          </p:nvSpPr>
          <p:spPr>
            <a:xfrm>
              <a:off x="4157921" y="4787428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30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7407245" y="3209263"/>
            <a:ext cx="629941" cy="369332"/>
            <a:chOff x="4209941" y="4067614"/>
            <a:chExt cx="629941" cy="369332"/>
          </a:xfrm>
        </p:grpSpPr>
        <p:cxnSp>
          <p:nvCxnSpPr>
            <p:cNvPr id="150" name="Straight Connector 149"/>
            <p:cNvCxnSpPr/>
            <p:nvPr/>
          </p:nvCxnSpPr>
          <p:spPr>
            <a:xfrm>
              <a:off x="4574502" y="425172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4209941" y="4067614"/>
              <a:ext cx="62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45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355225" y="2521103"/>
            <a:ext cx="618157" cy="369332"/>
            <a:chOff x="4157921" y="3347800"/>
            <a:chExt cx="618157" cy="369332"/>
          </a:xfrm>
        </p:grpSpPr>
        <p:cxnSp>
          <p:nvCxnSpPr>
            <p:cNvPr id="153" name="Straight Connector 152"/>
            <p:cNvCxnSpPr/>
            <p:nvPr/>
          </p:nvCxnSpPr>
          <p:spPr>
            <a:xfrm>
              <a:off x="4574502" y="3531638"/>
              <a:ext cx="168948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4157921" y="3347800"/>
              <a:ext cx="6181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60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55" name="Oval 154"/>
          <p:cNvSpPr/>
          <p:nvPr/>
        </p:nvSpPr>
        <p:spPr>
          <a:xfrm>
            <a:off x="7760022" y="539034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8478726" y="470243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57" name="Straight Connector 156"/>
          <p:cNvCxnSpPr/>
          <p:nvPr/>
        </p:nvCxnSpPr>
        <p:spPr>
          <a:xfrm flipH="1">
            <a:off x="8014595" y="4082089"/>
            <a:ext cx="127888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9293484" y="4057175"/>
            <a:ext cx="0" cy="1290509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Oval 158"/>
          <p:cNvSpPr/>
          <p:nvPr/>
        </p:nvSpPr>
        <p:spPr>
          <a:xfrm>
            <a:off x="9204594" y="3999741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60" name="Straight Connector 159"/>
          <p:cNvCxnSpPr/>
          <p:nvPr/>
        </p:nvCxnSpPr>
        <p:spPr>
          <a:xfrm flipH="1">
            <a:off x="8020588" y="3393929"/>
            <a:ext cx="1998978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10728706" y="2704941"/>
            <a:ext cx="5318" cy="2699036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61"/>
          <p:cNvSpPr/>
          <p:nvPr/>
        </p:nvSpPr>
        <p:spPr>
          <a:xfrm>
            <a:off x="9935092" y="3320020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163" name="Straight Connector 162"/>
          <p:cNvCxnSpPr/>
          <p:nvPr/>
        </p:nvCxnSpPr>
        <p:spPr>
          <a:xfrm flipH="1">
            <a:off x="8038980" y="2704941"/>
            <a:ext cx="2695044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0649550" y="2620467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8183556" y="4386214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A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8779060" y="3652715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B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10377334" y="2257851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D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9559608" y="2925287"/>
            <a:ext cx="544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C</a:t>
            </a:r>
            <a:endParaRPr 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52" name="Straight Connector 159"/>
          <p:cNvCxnSpPr/>
          <p:nvPr/>
        </p:nvCxnSpPr>
        <p:spPr>
          <a:xfrm>
            <a:off x="10027822" y="3486426"/>
            <a:ext cx="0" cy="1903914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4" name="Trapezoid 3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6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85750" y="847725"/>
            <a:ext cx="94119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Cách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2.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Vẽ</a:t>
            </a:r>
            <a:r>
              <a:rPr lang="en-US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3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3000" b="1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vi-VN" sz="30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quãng đường - thời gian</a:t>
            </a:r>
            <a:endParaRPr lang="vi-VN" sz="3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Diamond 10"/>
          <p:cNvSpPr/>
          <p:nvPr/>
        </p:nvSpPr>
        <p:spPr>
          <a:xfrm>
            <a:off x="0" y="1424940"/>
            <a:ext cx="1159510" cy="824865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vi-VN" sz="2400" b="1">
                <a:latin typeface="Times New Roman" panose="02020503050405090304" pitchFamily="18" charset="0"/>
                <a:cs typeface="Times New Roman" panose="02020503050405090304" pitchFamily="18" charset="0"/>
              </a:rPr>
              <a:t>B3</a:t>
            </a:r>
            <a:endParaRPr lang="en-US" sz="24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59510" y="1518920"/>
            <a:ext cx="5643245" cy="57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Text Box 8"/>
          <p:cNvSpPr txBox="1"/>
          <p:nvPr/>
        </p:nvSpPr>
        <p:spPr>
          <a:xfrm>
            <a:off x="1393825" y="1551305"/>
            <a:ext cx="5408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Nối các </a:t>
            </a:r>
            <a:r>
              <a:rPr lang="vi-VN" sz="2800" b="1" dirty="0" err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điểm</a:t>
            </a:r>
            <a:r>
              <a:rPr lang="vi-VN" sz="2800" b="1" dirty="0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với nhau và nhận xét </a:t>
            </a:r>
            <a:endParaRPr lang="vi-VN" sz="2800" b="1" dirty="0">
              <a:solidFill>
                <a:schemeClr val="bg1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10" name="Horizontal Scroll 9"/>
          <p:cNvSpPr/>
          <p:nvPr/>
        </p:nvSpPr>
        <p:spPr>
          <a:xfrm>
            <a:off x="0" y="3750945"/>
            <a:ext cx="6994525" cy="1903730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Text Box 11"/>
          <p:cNvSpPr txBox="1"/>
          <p:nvPr/>
        </p:nvSpPr>
        <p:spPr>
          <a:xfrm>
            <a:off x="285750" y="3178810"/>
            <a:ext cx="6709410" cy="2338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</a:rPr>
              <a:t>KẾT LUẬN:</a:t>
            </a:r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r>
              <a:rPr lang="vi-VN" altLang="en-US" sz="2800" b="1">
                <a:latin typeface="Times New Roman Bold" panose="02020503050405090304" charset="0"/>
                <a:cs typeface="Times New Roman Bold" panose="02020503050405090304" charset="0"/>
              </a:rPr>
              <a:t>     </a:t>
            </a:r>
            <a:r>
              <a:rPr lang="vi-VN" altLang="en-US" sz="3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Times New Roman Bold" panose="02020503050405090304" charset="0"/>
                <a:cs typeface="Times New Roman Bold" panose="02020503050405090304" charset="0"/>
              </a:rPr>
              <a:t>Đồ thị quãng đường - thời gian mô tả    liên hệ giữa .................... ...đi được của vật và ..................</a:t>
            </a:r>
            <a:endParaRPr lang="vi-VN" altLang="en-US" sz="30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291715" y="4441825"/>
            <a:ext cx="22682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quãng đường</a:t>
            </a:r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527175" y="4907280"/>
            <a:ext cx="18548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thời gian</a:t>
            </a:r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" y="1339089"/>
            <a:ext cx="777765" cy="4179821"/>
            <a:chOff x="-2" y="1339089"/>
            <a:chExt cx="777765" cy="4179821"/>
          </a:xfrm>
        </p:grpSpPr>
        <p:sp>
          <p:nvSpPr>
            <p:cNvPr id="2" name="Trapezoid 1"/>
            <p:cNvSpPr/>
            <p:nvPr/>
          </p:nvSpPr>
          <p:spPr>
            <a:xfrm rot="5400000">
              <a:off x="-1701030" y="3040117"/>
              <a:ext cx="4179821" cy="777765"/>
            </a:xfrm>
            <a:prstGeom prst="trapezoid">
              <a:avLst>
                <a:gd name="adj" fmla="val 49325"/>
              </a:avLst>
            </a:prstGeom>
            <a:gradFill flip="none" rotWithShape="1">
              <a:gsLst>
                <a:gs pos="0">
                  <a:srgbClr val="7030A0"/>
                </a:gs>
                <a:gs pos="57000">
                  <a:srgbClr val="A1133E"/>
                </a:gs>
                <a:gs pos="100000">
                  <a:srgbClr val="C00000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-793267" y="3086027"/>
              <a:ext cx="23642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LUYỆN TẬP</a:t>
              </a:r>
              <a:endParaRPr lang="en-US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12" name="Trapezoid 11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3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4" name="Rectangles 13"/>
          <p:cNvSpPr/>
          <p:nvPr/>
        </p:nvSpPr>
        <p:spPr>
          <a:xfrm>
            <a:off x="1010285" y="882650"/>
            <a:ext cx="11097895" cy="58350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5" name="Text Box 14"/>
          <p:cNvSpPr txBox="1"/>
          <p:nvPr/>
        </p:nvSpPr>
        <p:spPr>
          <a:xfrm>
            <a:off x="1094105" y="882650"/>
            <a:ext cx="1146937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 b="1">
                <a:latin typeface="Times New Roman Bold" panose="02020503050405090304" charset="0"/>
                <a:cs typeface="Times New Roman Bold" panose="02020503050405090304" charset="0"/>
              </a:rPr>
              <a:t>PHIẾU HỌC TẬP 2</a:t>
            </a:r>
            <a:endParaRPr lang="en-US" sz="2800" b="1"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ctr"/>
            <a:r>
              <a:rPr lang="en-US" sz="280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Họ và tên: ………………………………</a:t>
            </a:r>
            <a:r>
              <a:rPr lang="en-US" sz="280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…</a:t>
            </a:r>
            <a:r>
              <a:rPr lang="en-US" sz="280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Lớp: 7A …	Nhóm: ……</a:t>
            </a:r>
            <a:endParaRPr lang="en-US" sz="280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* NỘI DUNG:</a:t>
            </a:r>
            <a:endParaRPr lang="en-US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r>
              <a:rPr lang="vi-VN" altLang="en-US" sz="280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503050405090304" pitchFamily="18" charset="0"/>
                <a:cs typeface="Calibri" charset="0"/>
                <a:sym typeface="+mn-ea"/>
              </a:rPr>
              <a:t> </a:t>
            </a:r>
            <a:r>
              <a:rPr lang="en-US" sz="2800" b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Dựa vào bảng số liệu SGK </a:t>
            </a:r>
            <a:r>
              <a:rPr lang="vi-VN" altLang="en-US" sz="2800" b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(T56) dưới đây về </a:t>
            </a:r>
            <a:r>
              <a:rPr lang="en-US" sz="2800" b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quãng đường và thời gian của người đi bộ hãy vẽ đồ thị quãng đường </a:t>
            </a:r>
            <a:r>
              <a:rPr lang="vi-VN" altLang="en-US" sz="2800" b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-</a:t>
            </a:r>
            <a:r>
              <a:rPr lang="en-US" sz="2800" b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thời gian của người đó?</a:t>
            </a:r>
            <a:endParaRPr lang="en-US" sz="2800" b="1">
              <a:solidFill>
                <a:srgbClr val="0070C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graphicFrame>
        <p:nvGraphicFramePr>
          <p:cNvPr id="16" name="Table 15"/>
          <p:cNvGraphicFramePr/>
          <p:nvPr/>
        </p:nvGraphicFramePr>
        <p:xfrm>
          <a:off x="2749550" y="3812540"/>
          <a:ext cx="6692900" cy="85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3650"/>
                <a:gridCol w="1087755"/>
                <a:gridCol w="1085215"/>
                <a:gridCol w="1087120"/>
                <a:gridCol w="1083945"/>
                <a:gridCol w="1085215"/>
              </a:tblGrid>
              <a:tr h="4267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t (h)</a:t>
                      </a:r>
                      <a:endParaRPr lang="en-US" sz="2800" b="1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0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0,5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1,0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1,5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2,0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s (km)</a:t>
                      </a:r>
                      <a:endParaRPr lang="en-US" sz="2800" b="1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0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2,5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5,0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7,5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10</a:t>
                      </a:r>
                      <a:endParaRPr lang="en-US" sz="28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Text Box 20"/>
          <p:cNvSpPr txBox="1"/>
          <p:nvPr/>
        </p:nvSpPr>
        <p:spPr>
          <a:xfrm>
            <a:off x="1280160" y="4530090"/>
            <a:ext cx="223012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* GỢI Ý:</a:t>
            </a:r>
            <a:endParaRPr lang="en-US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endParaRPr lang="en-US" sz="28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" y="1339089"/>
            <a:ext cx="777765" cy="4179821"/>
            <a:chOff x="-2" y="1339089"/>
            <a:chExt cx="777765" cy="4179821"/>
          </a:xfrm>
        </p:grpSpPr>
        <p:sp>
          <p:nvSpPr>
            <p:cNvPr id="2" name="Trapezoid 1"/>
            <p:cNvSpPr/>
            <p:nvPr/>
          </p:nvSpPr>
          <p:spPr>
            <a:xfrm rot="5400000">
              <a:off x="-1701030" y="3040117"/>
              <a:ext cx="4179821" cy="777765"/>
            </a:xfrm>
            <a:prstGeom prst="trapezoid">
              <a:avLst>
                <a:gd name="adj" fmla="val 49325"/>
              </a:avLst>
            </a:prstGeom>
            <a:gradFill flip="none" rotWithShape="1">
              <a:gsLst>
                <a:gs pos="0">
                  <a:srgbClr val="7030A0"/>
                </a:gs>
                <a:gs pos="57000">
                  <a:srgbClr val="A1133E"/>
                </a:gs>
                <a:gs pos="100000">
                  <a:srgbClr val="C00000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-793267" y="3086027"/>
              <a:ext cx="23642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LUYỆN TẬP</a:t>
              </a:r>
              <a:endParaRPr lang="en-US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12" name="Trapezoid 11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3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4" name="Rectangles 13"/>
          <p:cNvSpPr/>
          <p:nvPr/>
        </p:nvSpPr>
        <p:spPr>
          <a:xfrm>
            <a:off x="944880" y="882650"/>
            <a:ext cx="11097895" cy="57365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5" name="Text Box 14"/>
          <p:cNvSpPr txBox="1"/>
          <p:nvPr/>
        </p:nvSpPr>
        <p:spPr>
          <a:xfrm>
            <a:off x="1094105" y="882650"/>
            <a:ext cx="110978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* GỢI Ý:                          </a:t>
            </a:r>
            <a:r>
              <a:rPr lang="vi-VN" altLang="en-US" sz="2800" b="1">
                <a:solidFill>
                  <a:schemeClr val="tx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PHIẾU HỌC TẬP 2</a:t>
            </a:r>
            <a:endParaRPr lang="en-US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r>
              <a:rPr lang="vi-VN" altLang="en-US" sz="280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503050405090304" pitchFamily="18" charset="0"/>
                <a:cs typeface="Calibri" charset="0"/>
                <a:sym typeface="+mn-ea"/>
              </a:rPr>
              <a:t>    </a:t>
            </a:r>
            <a:endParaRPr 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graphicFrame>
        <p:nvGraphicFramePr>
          <p:cNvPr id="6" name="Table 5"/>
          <p:cNvGraphicFramePr/>
          <p:nvPr/>
        </p:nvGraphicFramePr>
        <p:xfrm>
          <a:off x="944245" y="1423035"/>
          <a:ext cx="11098530" cy="5561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655"/>
                <a:gridCol w="7381875"/>
              </a:tblGrid>
              <a:tr h="1714500">
                <a:tc>
                  <a:txBody>
                    <a:bodyPr/>
                    <a:p>
                      <a:pPr>
                        <a:buNone/>
                      </a:pPr>
                      <a:endParaRPr lang="vi-VN" altLang="en-US" sz="2600" b="1">
                        <a:solidFill>
                          <a:srgbClr val="FF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600" b="1">
                          <a:solidFill>
                            <a:srgbClr val="FF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B1</a:t>
                      </a:r>
                      <a:r>
                        <a:rPr lang="vi-VN" altLang="en-US" sz="26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: Vẽ 2 trục toạ độ vuông góc cắt nhau tại O</a:t>
                      </a: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6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+ Trục thẳng đứng biểu diễn trục...................</a:t>
                      </a: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6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+ Trục nằm ngang biểu diễn trục....................</a:t>
                      </a: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26590">
                <a:tc>
                  <a:txBody>
                    <a:bodyPr/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rgbClr val="FF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B2</a:t>
                      </a: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: </a:t>
                      </a:r>
                      <a:r>
                        <a:rPr lang="vi-VN" altLang="en-US" sz="26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Xác định các điểm có giá trị s và t tương ứng</a:t>
                      </a: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+ Điểm O ( t =......, s = .......), </a:t>
                      </a: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Điểm.... ( t =......, s = .......)</a:t>
                      </a: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+ Điểm .... ( t =......, s = .......), Điểm.... ( t =......, s = .......)</a:t>
                      </a: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+ Điểm .... ( t =......, s = .......), Điểm.... ( t =......, s = .......)</a:t>
                      </a: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55115">
                <a:tc>
                  <a:txBody>
                    <a:bodyPr/>
                    <a:p>
                      <a:pPr>
                        <a:buNone/>
                      </a:pPr>
                      <a:endParaRPr lang="vi-VN" altLang="en-US" sz="2400" b="1">
                        <a:solidFill>
                          <a:srgbClr val="FF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rgbClr val="FF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B3</a:t>
                      </a: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: Nối các điểm với nhau và nhận xét</a:t>
                      </a: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+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Đường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nối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5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điểm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O, A, B, C, D </a:t>
                      </a:r>
                      <a:r>
                        <a:rPr lang="vi-VN" alt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gọi 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là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..........................</a:t>
                      </a:r>
                      <a:endParaRPr lang="vi-VN" sz="2400" b="1" dirty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vi-VN" sz="2400" b="1" dirty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.............................và có dạng là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đường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</a:t>
                      </a:r>
                      <a:r>
                        <a:rPr lang="vi-VN" alt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..............................</a:t>
                      </a:r>
                      <a:endParaRPr lang="en-US" altLang="en-US" sz="2400" b="1" dirty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3" name="Straight Connector 32"/>
          <p:cNvCxnSpPr/>
          <p:nvPr/>
        </p:nvCxnSpPr>
        <p:spPr>
          <a:xfrm>
            <a:off x="4645025" y="1437640"/>
            <a:ext cx="0" cy="518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" y="1339089"/>
            <a:ext cx="777765" cy="4179821"/>
            <a:chOff x="-2" y="1339089"/>
            <a:chExt cx="777765" cy="4179821"/>
          </a:xfrm>
        </p:grpSpPr>
        <p:sp>
          <p:nvSpPr>
            <p:cNvPr id="2" name="Trapezoid 1"/>
            <p:cNvSpPr/>
            <p:nvPr/>
          </p:nvSpPr>
          <p:spPr>
            <a:xfrm rot="5400000">
              <a:off x="-1701030" y="3040117"/>
              <a:ext cx="4179821" cy="777765"/>
            </a:xfrm>
            <a:prstGeom prst="trapezoid">
              <a:avLst>
                <a:gd name="adj" fmla="val 49325"/>
              </a:avLst>
            </a:prstGeom>
            <a:gradFill flip="none" rotWithShape="1">
              <a:gsLst>
                <a:gs pos="0">
                  <a:srgbClr val="7030A0"/>
                </a:gs>
                <a:gs pos="57000">
                  <a:srgbClr val="A1133E"/>
                </a:gs>
                <a:gs pos="100000">
                  <a:srgbClr val="C00000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-793267" y="3086027"/>
              <a:ext cx="23642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LUYỆN TẬP</a:t>
              </a:r>
              <a:endParaRPr lang="en-US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12" name="Trapezoid 11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3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4" name="Rectangles 13"/>
          <p:cNvSpPr/>
          <p:nvPr/>
        </p:nvSpPr>
        <p:spPr>
          <a:xfrm>
            <a:off x="944880" y="883285"/>
            <a:ext cx="11097895" cy="57365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5" name="Picture 4" descr="Ảnh chụp Màn hình 2024-09-30 lúc 15.44.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755" y="963930"/>
            <a:ext cx="5897245" cy="56553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" y="1339089"/>
            <a:ext cx="777765" cy="4179821"/>
            <a:chOff x="-2" y="1339089"/>
            <a:chExt cx="777765" cy="4179821"/>
          </a:xfrm>
        </p:grpSpPr>
        <p:sp>
          <p:nvSpPr>
            <p:cNvPr id="2" name="Trapezoid 1"/>
            <p:cNvSpPr/>
            <p:nvPr/>
          </p:nvSpPr>
          <p:spPr>
            <a:xfrm rot="5400000">
              <a:off x="-1701030" y="3040117"/>
              <a:ext cx="4179821" cy="777765"/>
            </a:xfrm>
            <a:prstGeom prst="trapezoid">
              <a:avLst>
                <a:gd name="adj" fmla="val 49325"/>
              </a:avLst>
            </a:prstGeom>
            <a:gradFill flip="none" rotWithShape="1">
              <a:gsLst>
                <a:gs pos="0">
                  <a:srgbClr val="7030A0"/>
                </a:gs>
                <a:gs pos="57000">
                  <a:srgbClr val="A1133E"/>
                </a:gs>
                <a:gs pos="100000">
                  <a:srgbClr val="C00000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-793267" y="3086027"/>
              <a:ext cx="23642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LUYỆN TẬP</a:t>
              </a:r>
              <a:endParaRPr lang="en-US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12" name="Trapezoid 11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3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4" name="Rectangles 13"/>
          <p:cNvSpPr/>
          <p:nvPr/>
        </p:nvSpPr>
        <p:spPr>
          <a:xfrm>
            <a:off x="944880" y="883285"/>
            <a:ext cx="11097895" cy="57365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6" name="Picture 5" descr="Ảnh chụp Màn hình 2024-10-01 lúc 23.25.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4775" y="1047115"/>
            <a:ext cx="7292975" cy="53778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" y="1339089"/>
            <a:ext cx="777765" cy="4179821"/>
            <a:chOff x="-2" y="1339089"/>
            <a:chExt cx="777765" cy="4179821"/>
          </a:xfrm>
        </p:grpSpPr>
        <p:sp>
          <p:nvSpPr>
            <p:cNvPr id="2" name="Trapezoid 1"/>
            <p:cNvSpPr/>
            <p:nvPr/>
          </p:nvSpPr>
          <p:spPr>
            <a:xfrm rot="5400000">
              <a:off x="-1701030" y="3040117"/>
              <a:ext cx="4179821" cy="777765"/>
            </a:xfrm>
            <a:prstGeom prst="trapezoid">
              <a:avLst>
                <a:gd name="adj" fmla="val 49325"/>
              </a:avLst>
            </a:prstGeom>
            <a:gradFill flip="none" rotWithShape="1">
              <a:gsLst>
                <a:gs pos="0">
                  <a:srgbClr val="7030A0"/>
                </a:gs>
                <a:gs pos="57000">
                  <a:srgbClr val="A1133E"/>
                </a:gs>
                <a:gs pos="100000">
                  <a:srgbClr val="C00000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-793267" y="3086027"/>
              <a:ext cx="23642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LUYỆN TẬP</a:t>
              </a:r>
              <a:endParaRPr lang="en-US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12" name="Trapezoid 11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3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4" name="Rectangles 13"/>
          <p:cNvSpPr/>
          <p:nvPr/>
        </p:nvSpPr>
        <p:spPr>
          <a:xfrm>
            <a:off x="944880" y="883285"/>
            <a:ext cx="11097895" cy="57365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7" name="Picture 6" descr="Ảnh chụp Màn hình 2024-10-01 lúc 23.26.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4145" y="1510665"/>
            <a:ext cx="5083175" cy="5109210"/>
          </a:xfrm>
          <a:prstGeom prst="rect">
            <a:avLst/>
          </a:prstGeom>
        </p:spPr>
      </p:pic>
      <p:pic>
        <p:nvPicPr>
          <p:cNvPr id="8" name="Picture 7" descr="Ảnh chụp Màn hình 2024-10-01 lúc 23.29.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85" y="1005205"/>
            <a:ext cx="5313045" cy="54927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" y="1339089"/>
            <a:ext cx="777765" cy="4179821"/>
            <a:chOff x="-2" y="1339089"/>
            <a:chExt cx="777765" cy="4179821"/>
          </a:xfrm>
        </p:grpSpPr>
        <p:sp>
          <p:nvSpPr>
            <p:cNvPr id="2" name="Trapezoid 1"/>
            <p:cNvSpPr/>
            <p:nvPr/>
          </p:nvSpPr>
          <p:spPr>
            <a:xfrm rot="5400000">
              <a:off x="-1701030" y="3040117"/>
              <a:ext cx="4179821" cy="777765"/>
            </a:xfrm>
            <a:prstGeom prst="trapezoid">
              <a:avLst>
                <a:gd name="adj" fmla="val 49325"/>
              </a:avLst>
            </a:prstGeom>
            <a:gradFill flip="none" rotWithShape="1">
              <a:gsLst>
                <a:gs pos="0">
                  <a:srgbClr val="7030A0"/>
                </a:gs>
                <a:gs pos="57000">
                  <a:srgbClr val="A1133E"/>
                </a:gs>
                <a:gs pos="100000">
                  <a:srgbClr val="C00000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-793267" y="3086027"/>
              <a:ext cx="23642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LUYỆN TẬP</a:t>
              </a:r>
              <a:endParaRPr lang="en-US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12" name="Trapezoid 11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3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4" name="Rectangles 13"/>
          <p:cNvSpPr/>
          <p:nvPr/>
        </p:nvSpPr>
        <p:spPr>
          <a:xfrm>
            <a:off x="944880" y="882650"/>
            <a:ext cx="11097895" cy="57365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5" name="Text Box 14"/>
          <p:cNvSpPr txBox="1"/>
          <p:nvPr/>
        </p:nvSpPr>
        <p:spPr>
          <a:xfrm>
            <a:off x="1094105" y="882650"/>
            <a:ext cx="110978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* GỢI Ý:                          </a:t>
            </a:r>
            <a:r>
              <a:rPr lang="vi-VN" altLang="en-US" sz="2800" b="1">
                <a:solidFill>
                  <a:schemeClr val="tx1"/>
                </a:solidFill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PHIẾU HỌC TẬP SỐ 2</a:t>
            </a:r>
            <a:endParaRPr lang="en-US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r>
              <a:rPr lang="vi-VN" altLang="en-US" sz="280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503050405090304" pitchFamily="18" charset="0"/>
                <a:cs typeface="Calibri" charset="0"/>
                <a:sym typeface="+mn-ea"/>
              </a:rPr>
              <a:t>    </a:t>
            </a:r>
            <a:endParaRPr 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graphicFrame>
        <p:nvGraphicFramePr>
          <p:cNvPr id="6" name="Table 5"/>
          <p:cNvGraphicFramePr/>
          <p:nvPr/>
        </p:nvGraphicFramePr>
        <p:xfrm>
          <a:off x="944245" y="1423035"/>
          <a:ext cx="11098530" cy="5561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0355"/>
                <a:gridCol w="8258175"/>
              </a:tblGrid>
              <a:tr h="1714500">
                <a:tc>
                  <a:txBody>
                    <a:bodyPr/>
                    <a:p>
                      <a:pPr>
                        <a:buNone/>
                      </a:pPr>
                      <a:endParaRPr lang="vi-VN" altLang="en-US" sz="2600" b="1">
                        <a:solidFill>
                          <a:srgbClr val="FF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600" b="1">
                          <a:solidFill>
                            <a:srgbClr val="FF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B1</a:t>
                      </a:r>
                      <a:r>
                        <a:rPr lang="vi-VN" altLang="en-US" sz="26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: Vẽ 2 trục toạ độ vuông góc cắt nhau tại O</a:t>
                      </a: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6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+ Trục thẳng đứng biểu diễn trục...................</a:t>
                      </a: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6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+ Trục nằm ngang biểu diễn trục....................</a:t>
                      </a: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26590">
                <a:tc>
                  <a:txBody>
                    <a:bodyPr/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rgbClr val="FF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B2</a:t>
                      </a: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: </a:t>
                      </a:r>
                      <a:r>
                        <a:rPr lang="vi-VN" altLang="en-US" sz="26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Xác định các điểm có giá trị s và t tương ứng</a:t>
                      </a:r>
                      <a:endParaRPr lang="vi-VN" altLang="en-US" sz="26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+ Điểm </a:t>
                      </a:r>
                      <a:r>
                        <a:rPr lang="vi-VN" altLang="en-US" sz="2400" b="1">
                          <a:solidFill>
                            <a:srgbClr val="FF0000"/>
                          </a:solidFill>
                          <a:latin typeface="Times New Roman Bold" panose="02020503050405090304" charset="0"/>
                          <a:cs typeface="Times New Roman Bold" panose="02020503050405090304" charset="0"/>
                        </a:rPr>
                        <a:t>O</a:t>
                      </a: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( t =......, s = .......), </a:t>
                      </a: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Điểm.... ( t =......, s = .......)</a:t>
                      </a: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+ Điểm .... ( t =......, s = .......), Điểm.... ( t =......, s = .......)</a:t>
                      </a: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+ Điểm .... ( t =......, s = .......)</a:t>
                      </a: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55115">
                <a:tc>
                  <a:txBody>
                    <a:bodyPr/>
                    <a:p>
                      <a:pPr>
                        <a:buNone/>
                      </a:pPr>
                      <a:endParaRPr lang="vi-VN" altLang="en-US" sz="2400" b="1">
                        <a:solidFill>
                          <a:srgbClr val="FF0000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rgbClr val="FF0000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B3</a:t>
                      </a: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: Nối các điểm với nhau và nhận xét</a:t>
                      </a: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vi-VN" altLang="en-US" sz="2400" b="1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>
                        <a:buNone/>
                      </a:pPr>
                      <a:r>
                        <a:rPr lang="vi-VN" altLang="en-US" sz="2400" b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+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Đường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nối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5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điểm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O, A, B, C, D </a:t>
                      </a:r>
                      <a:r>
                        <a:rPr lang="vi-VN" alt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gọi 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là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</a:t>
                      </a: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..........................</a:t>
                      </a:r>
                      <a:endParaRPr lang="vi-VN" sz="2400" b="1" dirty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vi-VN" sz="2400" b="1" dirty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vi-VN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................... và có dạng là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đường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 </a:t>
                      </a:r>
                      <a:r>
                        <a:rPr lang="vi-VN" altLang="en-US" sz="2400" b="1" dirty="0" err="1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............................................</a:t>
                      </a:r>
                      <a:endParaRPr lang="en-US" altLang="en-US" sz="2400" b="1" dirty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4"/>
          <p:cNvSpPr txBox="1"/>
          <p:nvPr/>
        </p:nvSpPr>
        <p:spPr>
          <a:xfrm>
            <a:off x="8616315" y="1752600"/>
            <a:ext cx="2635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quãng đường ( </a:t>
            </a:r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s)</a:t>
            </a:r>
            <a:endParaRPr lang="vi-VN" altLang="en-US" sz="28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8616315" y="2515235"/>
            <a:ext cx="20637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thời gian ( </a:t>
            </a:r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t)</a:t>
            </a:r>
            <a:endParaRPr lang="vi-VN" altLang="en-US" sz="28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8233410" y="306197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</a:rPr>
              <a:t>X</a:t>
            </a:r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4749800" y="3759835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</a:rPr>
              <a:t>Y</a:t>
            </a:r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4749800" y="448437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</a:rPr>
              <a:t>T</a:t>
            </a:r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8290560" y="379857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rgbClr val="FF0000"/>
                </a:solidFill>
                <a:latin typeface="Times New Roman Bold" panose="02020503050405090304" charset="0"/>
                <a:cs typeface="Times New Roman Bold" panose="02020503050405090304" charset="0"/>
              </a:rPr>
              <a:t>Z</a:t>
            </a:r>
            <a:endParaRPr lang="vi-VN" altLang="en-US" sz="2800" b="1">
              <a:solidFill>
                <a:srgbClr val="FF0000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5763260" y="3053080"/>
            <a:ext cx="406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0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19" name="Text Box 18"/>
          <p:cNvSpPr txBox="1"/>
          <p:nvPr/>
        </p:nvSpPr>
        <p:spPr>
          <a:xfrm>
            <a:off x="6872605" y="3074670"/>
            <a:ext cx="406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0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0" name="Text Box 19"/>
          <p:cNvSpPr txBox="1"/>
          <p:nvPr/>
        </p:nvSpPr>
        <p:spPr>
          <a:xfrm>
            <a:off x="9166860" y="3049270"/>
            <a:ext cx="770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0,5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1" name="Text Box 20"/>
          <p:cNvSpPr txBox="1"/>
          <p:nvPr/>
        </p:nvSpPr>
        <p:spPr>
          <a:xfrm>
            <a:off x="10081260" y="3049270"/>
            <a:ext cx="770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2,5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2" name="Text Box 21"/>
          <p:cNvSpPr txBox="1"/>
          <p:nvPr/>
        </p:nvSpPr>
        <p:spPr>
          <a:xfrm>
            <a:off x="5763260" y="3766185"/>
            <a:ext cx="770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1,0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3" name="Text Box 22"/>
          <p:cNvSpPr txBox="1"/>
          <p:nvPr/>
        </p:nvSpPr>
        <p:spPr>
          <a:xfrm>
            <a:off x="6783070" y="3810635"/>
            <a:ext cx="770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5,0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4" name="Text Box 23"/>
          <p:cNvSpPr txBox="1"/>
          <p:nvPr/>
        </p:nvSpPr>
        <p:spPr>
          <a:xfrm>
            <a:off x="9166860" y="3778885"/>
            <a:ext cx="770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1,5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5" name="Text Box 24"/>
          <p:cNvSpPr txBox="1"/>
          <p:nvPr/>
        </p:nvSpPr>
        <p:spPr>
          <a:xfrm>
            <a:off x="10208260" y="3791585"/>
            <a:ext cx="770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7,5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6" name="Text Box 25"/>
          <p:cNvSpPr txBox="1"/>
          <p:nvPr/>
        </p:nvSpPr>
        <p:spPr>
          <a:xfrm>
            <a:off x="5763260" y="4521200"/>
            <a:ext cx="770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2,0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7" name="Text Box 26"/>
          <p:cNvSpPr txBox="1"/>
          <p:nvPr/>
        </p:nvSpPr>
        <p:spPr>
          <a:xfrm>
            <a:off x="6783070" y="4521200"/>
            <a:ext cx="770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 b="1">
                <a:solidFill>
                  <a:schemeClr val="accent5">
                    <a:lumMod val="75000"/>
                  </a:schemeClr>
                </a:solidFill>
                <a:latin typeface="Times New Roman Bold" panose="02020503050405090304" charset="0"/>
                <a:cs typeface="Times New Roman Bold" panose="02020503050405090304" charset="0"/>
              </a:rPr>
              <a:t>10</a:t>
            </a:r>
            <a:endParaRPr lang="vi-VN" altLang="en-US" sz="2800" b="1">
              <a:solidFill>
                <a:schemeClr val="accent5">
                  <a:lumMod val="75000"/>
                </a:schemeClr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28" name="Text Box 27"/>
          <p:cNvSpPr txBox="1"/>
          <p:nvPr/>
        </p:nvSpPr>
        <p:spPr>
          <a:xfrm>
            <a:off x="9090660" y="5372100"/>
            <a:ext cx="3329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đồ thị quãng </a:t>
            </a:r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đường</a:t>
            </a:r>
            <a:endParaRPr lang="vi-VN" altLang="en-US" sz="28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29" name="Text Box 28"/>
          <p:cNvSpPr txBox="1"/>
          <p:nvPr/>
        </p:nvSpPr>
        <p:spPr>
          <a:xfrm>
            <a:off x="3832860" y="6097270"/>
            <a:ext cx="2635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-thời </a:t>
            </a:r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gian</a:t>
            </a:r>
            <a:endParaRPr lang="vi-VN" altLang="en-US" sz="28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30" name="Text Box 29"/>
          <p:cNvSpPr txBox="1"/>
          <p:nvPr/>
        </p:nvSpPr>
        <p:spPr>
          <a:xfrm>
            <a:off x="8070850" y="6097270"/>
            <a:ext cx="3180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 thẳng nằm </a:t>
            </a:r>
            <a:r>
              <a:rPr lang="vi-VN" altLang="en-US" sz="28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nghiêng</a:t>
            </a:r>
            <a:endParaRPr lang="vi-VN" altLang="en-US" sz="28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781425" y="1447800"/>
            <a:ext cx="0" cy="518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" name="Straight Connector 162"/>
          <p:cNvCxnSpPr/>
          <p:nvPr/>
        </p:nvCxnSpPr>
        <p:spPr>
          <a:xfrm flipV="1">
            <a:off x="3221677" y="3545842"/>
            <a:ext cx="2757740" cy="278145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-2" y="1339089"/>
            <a:ext cx="777765" cy="4179821"/>
            <a:chOff x="-2" y="1339089"/>
            <a:chExt cx="777765" cy="4179821"/>
          </a:xfrm>
        </p:grpSpPr>
        <p:sp>
          <p:nvSpPr>
            <p:cNvPr id="2" name="Trapezoid 1"/>
            <p:cNvSpPr/>
            <p:nvPr/>
          </p:nvSpPr>
          <p:spPr>
            <a:xfrm rot="5400000">
              <a:off x="-1701030" y="3040117"/>
              <a:ext cx="4179821" cy="777765"/>
            </a:xfrm>
            <a:prstGeom prst="trapezoid">
              <a:avLst>
                <a:gd name="adj" fmla="val 49325"/>
              </a:avLst>
            </a:prstGeom>
            <a:gradFill flip="none" rotWithShape="1">
              <a:gsLst>
                <a:gs pos="0">
                  <a:srgbClr val="7030A0"/>
                </a:gs>
                <a:gs pos="57000">
                  <a:srgbClr val="A1133E"/>
                </a:gs>
                <a:gs pos="100000">
                  <a:srgbClr val="C00000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-793267" y="3086027"/>
              <a:ext cx="23642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LUYỆN TẬP</a:t>
              </a:r>
              <a:endParaRPr lang="en-US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aphicFrame>
        <p:nvGraphicFramePr>
          <p:cNvPr id="109" name="Table 6"/>
          <p:cNvGraphicFramePr>
            <a:graphicFrameLocks noGrp="1"/>
          </p:cNvGraphicFramePr>
          <p:nvPr/>
        </p:nvGraphicFramePr>
        <p:xfrm>
          <a:off x="1975406" y="1334402"/>
          <a:ext cx="8128002" cy="831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622"/>
                <a:gridCol w="1206230"/>
                <a:gridCol w="1235413"/>
                <a:gridCol w="1196502"/>
                <a:gridCol w="1177047"/>
                <a:gridCol w="1152188"/>
              </a:tblGrid>
              <a:tr h="415290">
                <a:tc>
                  <a:txBody>
                    <a:bodyPr/>
                    <a:lstStyle/>
                    <a:p>
                      <a:pPr algn="ctr"/>
                      <a:r>
                        <a:rPr lang="vi-VN" b="1" i="1" dirty="0">
                          <a:solidFill>
                            <a:schemeClr val="tx1"/>
                          </a:solidFill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t</a:t>
                      </a:r>
                      <a:r>
                        <a:rPr lang="vi-VN" b="1" dirty="0">
                          <a:solidFill>
                            <a:schemeClr val="tx1"/>
                          </a:solidFill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 (h)</a:t>
                      </a:r>
                      <a:endParaRPr lang="vi-VN" b="1" dirty="0">
                        <a:solidFill>
                          <a:schemeClr val="tx1"/>
                        </a:solidFill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solidFill>
                            <a:schemeClr val="tx1"/>
                          </a:solidFill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0</a:t>
                      </a:r>
                      <a:endParaRPr lang="vi-VN" b="1">
                        <a:solidFill>
                          <a:schemeClr val="tx1"/>
                        </a:solidFill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solidFill>
                            <a:schemeClr val="tx1"/>
                          </a:solidFill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0,5</a:t>
                      </a:r>
                      <a:endParaRPr lang="vi-VN" b="1">
                        <a:solidFill>
                          <a:schemeClr val="tx1"/>
                        </a:solidFill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solidFill>
                            <a:schemeClr val="tx1"/>
                          </a:solidFill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1</a:t>
                      </a:r>
                      <a:endParaRPr lang="vi-VN" b="1">
                        <a:solidFill>
                          <a:schemeClr val="tx1"/>
                        </a:solidFill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solidFill>
                            <a:schemeClr val="tx1"/>
                          </a:solidFill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1,5</a:t>
                      </a:r>
                      <a:endParaRPr lang="vi-VN" b="1">
                        <a:solidFill>
                          <a:schemeClr val="tx1"/>
                        </a:solidFill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solidFill>
                            <a:schemeClr val="tx1"/>
                          </a:solidFill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2</a:t>
                      </a:r>
                      <a:endParaRPr lang="vi-VN" b="1">
                        <a:solidFill>
                          <a:schemeClr val="tx1"/>
                        </a:solidFill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ctr"/>
                      <a:r>
                        <a:rPr lang="vi-VN" b="1" i="1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s</a:t>
                      </a:r>
                      <a:r>
                        <a:rPr lang="vi-VN" b="1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 (km)</a:t>
                      </a:r>
                      <a:endParaRPr lang="en-US" b="1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0</a:t>
                      </a:r>
                      <a:endParaRPr lang="en-US" b="1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2,5</a:t>
                      </a:r>
                      <a:endParaRPr lang="en-US" b="1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5</a:t>
                      </a:r>
                      <a:endParaRPr lang="en-US" b="1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7,5</a:t>
                      </a:r>
                      <a:endParaRPr lang="en-US" b="1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 dirty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10</a:t>
                      </a:r>
                      <a:endParaRPr lang="en-US" b="1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10" name="Group 109"/>
          <p:cNvGrpSpPr/>
          <p:nvPr/>
        </p:nvGrpSpPr>
        <p:grpSpPr>
          <a:xfrm>
            <a:off x="2254292" y="2820814"/>
            <a:ext cx="6249670" cy="3982301"/>
            <a:chOff x="3730302" y="2444480"/>
            <a:chExt cx="6249670" cy="3982301"/>
          </a:xfrm>
        </p:grpSpPr>
        <p:cxnSp>
          <p:nvCxnSpPr>
            <p:cNvPr id="111" name="Straight Connector 110"/>
            <p:cNvCxnSpPr/>
            <p:nvPr/>
          </p:nvCxnSpPr>
          <p:spPr>
            <a:xfrm>
              <a:off x="4639214" y="2717362"/>
              <a:ext cx="0" cy="3276000"/>
            </a:xfrm>
            <a:prstGeom prst="line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4639214" y="6013634"/>
              <a:ext cx="3600000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4598700" y="5969820"/>
              <a:ext cx="87630" cy="8763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281706" y="5930998"/>
              <a:ext cx="302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O</a:t>
              </a:r>
              <a:endParaRPr lang="en-US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7660952" y="6013815"/>
              <a:ext cx="23190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i="1">
                  <a:solidFill>
                    <a:srgbClr val="C0000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 </a:t>
              </a:r>
              <a:r>
                <a:rPr lang="vi-VN">
                  <a:solidFill>
                    <a:srgbClr val="C0000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(h)</a:t>
              </a:r>
              <a:endParaRPr lang="en-US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730302" y="2444480"/>
              <a:ext cx="162496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i="1">
                  <a:solidFill>
                    <a:srgbClr val="C0000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s </a:t>
              </a:r>
              <a:r>
                <a:rPr lang="vi-VN">
                  <a:solidFill>
                    <a:srgbClr val="C0000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(km)</a:t>
              </a:r>
              <a:endParaRPr lang="en-US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5113437" y="5930998"/>
              <a:ext cx="572928" cy="495783"/>
              <a:chOff x="5134458" y="6340902"/>
              <a:chExt cx="572928" cy="495783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5375910" y="6340902"/>
                <a:ext cx="0" cy="154916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5134458" y="6467353"/>
                <a:ext cx="5729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0,5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</p:grpSp>
        <p:grpSp>
          <p:nvGrpSpPr>
            <p:cNvPr id="118" name="Group 117"/>
            <p:cNvGrpSpPr/>
            <p:nvPr/>
          </p:nvGrpSpPr>
          <p:grpSpPr>
            <a:xfrm>
              <a:off x="5919436" y="5930998"/>
              <a:ext cx="302255" cy="495783"/>
              <a:chOff x="5940457" y="6340902"/>
              <a:chExt cx="302255" cy="495783"/>
            </a:xfrm>
          </p:grpSpPr>
          <p:cxnSp>
            <p:nvCxnSpPr>
              <p:cNvPr id="137" name="Straight Connector 136"/>
              <p:cNvCxnSpPr/>
              <p:nvPr/>
            </p:nvCxnSpPr>
            <p:spPr>
              <a:xfrm>
                <a:off x="6096000" y="6340902"/>
                <a:ext cx="0" cy="154916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TextBox 137"/>
              <p:cNvSpPr txBox="1"/>
              <p:nvPr/>
            </p:nvSpPr>
            <p:spPr>
              <a:xfrm>
                <a:off x="5940457" y="6467353"/>
                <a:ext cx="3022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1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6552715" y="5930998"/>
              <a:ext cx="529023" cy="495783"/>
              <a:chOff x="6573736" y="6340902"/>
              <a:chExt cx="529023" cy="495783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6816090" y="6340902"/>
                <a:ext cx="0" cy="154916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TextBox 135"/>
              <p:cNvSpPr txBox="1"/>
              <p:nvPr/>
            </p:nvSpPr>
            <p:spPr>
              <a:xfrm>
                <a:off x="6573736" y="6467353"/>
                <a:ext cx="5290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1,5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7358714" y="5930998"/>
              <a:ext cx="302255" cy="495783"/>
              <a:chOff x="7379735" y="6340902"/>
              <a:chExt cx="302255" cy="495783"/>
            </a:xfrm>
          </p:grpSpPr>
          <p:cxnSp>
            <p:nvCxnSpPr>
              <p:cNvPr id="133" name="Straight Connector 132"/>
              <p:cNvCxnSpPr/>
              <p:nvPr/>
            </p:nvCxnSpPr>
            <p:spPr>
              <a:xfrm>
                <a:off x="7536180" y="6340902"/>
                <a:ext cx="0" cy="154916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TextBox 133"/>
              <p:cNvSpPr txBox="1"/>
              <p:nvPr/>
            </p:nvSpPr>
            <p:spPr>
              <a:xfrm>
                <a:off x="7379735" y="6467353"/>
                <a:ext cx="3022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2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4046818" y="5097338"/>
              <a:ext cx="675611" cy="369332"/>
              <a:chOff x="4067839" y="5507242"/>
              <a:chExt cx="675611" cy="369332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>
                <a:off x="4574502" y="5691908"/>
                <a:ext cx="168948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TextBox 131"/>
              <p:cNvSpPr txBox="1"/>
              <p:nvPr/>
            </p:nvSpPr>
            <p:spPr>
              <a:xfrm>
                <a:off x="4067839" y="5507242"/>
                <a:ext cx="5156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2,5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4135205" y="4377799"/>
              <a:ext cx="587224" cy="369332"/>
              <a:chOff x="4156226" y="4787703"/>
              <a:chExt cx="587224" cy="369332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4574502" y="4971818"/>
                <a:ext cx="168948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4156226" y="4787703"/>
                <a:ext cx="5156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5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</p:grpSp>
        <p:grpSp>
          <p:nvGrpSpPr>
            <p:cNvPr id="123" name="Group 122"/>
            <p:cNvGrpSpPr/>
            <p:nvPr/>
          </p:nvGrpSpPr>
          <p:grpSpPr>
            <a:xfrm>
              <a:off x="4028938" y="3657710"/>
              <a:ext cx="693491" cy="369332"/>
              <a:chOff x="4049959" y="4067614"/>
              <a:chExt cx="693491" cy="369332"/>
            </a:xfrm>
          </p:grpSpPr>
          <p:cxnSp>
            <p:nvCxnSpPr>
              <p:cNvPr id="127" name="Straight Connector 126"/>
              <p:cNvCxnSpPr/>
              <p:nvPr/>
            </p:nvCxnSpPr>
            <p:spPr>
              <a:xfrm>
                <a:off x="4574502" y="4251728"/>
                <a:ext cx="168948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TextBox 127"/>
              <p:cNvSpPr txBox="1"/>
              <p:nvPr/>
            </p:nvSpPr>
            <p:spPr>
              <a:xfrm>
                <a:off x="4049959" y="4067614"/>
                <a:ext cx="5156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7,5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</p:grpSp>
        <p:grpSp>
          <p:nvGrpSpPr>
            <p:cNvPr id="124" name="Group 123"/>
            <p:cNvGrpSpPr/>
            <p:nvPr/>
          </p:nvGrpSpPr>
          <p:grpSpPr>
            <a:xfrm>
              <a:off x="4026094" y="2937896"/>
              <a:ext cx="696335" cy="369332"/>
              <a:chOff x="4047115" y="3347800"/>
              <a:chExt cx="696335" cy="369332"/>
            </a:xfrm>
          </p:grpSpPr>
          <p:cxnSp>
            <p:nvCxnSpPr>
              <p:cNvPr id="125" name="Straight Connector 124"/>
              <p:cNvCxnSpPr/>
              <p:nvPr/>
            </p:nvCxnSpPr>
            <p:spPr>
              <a:xfrm>
                <a:off x="4574502" y="3531638"/>
                <a:ext cx="168948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TextBox 125"/>
              <p:cNvSpPr txBox="1"/>
              <p:nvPr/>
            </p:nvSpPr>
            <p:spPr>
              <a:xfrm>
                <a:off x="4047115" y="3347800"/>
                <a:ext cx="5156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10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</p:grpSp>
      </p:grpSp>
      <p:cxnSp>
        <p:nvCxnSpPr>
          <p:cNvPr id="141" name="Straight Connector 140"/>
          <p:cNvCxnSpPr/>
          <p:nvPr/>
        </p:nvCxnSpPr>
        <p:spPr>
          <a:xfrm flipV="1">
            <a:off x="3878879" y="5658338"/>
            <a:ext cx="0" cy="570419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H="1">
            <a:off x="3322320" y="5658338"/>
            <a:ext cx="55655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4598969" y="4938248"/>
            <a:ext cx="0" cy="1290509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>
            <a:off x="3320080" y="4938248"/>
            <a:ext cx="127888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V="1">
            <a:off x="5319059" y="4218158"/>
            <a:ext cx="0" cy="201060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3320081" y="4218158"/>
            <a:ext cx="1998978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6039149" y="3498068"/>
            <a:ext cx="0" cy="273069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3199946" y="3498068"/>
            <a:ext cx="2839203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Group 148"/>
          <p:cNvGrpSpPr/>
          <p:nvPr/>
        </p:nvGrpSpPr>
        <p:grpSpPr>
          <a:xfrm>
            <a:off x="3798820" y="5110492"/>
            <a:ext cx="520750" cy="632319"/>
            <a:chOff x="5139940" y="4650075"/>
            <a:chExt cx="520750" cy="632319"/>
          </a:xfrm>
        </p:grpSpPr>
        <p:sp>
          <p:nvSpPr>
            <p:cNvPr id="150" name="Oval 149"/>
            <p:cNvSpPr/>
            <p:nvPr/>
          </p:nvSpPr>
          <p:spPr>
            <a:xfrm>
              <a:off x="5139940" y="5113446"/>
              <a:ext cx="168948" cy="168948"/>
            </a:xfrm>
            <a:prstGeom prst="ellipse">
              <a:avLst/>
            </a:prstGeom>
            <a:solidFill>
              <a:srgbClr val="CC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162850" y="4650075"/>
              <a:ext cx="497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00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X</a:t>
              </a:r>
              <a:endParaRPr lang="en-US" sz="200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4492871" y="4465206"/>
            <a:ext cx="516009" cy="571086"/>
            <a:chOff x="5833991" y="4004789"/>
            <a:chExt cx="516009" cy="571086"/>
          </a:xfrm>
        </p:grpSpPr>
        <p:sp>
          <p:nvSpPr>
            <p:cNvPr id="153" name="Oval 152"/>
            <p:cNvSpPr/>
            <p:nvPr/>
          </p:nvSpPr>
          <p:spPr>
            <a:xfrm>
              <a:off x="5833991" y="4406927"/>
              <a:ext cx="168948" cy="168948"/>
            </a:xfrm>
            <a:prstGeom prst="ellipse">
              <a:avLst/>
            </a:prstGeom>
            <a:solidFill>
              <a:srgbClr val="CC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852160" y="4004789"/>
              <a:ext cx="497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00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Y</a:t>
              </a:r>
              <a:endParaRPr lang="en-US" sz="200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194248" y="3675910"/>
            <a:ext cx="497840" cy="623929"/>
            <a:chOff x="6535368" y="3215493"/>
            <a:chExt cx="497840" cy="623929"/>
          </a:xfrm>
        </p:grpSpPr>
        <p:sp>
          <p:nvSpPr>
            <p:cNvPr id="156" name="Oval 155"/>
            <p:cNvSpPr/>
            <p:nvPr/>
          </p:nvSpPr>
          <p:spPr>
            <a:xfrm>
              <a:off x="6564893" y="3670474"/>
              <a:ext cx="168948" cy="168948"/>
            </a:xfrm>
            <a:prstGeom prst="ellipse">
              <a:avLst/>
            </a:prstGeom>
            <a:solidFill>
              <a:srgbClr val="CC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6535368" y="3215493"/>
              <a:ext cx="497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00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Z</a:t>
              </a:r>
              <a:endParaRPr lang="en-US" sz="200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5954675" y="2913723"/>
            <a:ext cx="497840" cy="649663"/>
            <a:chOff x="7295795" y="2453306"/>
            <a:chExt cx="497840" cy="649663"/>
          </a:xfrm>
        </p:grpSpPr>
        <p:sp>
          <p:nvSpPr>
            <p:cNvPr id="159" name="Oval 158"/>
            <p:cNvSpPr/>
            <p:nvPr/>
          </p:nvSpPr>
          <p:spPr>
            <a:xfrm>
              <a:off x="7295795" y="2934021"/>
              <a:ext cx="168948" cy="168948"/>
            </a:xfrm>
            <a:prstGeom prst="ellipse">
              <a:avLst/>
            </a:prstGeom>
            <a:solidFill>
              <a:srgbClr val="CC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295795" y="2453306"/>
              <a:ext cx="497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000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</a:t>
              </a:r>
              <a:endParaRPr lang="en-US" sz="2000">
                <a:solidFill>
                  <a:schemeClr val="bg2">
                    <a:lumMod val="25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  <p:sp>
        <p:nvSpPr>
          <p:cNvPr id="161" name="Oval 160"/>
          <p:cNvSpPr/>
          <p:nvPr/>
        </p:nvSpPr>
        <p:spPr>
          <a:xfrm>
            <a:off x="3077471" y="6295358"/>
            <a:ext cx="168948" cy="168948"/>
          </a:xfrm>
          <a:prstGeom prst="ellipse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7120496" y="5817489"/>
            <a:ext cx="5538291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vi-VN" sz="2800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503050405090304" pitchFamily="18" charset="0"/>
                <a:cs typeface="Times New Roman" panose="02020503050405090304" pitchFamily="18" charset="0"/>
              </a:rPr>
              <a:t>Đ</a:t>
            </a:r>
            <a:r>
              <a:rPr lang="vi-VN" sz="2800" b="1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503050405090304" pitchFamily="18" charset="0"/>
                <a:cs typeface="Times New Roman" panose="02020503050405090304" pitchFamily="18" charset="0"/>
              </a:rPr>
              <a:t>ồ thị quãng đường – thời gian </a:t>
            </a:r>
            <a:endParaRPr lang="vi-VN" sz="2800" b="1" dirty="0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vi-V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của người đi </a:t>
            </a:r>
            <a:r>
              <a:rPr lang="vi-V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bộ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.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756726" y="749"/>
            <a:ext cx="9070131" cy="763929"/>
            <a:chOff x="1888602" y="115747"/>
            <a:chExt cx="8414795" cy="763929"/>
          </a:xfrm>
        </p:grpSpPr>
        <p:sp>
          <p:nvSpPr>
            <p:cNvPr id="12" name="Trapezoid 11"/>
            <p:cNvSpPr/>
            <p:nvPr/>
          </p:nvSpPr>
          <p:spPr>
            <a:xfrm flipV="1">
              <a:off x="1888602" y="115747"/>
              <a:ext cx="8414795" cy="763929"/>
            </a:xfrm>
            <a:prstGeom prst="trapezoid">
              <a:avLst>
                <a:gd name="adj" fmla="val 28486"/>
              </a:avLst>
            </a:prstGeom>
            <a:gradFill>
              <a:gsLst>
                <a:gs pos="0">
                  <a:srgbClr val="C00000"/>
                </a:gs>
                <a:gs pos="51000">
                  <a:srgbClr val="8F1D62"/>
                </a:gs>
                <a:gs pos="100000">
                  <a:srgbClr val="7030A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dirty="0"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  <p:sp>
          <p:nvSpPr>
            <p:cNvPr id="13" name="TextBox 3"/>
            <p:cNvSpPr txBox="1"/>
            <p:nvPr/>
          </p:nvSpPr>
          <p:spPr>
            <a:xfrm>
              <a:off x="2385210" y="236101"/>
              <a:ext cx="7918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 </a:t>
              </a:r>
              <a:r>
                <a:rPr lang="vi-VN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BÀI 9.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ĐỒ </a:t>
              </a:r>
              <a:r>
                <a:rPr lang="en-US" sz="2800" b="1" dirty="0">
                  <a:solidFill>
                    <a:schemeClr val="bg1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THỊ QUÃNG ĐƯỜNG – THỜI GIAN</a:t>
              </a:r>
              <a:endParaRPr lang="vi-VN" sz="2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</p:txBody>
        </p:sp>
      </p:grp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/>
          <p:cNvSpPr/>
          <p:nvPr/>
        </p:nvSpPr>
        <p:spPr>
          <a:xfrm>
            <a:off x="0" y="375920"/>
            <a:ext cx="844814" cy="619760"/>
          </a:xfrm>
          <a:prstGeom prst="homePlate">
            <a:avLst/>
          </a:prstGeom>
          <a:gradFill>
            <a:gsLst>
              <a:gs pos="0">
                <a:srgbClr val="C00000"/>
              </a:gs>
              <a:gs pos="47000">
                <a:srgbClr val="9B164A"/>
              </a:gs>
              <a:gs pos="100000">
                <a:srgbClr val="7030A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Arrow: Chevron 2"/>
          <p:cNvSpPr/>
          <p:nvPr/>
        </p:nvSpPr>
        <p:spPr>
          <a:xfrm>
            <a:off x="660400" y="375920"/>
            <a:ext cx="767080" cy="619760"/>
          </a:xfrm>
          <a:prstGeom prst="chevron">
            <a:avLst/>
          </a:prstGeom>
          <a:gradFill>
            <a:gsLst>
              <a:gs pos="0">
                <a:srgbClr val="C00000"/>
              </a:gs>
              <a:gs pos="47000">
                <a:srgbClr val="9B164A"/>
              </a:gs>
              <a:gs pos="100000">
                <a:srgbClr val="7030A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7480" y="270301"/>
            <a:ext cx="9237207" cy="953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2000"/>
              </a:lnSpc>
            </a:pP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Trong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trường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hợp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nào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thì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quãng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–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thời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gian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có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dạng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là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một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thẳng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nằm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ngang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?</a:t>
            </a:r>
            <a:endParaRPr lang="en-US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Arrow: Pentagon 4"/>
          <p:cNvSpPr/>
          <p:nvPr/>
        </p:nvSpPr>
        <p:spPr>
          <a:xfrm flipH="1">
            <a:off x="11347186" y="375920"/>
            <a:ext cx="844814" cy="619760"/>
          </a:xfrm>
          <a:prstGeom prst="homePlate">
            <a:avLst/>
          </a:prstGeom>
          <a:gradFill>
            <a:gsLst>
              <a:gs pos="0">
                <a:srgbClr val="C00000"/>
              </a:gs>
              <a:gs pos="47000">
                <a:srgbClr val="9B164A"/>
              </a:gs>
              <a:gs pos="100000">
                <a:srgbClr val="7030A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6" name="Arrow: Chevron 5"/>
          <p:cNvSpPr/>
          <p:nvPr/>
        </p:nvSpPr>
        <p:spPr>
          <a:xfrm flipH="1">
            <a:off x="10764520" y="375920"/>
            <a:ext cx="767080" cy="619760"/>
          </a:xfrm>
          <a:prstGeom prst="chevron">
            <a:avLst/>
          </a:prstGeom>
          <a:gradFill>
            <a:gsLst>
              <a:gs pos="0">
                <a:srgbClr val="C00000"/>
              </a:gs>
              <a:gs pos="47000">
                <a:srgbClr val="9B164A"/>
              </a:gs>
              <a:gs pos="100000">
                <a:srgbClr val="7030A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5003" y="1366081"/>
            <a:ext cx="11921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Vẽ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một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thẳng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nằm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ngang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và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xét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vị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trí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của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vật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tại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các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thời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điểm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khác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nhau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.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1094824" y="2461663"/>
            <a:ext cx="5001176" cy="3887051"/>
            <a:chOff x="2292174" y="2932916"/>
            <a:chExt cx="5001176" cy="3887051"/>
          </a:xfrm>
        </p:grpSpPr>
        <p:grpSp>
          <p:nvGrpSpPr>
            <p:cNvPr id="45" name="Group 44"/>
            <p:cNvGrpSpPr/>
            <p:nvPr/>
          </p:nvGrpSpPr>
          <p:grpSpPr>
            <a:xfrm>
              <a:off x="2292174" y="2932916"/>
              <a:ext cx="5001176" cy="3887051"/>
              <a:chOff x="3751323" y="2949634"/>
              <a:chExt cx="5001176" cy="3887051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4660235" y="3127266"/>
                <a:ext cx="0" cy="3276000"/>
              </a:xfrm>
              <a:prstGeom prst="line">
                <a:avLst/>
              </a:prstGeom>
              <a:ln w="38100">
                <a:solidFill>
                  <a:srgbClr val="0070C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4660235" y="6423538"/>
                <a:ext cx="360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/>
              <p:cNvSpPr/>
              <p:nvPr/>
            </p:nvSpPr>
            <p:spPr>
              <a:xfrm>
                <a:off x="4619721" y="6379724"/>
                <a:ext cx="87630" cy="8763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302727" y="6340902"/>
                <a:ext cx="3022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O</a:t>
                </a:r>
                <a:endParaRPr lang="en-US">
                  <a:solidFill>
                    <a:schemeClr val="bg2">
                      <a:lumMod val="25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083509" y="6467353"/>
                <a:ext cx="668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i="1">
                    <a:solidFill>
                      <a:srgbClr val="C00000"/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t </a:t>
                </a:r>
                <a:r>
                  <a:rPr lang="vi-VN">
                    <a:solidFill>
                      <a:srgbClr val="C00000"/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(h)</a:t>
                </a:r>
                <a:endParaRPr lang="en-US">
                  <a:solidFill>
                    <a:srgbClr val="C0000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51323" y="2949634"/>
                <a:ext cx="823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i="1">
                    <a:solidFill>
                      <a:srgbClr val="C00000"/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s </a:t>
                </a:r>
                <a:r>
                  <a:rPr lang="vi-VN">
                    <a:solidFill>
                      <a:srgbClr val="C00000"/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(km)</a:t>
                </a:r>
                <a:endParaRPr lang="en-US">
                  <a:solidFill>
                    <a:srgbClr val="C00000"/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endParaRP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5220818" y="6340902"/>
                <a:ext cx="719639" cy="495783"/>
                <a:chOff x="5220818" y="6340902"/>
                <a:chExt cx="719639" cy="495783"/>
              </a:xfrm>
            </p:grpSpPr>
            <p:cxnSp>
              <p:nvCxnSpPr>
                <p:cNvPr id="22" name="Straight Connector 21"/>
                <p:cNvCxnSpPr/>
                <p:nvPr/>
              </p:nvCxnSpPr>
              <p:spPr>
                <a:xfrm>
                  <a:off x="5375910" y="6340902"/>
                  <a:ext cx="0" cy="154916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5220818" y="6467353"/>
                  <a:ext cx="71963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503050405090304" pitchFamily="18" charset="0"/>
                      <a:cs typeface="Times New Roman" panose="02020503050405090304" pitchFamily="18" charset="0"/>
                    </a:rPr>
                    <a:t>0.5</a:t>
                  </a:r>
                  <a:endParaRPr lang="en-US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5940457" y="6340902"/>
                <a:ext cx="302255" cy="495783"/>
                <a:chOff x="5940457" y="6340902"/>
                <a:chExt cx="302255" cy="495783"/>
              </a:xfrm>
            </p:grpSpPr>
            <p:cxnSp>
              <p:nvCxnSpPr>
                <p:cNvPr id="25" name="Straight Connector 24"/>
                <p:cNvCxnSpPr/>
                <p:nvPr/>
              </p:nvCxnSpPr>
              <p:spPr>
                <a:xfrm>
                  <a:off x="6096000" y="6340902"/>
                  <a:ext cx="0" cy="154916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/>
                <p:cNvSpPr txBox="1"/>
                <p:nvPr/>
              </p:nvSpPr>
              <p:spPr>
                <a:xfrm>
                  <a:off x="5940457" y="6467353"/>
                  <a:ext cx="3022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503050405090304" pitchFamily="18" charset="0"/>
                      <a:cs typeface="Times New Roman" panose="02020503050405090304" pitchFamily="18" charset="0"/>
                    </a:rPr>
                    <a:t>1</a:t>
                  </a:r>
                  <a:endParaRPr lang="en-US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endParaRP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6660096" y="6340902"/>
                <a:ext cx="540268" cy="495783"/>
                <a:chOff x="6660096" y="6340902"/>
                <a:chExt cx="540268" cy="495783"/>
              </a:xfrm>
            </p:grpSpPr>
            <p:cxnSp>
              <p:nvCxnSpPr>
                <p:cNvPr id="28" name="Straight Connector 27"/>
                <p:cNvCxnSpPr/>
                <p:nvPr/>
              </p:nvCxnSpPr>
              <p:spPr>
                <a:xfrm>
                  <a:off x="6816090" y="6340902"/>
                  <a:ext cx="0" cy="154916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TextBox 28"/>
                <p:cNvSpPr txBox="1"/>
                <p:nvPr/>
              </p:nvSpPr>
              <p:spPr>
                <a:xfrm>
                  <a:off x="6660096" y="6467353"/>
                  <a:ext cx="54026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503050405090304" pitchFamily="18" charset="0"/>
                      <a:cs typeface="Times New Roman" panose="02020503050405090304" pitchFamily="18" charset="0"/>
                    </a:rPr>
                    <a:t>1,5</a:t>
                  </a:r>
                  <a:endParaRPr lang="en-US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7379735" y="6340902"/>
                <a:ext cx="302255" cy="495783"/>
                <a:chOff x="7379735" y="6340902"/>
                <a:chExt cx="302255" cy="495783"/>
              </a:xfrm>
            </p:grpSpPr>
            <p:cxnSp>
              <p:nvCxnSpPr>
                <p:cNvPr id="31" name="Straight Connector 30"/>
                <p:cNvCxnSpPr/>
                <p:nvPr/>
              </p:nvCxnSpPr>
              <p:spPr>
                <a:xfrm>
                  <a:off x="7536180" y="6340902"/>
                  <a:ext cx="0" cy="154916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TextBox 31"/>
                <p:cNvSpPr txBox="1"/>
                <p:nvPr/>
              </p:nvSpPr>
              <p:spPr>
                <a:xfrm>
                  <a:off x="7379735" y="6467353"/>
                  <a:ext cx="3022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503050405090304" pitchFamily="18" charset="0"/>
                      <a:cs typeface="Times New Roman" panose="02020503050405090304" pitchFamily="18" charset="0"/>
                    </a:rPr>
                    <a:t>2</a:t>
                  </a:r>
                  <a:endParaRPr lang="en-US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endParaRPr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4067839" y="5507242"/>
                <a:ext cx="675611" cy="369332"/>
                <a:chOff x="4067839" y="5507242"/>
                <a:chExt cx="675611" cy="369332"/>
              </a:xfrm>
            </p:grpSpPr>
            <p:cxnSp>
              <p:nvCxnSpPr>
                <p:cNvPr id="34" name="Straight Connector 33"/>
                <p:cNvCxnSpPr/>
                <p:nvPr/>
              </p:nvCxnSpPr>
              <p:spPr>
                <a:xfrm>
                  <a:off x="4574502" y="5691908"/>
                  <a:ext cx="16894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TextBox 34"/>
                <p:cNvSpPr txBox="1"/>
                <p:nvPr/>
              </p:nvSpPr>
              <p:spPr>
                <a:xfrm>
                  <a:off x="4067839" y="5507242"/>
                  <a:ext cx="5156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503050405090304" pitchFamily="18" charset="0"/>
                      <a:cs typeface="Times New Roman" panose="02020503050405090304" pitchFamily="18" charset="0"/>
                    </a:rPr>
                    <a:t>15</a:t>
                  </a:r>
                  <a:endParaRPr lang="en-US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endParaRPr>
                </a:p>
              </p:txBody>
            </p:sp>
          </p:grpSp>
          <p:grpSp>
            <p:nvGrpSpPr>
              <p:cNvPr id="36" name="Group 35"/>
              <p:cNvGrpSpPr/>
              <p:nvPr/>
            </p:nvGrpSpPr>
            <p:grpSpPr>
              <a:xfrm>
                <a:off x="4058899" y="4787428"/>
                <a:ext cx="684551" cy="369332"/>
                <a:chOff x="4058899" y="4787428"/>
                <a:chExt cx="684551" cy="369332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4574502" y="4971818"/>
                  <a:ext cx="16894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37"/>
                <p:cNvSpPr txBox="1"/>
                <p:nvPr/>
              </p:nvSpPr>
              <p:spPr>
                <a:xfrm>
                  <a:off x="4058899" y="4787428"/>
                  <a:ext cx="5156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503050405090304" pitchFamily="18" charset="0"/>
                      <a:cs typeface="Times New Roman" panose="02020503050405090304" pitchFamily="18" charset="0"/>
                    </a:rPr>
                    <a:t>30</a:t>
                  </a:r>
                  <a:endParaRPr lang="en-US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endParaRPr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4049959" y="4067614"/>
                <a:ext cx="693491" cy="369332"/>
                <a:chOff x="4049959" y="4067614"/>
                <a:chExt cx="693491" cy="369332"/>
              </a:xfrm>
            </p:grpSpPr>
            <p:cxnSp>
              <p:nvCxnSpPr>
                <p:cNvPr id="40" name="Straight Connector 39"/>
                <p:cNvCxnSpPr/>
                <p:nvPr/>
              </p:nvCxnSpPr>
              <p:spPr>
                <a:xfrm>
                  <a:off x="4574502" y="4251728"/>
                  <a:ext cx="16894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4049959" y="4067614"/>
                  <a:ext cx="5156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503050405090304" pitchFamily="18" charset="0"/>
                      <a:cs typeface="Times New Roman" panose="02020503050405090304" pitchFamily="18" charset="0"/>
                    </a:rPr>
                    <a:t>45</a:t>
                  </a:r>
                  <a:endParaRPr lang="en-US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endParaRPr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>
                <a:off x="4047115" y="3347800"/>
                <a:ext cx="696335" cy="369332"/>
                <a:chOff x="4047115" y="3347800"/>
                <a:chExt cx="696335" cy="369332"/>
              </a:xfrm>
            </p:grpSpPr>
            <p:cxnSp>
              <p:nvCxnSpPr>
                <p:cNvPr id="43" name="Straight Connector 42"/>
                <p:cNvCxnSpPr/>
                <p:nvPr/>
              </p:nvCxnSpPr>
              <p:spPr>
                <a:xfrm>
                  <a:off x="4574502" y="3531638"/>
                  <a:ext cx="16894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/>
                <p:cNvSpPr txBox="1"/>
                <p:nvPr/>
              </p:nvSpPr>
              <p:spPr>
                <a:xfrm>
                  <a:off x="4047115" y="3347800"/>
                  <a:ext cx="5156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503050405090304" pitchFamily="18" charset="0"/>
                      <a:cs typeface="Times New Roman" panose="02020503050405090304" pitchFamily="18" charset="0"/>
                    </a:rPr>
                    <a:t>60</a:t>
                  </a:r>
                  <a:endParaRPr lang="en-US">
                    <a:solidFill>
                      <a:schemeClr val="bg2">
                        <a:lumMod val="25000"/>
                      </a:schemeClr>
                    </a:solidFill>
                    <a:latin typeface="Times New Roman" panose="02020503050405090304" pitchFamily="18" charset="0"/>
                    <a:cs typeface="Times New Roman" panose="02020503050405090304" pitchFamily="18" charset="0"/>
                  </a:endParaRPr>
                </a:p>
              </p:txBody>
            </p:sp>
          </p:grpSp>
        </p:grpSp>
        <p:cxnSp>
          <p:nvCxnSpPr>
            <p:cNvPr id="50" name="Straight Connector 49"/>
            <p:cNvCxnSpPr>
              <a:endCxn id="68" idx="2"/>
            </p:cNvCxnSpPr>
            <p:nvPr/>
          </p:nvCxnSpPr>
          <p:spPr>
            <a:xfrm flipV="1">
              <a:off x="3273490" y="4930485"/>
              <a:ext cx="2713749" cy="2461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Oval 58"/>
          <p:cNvSpPr/>
          <p:nvPr/>
        </p:nvSpPr>
        <p:spPr>
          <a:xfrm>
            <a:off x="1360520" y="4292060"/>
            <a:ext cx="551591" cy="55159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2719411" y="4484123"/>
            <a:ext cx="0" cy="1323281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3435085" y="4501514"/>
            <a:ext cx="0" cy="1323281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4159591" y="4484123"/>
            <a:ext cx="0" cy="1323281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881683" y="4482089"/>
            <a:ext cx="0" cy="1323281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2634937" y="4387066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355027" y="4387066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4071371" y="4388826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4789889" y="4374758"/>
            <a:ext cx="168948" cy="1689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7" name="Bong bóng Lời nói: Hình chữ nhật với Góc Tròn 6"/>
          <p:cNvSpPr/>
          <p:nvPr/>
        </p:nvSpPr>
        <p:spPr>
          <a:xfrm>
            <a:off x="6829126" y="2075710"/>
            <a:ext cx="5035140" cy="2593079"/>
          </a:xfrm>
          <a:prstGeom prst="wedgeRoundRectCallout">
            <a:avLst>
              <a:gd name="adj1" fmla="val -93475"/>
              <a:gd name="adj2" fmla="val 4134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Tại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các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thời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điểm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khác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nhau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,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vị</a:t>
            </a:r>
            <a:r>
              <a:rPr lang="en-US" sz="2800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trí</a:t>
            </a:r>
            <a:r>
              <a:rPr lang="en-US" sz="2800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của</a:t>
            </a:r>
            <a:r>
              <a:rPr lang="en-US" sz="2800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vật</a:t>
            </a:r>
            <a:r>
              <a:rPr lang="en-US" sz="2800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không</a:t>
            </a:r>
            <a:r>
              <a:rPr lang="en-US" sz="2800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đổi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.</a:t>
            </a:r>
            <a:endParaRPr lang="en-US" sz="2800" dirty="0">
              <a:solidFill>
                <a:srgbClr val="00206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=&gt;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Vật</a:t>
            </a:r>
            <a:r>
              <a:rPr lang="en-US" sz="2800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đứng</a:t>
            </a:r>
            <a:r>
              <a:rPr lang="en-US" sz="2800" i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i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yên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không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chuyển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động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thì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là</a:t>
            </a:r>
            <a:r>
              <a:rPr lang="en-US" sz="2800" dirty="0">
                <a:solidFill>
                  <a:srgbClr val="00206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8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thẳng</a:t>
            </a:r>
            <a:r>
              <a:rPr lang="en-US" sz="28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nằm</a:t>
            </a:r>
            <a:r>
              <a:rPr lang="en-US" sz="28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ngang</a:t>
            </a:r>
            <a:r>
              <a:rPr lang="en-US" sz="28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.</a:t>
            </a:r>
            <a:endParaRPr lang="en-US" sz="2800" b="1" dirty="0">
              <a:solidFill>
                <a:srgbClr val="C0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3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8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5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1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2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3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94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5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96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7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8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/>
          <p:bldP spid="5" grpId="0" animBg="1"/>
          <p:bldP spid="6" grpId="0" animBg="1"/>
          <p:bldP spid="14" grpId="0"/>
          <p:bldP spid="59" grpId="0" animBg="1"/>
          <p:bldP spid="65" grpId="0" animBg="1"/>
          <p:bldP spid="66" grpId="0" animBg="1"/>
          <p:bldP spid="67" grpId="0" animBg="1"/>
          <p:bldP spid="68" grpId="0" animBg="1"/>
          <p:bldP spid="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3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5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1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2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3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94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5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96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7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8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/>
          <p:bldP spid="5" grpId="0" animBg="1"/>
          <p:bldP spid="6" grpId="0" animBg="1"/>
          <p:bldP spid="14" grpId="0"/>
          <p:bldP spid="59" grpId="0" animBg="1"/>
          <p:bldP spid="65" grpId="0" animBg="1"/>
          <p:bldP spid="66" grpId="0" animBg="1"/>
          <p:bldP spid="67" grpId="0" animBg="1"/>
          <p:bldP spid="68" grpId="0" animBg="1"/>
          <p:bldP spid="7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47216" y="995680"/>
            <a:ext cx="7310713" cy="5091074"/>
          </a:xfrm>
          <a:prstGeom prst="rect">
            <a:avLst/>
          </a:prstGeom>
        </p:spPr>
      </p:pic>
      <p:sp>
        <p:nvSpPr>
          <p:cNvPr id="4" name="Arrow: Pentagon 3"/>
          <p:cNvSpPr/>
          <p:nvPr/>
        </p:nvSpPr>
        <p:spPr>
          <a:xfrm>
            <a:off x="0" y="375920"/>
            <a:ext cx="844814" cy="619760"/>
          </a:xfrm>
          <a:prstGeom prst="homePlate">
            <a:avLst/>
          </a:prstGeom>
          <a:gradFill>
            <a:gsLst>
              <a:gs pos="0">
                <a:srgbClr val="C00000"/>
              </a:gs>
              <a:gs pos="47000">
                <a:srgbClr val="9B164A"/>
              </a:gs>
              <a:gs pos="100000">
                <a:srgbClr val="7030A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Arrow: Chevron 4"/>
          <p:cNvSpPr/>
          <p:nvPr/>
        </p:nvSpPr>
        <p:spPr>
          <a:xfrm>
            <a:off x="660400" y="375920"/>
            <a:ext cx="767080" cy="619760"/>
          </a:xfrm>
          <a:prstGeom prst="chevron">
            <a:avLst/>
          </a:prstGeom>
          <a:gradFill>
            <a:gsLst>
              <a:gs pos="0">
                <a:srgbClr val="C00000"/>
              </a:gs>
              <a:gs pos="47000">
                <a:srgbClr val="9B164A"/>
              </a:gs>
              <a:gs pos="100000">
                <a:srgbClr val="7030A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6" name="Arrow: Pentagon 5"/>
          <p:cNvSpPr/>
          <p:nvPr/>
        </p:nvSpPr>
        <p:spPr>
          <a:xfrm flipH="1">
            <a:off x="11347186" y="375920"/>
            <a:ext cx="844814" cy="619760"/>
          </a:xfrm>
          <a:prstGeom prst="homePlate">
            <a:avLst/>
          </a:prstGeom>
          <a:gradFill>
            <a:gsLst>
              <a:gs pos="0">
                <a:srgbClr val="C00000"/>
              </a:gs>
              <a:gs pos="47000">
                <a:srgbClr val="9B164A"/>
              </a:gs>
              <a:gs pos="100000">
                <a:srgbClr val="7030A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7" name="Arrow: Chevron 6"/>
          <p:cNvSpPr/>
          <p:nvPr/>
        </p:nvSpPr>
        <p:spPr>
          <a:xfrm flipH="1">
            <a:off x="10764520" y="375920"/>
            <a:ext cx="767080" cy="619760"/>
          </a:xfrm>
          <a:prstGeom prst="chevron">
            <a:avLst/>
          </a:prstGeom>
          <a:gradFill>
            <a:gsLst>
              <a:gs pos="0">
                <a:srgbClr val="C00000"/>
              </a:gs>
              <a:gs pos="47000">
                <a:srgbClr val="9B164A"/>
              </a:gs>
              <a:gs pos="100000">
                <a:srgbClr val="7030A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8613" y="370840"/>
            <a:ext cx="9667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Quan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sát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đồ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thị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quãng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–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thời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gian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của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một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ô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tô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trên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đường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phố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vào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giờ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cao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điểm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trong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hành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trình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dài</a:t>
            </a:r>
            <a:r>
              <a:rPr 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4 </a:t>
            </a:r>
            <a:r>
              <a:rPr lang="en-US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phút</a:t>
            </a:r>
            <a:endParaRPr 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6155690" y="2514600"/>
          <a:ext cx="5775960" cy="219456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331720"/>
                <a:gridCol w="3444240"/>
              </a:tblGrid>
              <a:tr h="822960">
                <a:tc>
                  <a:txBody>
                    <a:bodyPr/>
                    <a:lstStyle/>
                    <a:p>
                      <a:r>
                        <a:rPr lang="en-US" sz="2400" dirty="0" err="1"/>
                        <a:t>Các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giai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đoạn</a:t>
                      </a:r>
                      <a:endParaRPr lang="en-US" sz="24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Mô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tả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chuyển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động</a:t>
                      </a:r>
                      <a:endParaRPr lang="en-US" sz="24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/>
                </a:tc>
              </a:tr>
              <a:tr h="13720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sym typeface="+mn-ea"/>
                        </a:rPr>
                        <a:t>A 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sym typeface="+mn-ea"/>
                        </a:rPr>
                        <a:t>từ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sym typeface="+mn-ea"/>
                        </a:rPr>
                        <a:t> 0 – 1min)</a:t>
                      </a:r>
                      <a:endParaRPr lang="en-US" sz="24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sym typeface="+mn-ea"/>
                        </a:rPr>
                        <a:t>B 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sym typeface="+mn-ea"/>
                        </a:rPr>
                        <a:t>từ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sym typeface="+mn-ea"/>
                        </a:rPr>
                        <a:t> 1 – 3min)</a:t>
                      </a:r>
                      <a:endParaRPr lang="en-US" sz="24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/>
                </a:tc>
              </a:tr>
              <a:tr h="13720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sym typeface="+mn-ea"/>
                        </a:rPr>
                        <a:t>C 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sym typeface="+mn-ea"/>
                        </a:rPr>
                        <a:t>từ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sym typeface="+mn-ea"/>
                        </a:rPr>
                        <a:t> 3 – 4min)</a:t>
                      </a:r>
                      <a:endParaRPr lang="en-US" sz="24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4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825230" y="3324225"/>
            <a:ext cx="28653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Ô </a:t>
            </a:r>
            <a:r>
              <a:rPr lang="en-US" sz="2400" dirty="0" err="1"/>
              <a:t>tô</a:t>
            </a:r>
            <a:r>
              <a:rPr lang="en-US" sz="2400" dirty="0"/>
              <a:t> </a:t>
            </a:r>
            <a:r>
              <a:rPr lang="en-US" sz="2400" dirty="0" err="1"/>
              <a:t>chuyển</a:t>
            </a:r>
            <a:r>
              <a:rPr lang="en-US" sz="2400" dirty="0"/>
              <a:t> </a:t>
            </a:r>
            <a:r>
              <a:rPr lang="en-US" sz="2400" dirty="0" err="1"/>
              <a:t>động</a:t>
            </a:r>
            <a:endParaRPr lang="en-US" sz="24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25912" y="4247495"/>
            <a:ext cx="28653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Ô </a:t>
            </a:r>
            <a:r>
              <a:rPr lang="en-US" sz="2400" dirty="0" err="1"/>
              <a:t>tô</a:t>
            </a:r>
            <a:r>
              <a:rPr lang="en-US" sz="2400" dirty="0"/>
              <a:t> </a:t>
            </a:r>
            <a:r>
              <a:rPr lang="en-US" sz="2400" dirty="0" err="1"/>
              <a:t>chuyển</a:t>
            </a:r>
            <a:r>
              <a:rPr lang="en-US" sz="2400" dirty="0"/>
              <a:t> </a:t>
            </a:r>
            <a:r>
              <a:rPr lang="en-US" sz="2400" dirty="0" err="1"/>
              <a:t>động</a:t>
            </a:r>
            <a:endParaRPr lang="en-US" sz="24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25475" y="3785830"/>
            <a:ext cx="28653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Ô </a:t>
            </a:r>
            <a:r>
              <a:rPr lang="en-US" sz="2400" dirty="0" err="1"/>
              <a:t>tô</a:t>
            </a:r>
            <a:r>
              <a:rPr lang="en-US" sz="2400" dirty="0"/>
              <a:t> </a:t>
            </a:r>
            <a:r>
              <a:rPr lang="en-US" sz="2400" dirty="0" err="1"/>
              <a:t>dừng</a:t>
            </a:r>
            <a:r>
              <a:rPr lang="en-US" sz="2400" dirty="0"/>
              <a:t> </a:t>
            </a:r>
            <a:r>
              <a:rPr lang="en-US" sz="2400" dirty="0" err="1"/>
              <a:t>lại</a:t>
            </a:r>
            <a:endParaRPr lang="en-US" sz="24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7" name="Arrow: Right 16"/>
          <p:cNvSpPr/>
          <p:nvPr/>
        </p:nvSpPr>
        <p:spPr>
          <a:xfrm rot="2060926">
            <a:off x="842338" y="4097030"/>
            <a:ext cx="906676" cy="5335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/>
          <p:cNvSpPr/>
          <p:nvPr/>
        </p:nvSpPr>
        <p:spPr>
          <a:xfrm rot="2060926">
            <a:off x="2212972" y="3638268"/>
            <a:ext cx="906676" cy="5335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/>
          <p:cNvSpPr/>
          <p:nvPr/>
        </p:nvSpPr>
        <p:spPr>
          <a:xfrm rot="2060926">
            <a:off x="3977477" y="2908113"/>
            <a:ext cx="906676" cy="5335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3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1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3" presetClass="exit" presetSubtype="1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linds(horizontal)">
                                          <p:cBhvr>
                                            <p:cTn id="4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1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3" presetClass="exit" presetSubtype="1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linds(horizontal)">
                                          <p:cBhvr>
                                            <p:cTn id="6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1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7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3" presetClass="exit" presetSubtype="1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linds(horizontal)">
                                          <p:cBhvr>
                                            <p:cTn id="8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14" grpId="0"/>
          <p:bldP spid="15" grpId="0"/>
          <p:bldP spid="16" grpId="0"/>
          <p:bldP spid="17" grpId="0" animBg="1"/>
          <p:bldP spid="17" grpId="1" animBg="1"/>
          <p:bldP spid="17" grpId="2" animBg="1"/>
          <p:bldP spid="18" grpId="0" animBg="1"/>
          <p:bldP spid="18" grpId="1" animBg="1"/>
          <p:bldP spid="18" grpId="2" animBg="1"/>
          <p:bldP spid="19" grpId="0" animBg="1"/>
          <p:bldP spid="19" grpId="1" animBg="1"/>
          <p:bldP spid="19" grpId="2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3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1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3" presetClass="exit" presetSubtype="1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linds(horizontal)">
                                          <p:cBhvr>
                                            <p:cTn id="4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1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3" presetClass="exit" presetSubtype="1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linds(horizontal)">
                                          <p:cBhvr>
                                            <p:cTn id="6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1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7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3" presetClass="exit" presetSubtype="1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linds(horizontal)">
                                          <p:cBhvr>
                                            <p:cTn id="8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14" grpId="0"/>
          <p:bldP spid="15" grpId="0"/>
          <p:bldP spid="16" grpId="0"/>
          <p:bldP spid="17" grpId="0" animBg="1"/>
          <p:bldP spid="17" grpId="1" animBg="1"/>
          <p:bldP spid="17" grpId="2" animBg="1"/>
          <p:bldP spid="18" grpId="0" animBg="1"/>
          <p:bldP spid="18" grpId="1" animBg="1"/>
          <p:bldP spid="18" grpId="2" animBg="1"/>
          <p:bldP spid="19" grpId="0" animBg="1"/>
          <p:bldP spid="19" grpId="1" animBg="1"/>
          <p:bldP spid="19" grpId="2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09925" y="428625"/>
            <a:ext cx="5772150" cy="1104900"/>
          </a:xfrm>
          <a:prstGeom prst="rect">
            <a:avLst/>
          </a:prstGeom>
          <a:solidFill>
            <a:srgbClr val="8EDEF2"/>
          </a:solidFill>
          <a:ln w="53975">
            <a:solidFill>
              <a:srgbClr val="121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4225" y="153107"/>
            <a:ext cx="835075" cy="16261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235" y="153107"/>
            <a:ext cx="1102930" cy="15669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663" y="1122152"/>
            <a:ext cx="431128" cy="65709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1242" y="1144233"/>
            <a:ext cx="1091291" cy="7560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641970" y="565576"/>
            <a:ext cx="4797425" cy="62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3500" b="1" dirty="0">
                <a:solidFill>
                  <a:srgbClr val="2143AF"/>
                </a:solidFill>
                <a:latin typeface="Times New Roman Bold" panose="02020503050405090304" charset="0"/>
                <a:ea typeface="Arial" panose="020B0604020202090204" pitchFamily="34" charset="0"/>
                <a:cs typeface="Times New Roman Bold" panose="02020503050405090304" charset="0"/>
              </a:rPr>
              <a:t>HƯỚNG DẪN VỀ NHÀ</a:t>
            </a:r>
            <a:endParaRPr lang="vi-VN" altLang="en-US" sz="3500" b="1" dirty="0">
              <a:solidFill>
                <a:srgbClr val="2143AF"/>
              </a:solidFill>
              <a:latin typeface="Times New Roman Bold" panose="02020503050405090304" charset="0"/>
              <a:ea typeface="Arial" panose="020B0604020202090204" pitchFamily="34" charset="0"/>
              <a:cs typeface="Times New Roman Bold" panose="020205030504050903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832860" y="2915285"/>
            <a:ext cx="2399030" cy="9531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Học thuộc 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ctr"/>
            <a:r>
              <a:rPr lang="vi-VN" altLang="en-US" sz="2800" b="1" smtClean="0">
                <a:solidFill>
                  <a:srgbClr val="FFFFFF"/>
                </a:solidFill>
                <a:latin typeface="Times New Roman Bold" panose="02020503050405090304" charset="0"/>
                <a:cs typeface="Times New Roman Bold" panose="02020503050405090304" charset="0"/>
              </a:rPr>
              <a:t>ghi nhớ</a:t>
            </a:r>
            <a:endParaRPr lang="vi-VN" altLang="en-US" sz="2800" b="1" smtClean="0">
              <a:solidFill>
                <a:srgbClr val="FFFFFF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pic>
        <p:nvPicPr>
          <p:cNvPr id="2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4135" y="3315624"/>
            <a:ext cx="3577456" cy="3085555"/>
          </a:xfrm>
          <a:prstGeom prst="rect">
            <a:avLst/>
          </a:prstGeom>
        </p:spPr>
      </p:pic>
      <p:sp>
        <p:nvSpPr>
          <p:cNvPr id="4" name="Arrow: Pentagon 7"/>
          <p:cNvSpPr/>
          <p:nvPr/>
        </p:nvSpPr>
        <p:spPr>
          <a:xfrm>
            <a:off x="4009390" y="2301240"/>
            <a:ext cx="8100695" cy="1320800"/>
          </a:xfrm>
          <a:prstGeom prst="homePlate">
            <a:avLst>
              <a:gd name="adj" fmla="val 55769"/>
            </a:avLst>
          </a:prstGeom>
          <a:solidFill>
            <a:schemeClr val="accent1"/>
          </a:solidFill>
          <a:ln w="28575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just">
              <a:lnSpc>
                <a:spcPct val="150000"/>
              </a:lnSpc>
            </a:pPr>
            <a:r>
              <a:rPr lang="vi-VN" altLang="en-US" sz="3000" b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</a:rPr>
              <a:t>* Học</a:t>
            </a:r>
            <a:r>
              <a:rPr lang="en-US" sz="3000" b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</a:rPr>
              <a:t> ghi nhớ.</a:t>
            </a:r>
            <a:r>
              <a:rPr lang="vi-VN" altLang="en-US" sz="3000" b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</a:rPr>
              <a:t> Vẽ lại bài luyện tập trang 56 vào vở bài học KHTN.</a:t>
            </a:r>
            <a:endParaRPr lang="vi-VN" altLang="en-US" sz="3000" b="1">
              <a:solidFill>
                <a:schemeClr val="bg1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9" name="Arrow: Pentagon 12"/>
          <p:cNvSpPr/>
          <p:nvPr/>
        </p:nvSpPr>
        <p:spPr>
          <a:xfrm>
            <a:off x="4009390" y="3868420"/>
            <a:ext cx="8100695" cy="1771015"/>
          </a:xfrm>
          <a:prstGeom prst="homePlate">
            <a:avLst>
              <a:gd name="adj" fmla="val 41376"/>
            </a:avLst>
          </a:prstGeom>
          <a:solidFill>
            <a:schemeClr val="accent1"/>
          </a:solidFill>
          <a:ln w="28575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just">
              <a:lnSpc>
                <a:spcPct val="150000"/>
              </a:lnSpc>
            </a:pPr>
            <a:r>
              <a:rPr lang="vi-VN" altLang="en-US" sz="3000" b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</a:rPr>
              <a:t>* Đọc trước</a:t>
            </a:r>
            <a:r>
              <a:rPr lang="en-US" sz="3000" b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</a:rPr>
              <a:t> nội dung </a:t>
            </a:r>
            <a:endParaRPr lang="en-US" sz="3000" b="1">
              <a:solidFill>
                <a:schemeClr val="bg1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  <a:p>
            <a:pPr algn="just">
              <a:lnSpc>
                <a:spcPct val="150000"/>
              </a:lnSpc>
            </a:pPr>
            <a:r>
              <a:rPr lang="vi-VN" altLang="en-US" sz="3000" b="1">
                <a:solidFill>
                  <a:schemeClr val="bg1"/>
                </a:solidFill>
                <a:latin typeface="Times New Roman Bold" panose="02020503050405090304" charset="0"/>
                <a:cs typeface="Times New Roman Bold" panose="02020503050405090304" charset="0"/>
              </a:rPr>
              <a:t>2. Vận dụng đồ thị quãng đường - thời gian.</a:t>
            </a:r>
            <a:endParaRPr lang="vi-VN" altLang="en-US" sz="3000" b="1">
              <a:solidFill>
                <a:schemeClr val="bg1"/>
              </a:solidFill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 bldLvl="0" animBg="1"/>
      <p:bldP spid="9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71"/>
          <a:stretch>
            <a:fillRect/>
          </a:stretch>
        </p:blipFill>
        <p:spPr>
          <a:xfrm>
            <a:off x="882650" y="1397635"/>
            <a:ext cx="10447655" cy="5038090"/>
          </a:xfrm>
          <a:custGeom>
            <a:avLst/>
            <a:gdLst>
              <a:gd name="connsiteX0" fmla="*/ 0 w 5510795"/>
              <a:gd name="connsiteY0" fmla="*/ 0 h 3370235"/>
              <a:gd name="connsiteX1" fmla="*/ 870790 w 5510795"/>
              <a:gd name="connsiteY1" fmla="*/ 0 h 3370235"/>
              <a:gd name="connsiteX2" fmla="*/ 870790 w 5510795"/>
              <a:gd name="connsiteY2" fmla="*/ 1532587 h 3370235"/>
              <a:gd name="connsiteX3" fmla="*/ 4682935 w 5510795"/>
              <a:gd name="connsiteY3" fmla="*/ 1532587 h 3370235"/>
              <a:gd name="connsiteX4" fmla="*/ 4682935 w 5510795"/>
              <a:gd name="connsiteY4" fmla="*/ 0 h 3370235"/>
              <a:gd name="connsiteX5" fmla="*/ 5510795 w 5510795"/>
              <a:gd name="connsiteY5" fmla="*/ 0 h 3370235"/>
              <a:gd name="connsiteX6" fmla="*/ 5510795 w 5510795"/>
              <a:gd name="connsiteY6" fmla="*/ 3370235 h 3370235"/>
              <a:gd name="connsiteX7" fmla="*/ 0 w 5510795"/>
              <a:gd name="connsiteY7" fmla="*/ 3370235 h 3370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10795" h="3370235">
                <a:moveTo>
                  <a:pt x="0" y="0"/>
                </a:moveTo>
                <a:lnTo>
                  <a:pt x="870790" y="0"/>
                </a:lnTo>
                <a:lnTo>
                  <a:pt x="870790" y="1532587"/>
                </a:lnTo>
                <a:lnTo>
                  <a:pt x="4682935" y="1532587"/>
                </a:lnTo>
                <a:lnTo>
                  <a:pt x="4682935" y="0"/>
                </a:lnTo>
                <a:lnTo>
                  <a:pt x="5510795" y="0"/>
                </a:lnTo>
                <a:lnTo>
                  <a:pt x="5510795" y="3370235"/>
                </a:lnTo>
                <a:lnTo>
                  <a:pt x="0" y="3370235"/>
                </a:lnTo>
                <a:close/>
              </a:path>
            </a:pathLst>
          </a:custGeom>
        </p:spPr>
      </p:pic>
      <p:sp>
        <p:nvSpPr>
          <p:cNvPr id="5" name="文本框 4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2451100" y="965200"/>
            <a:ext cx="747331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600" b="1" dirty="0" smtClean="0">
                <a:solidFill>
                  <a:srgbClr val="8B9190"/>
                </a:solidFill>
                <a:latin typeface="Big Caslon" panose="02000603090000020003" charset="0"/>
                <a:ea typeface="Arial" panose="020B0604020202090204" pitchFamily="34" charset="0"/>
                <a:cs typeface="Big Caslon" panose="02000603090000020003" charset="0"/>
              </a:rPr>
              <a:t>CẢM ƠN </a:t>
            </a:r>
            <a:endParaRPr lang="vi-VN" altLang="en-US" sz="6600" b="1" dirty="0" smtClean="0">
              <a:solidFill>
                <a:srgbClr val="8B9190"/>
              </a:solidFill>
              <a:latin typeface="Big Caslon" panose="02000603090000020003" charset="0"/>
              <a:ea typeface="Arial" panose="020B0604020202090204" pitchFamily="34" charset="0"/>
              <a:cs typeface="Big Caslon" panose="02000603090000020003" charset="0"/>
            </a:endParaRPr>
          </a:p>
          <a:p>
            <a:pPr algn="ctr"/>
            <a:r>
              <a:rPr lang="vi-VN" altLang="en-US" sz="6600" b="1" dirty="0" smtClean="0">
                <a:solidFill>
                  <a:srgbClr val="8B9190"/>
                </a:solidFill>
                <a:latin typeface="Big Caslon" panose="02000603090000020003" charset="0"/>
                <a:ea typeface="Arial" panose="020B0604020202090204" pitchFamily="34" charset="0"/>
                <a:cs typeface="Big Caslon" panose="02000603090000020003" charset="0"/>
              </a:rPr>
              <a:t>QU</a:t>
            </a:r>
            <a:r>
              <a:rPr lang="vi-VN" altLang="en-US" sz="6600" b="1" dirty="0" smtClean="0">
                <a:solidFill>
                  <a:srgbClr val="8B9190"/>
                </a:solidFill>
                <a:latin typeface="Big Caslon" panose="02000603090000020003" charset="0"/>
                <a:ea typeface="Arial" panose="020B0604020202090204" pitchFamily="34" charset="0"/>
                <a:cs typeface="Big Caslon" panose="02000603090000020003" charset="0"/>
              </a:rPr>
              <a:t>Ý THẦY CÔ VÀ CÁC </a:t>
            </a:r>
            <a:r>
              <a:rPr lang="vi-VN" altLang="en-US" sz="6600" b="1" dirty="0" smtClean="0">
                <a:solidFill>
                  <a:srgbClr val="8B9190"/>
                </a:solidFill>
                <a:latin typeface="Big Caslon" panose="02000603090000020003" charset="0"/>
                <a:ea typeface="Arial" panose="020B0604020202090204" pitchFamily="34" charset="0"/>
                <a:cs typeface="Big Caslon" panose="02000603090000020003" charset="0"/>
              </a:rPr>
              <a:t>EM!</a:t>
            </a:r>
            <a:r>
              <a:rPr lang="vi-VN" altLang="en-US" sz="6600" b="1" dirty="0" smtClean="0">
                <a:solidFill>
                  <a:srgbClr val="8B9190"/>
                </a:solidFill>
                <a:latin typeface="Arial" panose="020B0604020202090204" pitchFamily="34" charset="0"/>
                <a:ea typeface="Arial" panose="020B0604020202090204" pitchFamily="34" charset="0"/>
                <a:cs typeface="Arial" panose="020B0604020202090204" pitchFamily="34" charset="0"/>
              </a:rPr>
              <a:t> </a:t>
            </a:r>
            <a:endParaRPr lang="vi-VN" altLang="en-US" sz="6600" b="1" dirty="0" smtClean="0">
              <a:solidFill>
                <a:srgbClr val="8B9190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  <a:p>
            <a:pPr algn="ctr"/>
            <a:endParaRPr lang="vi-VN" altLang="en-US" sz="6600" b="1" dirty="0" smtClean="0">
              <a:solidFill>
                <a:srgbClr val="8B9190"/>
              </a:solidFill>
              <a:latin typeface="Arial" panose="020B0604020202090204" pitchFamily="34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7473</Words>
  <Application>WPS Spreadsheets</Application>
  <PresentationFormat>Widescreen</PresentationFormat>
  <Paragraphs>761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51" baseType="lpstr">
      <vt:lpstr>Arial</vt:lpstr>
      <vt:lpstr>SimSun</vt:lpstr>
      <vt:lpstr>Wingdings</vt:lpstr>
      <vt:lpstr>Times New Roman Bold</vt:lpstr>
      <vt:lpstr>Times New Roman</vt:lpstr>
      <vt:lpstr>Times New Roman Regular</vt:lpstr>
      <vt:lpstr>Symbol</vt:lpstr>
      <vt:lpstr>Kingsoft Sign</vt:lpstr>
      <vt:lpstr>DejaVu Math TeX Gyre</vt:lpstr>
      <vt:lpstr>SimSun</vt:lpstr>
      <vt:lpstr>Times New Roman Bold Italic</vt:lpstr>
      <vt:lpstr>Microsoft YaHei</vt:lpstr>
      <vt:lpstr>汉仪旗黑</vt:lpstr>
      <vt:lpstr>Arial Unicode MS</vt:lpstr>
      <vt:lpstr>Calibri</vt:lpstr>
      <vt:lpstr>Helvetica Neue</vt:lpstr>
      <vt:lpstr>Century</vt:lpstr>
      <vt:lpstr>苹方-简</vt:lpstr>
      <vt:lpstr>Big Caslon</vt:lpstr>
      <vt:lpstr>Calibri Light</vt:lpstr>
      <vt:lpstr>汉仪书宋二KW</vt:lpstr>
      <vt:lpstr>Office Theme</vt:lpstr>
      <vt:lpstr>1_Office Theme</vt:lpstr>
      <vt:lpstr>3_Office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HQV</dc:creator>
  <cp:lastModifiedBy>Tuyet Anh Doan TV</cp:lastModifiedBy>
  <cp:revision>155</cp:revision>
  <dcterms:created xsi:type="dcterms:W3CDTF">2025-05-15T08:42:50Z</dcterms:created>
  <dcterms:modified xsi:type="dcterms:W3CDTF">2025-05-15T08:42:50Z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1033-6.13.0.8707</vt:lpwstr>
  </property>
  <property fmtid="{D5CDD505-2E9C-101B-9397-08002B2CF9AE}" pid="3" name="ICV">
    <vt:lpwstr>6F5DDAFD50AEC3210AA925687F01455A_42</vt:lpwstr>
  </property>
</Properties>
</file>