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2" r:id="rId3"/>
    <p:sldId id="343" r:id="rId5"/>
    <p:sldId id="266" r:id="rId6"/>
    <p:sldId id="261" r:id="rId7"/>
    <p:sldId id="262" r:id="rId8"/>
    <p:sldId id="263" r:id="rId9"/>
    <p:sldId id="264" r:id="rId10"/>
    <p:sldId id="257" r:id="rId11"/>
    <p:sldId id="268" r:id="rId12"/>
    <p:sldId id="267" r:id="rId13"/>
    <p:sldId id="258" r:id="rId14"/>
    <p:sldId id="269" r:id="rId15"/>
    <p:sldId id="270" r:id="rId16"/>
    <p:sldId id="271" r:id="rId17"/>
    <p:sldId id="335" r:id="rId18"/>
    <p:sldId id="336" r:id="rId19"/>
    <p:sldId id="337" r:id="rId20"/>
    <p:sldId id="338" r:id="rId21"/>
    <p:sldId id="33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73A72-4D83-4759-A92B-C6BC0593284B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C09E5-6770-4A3D-8A40-516CC79E158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7824B-4065-49E5-8652-78E5CE1B5A5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25591-FCCE-4AE7-A5A2-982ADFC1809A}" type="slidenum">
              <a:rPr lang="en-SG" smtClean="0"/>
            </a:fld>
            <a:endParaRPr lang="en-S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25591-FCCE-4AE7-A5A2-982ADFC1809A}" type="slidenum">
              <a:rPr lang="en-SG" smtClean="0"/>
            </a:fld>
            <a:endParaRPr lang="en-S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76DD6-A3F6-4316-B698-7DA9FD587A7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22452-55DC-4393-B5A5-8B0472A273F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GIF"/><Relationship Id="rId2" Type="http://schemas.openxmlformats.org/officeDocument/2006/relationships/image" Target="../media/image13.sv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22.wdp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22.wdp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OS\Downloads\6-hinh-nen-powerpoint-trong-dong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/>
          <p:cNvSpPr/>
          <p:nvPr/>
        </p:nvSpPr>
        <p:spPr>
          <a:xfrm>
            <a:off x="838200" y="304800"/>
            <a:ext cx="10515600" cy="6248400"/>
          </a:xfrm>
          <a:custGeom>
            <a:avLst/>
            <a:gdLst>
              <a:gd name="connsiteX0" fmla="*/ 0 w 10515600"/>
              <a:gd name="connsiteY0" fmla="*/ 1041421 h 6248400"/>
              <a:gd name="connsiteX1" fmla="*/ 1041421 w 10515600"/>
              <a:gd name="connsiteY1" fmla="*/ 0 h 6248400"/>
              <a:gd name="connsiteX2" fmla="*/ 1437112 w 10515600"/>
              <a:gd name="connsiteY2" fmla="*/ 0 h 6248400"/>
              <a:gd name="connsiteX3" fmla="*/ 2085786 w 10515600"/>
              <a:gd name="connsiteY3" fmla="*/ 0 h 6248400"/>
              <a:gd name="connsiteX4" fmla="*/ 2818787 w 10515600"/>
              <a:gd name="connsiteY4" fmla="*/ 0 h 6248400"/>
              <a:gd name="connsiteX5" fmla="*/ 3551788 w 10515600"/>
              <a:gd name="connsiteY5" fmla="*/ 0 h 6248400"/>
              <a:gd name="connsiteX6" fmla="*/ 4031807 w 10515600"/>
              <a:gd name="connsiteY6" fmla="*/ 0 h 6248400"/>
              <a:gd name="connsiteX7" fmla="*/ 4764808 w 10515600"/>
              <a:gd name="connsiteY7" fmla="*/ 0 h 6248400"/>
              <a:gd name="connsiteX8" fmla="*/ 5413482 w 10515600"/>
              <a:gd name="connsiteY8" fmla="*/ 0 h 6248400"/>
              <a:gd name="connsiteX9" fmla="*/ 5893500 w 10515600"/>
              <a:gd name="connsiteY9" fmla="*/ 0 h 6248400"/>
              <a:gd name="connsiteX10" fmla="*/ 6542174 w 10515600"/>
              <a:gd name="connsiteY10" fmla="*/ 0 h 6248400"/>
              <a:gd name="connsiteX11" fmla="*/ 7275175 w 10515600"/>
              <a:gd name="connsiteY11" fmla="*/ 0 h 6248400"/>
              <a:gd name="connsiteX12" fmla="*/ 7755194 w 10515600"/>
              <a:gd name="connsiteY12" fmla="*/ 0 h 6248400"/>
              <a:gd name="connsiteX13" fmla="*/ 8488195 w 10515600"/>
              <a:gd name="connsiteY13" fmla="*/ 0 h 6248400"/>
              <a:gd name="connsiteX14" fmla="*/ 9474179 w 10515600"/>
              <a:gd name="connsiteY14" fmla="*/ 0 h 6248400"/>
              <a:gd name="connsiteX15" fmla="*/ 10515600 w 10515600"/>
              <a:gd name="connsiteY15" fmla="*/ 1041421 h 6248400"/>
              <a:gd name="connsiteX16" fmla="*/ 10515600 w 10515600"/>
              <a:gd name="connsiteY16" fmla="*/ 1610714 h 6248400"/>
              <a:gd name="connsiteX17" fmla="*/ 10515600 w 10515600"/>
              <a:gd name="connsiteY17" fmla="*/ 2346629 h 6248400"/>
              <a:gd name="connsiteX18" fmla="*/ 10515600 w 10515600"/>
              <a:gd name="connsiteY18" fmla="*/ 3040889 h 6248400"/>
              <a:gd name="connsiteX19" fmla="*/ 10515600 w 10515600"/>
              <a:gd name="connsiteY19" fmla="*/ 3735149 h 6248400"/>
              <a:gd name="connsiteX20" fmla="*/ 10515600 w 10515600"/>
              <a:gd name="connsiteY20" fmla="*/ 4471064 h 6248400"/>
              <a:gd name="connsiteX21" fmla="*/ 10515600 w 10515600"/>
              <a:gd name="connsiteY21" fmla="*/ 5206979 h 6248400"/>
              <a:gd name="connsiteX22" fmla="*/ 9474179 w 10515600"/>
              <a:gd name="connsiteY22" fmla="*/ 6248400 h 6248400"/>
              <a:gd name="connsiteX23" fmla="*/ 8825505 w 10515600"/>
              <a:gd name="connsiteY23" fmla="*/ 6248400 h 6248400"/>
              <a:gd name="connsiteX24" fmla="*/ 8261159 w 10515600"/>
              <a:gd name="connsiteY24" fmla="*/ 6248400 h 6248400"/>
              <a:gd name="connsiteX25" fmla="*/ 7612486 w 10515600"/>
              <a:gd name="connsiteY25" fmla="*/ 6248400 h 6248400"/>
              <a:gd name="connsiteX26" fmla="*/ 7132467 w 10515600"/>
              <a:gd name="connsiteY26" fmla="*/ 6248400 h 6248400"/>
              <a:gd name="connsiteX27" fmla="*/ 6568121 w 10515600"/>
              <a:gd name="connsiteY27" fmla="*/ 6248400 h 6248400"/>
              <a:gd name="connsiteX28" fmla="*/ 5835120 w 10515600"/>
              <a:gd name="connsiteY28" fmla="*/ 6248400 h 6248400"/>
              <a:gd name="connsiteX29" fmla="*/ 5102118 w 10515600"/>
              <a:gd name="connsiteY29" fmla="*/ 6248400 h 6248400"/>
              <a:gd name="connsiteX30" fmla="*/ 4284789 w 10515600"/>
              <a:gd name="connsiteY30" fmla="*/ 6248400 h 6248400"/>
              <a:gd name="connsiteX31" fmla="*/ 3889099 w 10515600"/>
              <a:gd name="connsiteY31" fmla="*/ 6248400 h 6248400"/>
              <a:gd name="connsiteX32" fmla="*/ 3156097 w 10515600"/>
              <a:gd name="connsiteY32" fmla="*/ 6248400 h 6248400"/>
              <a:gd name="connsiteX33" fmla="*/ 2423096 w 10515600"/>
              <a:gd name="connsiteY33" fmla="*/ 6248400 h 6248400"/>
              <a:gd name="connsiteX34" fmla="*/ 1605767 w 10515600"/>
              <a:gd name="connsiteY34" fmla="*/ 6248400 h 6248400"/>
              <a:gd name="connsiteX35" fmla="*/ 1041421 w 10515600"/>
              <a:gd name="connsiteY35" fmla="*/ 6248400 h 6248400"/>
              <a:gd name="connsiteX36" fmla="*/ 0 w 10515600"/>
              <a:gd name="connsiteY36" fmla="*/ 5206979 h 6248400"/>
              <a:gd name="connsiteX37" fmla="*/ 0 w 10515600"/>
              <a:gd name="connsiteY37" fmla="*/ 4512719 h 6248400"/>
              <a:gd name="connsiteX38" fmla="*/ 0 w 10515600"/>
              <a:gd name="connsiteY38" fmla="*/ 3818460 h 6248400"/>
              <a:gd name="connsiteX39" fmla="*/ 0 w 10515600"/>
              <a:gd name="connsiteY39" fmla="*/ 3249167 h 6248400"/>
              <a:gd name="connsiteX40" fmla="*/ 0 w 10515600"/>
              <a:gd name="connsiteY40" fmla="*/ 2638218 h 6248400"/>
              <a:gd name="connsiteX41" fmla="*/ 0 w 10515600"/>
              <a:gd name="connsiteY41" fmla="*/ 2068925 h 6248400"/>
              <a:gd name="connsiteX42" fmla="*/ 0 w 10515600"/>
              <a:gd name="connsiteY42" fmla="*/ 1041421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0515600" h="6248400" fill="none" extrusionOk="0">
                <a:moveTo>
                  <a:pt x="0" y="1041421"/>
                </a:moveTo>
                <a:cubicBezTo>
                  <a:pt x="4263" y="544744"/>
                  <a:pt x="524882" y="-101746"/>
                  <a:pt x="1041421" y="0"/>
                </a:cubicBezTo>
                <a:cubicBezTo>
                  <a:pt x="1236673" y="-16417"/>
                  <a:pt x="1341193" y="11005"/>
                  <a:pt x="1437112" y="0"/>
                </a:cubicBezTo>
                <a:cubicBezTo>
                  <a:pt x="1533031" y="-11005"/>
                  <a:pt x="1834014" y="23925"/>
                  <a:pt x="2085786" y="0"/>
                </a:cubicBezTo>
                <a:cubicBezTo>
                  <a:pt x="2337558" y="-23925"/>
                  <a:pt x="2551953" y="9713"/>
                  <a:pt x="2818787" y="0"/>
                </a:cubicBezTo>
                <a:cubicBezTo>
                  <a:pt x="3085621" y="-9713"/>
                  <a:pt x="3223756" y="6287"/>
                  <a:pt x="3551788" y="0"/>
                </a:cubicBezTo>
                <a:cubicBezTo>
                  <a:pt x="3879820" y="-6287"/>
                  <a:pt x="3869682" y="-13027"/>
                  <a:pt x="4031807" y="0"/>
                </a:cubicBezTo>
                <a:cubicBezTo>
                  <a:pt x="4193932" y="13027"/>
                  <a:pt x="4547234" y="2731"/>
                  <a:pt x="4764808" y="0"/>
                </a:cubicBezTo>
                <a:cubicBezTo>
                  <a:pt x="4982382" y="-2731"/>
                  <a:pt x="5114778" y="-4251"/>
                  <a:pt x="5413482" y="0"/>
                </a:cubicBezTo>
                <a:cubicBezTo>
                  <a:pt x="5712186" y="4251"/>
                  <a:pt x="5678687" y="11567"/>
                  <a:pt x="5893500" y="0"/>
                </a:cubicBezTo>
                <a:cubicBezTo>
                  <a:pt x="6108313" y="-11567"/>
                  <a:pt x="6375067" y="-30070"/>
                  <a:pt x="6542174" y="0"/>
                </a:cubicBezTo>
                <a:cubicBezTo>
                  <a:pt x="6709281" y="30070"/>
                  <a:pt x="7000447" y="-13725"/>
                  <a:pt x="7275175" y="0"/>
                </a:cubicBezTo>
                <a:cubicBezTo>
                  <a:pt x="7549903" y="13725"/>
                  <a:pt x="7603865" y="-12109"/>
                  <a:pt x="7755194" y="0"/>
                </a:cubicBezTo>
                <a:cubicBezTo>
                  <a:pt x="7906523" y="12109"/>
                  <a:pt x="8159117" y="-36614"/>
                  <a:pt x="8488195" y="0"/>
                </a:cubicBezTo>
                <a:cubicBezTo>
                  <a:pt x="8817273" y="36614"/>
                  <a:pt x="9152208" y="8324"/>
                  <a:pt x="9474179" y="0"/>
                </a:cubicBezTo>
                <a:cubicBezTo>
                  <a:pt x="10084878" y="22038"/>
                  <a:pt x="10426351" y="370168"/>
                  <a:pt x="10515600" y="1041421"/>
                </a:cubicBezTo>
                <a:cubicBezTo>
                  <a:pt x="10537100" y="1231907"/>
                  <a:pt x="10497469" y="1452479"/>
                  <a:pt x="10515600" y="1610714"/>
                </a:cubicBezTo>
                <a:cubicBezTo>
                  <a:pt x="10533731" y="1768949"/>
                  <a:pt x="10534507" y="2133271"/>
                  <a:pt x="10515600" y="2346629"/>
                </a:cubicBezTo>
                <a:cubicBezTo>
                  <a:pt x="10496693" y="2559988"/>
                  <a:pt x="10530387" y="2850210"/>
                  <a:pt x="10515600" y="3040889"/>
                </a:cubicBezTo>
                <a:cubicBezTo>
                  <a:pt x="10500813" y="3231568"/>
                  <a:pt x="10529816" y="3403955"/>
                  <a:pt x="10515600" y="3735149"/>
                </a:cubicBezTo>
                <a:cubicBezTo>
                  <a:pt x="10501384" y="4066343"/>
                  <a:pt x="10543249" y="4129172"/>
                  <a:pt x="10515600" y="4471064"/>
                </a:cubicBezTo>
                <a:cubicBezTo>
                  <a:pt x="10487951" y="4812957"/>
                  <a:pt x="10503189" y="4921308"/>
                  <a:pt x="10515600" y="5206979"/>
                </a:cubicBezTo>
                <a:cubicBezTo>
                  <a:pt x="10409370" y="5722972"/>
                  <a:pt x="10042685" y="6151215"/>
                  <a:pt x="9474179" y="6248400"/>
                </a:cubicBezTo>
                <a:cubicBezTo>
                  <a:pt x="9341949" y="6254248"/>
                  <a:pt x="9077970" y="6246036"/>
                  <a:pt x="8825505" y="6248400"/>
                </a:cubicBezTo>
                <a:cubicBezTo>
                  <a:pt x="8573040" y="6250764"/>
                  <a:pt x="8401459" y="6244220"/>
                  <a:pt x="8261159" y="6248400"/>
                </a:cubicBezTo>
                <a:cubicBezTo>
                  <a:pt x="8120859" y="6252580"/>
                  <a:pt x="7770355" y="6257630"/>
                  <a:pt x="7612486" y="6248400"/>
                </a:cubicBezTo>
                <a:cubicBezTo>
                  <a:pt x="7454617" y="6239170"/>
                  <a:pt x="7235473" y="6261717"/>
                  <a:pt x="7132467" y="6248400"/>
                </a:cubicBezTo>
                <a:cubicBezTo>
                  <a:pt x="7029461" y="6235083"/>
                  <a:pt x="6690543" y="6245192"/>
                  <a:pt x="6568121" y="6248400"/>
                </a:cubicBezTo>
                <a:cubicBezTo>
                  <a:pt x="6445699" y="6251608"/>
                  <a:pt x="6097297" y="6224042"/>
                  <a:pt x="5835120" y="6248400"/>
                </a:cubicBezTo>
                <a:cubicBezTo>
                  <a:pt x="5572943" y="6272758"/>
                  <a:pt x="5408229" y="6212991"/>
                  <a:pt x="5102118" y="6248400"/>
                </a:cubicBezTo>
                <a:cubicBezTo>
                  <a:pt x="4796007" y="6283809"/>
                  <a:pt x="4587009" y="6270123"/>
                  <a:pt x="4284789" y="6248400"/>
                </a:cubicBezTo>
                <a:cubicBezTo>
                  <a:pt x="3982569" y="6226677"/>
                  <a:pt x="4067533" y="6267206"/>
                  <a:pt x="3889099" y="6248400"/>
                </a:cubicBezTo>
                <a:cubicBezTo>
                  <a:pt x="3710665" y="6229595"/>
                  <a:pt x="3434244" y="6239835"/>
                  <a:pt x="3156097" y="6248400"/>
                </a:cubicBezTo>
                <a:cubicBezTo>
                  <a:pt x="2877950" y="6256965"/>
                  <a:pt x="2762459" y="6259554"/>
                  <a:pt x="2423096" y="6248400"/>
                </a:cubicBezTo>
                <a:cubicBezTo>
                  <a:pt x="2083733" y="6237246"/>
                  <a:pt x="1897332" y="6259153"/>
                  <a:pt x="1605767" y="6248400"/>
                </a:cubicBezTo>
                <a:cubicBezTo>
                  <a:pt x="1314202" y="6237647"/>
                  <a:pt x="1157834" y="6242347"/>
                  <a:pt x="1041421" y="6248400"/>
                </a:cubicBezTo>
                <a:cubicBezTo>
                  <a:pt x="332300" y="6271807"/>
                  <a:pt x="64520" y="5712546"/>
                  <a:pt x="0" y="5206979"/>
                </a:cubicBezTo>
                <a:cubicBezTo>
                  <a:pt x="19469" y="5015030"/>
                  <a:pt x="-17688" y="4724981"/>
                  <a:pt x="0" y="4512719"/>
                </a:cubicBezTo>
                <a:cubicBezTo>
                  <a:pt x="17688" y="4300457"/>
                  <a:pt x="25379" y="4110726"/>
                  <a:pt x="0" y="3818460"/>
                </a:cubicBezTo>
                <a:cubicBezTo>
                  <a:pt x="-25379" y="3526194"/>
                  <a:pt x="25184" y="3423825"/>
                  <a:pt x="0" y="3249167"/>
                </a:cubicBezTo>
                <a:cubicBezTo>
                  <a:pt x="-25184" y="3074509"/>
                  <a:pt x="9499" y="2761760"/>
                  <a:pt x="0" y="2638218"/>
                </a:cubicBezTo>
                <a:cubicBezTo>
                  <a:pt x="-9499" y="2514676"/>
                  <a:pt x="24142" y="2264686"/>
                  <a:pt x="0" y="2068925"/>
                </a:cubicBezTo>
                <a:cubicBezTo>
                  <a:pt x="-24142" y="1873164"/>
                  <a:pt x="34961" y="1442205"/>
                  <a:pt x="0" y="1041421"/>
                </a:cubicBezTo>
                <a:close/>
              </a:path>
              <a:path w="10515600" h="6248400" stroke="0" extrusionOk="0">
                <a:moveTo>
                  <a:pt x="0" y="1041421"/>
                </a:moveTo>
                <a:cubicBezTo>
                  <a:pt x="-116558" y="409441"/>
                  <a:pt x="410561" y="-74536"/>
                  <a:pt x="1041421" y="0"/>
                </a:cubicBezTo>
                <a:cubicBezTo>
                  <a:pt x="1243240" y="-19852"/>
                  <a:pt x="1686944" y="-3067"/>
                  <a:pt x="1858750" y="0"/>
                </a:cubicBezTo>
                <a:cubicBezTo>
                  <a:pt x="2030556" y="3067"/>
                  <a:pt x="2422889" y="-6090"/>
                  <a:pt x="2591751" y="0"/>
                </a:cubicBezTo>
                <a:cubicBezTo>
                  <a:pt x="2760613" y="6090"/>
                  <a:pt x="2841055" y="-12328"/>
                  <a:pt x="2987442" y="0"/>
                </a:cubicBezTo>
                <a:cubicBezTo>
                  <a:pt x="3133829" y="12328"/>
                  <a:pt x="3537102" y="31931"/>
                  <a:pt x="3804771" y="0"/>
                </a:cubicBezTo>
                <a:cubicBezTo>
                  <a:pt x="4072440" y="-31931"/>
                  <a:pt x="4246970" y="1681"/>
                  <a:pt x="4369117" y="0"/>
                </a:cubicBezTo>
                <a:cubicBezTo>
                  <a:pt x="4491264" y="-1681"/>
                  <a:pt x="4594295" y="5313"/>
                  <a:pt x="4764808" y="0"/>
                </a:cubicBezTo>
                <a:cubicBezTo>
                  <a:pt x="4935321" y="-5313"/>
                  <a:pt x="5020968" y="12446"/>
                  <a:pt x="5160499" y="0"/>
                </a:cubicBezTo>
                <a:cubicBezTo>
                  <a:pt x="5300030" y="-12446"/>
                  <a:pt x="5655052" y="2658"/>
                  <a:pt x="5893500" y="0"/>
                </a:cubicBezTo>
                <a:cubicBezTo>
                  <a:pt x="6131948" y="-2658"/>
                  <a:pt x="6116436" y="17914"/>
                  <a:pt x="6289191" y="0"/>
                </a:cubicBezTo>
                <a:cubicBezTo>
                  <a:pt x="6461946" y="-17914"/>
                  <a:pt x="6578475" y="-15212"/>
                  <a:pt x="6684882" y="0"/>
                </a:cubicBezTo>
                <a:cubicBezTo>
                  <a:pt x="6791289" y="15212"/>
                  <a:pt x="7263957" y="4698"/>
                  <a:pt x="7417883" y="0"/>
                </a:cubicBezTo>
                <a:cubicBezTo>
                  <a:pt x="7571809" y="-4698"/>
                  <a:pt x="7990111" y="-9463"/>
                  <a:pt x="8150885" y="0"/>
                </a:cubicBezTo>
                <a:cubicBezTo>
                  <a:pt x="8311659" y="9463"/>
                  <a:pt x="8580038" y="-13160"/>
                  <a:pt x="8799558" y="0"/>
                </a:cubicBezTo>
                <a:cubicBezTo>
                  <a:pt x="9019078" y="13160"/>
                  <a:pt x="9267915" y="14056"/>
                  <a:pt x="9474179" y="0"/>
                </a:cubicBezTo>
                <a:cubicBezTo>
                  <a:pt x="10066287" y="17667"/>
                  <a:pt x="10518685" y="481066"/>
                  <a:pt x="10515600" y="1041421"/>
                </a:cubicBezTo>
                <a:cubicBezTo>
                  <a:pt x="10486303" y="1268867"/>
                  <a:pt x="10537057" y="1428591"/>
                  <a:pt x="10515600" y="1694025"/>
                </a:cubicBezTo>
                <a:cubicBezTo>
                  <a:pt x="10494143" y="1959459"/>
                  <a:pt x="10516211" y="2104238"/>
                  <a:pt x="10515600" y="2346629"/>
                </a:cubicBezTo>
                <a:cubicBezTo>
                  <a:pt x="10514989" y="2589020"/>
                  <a:pt x="10495309" y="2686263"/>
                  <a:pt x="10515600" y="2915922"/>
                </a:cubicBezTo>
                <a:cubicBezTo>
                  <a:pt x="10535891" y="3145581"/>
                  <a:pt x="10503399" y="3358595"/>
                  <a:pt x="10515600" y="3610182"/>
                </a:cubicBezTo>
                <a:cubicBezTo>
                  <a:pt x="10527801" y="3861769"/>
                  <a:pt x="10496571" y="3935244"/>
                  <a:pt x="10515600" y="4221130"/>
                </a:cubicBezTo>
                <a:cubicBezTo>
                  <a:pt x="10534629" y="4507016"/>
                  <a:pt x="10497073" y="4935670"/>
                  <a:pt x="10515600" y="5206979"/>
                </a:cubicBezTo>
                <a:cubicBezTo>
                  <a:pt x="10593686" y="5820908"/>
                  <a:pt x="9971196" y="6177193"/>
                  <a:pt x="9474179" y="6248400"/>
                </a:cubicBezTo>
                <a:cubicBezTo>
                  <a:pt x="9389016" y="6261315"/>
                  <a:pt x="9158484" y="6263832"/>
                  <a:pt x="9078488" y="6248400"/>
                </a:cubicBezTo>
                <a:cubicBezTo>
                  <a:pt x="8998492" y="6232968"/>
                  <a:pt x="8568667" y="6258664"/>
                  <a:pt x="8261159" y="6248400"/>
                </a:cubicBezTo>
                <a:cubicBezTo>
                  <a:pt x="7953651" y="6238136"/>
                  <a:pt x="7856469" y="6244092"/>
                  <a:pt x="7528158" y="6248400"/>
                </a:cubicBezTo>
                <a:cubicBezTo>
                  <a:pt x="7199847" y="6252708"/>
                  <a:pt x="7173809" y="6277153"/>
                  <a:pt x="6879484" y="6248400"/>
                </a:cubicBezTo>
                <a:cubicBezTo>
                  <a:pt x="6585159" y="6219647"/>
                  <a:pt x="6358622" y="6252440"/>
                  <a:pt x="6146483" y="6248400"/>
                </a:cubicBezTo>
                <a:cubicBezTo>
                  <a:pt x="5934344" y="6244360"/>
                  <a:pt x="5924687" y="6242627"/>
                  <a:pt x="5750792" y="6248400"/>
                </a:cubicBezTo>
                <a:cubicBezTo>
                  <a:pt x="5576897" y="6254173"/>
                  <a:pt x="5377745" y="6252802"/>
                  <a:pt x="5270773" y="6248400"/>
                </a:cubicBezTo>
                <a:cubicBezTo>
                  <a:pt x="5163801" y="6243998"/>
                  <a:pt x="4772720" y="6244102"/>
                  <a:pt x="4622100" y="6248400"/>
                </a:cubicBezTo>
                <a:cubicBezTo>
                  <a:pt x="4471480" y="6252698"/>
                  <a:pt x="4164782" y="6257392"/>
                  <a:pt x="3804771" y="6248400"/>
                </a:cubicBezTo>
                <a:cubicBezTo>
                  <a:pt x="3444760" y="6239408"/>
                  <a:pt x="3152966" y="6253646"/>
                  <a:pt x="2987442" y="6248400"/>
                </a:cubicBezTo>
                <a:cubicBezTo>
                  <a:pt x="2821918" y="6243154"/>
                  <a:pt x="2722323" y="6262586"/>
                  <a:pt x="2507424" y="6248400"/>
                </a:cubicBezTo>
                <a:cubicBezTo>
                  <a:pt x="2292525" y="6234214"/>
                  <a:pt x="2157362" y="6231434"/>
                  <a:pt x="1943077" y="6248400"/>
                </a:cubicBezTo>
                <a:cubicBezTo>
                  <a:pt x="1728792" y="6265366"/>
                  <a:pt x="1318508" y="6229422"/>
                  <a:pt x="1041421" y="6248400"/>
                </a:cubicBezTo>
                <a:cubicBezTo>
                  <a:pt x="447782" y="6255790"/>
                  <a:pt x="-114016" y="5717310"/>
                  <a:pt x="0" y="5206979"/>
                </a:cubicBezTo>
                <a:cubicBezTo>
                  <a:pt x="-13891" y="4974704"/>
                  <a:pt x="9287" y="4753261"/>
                  <a:pt x="0" y="4637686"/>
                </a:cubicBezTo>
                <a:cubicBezTo>
                  <a:pt x="-9287" y="4522111"/>
                  <a:pt x="20407" y="4122355"/>
                  <a:pt x="0" y="3860115"/>
                </a:cubicBezTo>
                <a:cubicBezTo>
                  <a:pt x="-20407" y="3597875"/>
                  <a:pt x="10723" y="3522111"/>
                  <a:pt x="0" y="3207511"/>
                </a:cubicBezTo>
                <a:cubicBezTo>
                  <a:pt x="-10723" y="2892911"/>
                  <a:pt x="22568" y="2798958"/>
                  <a:pt x="0" y="2471596"/>
                </a:cubicBezTo>
                <a:cubicBezTo>
                  <a:pt x="-22568" y="2144234"/>
                  <a:pt x="770" y="2097254"/>
                  <a:pt x="0" y="1818992"/>
                </a:cubicBezTo>
                <a:cubicBezTo>
                  <a:pt x="-770" y="1540730"/>
                  <a:pt x="21649" y="1390419"/>
                  <a:pt x="0" y="1041421"/>
                </a:cubicBezTo>
                <a:close/>
              </a:path>
            </a:pathLst>
          </a:cu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9025">
              <a:defRPr/>
            </a:pPr>
            <a:endParaRPr lang="en-US" sz="213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文本框 4102"/>
          <p:cNvSpPr txBox="1">
            <a:spLocks noChangeArrowheads="1"/>
          </p:cNvSpPr>
          <p:nvPr/>
        </p:nvSpPr>
        <p:spPr bwMode="auto">
          <a:xfrm>
            <a:off x="2540000" y="1299504"/>
            <a:ext cx="7518400" cy="174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en-US" sz="4800" b="1" dirty="0">
                <a:solidFill>
                  <a:srgbClr val="FF0000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CHÀO MỪNG QUÝ THẦY CÔ VỀ DỰ GIỜ THĂM LỚP</a:t>
            </a:r>
            <a:endParaRPr lang="en-US" sz="4800" b="1" dirty="0">
              <a:solidFill>
                <a:srgbClr val="FF0000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33600" y="3733801"/>
            <a:ext cx="8432800" cy="2014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65"/>
              </a:spcAft>
            </a:pPr>
            <a:r>
              <a:rPr lang="en-US" sz="2135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 GIẢNG: </a:t>
            </a:r>
            <a:endParaRPr lang="en-US" sz="2135" b="1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65"/>
              </a:spcAft>
            </a:pPr>
            <a:r>
              <a:rPr lang="en-US" sz="2135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 THỊ QUÃNG ĐƯỜNG - THỜI GIAN</a:t>
            </a:r>
            <a:endParaRPr lang="en-US" sz="2135" b="1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65"/>
              </a:spcAft>
            </a:pPr>
            <a:r>
              <a:rPr lang="en-US" sz="2135" b="1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Môn</a:t>
            </a:r>
            <a:r>
              <a:rPr lang="en-US" sz="2135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KHOA HỌC TỰ NHIÊN             LỚP: 7</a:t>
            </a:r>
            <a:endParaRPr lang="en-US" sz="2135" b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65"/>
              </a:spcAft>
            </a:pPr>
            <a:endParaRPr lang="en-US" sz="2135" b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0" y="434012"/>
            <a:ext cx="121920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1219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3200" dirty="0">
              <a:solidFill>
                <a:srgbClr val="0070C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2"/>
          <p:cNvSpPr txBox="1"/>
          <p:nvPr/>
        </p:nvSpPr>
        <p:spPr>
          <a:xfrm>
            <a:off x="6148419" y="533400"/>
            <a:ext cx="3098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200">
              <a:buClr>
                <a:srgbClr val="000000"/>
              </a:buClr>
              <a:defRPr/>
            </a:pPr>
            <a:endParaRPr lang="en-US" altLang="zh-CN" sz="2265" b="1" kern="0" spc="133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sp>
        <p:nvSpPr>
          <p:cNvPr id="10" name="文本框 2"/>
          <p:cNvSpPr txBox="1"/>
          <p:nvPr/>
        </p:nvSpPr>
        <p:spPr>
          <a:xfrm>
            <a:off x="1141974" y="990600"/>
            <a:ext cx="10322749" cy="44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>
              <a:buClr>
                <a:srgbClr val="000000"/>
              </a:buClr>
              <a:defRPr/>
            </a:pPr>
            <a:endParaRPr lang="en-US" altLang="zh-CN" sz="2265" b="1" kern="0" spc="133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11" name="Hình ảnh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6" t="7084" r="22842" b="7500"/>
          <a:stretch>
            <a:fillRect/>
          </a:stretch>
        </p:blipFill>
        <p:spPr>
          <a:xfrm flipH="1">
            <a:off x="298003" y="2667002"/>
            <a:ext cx="2661136" cy="409094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2" name="Hình ảnh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0" b="7613"/>
          <a:stretch>
            <a:fillRect/>
          </a:stretch>
        </p:blipFill>
        <p:spPr>
          <a:xfrm>
            <a:off x="9448800" y="2667001"/>
            <a:ext cx="2627138" cy="409094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3" grpId="0"/>
      <p:bldP spid="2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/>
          <p:cNvSpPr/>
          <p:nvPr/>
        </p:nvSpPr>
        <p:spPr>
          <a:xfrm>
            <a:off x="209006" y="168676"/>
            <a:ext cx="11691257" cy="11718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thể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Tàu ngầm chạy bằng điện có tốc độ nhanh hơn cá heo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061482" y="1828301"/>
            <a:ext cx="8069036" cy="502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Hình chữ nhật 6"/>
          <p:cNvSpPr/>
          <p:nvPr/>
        </p:nvSpPr>
        <p:spPr>
          <a:xfrm>
            <a:off x="4504172" y="208364"/>
            <a:ext cx="302679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KHTN 7</a:t>
            </a:r>
            <a:endParaRPr lang="vi-VN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Hình chữ nhật 12"/>
          <p:cNvSpPr/>
          <p:nvPr/>
        </p:nvSpPr>
        <p:spPr>
          <a:xfrm>
            <a:off x="72527" y="2083107"/>
            <a:ext cx="12119473" cy="76944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9: ĐỒ THỊ QUÃNG ĐƯỜNG – THỜI GIAN</a:t>
            </a:r>
            <a:endParaRPr lang="vi-VN" sz="4400" b="1" dirty="0">
              <a:ln w="0"/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Hình chữ nhật 11"/>
          <p:cNvSpPr/>
          <p:nvPr/>
        </p:nvSpPr>
        <p:spPr>
          <a:xfrm>
            <a:off x="562263" y="1224027"/>
            <a:ext cx="1106747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CHỦ ĐỀ 3:TỐC ĐỘ</a:t>
            </a:r>
            <a:endParaRPr lang="vi-V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ow to get the distance of an object from a distance time graph - Quo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964" y="3298825"/>
            <a:ext cx="4374564" cy="284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peed and distance / time graphs - Physics GCSE | Teaching Resour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923" y="3279051"/>
            <a:ext cx="4217699" cy="284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755" y="34040"/>
            <a:ext cx="12165368" cy="523220"/>
            <a:chOff x="17755" y="34040"/>
            <a:chExt cx="12165368" cy="523220"/>
          </a:xfrm>
        </p:grpSpPr>
        <p:sp>
          <p:nvSpPr>
            <p:cNvPr id="5" name="Rectangle: Rounded Corners 4"/>
            <p:cNvSpPr/>
            <p:nvPr/>
          </p:nvSpPr>
          <p:spPr>
            <a:xfrm>
              <a:off x="17755" y="34040"/>
              <a:ext cx="1589104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en-US" sz="3000" b="1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BÀI</a:t>
              </a:r>
              <a:r>
                <a:rPr kumimoji="0" lang="en-US" altLang="en-US" sz="3000" b="1" i="0" u="none" strike="noStrike" kern="1200" cap="none" spc="0" normalizeH="0" baseline="0" noProof="0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effectLst/>
                  <a:uLnTx/>
                  <a:uFillTx/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: 9</a:t>
              </a:r>
              <a:endParaRPr kumimoji="0" lang="en-US" sz="1800" b="0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" name="Rectangle: Rounded Corners 5"/>
            <p:cNvSpPr/>
            <p:nvPr/>
          </p:nvSpPr>
          <p:spPr>
            <a:xfrm>
              <a:off x="1653206" y="34040"/>
              <a:ext cx="10529917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ĐỒ THỊ QUÃNG ĐƯỜNG – THỜI GIAN</a:t>
              </a:r>
              <a:endParaRPr kumimoji="0" lang="en-US" sz="1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4089" y="806971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2800" b="1" noProof="0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/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494" y="1302073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a. 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Vẽ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246395" y="3947887"/>
          <a:ext cx="11600165" cy="20962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41363"/>
                <a:gridCol w="1149491"/>
                <a:gridCol w="1452328"/>
                <a:gridCol w="1393049"/>
                <a:gridCol w="1353530"/>
                <a:gridCol w="1610404"/>
              </a:tblGrid>
              <a:tr h="744936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7h30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80720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chuyển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 (h)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 (km)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1498" y="6218372"/>
            <a:ext cx="10457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9.1: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246395" y="2570106"/>
            <a:ext cx="10182685" cy="68029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động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195" y="954135"/>
            <a:ext cx="1828805" cy="28019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9494" y="1812796"/>
            <a:ext cx="8534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755" y="34040"/>
            <a:ext cx="12165368" cy="523220"/>
            <a:chOff x="17755" y="34040"/>
            <a:chExt cx="12165368" cy="523220"/>
          </a:xfrm>
        </p:grpSpPr>
        <p:sp>
          <p:nvSpPr>
            <p:cNvPr id="5" name="Rectangle: Rounded Corners 4"/>
            <p:cNvSpPr/>
            <p:nvPr/>
          </p:nvSpPr>
          <p:spPr>
            <a:xfrm>
              <a:off x="17755" y="34040"/>
              <a:ext cx="1589104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en-US" sz="3000" b="1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BÀI</a:t>
              </a:r>
              <a:r>
                <a:rPr kumimoji="0" lang="en-US" altLang="en-US" sz="3000" b="1" i="0" u="none" strike="noStrike" kern="1200" cap="none" spc="0" normalizeH="0" baseline="0" noProof="0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effectLst/>
                  <a:uLnTx/>
                  <a:uFillTx/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: 9</a:t>
              </a:r>
              <a:endParaRPr kumimoji="0" lang="en-US" sz="1800" b="0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" name="Rectangle: Rounded Corners 5"/>
            <p:cNvSpPr/>
            <p:nvPr/>
          </p:nvSpPr>
          <p:spPr>
            <a:xfrm>
              <a:off x="1653206" y="34040"/>
              <a:ext cx="10529917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ĐỒ THỊ QUÃNG ĐƯỜNG – THỜI GIAN</a:t>
              </a:r>
              <a:endParaRPr kumimoji="0" lang="en-US" sz="1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4089" y="806971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2800" b="1" noProof="0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/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494" y="1302073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a. 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Vẽ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hought Bubble: Cloud 9"/>
          <p:cNvSpPr/>
          <p:nvPr/>
        </p:nvSpPr>
        <p:spPr>
          <a:xfrm>
            <a:off x="532661" y="1824831"/>
            <a:ext cx="8902941" cy="2059028"/>
          </a:xfrm>
          <a:prstGeom prst="cloudCallout">
            <a:avLst>
              <a:gd name="adj1" fmla="val -20295"/>
              <a:gd name="adj2" fmla="val 72778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bảng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9.1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canô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60km?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494" y="3193984"/>
            <a:ext cx="969555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canô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60km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2h.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0" descr="Giám đốc công ty TNHH hai thành viên trở lên có thể đồng thời là giám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0" r="100000">
                        <a14:foregroundMark x1="14286" y1="6202" x2="14286" y2="6202"/>
                        <a14:foregroundMark x1="13010" y1="26615" x2="13010" y2="26615"/>
                        <a14:foregroundMark x1="21684" y1="21705" x2="21684" y2="21705"/>
                        <a14:foregroundMark x1="16582" y1="47287" x2="16582" y2="47287"/>
                        <a14:foregroundMark x1="86224" y1="20155" x2="86224" y2="20155"/>
                        <a14:foregroundMark x1="82653" y1="32300" x2="82653" y2="32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603" y="674361"/>
            <a:ext cx="2525559" cy="211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95917" y="4378961"/>
          <a:ext cx="11600165" cy="20962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41363"/>
                <a:gridCol w="1149491"/>
                <a:gridCol w="1452328"/>
                <a:gridCol w="1393049"/>
                <a:gridCol w="1353530"/>
                <a:gridCol w="1610404"/>
              </a:tblGrid>
              <a:tr h="744936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7h30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80720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chuyển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 (h)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 (km)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755" y="34040"/>
            <a:ext cx="12165368" cy="523220"/>
            <a:chOff x="17755" y="34040"/>
            <a:chExt cx="12165368" cy="523220"/>
          </a:xfrm>
        </p:grpSpPr>
        <p:sp>
          <p:nvSpPr>
            <p:cNvPr id="5" name="Rectangle: Rounded Corners 4"/>
            <p:cNvSpPr/>
            <p:nvPr/>
          </p:nvSpPr>
          <p:spPr>
            <a:xfrm>
              <a:off x="17755" y="34040"/>
              <a:ext cx="1589104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en-US" sz="3000" b="1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BÀI</a:t>
              </a:r>
              <a:r>
                <a:rPr kumimoji="0" lang="en-US" altLang="en-US" sz="3000" b="1" i="0" u="none" strike="noStrike" kern="1200" cap="none" spc="0" normalizeH="0" baseline="0" noProof="0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effectLst/>
                  <a:uLnTx/>
                  <a:uFillTx/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: 9</a:t>
              </a:r>
              <a:endParaRPr kumimoji="0" lang="en-US" sz="1800" b="0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" name="Rectangle: Rounded Corners 5"/>
            <p:cNvSpPr/>
            <p:nvPr/>
          </p:nvSpPr>
          <p:spPr>
            <a:xfrm>
              <a:off x="1653206" y="34040"/>
              <a:ext cx="10529917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ĐỒ THỊ QUÃNG ĐƯỜNG – THỜI GIAN</a:t>
              </a:r>
              <a:endParaRPr kumimoji="0" lang="en-US" sz="1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4089" y="806971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2800" b="1" noProof="0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/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494" y="1302073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a. 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Vẽ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hought Bubble: Cloud 9"/>
          <p:cNvSpPr/>
          <p:nvPr/>
        </p:nvSpPr>
        <p:spPr>
          <a:xfrm>
            <a:off x="631113" y="1861913"/>
            <a:ext cx="8904774" cy="2119952"/>
          </a:xfrm>
          <a:prstGeom prst="cloudCallout">
            <a:avLst>
              <a:gd name="adj1" fmla="val -20295"/>
              <a:gd name="adj2" fmla="val 72778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tốc</a:t>
            </a:r>
            <a:r>
              <a:rPr lang="en-US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</a:t>
            </a:r>
            <a:r>
              <a:rPr lang="en-US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canô</a:t>
            </a:r>
            <a:r>
              <a:rPr lang="en-US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60km?</a:t>
            </a:r>
            <a:endParaRPr lang="en-US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Giám đốc công ty TNHH hai thành viên trở lên có thể đồng thời là giám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0" r="100000">
                        <a14:foregroundMark x1="14286" y1="6202" x2="14286" y2="6202"/>
                        <a14:foregroundMark x1="13010" y1="26615" x2="13010" y2="26615"/>
                        <a14:foregroundMark x1="21684" y1="21705" x2="21684" y2="21705"/>
                        <a14:foregroundMark x1="16582" y1="47287" x2="16582" y2="47287"/>
                        <a14:foregroundMark x1="86224" y1="20155" x2="86224" y2="20155"/>
                        <a14:foregroundMark x1="82653" y1="32300" x2="82653" y2="32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603" y="674361"/>
            <a:ext cx="2525559" cy="211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itle 1"/>
              <p:cNvSpPr txBox="1"/>
              <p:nvPr/>
            </p:nvSpPr>
            <p:spPr>
              <a:xfrm>
                <a:off x="1653206" y="1900103"/>
                <a:ext cx="8175171" cy="175954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Tốc </a:t>
                </a:r>
                <a:r>
                  <a:rPr lang="en-US" sz="32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độcủa</a:t>
                </a:r>
                <a: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 </a:t>
                </a:r>
                <a:r>
                  <a:rPr lang="en-US" sz="32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nôtrênquãngđường</a:t>
                </a:r>
                <a: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60km </a:t>
                </a:r>
                <a:r>
                  <a:rPr lang="en-US" sz="32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b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𝒗</m:t>
                    </m:r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𝑺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𝒕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𝟔𝟎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30 (km/h)</a:t>
                </a:r>
                <a:endParaRPr 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206" y="1900103"/>
                <a:ext cx="8175171" cy="1759546"/>
              </a:xfrm>
              <a:prstGeom prst="rect">
                <a:avLst/>
              </a:prstGeom>
              <a:blipFill rotWithShape="1">
                <a:blip r:embed="rId3"/>
                <a:stretch>
                  <a:fillRect l="-4" t="-10" r="6" b="8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0"/>
          <p:cNvGraphicFramePr>
            <a:graphicFrameLocks noGrp="1"/>
          </p:cNvGraphicFramePr>
          <p:nvPr/>
        </p:nvGraphicFramePr>
        <p:xfrm>
          <a:off x="295917" y="4339773"/>
          <a:ext cx="11600165" cy="20962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41363"/>
                <a:gridCol w="1149491"/>
                <a:gridCol w="1452328"/>
                <a:gridCol w="1393049"/>
                <a:gridCol w="1353530"/>
                <a:gridCol w="1610404"/>
              </a:tblGrid>
              <a:tr h="744936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7h30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80720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chuyển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 (h)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 (km)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755" y="34040"/>
            <a:ext cx="12165368" cy="523220"/>
            <a:chOff x="17755" y="34040"/>
            <a:chExt cx="12165368" cy="523220"/>
          </a:xfrm>
        </p:grpSpPr>
        <p:sp>
          <p:nvSpPr>
            <p:cNvPr id="5" name="Rectangle: Rounded Corners 4"/>
            <p:cNvSpPr/>
            <p:nvPr/>
          </p:nvSpPr>
          <p:spPr>
            <a:xfrm>
              <a:off x="17755" y="34040"/>
              <a:ext cx="1589104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en-US" sz="3000" b="1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BÀI</a:t>
              </a:r>
              <a:r>
                <a:rPr kumimoji="0" lang="en-US" altLang="en-US" sz="3000" b="1" i="0" u="none" strike="noStrike" kern="1200" cap="none" spc="0" normalizeH="0" baseline="0" noProof="0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effectLst/>
                  <a:uLnTx/>
                  <a:uFillTx/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: 9</a:t>
              </a:r>
              <a:endParaRPr kumimoji="0" lang="en-US" sz="1800" b="0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" name="Rectangle: Rounded Corners 5"/>
            <p:cNvSpPr/>
            <p:nvPr/>
          </p:nvSpPr>
          <p:spPr>
            <a:xfrm>
              <a:off x="1653206" y="34040"/>
              <a:ext cx="10529917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ĐỒ THỊ QUÃNG ĐƯỜNG – THỜI GIAN</a:t>
              </a:r>
              <a:endParaRPr kumimoji="0" lang="en-US" sz="1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4089" y="806971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2800" b="1" noProof="0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/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494" y="1302073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a. 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Vẽ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Giám đốc công ty TNHH hai thành viên trở lên có thể đồng thời là giám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0" r="100000">
                        <a14:foregroundMark x1="14286" y1="6202" x2="14286" y2="6202"/>
                        <a14:foregroundMark x1="13010" y1="26615" x2="13010" y2="26615"/>
                        <a14:foregroundMark x1="21684" y1="21705" x2="21684" y2="21705"/>
                        <a14:foregroundMark x1="16582" y1="47287" x2="16582" y2="47287"/>
                        <a14:foregroundMark x1="86224" y1="20155" x2="86224" y2="20155"/>
                        <a14:foregroundMark x1="82653" y1="32300" x2="82653" y2="32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603" y="674361"/>
            <a:ext cx="2525559" cy="211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hought Bubble: Cloud 10"/>
          <p:cNvSpPr/>
          <p:nvPr/>
        </p:nvSpPr>
        <p:spPr>
          <a:xfrm>
            <a:off x="812307" y="1742723"/>
            <a:ext cx="9089339" cy="1993254"/>
          </a:xfrm>
          <a:prstGeom prst="cloudCallout">
            <a:avLst>
              <a:gd name="adj1" fmla="val -20295"/>
              <a:gd name="adj2" fmla="val 72778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đoán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lúc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9h00 ca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km. Cho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24090" y="1871033"/>
            <a:ext cx="10010510" cy="17595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8h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9h ca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30km.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90km,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90km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0"/>
          <p:cNvGraphicFramePr>
            <a:graphicFrameLocks noGrp="1"/>
          </p:cNvGraphicFramePr>
          <p:nvPr/>
        </p:nvGraphicFramePr>
        <p:xfrm>
          <a:off x="360997" y="4365898"/>
          <a:ext cx="11600165" cy="20962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41363"/>
                <a:gridCol w="1149491"/>
                <a:gridCol w="1452328"/>
                <a:gridCol w="1393049"/>
                <a:gridCol w="1353530"/>
                <a:gridCol w="1610404"/>
              </a:tblGrid>
              <a:tr h="744936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7h30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8h00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80720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chuyển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 (h)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 (km)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373757" y="1541669"/>
            <a:ext cx="3530600" cy="3327400"/>
            <a:chOff x="5373757" y="1541669"/>
            <a:chExt cx="3530600" cy="3327400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5373757" y="4869069"/>
              <a:ext cx="35306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5373757" y="1541669"/>
              <a:ext cx="0" cy="33274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/>
          <p:cNvCxnSpPr/>
          <p:nvPr/>
        </p:nvCxnSpPr>
        <p:spPr>
          <a:xfrm>
            <a:off x="5373757" y="4144617"/>
            <a:ext cx="722243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96000" y="4144617"/>
            <a:ext cx="0" cy="724452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387009" y="3429000"/>
            <a:ext cx="1447799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834808" y="3429000"/>
            <a:ext cx="0" cy="1440069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367131" y="2708965"/>
            <a:ext cx="2193234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560365" y="2708965"/>
            <a:ext cx="0" cy="2155686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400260" y="2013070"/>
            <a:ext cx="2869095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256104" y="1988931"/>
            <a:ext cx="0" cy="287572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Text Box 69"/>
          <p:cNvSpPr txBox="1">
            <a:spLocks noChangeArrowheads="1"/>
          </p:cNvSpPr>
          <p:nvPr/>
        </p:nvSpPr>
        <p:spPr bwMode="auto">
          <a:xfrm>
            <a:off x="5387009" y="1205228"/>
            <a:ext cx="1247810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s (km)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4" name="Text Box 69"/>
          <p:cNvSpPr txBox="1">
            <a:spLocks noChangeArrowheads="1"/>
          </p:cNvSpPr>
          <p:nvPr/>
        </p:nvSpPr>
        <p:spPr bwMode="auto">
          <a:xfrm>
            <a:off x="8766313" y="4962220"/>
            <a:ext cx="1247810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t (h)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5" name="Text Box 69"/>
          <p:cNvSpPr txBox="1">
            <a:spLocks noChangeArrowheads="1"/>
          </p:cNvSpPr>
          <p:nvPr/>
        </p:nvSpPr>
        <p:spPr bwMode="auto">
          <a:xfrm>
            <a:off x="4870279" y="3852333"/>
            <a:ext cx="72223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15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6" name="Text Box 69"/>
          <p:cNvSpPr txBox="1">
            <a:spLocks noChangeArrowheads="1"/>
          </p:cNvSpPr>
          <p:nvPr/>
        </p:nvSpPr>
        <p:spPr bwMode="auto">
          <a:xfrm>
            <a:off x="4850287" y="3127882"/>
            <a:ext cx="751066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30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7" name="Text Box 69"/>
          <p:cNvSpPr txBox="1">
            <a:spLocks noChangeArrowheads="1"/>
          </p:cNvSpPr>
          <p:nvPr/>
        </p:nvSpPr>
        <p:spPr bwMode="auto">
          <a:xfrm>
            <a:off x="4844764" y="2421804"/>
            <a:ext cx="747754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45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8" name="Text Box 69"/>
          <p:cNvSpPr txBox="1">
            <a:spLocks noChangeArrowheads="1"/>
          </p:cNvSpPr>
          <p:nvPr/>
        </p:nvSpPr>
        <p:spPr bwMode="auto">
          <a:xfrm>
            <a:off x="4857026" y="1687015"/>
            <a:ext cx="6514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60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9" name="Text Box 69"/>
          <p:cNvSpPr txBox="1">
            <a:spLocks noChangeArrowheads="1"/>
          </p:cNvSpPr>
          <p:nvPr/>
        </p:nvSpPr>
        <p:spPr bwMode="auto">
          <a:xfrm>
            <a:off x="5842228" y="4871262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0,5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0" name="Text Box 69"/>
          <p:cNvSpPr txBox="1">
            <a:spLocks noChangeArrowheads="1"/>
          </p:cNvSpPr>
          <p:nvPr/>
        </p:nvSpPr>
        <p:spPr bwMode="auto">
          <a:xfrm>
            <a:off x="6593037" y="4895941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1,0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1" name="Text Box 69"/>
          <p:cNvSpPr txBox="1">
            <a:spLocks noChangeArrowheads="1"/>
          </p:cNvSpPr>
          <p:nvPr/>
        </p:nvSpPr>
        <p:spPr bwMode="auto">
          <a:xfrm>
            <a:off x="7346189" y="4895941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1,5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2" name="Text Box 69"/>
          <p:cNvSpPr txBox="1">
            <a:spLocks noChangeArrowheads="1"/>
          </p:cNvSpPr>
          <p:nvPr/>
        </p:nvSpPr>
        <p:spPr bwMode="auto">
          <a:xfrm>
            <a:off x="8056251" y="4895941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2,0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055689" y="4097868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4" name="Oval 43"/>
          <p:cNvSpPr/>
          <p:nvPr/>
        </p:nvSpPr>
        <p:spPr>
          <a:xfrm>
            <a:off x="6800022" y="3392004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Oval 44"/>
          <p:cNvSpPr/>
          <p:nvPr/>
        </p:nvSpPr>
        <p:spPr>
          <a:xfrm>
            <a:off x="7525578" y="2669378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/>
          <p:cNvSpPr/>
          <p:nvPr/>
        </p:nvSpPr>
        <p:spPr>
          <a:xfrm>
            <a:off x="8234568" y="1962060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48" name="Straight Connector 47"/>
          <p:cNvCxnSpPr>
            <a:endCxn id="46" idx="3"/>
          </p:cNvCxnSpPr>
          <p:nvPr/>
        </p:nvCxnSpPr>
        <p:spPr>
          <a:xfrm flipV="1">
            <a:off x="5373757" y="2021445"/>
            <a:ext cx="2871000" cy="284981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69"/>
          <p:cNvSpPr txBox="1">
            <a:spLocks noChangeArrowheads="1"/>
          </p:cNvSpPr>
          <p:nvPr/>
        </p:nvSpPr>
        <p:spPr bwMode="auto">
          <a:xfrm>
            <a:off x="5054369" y="4852552"/>
            <a:ext cx="5769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O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50" name="Text Box 69"/>
          <p:cNvSpPr txBox="1">
            <a:spLocks noChangeArrowheads="1"/>
          </p:cNvSpPr>
          <p:nvPr/>
        </p:nvSpPr>
        <p:spPr bwMode="auto">
          <a:xfrm>
            <a:off x="5827508" y="3730119"/>
            <a:ext cx="5769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FF0000"/>
                </a:solidFill>
                <a:latin typeface=".VnTime" panose="020B7200000000000000" pitchFamily="34" charset="0"/>
              </a:rPr>
              <a:t>A</a:t>
            </a:r>
            <a:endParaRPr lang="en-US" altLang="en-US" sz="2000" b="1" dirty="0">
              <a:solidFill>
                <a:srgbClr val="FF0000"/>
              </a:solidFill>
              <a:latin typeface=".VnTime" panose="020B7200000000000000" pitchFamily="34" charset="0"/>
            </a:endParaRPr>
          </a:p>
        </p:txBody>
      </p:sp>
      <p:sp>
        <p:nvSpPr>
          <p:cNvPr id="51" name="Text Box 69"/>
          <p:cNvSpPr txBox="1">
            <a:spLocks noChangeArrowheads="1"/>
          </p:cNvSpPr>
          <p:nvPr/>
        </p:nvSpPr>
        <p:spPr bwMode="auto">
          <a:xfrm>
            <a:off x="6581115" y="3045147"/>
            <a:ext cx="5769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FF0000"/>
                </a:solidFill>
                <a:latin typeface=".VnTime" panose="020B7200000000000000" pitchFamily="34" charset="0"/>
              </a:rPr>
              <a:t>B</a:t>
            </a:r>
            <a:endParaRPr lang="en-US" altLang="en-US" sz="2000" b="1" dirty="0">
              <a:solidFill>
                <a:srgbClr val="FF0000"/>
              </a:solidFill>
              <a:latin typeface=".VnTime" panose="020B7200000000000000" pitchFamily="34" charset="0"/>
            </a:endParaRPr>
          </a:p>
        </p:txBody>
      </p:sp>
      <p:sp>
        <p:nvSpPr>
          <p:cNvPr id="52" name="Text Box 69"/>
          <p:cNvSpPr txBox="1">
            <a:spLocks noChangeArrowheads="1"/>
          </p:cNvSpPr>
          <p:nvPr/>
        </p:nvSpPr>
        <p:spPr bwMode="auto">
          <a:xfrm>
            <a:off x="7313205" y="2319209"/>
            <a:ext cx="5769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FF0000"/>
                </a:solidFill>
                <a:latin typeface=".VnTime" panose="020B7200000000000000" pitchFamily="34" charset="0"/>
              </a:rPr>
              <a:t>C</a:t>
            </a:r>
            <a:endParaRPr lang="en-US" altLang="en-US" sz="2000" b="1" dirty="0">
              <a:solidFill>
                <a:srgbClr val="FF0000"/>
              </a:solidFill>
              <a:latin typeface=".VnTime" panose="020B7200000000000000" pitchFamily="34" charset="0"/>
            </a:endParaRPr>
          </a:p>
        </p:txBody>
      </p:sp>
      <p:sp>
        <p:nvSpPr>
          <p:cNvPr id="53" name="Text Box 69"/>
          <p:cNvSpPr txBox="1">
            <a:spLocks noChangeArrowheads="1"/>
          </p:cNvSpPr>
          <p:nvPr/>
        </p:nvSpPr>
        <p:spPr bwMode="auto">
          <a:xfrm>
            <a:off x="8056251" y="1623545"/>
            <a:ext cx="5769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FF0000"/>
                </a:solidFill>
                <a:latin typeface=".VnTime" panose="020B7200000000000000" pitchFamily="34" charset="0"/>
              </a:rPr>
              <a:t>D</a:t>
            </a:r>
            <a:endParaRPr lang="en-US" altLang="en-US" sz="2000" b="1" dirty="0">
              <a:solidFill>
                <a:srgbClr val="FF0000"/>
              </a:solidFill>
              <a:latin typeface=".VnTime" panose="020B7200000000000000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7755" y="34040"/>
            <a:ext cx="12165368" cy="523220"/>
            <a:chOff x="17755" y="34040"/>
            <a:chExt cx="12165368" cy="523220"/>
          </a:xfrm>
        </p:grpSpPr>
        <p:sp>
          <p:nvSpPr>
            <p:cNvPr id="54" name="Rectangle: Rounded Corners 53"/>
            <p:cNvSpPr/>
            <p:nvPr/>
          </p:nvSpPr>
          <p:spPr>
            <a:xfrm>
              <a:off x="17755" y="34040"/>
              <a:ext cx="1589104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en-US" sz="3000" b="1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BÀI</a:t>
              </a:r>
              <a:r>
                <a:rPr kumimoji="0" lang="en-US" altLang="en-US" sz="3000" b="1" i="0" u="none" strike="noStrike" kern="1200" cap="none" spc="0" normalizeH="0" baseline="0" noProof="0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effectLst/>
                  <a:uLnTx/>
                  <a:uFillTx/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: 9</a:t>
              </a:r>
              <a:endParaRPr kumimoji="0" lang="en-US" sz="1800" b="0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Rectangle: Rounded Corners 54"/>
            <p:cNvSpPr/>
            <p:nvPr/>
          </p:nvSpPr>
          <p:spPr>
            <a:xfrm>
              <a:off x="1653206" y="34040"/>
              <a:ext cx="10529917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ĐỒ THỊ QUÃNG ĐƯỜNG – THỜI GIAN</a:t>
              </a:r>
              <a:endParaRPr kumimoji="0" lang="en-US" sz="1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369401" y="688156"/>
            <a:ext cx="8534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4017" y="1334324"/>
            <a:ext cx="43960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tọa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O)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04957" y="2915550"/>
            <a:ext cx="443059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10289" y="4496776"/>
            <a:ext cx="43974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hought Bubble: Cloud 4"/>
          <p:cNvSpPr/>
          <p:nvPr/>
        </p:nvSpPr>
        <p:spPr>
          <a:xfrm>
            <a:off x="8377780" y="392953"/>
            <a:ext cx="3924153" cy="2875720"/>
          </a:xfrm>
          <a:prstGeom prst="cloudCallout">
            <a:avLst>
              <a:gd name="adj1" fmla="val 20199"/>
              <a:gd name="adj2" fmla="val 5202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O, A, B, C,D?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2" name="Picture 61" descr="Giám đốc công ty TNHH hai thành viên trở lên có thể đồng thời là giám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0" r="100000">
                        <a14:foregroundMark x1="14286" y1="6202" x2="14286" y2="6202"/>
                        <a14:foregroundMark x1="13010" y1="26615" x2="13010" y2="26615"/>
                        <a14:foregroundMark x1="21684" y1="21705" x2="21684" y2="21705"/>
                        <a14:foregroundMark x1="16582" y1="47287" x2="16582" y2="47287"/>
                        <a14:foregroundMark x1="86224" y1="20155" x2="86224" y2="20155"/>
                        <a14:foregroundMark x1="82653" y1="32300" x2="82653" y2="32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87" y="3192467"/>
            <a:ext cx="2525559" cy="211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Right 6"/>
          <p:cNvSpPr/>
          <p:nvPr/>
        </p:nvSpPr>
        <p:spPr>
          <a:xfrm>
            <a:off x="3816421" y="5067256"/>
            <a:ext cx="8316401" cy="21622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4" grpId="0" animBg="1"/>
      <p:bldP spid="45" grpId="0" animBg="1"/>
      <p:bldP spid="46" grpId="0" animBg="1"/>
      <p:bldP spid="49" grpId="0"/>
      <p:bldP spid="50" grpId="0"/>
      <p:bldP spid="51" grpId="0"/>
      <p:bldP spid="52" grpId="0"/>
      <p:bldP spid="53" grpId="0"/>
      <p:bldP spid="59" grpId="0"/>
      <p:bldP spid="60" grpId="0"/>
      <p:bldP spid="61" grpId="0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39476" y="2002524"/>
            <a:ext cx="10629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755" y="34040"/>
            <a:ext cx="12165368" cy="523220"/>
            <a:chOff x="17755" y="34040"/>
            <a:chExt cx="12165368" cy="523220"/>
          </a:xfrm>
        </p:grpSpPr>
        <p:sp>
          <p:nvSpPr>
            <p:cNvPr id="7" name="Rectangle: Rounded Corners 6"/>
            <p:cNvSpPr/>
            <p:nvPr/>
          </p:nvSpPr>
          <p:spPr>
            <a:xfrm>
              <a:off x="17755" y="34040"/>
              <a:ext cx="1589104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en-US" sz="3000" b="1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BÀI</a:t>
              </a:r>
              <a:r>
                <a:rPr kumimoji="0" lang="en-US" altLang="en-US" sz="3000" b="1" i="0" u="none" strike="noStrike" kern="1200" cap="none" spc="0" normalizeH="0" baseline="0" noProof="0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effectLst/>
                  <a:uLnTx/>
                  <a:uFillTx/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: 9</a:t>
              </a:r>
              <a:endParaRPr kumimoji="0" lang="en-US" sz="1800" b="0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" name="Rectangle: Rounded Corners 7"/>
            <p:cNvSpPr/>
            <p:nvPr/>
          </p:nvSpPr>
          <p:spPr>
            <a:xfrm>
              <a:off x="1653206" y="34040"/>
              <a:ext cx="10529917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ĐỒ THỊ QUÃNG ĐƯỜNG – THỜI GIAN</a:t>
              </a:r>
              <a:endParaRPr kumimoji="0" lang="en-US" sz="1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4089" y="806971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2800" b="1" noProof="0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/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494" y="1302073"/>
            <a:ext cx="747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a. 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Vẽ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đồ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thị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quãng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thời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gian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Graphic 11" descr="Pencil"/>
          <p:cNvPicPr>
            <a:picLocks noChangeAspect="1"/>
          </p:cNvPicPr>
          <p:nvPr/>
        </p:nvPicPr>
        <p:blipFill>
          <a:blip r:embed="rId1" cstate="print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0269767">
            <a:off x="303480" y="2044286"/>
            <a:ext cx="552216" cy="5522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680" y="4978339"/>
            <a:ext cx="2238375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755" y="34040"/>
            <a:ext cx="12165368" cy="523220"/>
            <a:chOff x="17755" y="34040"/>
            <a:chExt cx="12165368" cy="523220"/>
          </a:xfrm>
        </p:grpSpPr>
        <p:sp>
          <p:nvSpPr>
            <p:cNvPr id="5" name="Rectangle: Rounded Corners 4"/>
            <p:cNvSpPr/>
            <p:nvPr/>
          </p:nvSpPr>
          <p:spPr>
            <a:xfrm>
              <a:off x="17755" y="34040"/>
              <a:ext cx="1589104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en-US" sz="3000" b="1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BÀI</a:t>
              </a:r>
              <a:r>
                <a:rPr kumimoji="0" lang="en-US" altLang="en-US" sz="3000" b="1" i="0" u="none" strike="noStrike" kern="1200" cap="none" spc="0" normalizeH="0" baseline="0" noProof="0" dirty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effectLst/>
                  <a:uLnTx/>
                  <a:uFillTx/>
                  <a:latin typeface="UTM Aurora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: 9</a:t>
              </a:r>
              <a:endParaRPr kumimoji="0" lang="en-US" sz="1800" b="0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" name="Rectangle: Rounded Corners 5"/>
            <p:cNvSpPr/>
            <p:nvPr/>
          </p:nvSpPr>
          <p:spPr>
            <a:xfrm>
              <a:off x="1653206" y="34040"/>
              <a:ext cx="10529917" cy="523220"/>
            </a:xfrm>
            <a:prstGeom prst="roundRect">
              <a:avLst/>
            </a:prstGeom>
            <a:ln w="19050">
              <a:solidFill>
                <a:schemeClr val="bg1"/>
              </a:solidFill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ĐỒ THỊ QUÃNG ĐƯỜNG – THỜI GIAN</a:t>
              </a:r>
              <a:endParaRPr kumimoji="0" lang="en-US" sz="14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60257" y="782877"/>
            <a:ext cx="8534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2760" y="1420427"/>
            <a:ext cx="113836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86408" y="3352223"/>
          <a:ext cx="1106157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661"/>
                <a:gridCol w="1847183"/>
                <a:gridCol w="1847183"/>
                <a:gridCol w="1847183"/>
                <a:gridCol w="1847183"/>
                <a:gridCol w="184718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(h)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(km)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AutoShape 2" descr="Vector Cậu Bé Đang Ngồi Học Bài - Free.Vector6.com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83485" y="4994519"/>
            <a:ext cx="2699024" cy="1779306"/>
          </a:xfrm>
          <a:prstGeom prst="rect">
            <a:avLst/>
          </a:prstGeom>
        </p:spPr>
      </p:pic>
      <p:pic>
        <p:nvPicPr>
          <p:cNvPr id="1028" name="Picture 4" descr="Gợi ý giúp trẻ rối loạn phổ tự kỷ tập trung trong các hoạt độ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45025"/>
            <a:ext cx="25050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6964018" y="1470992"/>
            <a:ext cx="4456043" cy="4044121"/>
            <a:chOff x="5373757" y="824948"/>
            <a:chExt cx="4456043" cy="4044121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5373757" y="4869069"/>
              <a:ext cx="445604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5373757" y="824948"/>
              <a:ext cx="0" cy="404412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/>
          <p:cNvCxnSpPr/>
          <p:nvPr/>
        </p:nvCxnSpPr>
        <p:spPr>
          <a:xfrm>
            <a:off x="6964018" y="4790661"/>
            <a:ext cx="722243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686261" y="4790661"/>
            <a:ext cx="0" cy="724452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977270" y="4075044"/>
            <a:ext cx="1447799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425069" y="4075044"/>
            <a:ext cx="0" cy="1440069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57392" y="3355009"/>
            <a:ext cx="2193234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150626" y="3355009"/>
            <a:ext cx="0" cy="2155686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977270" y="2634975"/>
            <a:ext cx="2869095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846365" y="2634975"/>
            <a:ext cx="0" cy="287572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Text Box 69"/>
          <p:cNvSpPr txBox="1">
            <a:spLocks noChangeArrowheads="1"/>
          </p:cNvSpPr>
          <p:nvPr/>
        </p:nvSpPr>
        <p:spPr bwMode="auto">
          <a:xfrm>
            <a:off x="7011564" y="1263981"/>
            <a:ext cx="1247810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s (km)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4" name="Text Box 69"/>
          <p:cNvSpPr txBox="1">
            <a:spLocks noChangeArrowheads="1"/>
          </p:cNvSpPr>
          <p:nvPr/>
        </p:nvSpPr>
        <p:spPr bwMode="auto">
          <a:xfrm>
            <a:off x="11258188" y="5535446"/>
            <a:ext cx="1247810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t (h)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5" name="Text Box 69"/>
          <p:cNvSpPr txBox="1">
            <a:spLocks noChangeArrowheads="1"/>
          </p:cNvSpPr>
          <p:nvPr/>
        </p:nvSpPr>
        <p:spPr bwMode="auto">
          <a:xfrm>
            <a:off x="6460540" y="4498377"/>
            <a:ext cx="72223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2,5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6" name="Text Box 69"/>
          <p:cNvSpPr txBox="1">
            <a:spLocks noChangeArrowheads="1"/>
          </p:cNvSpPr>
          <p:nvPr/>
        </p:nvSpPr>
        <p:spPr bwMode="auto">
          <a:xfrm>
            <a:off x="6440548" y="3773926"/>
            <a:ext cx="751066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5,0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7" name="Text Box 69"/>
          <p:cNvSpPr txBox="1">
            <a:spLocks noChangeArrowheads="1"/>
          </p:cNvSpPr>
          <p:nvPr/>
        </p:nvSpPr>
        <p:spPr bwMode="auto">
          <a:xfrm>
            <a:off x="6435025" y="3067848"/>
            <a:ext cx="747754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7,5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8" name="Text Box 69"/>
          <p:cNvSpPr txBox="1">
            <a:spLocks noChangeArrowheads="1"/>
          </p:cNvSpPr>
          <p:nvPr/>
        </p:nvSpPr>
        <p:spPr bwMode="auto">
          <a:xfrm>
            <a:off x="6447287" y="2333059"/>
            <a:ext cx="6514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10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9" name="Text Box 69"/>
          <p:cNvSpPr txBox="1">
            <a:spLocks noChangeArrowheads="1"/>
          </p:cNvSpPr>
          <p:nvPr/>
        </p:nvSpPr>
        <p:spPr bwMode="auto">
          <a:xfrm>
            <a:off x="7432489" y="5517306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0,5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0" name="Text Box 69"/>
          <p:cNvSpPr txBox="1">
            <a:spLocks noChangeArrowheads="1"/>
          </p:cNvSpPr>
          <p:nvPr/>
        </p:nvSpPr>
        <p:spPr bwMode="auto">
          <a:xfrm>
            <a:off x="8183298" y="5541985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1,0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1" name="Text Box 69"/>
          <p:cNvSpPr txBox="1">
            <a:spLocks noChangeArrowheads="1"/>
          </p:cNvSpPr>
          <p:nvPr/>
        </p:nvSpPr>
        <p:spPr bwMode="auto">
          <a:xfrm>
            <a:off x="8936450" y="5541985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1,5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2" name="Text Box 69"/>
          <p:cNvSpPr txBox="1">
            <a:spLocks noChangeArrowheads="1"/>
          </p:cNvSpPr>
          <p:nvPr/>
        </p:nvSpPr>
        <p:spPr bwMode="auto">
          <a:xfrm>
            <a:off x="9646512" y="5541985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2,0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7645950" y="4743912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4" name="Oval 43"/>
          <p:cNvSpPr/>
          <p:nvPr/>
        </p:nvSpPr>
        <p:spPr>
          <a:xfrm>
            <a:off x="8390283" y="4038048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Oval 44"/>
          <p:cNvSpPr/>
          <p:nvPr/>
        </p:nvSpPr>
        <p:spPr>
          <a:xfrm>
            <a:off x="9115839" y="3315422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/>
          <p:cNvSpPr/>
          <p:nvPr/>
        </p:nvSpPr>
        <p:spPr>
          <a:xfrm>
            <a:off x="9824829" y="2608104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48" name="Straight Connector 47"/>
          <p:cNvCxnSpPr>
            <a:endCxn id="46" idx="7"/>
          </p:cNvCxnSpPr>
          <p:nvPr/>
        </p:nvCxnSpPr>
        <p:spPr>
          <a:xfrm flipV="1">
            <a:off x="6964018" y="2618293"/>
            <a:ext cx="2920196" cy="289901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69"/>
          <p:cNvSpPr txBox="1">
            <a:spLocks noChangeArrowheads="1"/>
          </p:cNvSpPr>
          <p:nvPr/>
        </p:nvSpPr>
        <p:spPr bwMode="auto">
          <a:xfrm>
            <a:off x="6644630" y="5498596"/>
            <a:ext cx="5769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O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" name="Thought Bubble: Cloud 2"/>
          <p:cNvSpPr/>
          <p:nvPr/>
        </p:nvSpPr>
        <p:spPr>
          <a:xfrm>
            <a:off x="182859" y="784444"/>
            <a:ext cx="6024571" cy="3647319"/>
          </a:xfrm>
          <a:prstGeom prst="cloudCallout">
            <a:avLst>
              <a:gd name="adj1" fmla="val -20054"/>
              <a:gd name="adj2" fmla="val 63719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" y="4703451"/>
            <a:ext cx="2034389" cy="2210541"/>
          </a:xfrm>
          <a:prstGeom prst="rect">
            <a:avLst/>
          </a:prstGeom>
        </p:spPr>
      </p:pic>
      <p:sp>
        <p:nvSpPr>
          <p:cNvPr id="47" name="Rectangle: Rounded Corners 46"/>
          <p:cNvSpPr/>
          <p:nvPr/>
        </p:nvSpPr>
        <p:spPr>
          <a:xfrm>
            <a:off x="17755" y="34040"/>
            <a:ext cx="1589104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3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kumimoji="0" lang="en-US" altLang="en-US" sz="30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9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/>
              <a:uLnTx/>
              <a:uFillTx/>
              <a:latin typeface="UTM Aurora" panose="02040603050506020204" pitchFamily="18" charset="0"/>
              <a:ea typeface="+mn-ea"/>
              <a:cs typeface="+mn-cs"/>
            </a:endParaRPr>
          </a:p>
        </p:txBody>
      </p:sp>
      <p:sp>
        <p:nvSpPr>
          <p:cNvPr id="50" name="Rectangle: Rounded Corners 49"/>
          <p:cNvSpPr/>
          <p:nvPr/>
        </p:nvSpPr>
        <p:spPr>
          <a:xfrm>
            <a:off x="1653206" y="34040"/>
            <a:ext cx="10529917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ĐỒ THỊ QUÃNG ĐƯỜNG – THỜI GIAN</a:t>
            </a:r>
            <a:endParaRPr kumimoji="0" lang="en-US" sz="1400" b="0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4" grpId="0" animBg="1"/>
      <p:bldP spid="45" grpId="0" animBg="1"/>
      <p:bldP spid="46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02462" y="648114"/>
            <a:ext cx="11602701" cy="105384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hay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363112" y="3525394"/>
            <a:ext cx="7225761" cy="2059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VD.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9.3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a/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60km.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b/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206089" y="1576466"/>
            <a:ext cx="11779821" cy="15231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 (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s).</a:t>
            </a:r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8182770" y="4818523"/>
            <a:ext cx="1358248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9503513" y="4828462"/>
            <a:ext cx="5368" cy="1356054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Text Box 69"/>
          <p:cNvSpPr txBox="1">
            <a:spLocks noChangeArrowheads="1"/>
          </p:cNvSpPr>
          <p:nvPr/>
        </p:nvSpPr>
        <p:spPr bwMode="auto">
          <a:xfrm>
            <a:off x="7691076" y="5306434"/>
            <a:ext cx="72223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15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5" name="Text Box 69"/>
          <p:cNvSpPr txBox="1">
            <a:spLocks noChangeArrowheads="1"/>
          </p:cNvSpPr>
          <p:nvPr/>
        </p:nvSpPr>
        <p:spPr bwMode="auto">
          <a:xfrm>
            <a:off x="7688416" y="4660648"/>
            <a:ext cx="751066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30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6" name="Text Box 69"/>
          <p:cNvSpPr txBox="1">
            <a:spLocks noChangeArrowheads="1"/>
          </p:cNvSpPr>
          <p:nvPr/>
        </p:nvSpPr>
        <p:spPr bwMode="auto">
          <a:xfrm>
            <a:off x="7682893" y="3954570"/>
            <a:ext cx="747754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45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7" name="Text Box 69"/>
          <p:cNvSpPr txBox="1">
            <a:spLocks noChangeArrowheads="1"/>
          </p:cNvSpPr>
          <p:nvPr/>
        </p:nvSpPr>
        <p:spPr bwMode="auto">
          <a:xfrm>
            <a:off x="7695155" y="3219781"/>
            <a:ext cx="6514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60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8" name="Text Box 69"/>
          <p:cNvSpPr txBox="1">
            <a:spLocks noChangeArrowheads="1"/>
          </p:cNvSpPr>
          <p:nvPr/>
        </p:nvSpPr>
        <p:spPr bwMode="auto">
          <a:xfrm>
            <a:off x="8597471" y="6184516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0,5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39" name="Text Box 69"/>
          <p:cNvSpPr txBox="1">
            <a:spLocks noChangeArrowheads="1"/>
          </p:cNvSpPr>
          <p:nvPr/>
        </p:nvSpPr>
        <p:spPr bwMode="auto">
          <a:xfrm>
            <a:off x="9253656" y="6211387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1,0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0" name="Text Box 69"/>
          <p:cNvSpPr txBox="1">
            <a:spLocks noChangeArrowheads="1"/>
          </p:cNvSpPr>
          <p:nvPr/>
        </p:nvSpPr>
        <p:spPr bwMode="auto">
          <a:xfrm>
            <a:off x="9957598" y="6201447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1,5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1" name="Text Box 69"/>
          <p:cNvSpPr txBox="1">
            <a:spLocks noChangeArrowheads="1"/>
          </p:cNvSpPr>
          <p:nvPr/>
        </p:nvSpPr>
        <p:spPr bwMode="auto">
          <a:xfrm>
            <a:off x="10672385" y="6170289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.VnTime" panose="020B7200000000000000" pitchFamily="34" charset="0"/>
              </a:rPr>
              <a:t>2,0</a:t>
            </a:r>
            <a:endParaRPr lang="en-US" altLang="en-US" sz="2000" dirty="0">
              <a:latin typeface=".VnTime" panose="020B7200000000000000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9453785" y="4801591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8182770" y="3477634"/>
            <a:ext cx="2681179" cy="266055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7873246" y="2393914"/>
            <a:ext cx="4108796" cy="4163049"/>
            <a:chOff x="8024912" y="2667288"/>
            <a:chExt cx="4108796" cy="4163049"/>
          </a:xfrm>
        </p:grpSpPr>
        <p:grpSp>
          <p:nvGrpSpPr>
            <p:cNvPr id="27" name="Group 26"/>
            <p:cNvGrpSpPr/>
            <p:nvPr/>
          </p:nvGrpSpPr>
          <p:grpSpPr>
            <a:xfrm>
              <a:off x="8344300" y="2833066"/>
              <a:ext cx="3597961" cy="3583726"/>
              <a:chOff x="5373757" y="1285344"/>
              <a:chExt cx="3597961" cy="3583726"/>
            </a:xfrm>
          </p:grpSpPr>
          <p:cxnSp>
            <p:nvCxnSpPr>
              <p:cNvPr id="28" name="Straight Arrow Connector 27"/>
              <p:cNvCxnSpPr/>
              <p:nvPr/>
            </p:nvCxnSpPr>
            <p:spPr>
              <a:xfrm>
                <a:off x="5373757" y="4869069"/>
                <a:ext cx="3597961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V="1">
                <a:off x="5373757" y="1285344"/>
                <a:ext cx="0" cy="3583726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2" name="Text Box 69"/>
            <p:cNvSpPr txBox="1">
              <a:spLocks noChangeArrowheads="1"/>
            </p:cNvSpPr>
            <p:nvPr/>
          </p:nvSpPr>
          <p:spPr bwMode="auto">
            <a:xfrm>
              <a:off x="8407369" y="2667288"/>
              <a:ext cx="1247810" cy="400110"/>
            </a:xfrm>
            <a:prstGeom prst="rect">
              <a:avLst/>
            </a:prstGeom>
            <a:noFill/>
            <a:ln w="38100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s (km)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33" name="Text Box 69"/>
            <p:cNvSpPr txBox="1">
              <a:spLocks noChangeArrowheads="1"/>
            </p:cNvSpPr>
            <p:nvPr/>
          </p:nvSpPr>
          <p:spPr bwMode="auto">
            <a:xfrm>
              <a:off x="11507678" y="6430227"/>
              <a:ext cx="626030" cy="400110"/>
            </a:xfrm>
            <a:prstGeom prst="rect">
              <a:avLst/>
            </a:prstGeom>
            <a:noFill/>
            <a:ln w="38100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t (h)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44" name="Text Box 69"/>
            <p:cNvSpPr txBox="1">
              <a:spLocks noChangeArrowheads="1"/>
            </p:cNvSpPr>
            <p:nvPr/>
          </p:nvSpPr>
          <p:spPr bwMode="auto">
            <a:xfrm>
              <a:off x="8024912" y="6400274"/>
              <a:ext cx="576959" cy="400110"/>
            </a:xfrm>
            <a:prstGeom prst="rect">
              <a:avLst/>
            </a:prstGeom>
            <a:noFill/>
            <a:ln w="38100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O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</p:grpSp>
      <p:sp>
        <p:nvSpPr>
          <p:cNvPr id="24" name="Rectangle: Rounded Corners 23"/>
          <p:cNvSpPr/>
          <p:nvPr/>
        </p:nvSpPr>
        <p:spPr>
          <a:xfrm>
            <a:off x="17755" y="34040"/>
            <a:ext cx="1589104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3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kumimoji="0" lang="en-US" altLang="en-US" sz="30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9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/>
              <a:uLnTx/>
              <a:uFillTx/>
              <a:latin typeface="UTM Aurora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: Rounded Corners 24"/>
          <p:cNvSpPr/>
          <p:nvPr/>
        </p:nvSpPr>
        <p:spPr>
          <a:xfrm>
            <a:off x="1653206" y="34040"/>
            <a:ext cx="10529917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ĐỒ THỊ QUÃNG ĐƯỜNG – THỜI GIAN</a:t>
            </a:r>
            <a:endParaRPr kumimoji="0" lang="en-US" sz="1400" b="0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100391" y="3429000"/>
            <a:ext cx="2800122" cy="2803667"/>
            <a:chOff x="8100391" y="3429000"/>
            <a:chExt cx="2800122" cy="2803667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8100391" y="5496339"/>
              <a:ext cx="155312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8114978" y="4819995"/>
              <a:ext cx="155312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8114978" y="4121495"/>
              <a:ext cx="155312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8114978" y="3429000"/>
              <a:ext cx="155312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8861894" y="6070328"/>
              <a:ext cx="0" cy="16233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9503513" y="6063448"/>
              <a:ext cx="0" cy="16233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10197780" y="6045730"/>
              <a:ext cx="0" cy="16233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10900513" y="6049048"/>
              <a:ext cx="0" cy="16233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402462" y="648114"/>
            <a:ext cx="11602701" cy="105384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hay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259830" y="1934043"/>
            <a:ext cx="7448569" cy="4001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VD.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9.3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2462" y="2566242"/>
            <a:ext cx="757926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gian </a:t>
            </a:r>
            <a:r>
              <a:rPr 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nô đi </a:t>
            </a:r>
            <a:r>
              <a:rPr 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60km:</a:t>
            </a:r>
            <a:endParaRPr lang="vi-V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en-S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= 60km trên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s=60km,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song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en-S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A,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song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t=2h.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gian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nô đi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 </a:t>
            </a:r>
            <a:r>
              <a:rPr lang="vi-V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km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S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: Rounded Corners 24"/>
          <p:cNvSpPr/>
          <p:nvPr/>
        </p:nvSpPr>
        <p:spPr>
          <a:xfrm>
            <a:off x="17755" y="34040"/>
            <a:ext cx="1589104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3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kumimoji="0" lang="en-US" altLang="en-US" sz="30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9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/>
              <a:uLnTx/>
              <a:uFillTx/>
              <a:latin typeface="UTM Aurora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Rectangle: Rounded Corners 25"/>
          <p:cNvSpPr/>
          <p:nvPr/>
        </p:nvSpPr>
        <p:spPr>
          <a:xfrm>
            <a:off x="1653206" y="34040"/>
            <a:ext cx="10529917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ĐỒ THỊ QUÃNG ĐƯỜNG – THỜI GIAN</a:t>
            </a:r>
            <a:endParaRPr kumimoji="0" lang="en-US" sz="1400" b="0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8624" y="2793999"/>
            <a:ext cx="3473975" cy="3430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6700" y="947629"/>
            <a:ext cx="1165860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Bef>
                <a:spcPts val="1200"/>
              </a:spcBef>
              <a:spcAft>
                <a:spcPts val="600"/>
              </a:spcAft>
            </a:pPr>
            <a:r>
              <a:rPr lang="en-SG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thị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quãng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gian cho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thể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quãng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đi (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tốc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hay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gian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vi-V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vi-VN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10" descr="viet3"/>
          <p:cNvPicPr>
            <a:picLocks noChangeAspect="1" noChangeArrowheads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724" y="5433566"/>
            <a:ext cx="1191448" cy="122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: Rounded Corners 5"/>
          <p:cNvSpPr/>
          <p:nvPr/>
        </p:nvSpPr>
        <p:spPr>
          <a:xfrm>
            <a:off x="17755" y="34040"/>
            <a:ext cx="1589104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3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kumimoji="0" lang="en-US" altLang="en-US" sz="30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9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/>
              <a:uLnTx/>
              <a:uFillTx/>
              <a:latin typeface="UTM Aurora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: Rounded Corners 6"/>
          <p:cNvSpPr/>
          <p:nvPr/>
        </p:nvSpPr>
        <p:spPr>
          <a:xfrm>
            <a:off x="1653206" y="34040"/>
            <a:ext cx="10529917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ĐỒ THỊ QUÃNG ĐƯỜNG – THỜI GIAN</a:t>
            </a:r>
            <a:endParaRPr kumimoji="0" lang="en-US" sz="1400" b="0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243827" y="2857119"/>
            <a:ext cx="11623655" cy="10502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Tx/>
              <a:buChar char="-"/>
            </a:pPr>
            <a:endParaRPr lang="en-US" sz="32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243828" y="4032045"/>
            <a:ext cx="11623656" cy="16850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Tx/>
              <a:buChar char="-"/>
            </a:pPr>
            <a:endParaRPr lang="en-US" sz="3200" b="1" dirty="0">
              <a:solidFill>
                <a:srgbClr val="000099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1972" y="2245494"/>
            <a:ext cx="4752629" cy="38134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3827" y="2704159"/>
            <a:ext cx="722981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200"/>
              </a:spcBef>
              <a:spcAft>
                <a:spcPts val="1200"/>
              </a:spcAf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chóng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1200"/>
              </a:spcBef>
              <a:spcAft>
                <a:spcPts val="1200"/>
              </a:spcAf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thể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3827" y="1413296"/>
            <a:ext cx="11623655" cy="1102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ưu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7748" y="762354"/>
            <a:ext cx="11499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solidFill>
                  <a:srgbClr val="C00000"/>
                </a:solidFill>
                <a:latin typeface="Roboto"/>
              </a:rPr>
              <a:t>VẬN DỤNG:</a:t>
            </a:r>
            <a:endParaRPr lang="en-SG" sz="2800" dirty="0">
              <a:solidFill>
                <a:srgbClr val="C00000"/>
              </a:solidFill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17755" y="34040"/>
            <a:ext cx="1589104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3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kumimoji="0" lang="en-US" altLang="en-US" sz="30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9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/>
              <a:uLnTx/>
              <a:uFillTx/>
              <a:latin typeface="UTM Aurora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1653206" y="34040"/>
            <a:ext cx="10529917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ĐỒ THỊ QUÃNG ĐƯỜNG – THỜI GIAN</a:t>
            </a:r>
            <a:endParaRPr kumimoji="0" lang="en-US" sz="1400" b="0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212" y="1400436"/>
            <a:ext cx="11658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2800" b="1" dirty="0">
                <a:solidFill>
                  <a:srgbClr val="C00000"/>
                </a:solidFill>
                <a:latin typeface="+mj-lt"/>
              </a:rPr>
              <a:t>Câu </a:t>
            </a:r>
            <a:r>
              <a:rPr lang="vi-VN" sz="2800" b="1" dirty="0" err="1">
                <a:solidFill>
                  <a:srgbClr val="C00000"/>
                </a:solidFill>
                <a:latin typeface="+mj-lt"/>
              </a:rPr>
              <a:t>hỏi</a:t>
            </a:r>
            <a:r>
              <a:rPr lang="vi-VN" sz="2800" b="1" dirty="0">
                <a:solidFill>
                  <a:srgbClr val="C00000"/>
                </a:solidFill>
                <a:latin typeface="+mj-lt"/>
              </a:rPr>
              <a:t> 1.</a:t>
            </a:r>
            <a:r>
              <a:rPr lang="vi-VN" sz="2800" dirty="0">
                <a:solidFill>
                  <a:srgbClr val="C00000"/>
                </a:solidFill>
                <a:latin typeface="+mj-lt"/>
              </a:rPr>
              <a:t> 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Dựa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vào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các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thông tin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về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quãng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đường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và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thời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gian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của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một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người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đi xe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đạp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trong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hình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dưới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,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hãy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:</a:t>
            </a:r>
            <a:endParaRPr lang="vi-VN" sz="2800" dirty="0">
              <a:solidFill>
                <a:srgbClr val="0000FF"/>
              </a:solidFill>
              <a:latin typeface="+mj-lt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2800" dirty="0">
                <a:solidFill>
                  <a:srgbClr val="0000FF"/>
                </a:solidFill>
                <a:latin typeface="+mj-lt"/>
              </a:rPr>
              <a:t>a</a:t>
            </a:r>
            <a:r>
              <a:rPr lang="en-SG" sz="2800" dirty="0">
                <a:solidFill>
                  <a:srgbClr val="0000FF"/>
                </a:solidFill>
                <a:latin typeface="+mj-lt"/>
              </a:rPr>
              <a:t>.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Lập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bảng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ghi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các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giá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trị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quãng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đường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s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và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thời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gian t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của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người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này</a:t>
            </a:r>
            <a:endParaRPr lang="vi-VN" sz="2800" dirty="0">
              <a:solidFill>
                <a:srgbClr val="0000FF"/>
              </a:solidFill>
              <a:latin typeface="+mj-lt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2800" dirty="0">
                <a:solidFill>
                  <a:srgbClr val="0000FF"/>
                </a:solidFill>
                <a:latin typeface="+mj-lt"/>
              </a:rPr>
              <a:t>b.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Vẽ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đồ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thị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quãng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đ</a:t>
            </a:r>
            <a:r>
              <a:rPr lang="en-SG" sz="2800" dirty="0" err="1">
                <a:solidFill>
                  <a:srgbClr val="0000FF"/>
                </a:solidFill>
                <a:latin typeface="+mj-lt"/>
              </a:rPr>
              <a:t>ừơ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ng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-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thời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gian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của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người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đi xe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đạp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</a:rPr>
              <a:t>nói</a:t>
            </a:r>
            <a:r>
              <a:rPr lang="vi-VN" sz="2800" dirty="0">
                <a:solidFill>
                  <a:srgbClr val="0000FF"/>
                </a:solidFill>
                <a:latin typeface="+mj-lt"/>
              </a:rPr>
              <a:t> trên. </a:t>
            </a:r>
            <a:endParaRPr lang="vi-VN" sz="2800" b="0" i="0" dirty="0">
              <a:solidFill>
                <a:srgbClr val="0000FF"/>
              </a:solidFill>
              <a:effectLst/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5645" y="735824"/>
            <a:ext cx="11499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solidFill>
                  <a:srgbClr val="C00000"/>
                </a:solidFill>
                <a:latin typeface="+mj-lt"/>
              </a:rPr>
              <a:t>VẬN DỤNG:</a:t>
            </a:r>
            <a:endParaRPr lang="en-SG" sz="28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6" name="Picture 2" descr="Dựa vào các thông tin về quãng đường và thời gian của một người đi xe đạp  trong hình dưới, hãy: a) Lập bảng ghi các giá trị quãng đường s và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40000"/>
                    </a14:imgEffect>
                    <a14:imgEffect>
                      <a14:saturation sat="4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65" y="3806687"/>
            <a:ext cx="10542495" cy="294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136800" y="4098409"/>
            <a:ext cx="10309960" cy="2654195"/>
            <a:chOff x="972403" y="1147940"/>
            <a:chExt cx="10309960" cy="2654195"/>
          </a:xfrm>
        </p:grpSpPr>
        <p:sp>
          <p:nvSpPr>
            <p:cNvPr id="8" name="Text Box 69"/>
            <p:cNvSpPr txBox="1">
              <a:spLocks noChangeArrowheads="1"/>
            </p:cNvSpPr>
            <p:nvPr/>
          </p:nvSpPr>
          <p:spPr bwMode="auto">
            <a:xfrm>
              <a:off x="1060903" y="1159597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t = 0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9" name="Text Box 69"/>
            <p:cNvSpPr txBox="1">
              <a:spLocks noChangeArrowheads="1"/>
            </p:cNvSpPr>
            <p:nvPr/>
          </p:nvSpPr>
          <p:spPr bwMode="auto">
            <a:xfrm>
              <a:off x="2899977" y="1159597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t = 2s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10" name="Text Box 69"/>
            <p:cNvSpPr txBox="1">
              <a:spLocks noChangeArrowheads="1"/>
            </p:cNvSpPr>
            <p:nvPr/>
          </p:nvSpPr>
          <p:spPr bwMode="auto">
            <a:xfrm>
              <a:off x="4643602" y="1147940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t = 4s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11" name="Text Box 69"/>
            <p:cNvSpPr txBox="1">
              <a:spLocks noChangeArrowheads="1"/>
            </p:cNvSpPr>
            <p:nvPr/>
          </p:nvSpPr>
          <p:spPr bwMode="auto">
            <a:xfrm>
              <a:off x="6482676" y="1147940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t = 6s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12" name="Text Box 69"/>
            <p:cNvSpPr txBox="1">
              <a:spLocks noChangeArrowheads="1"/>
            </p:cNvSpPr>
            <p:nvPr/>
          </p:nvSpPr>
          <p:spPr bwMode="auto">
            <a:xfrm>
              <a:off x="8195479" y="1147940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t = 8s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13" name="Text Box 69"/>
            <p:cNvSpPr txBox="1">
              <a:spLocks noChangeArrowheads="1"/>
            </p:cNvSpPr>
            <p:nvPr/>
          </p:nvSpPr>
          <p:spPr bwMode="auto">
            <a:xfrm>
              <a:off x="10034553" y="1147940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t = 10s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14" name="Text Box 69"/>
            <p:cNvSpPr txBox="1">
              <a:spLocks noChangeArrowheads="1"/>
            </p:cNvSpPr>
            <p:nvPr/>
          </p:nvSpPr>
          <p:spPr bwMode="auto">
            <a:xfrm>
              <a:off x="1212865" y="3402025"/>
              <a:ext cx="9357093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Quãng</a:t>
              </a:r>
              <a:r>
                <a: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đ</a:t>
              </a:r>
              <a:r>
                <a:rPr lang="vi-V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ư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ờng</a:t>
              </a:r>
              <a:r>
                <a:rPr lang="en-SG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SG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thời</a:t>
              </a:r>
              <a:r>
                <a:rPr lang="en-SG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gian</a:t>
              </a:r>
              <a:r>
                <a:rPr lang="en-SG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SG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SG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ng</a:t>
              </a:r>
              <a:r>
                <a:rPr lang="vi-V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ư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ời</a:t>
              </a:r>
              <a:r>
                <a:rPr lang="en-SG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đi</a:t>
              </a:r>
              <a:r>
                <a:rPr lang="en-SG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xe</a:t>
              </a:r>
              <a:r>
                <a:rPr lang="en-SG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altLang="en-US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đạp</a:t>
              </a:r>
              <a:endPara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69"/>
            <p:cNvSpPr txBox="1">
              <a:spLocks noChangeArrowheads="1"/>
            </p:cNvSpPr>
            <p:nvPr/>
          </p:nvSpPr>
          <p:spPr bwMode="auto">
            <a:xfrm>
              <a:off x="972403" y="2780730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s = 0 m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16" name="Text Box 69"/>
            <p:cNvSpPr txBox="1">
              <a:spLocks noChangeArrowheads="1"/>
            </p:cNvSpPr>
            <p:nvPr/>
          </p:nvSpPr>
          <p:spPr bwMode="auto">
            <a:xfrm>
              <a:off x="2811477" y="2780730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10 m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17" name="Text Box 69"/>
            <p:cNvSpPr txBox="1">
              <a:spLocks noChangeArrowheads="1"/>
            </p:cNvSpPr>
            <p:nvPr/>
          </p:nvSpPr>
          <p:spPr bwMode="auto">
            <a:xfrm>
              <a:off x="4555102" y="2769073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20 m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18" name="Text Box 69"/>
            <p:cNvSpPr txBox="1">
              <a:spLocks noChangeArrowheads="1"/>
            </p:cNvSpPr>
            <p:nvPr/>
          </p:nvSpPr>
          <p:spPr bwMode="auto">
            <a:xfrm>
              <a:off x="6394176" y="2769073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30 m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19" name="Text Box 69"/>
            <p:cNvSpPr txBox="1">
              <a:spLocks noChangeArrowheads="1"/>
            </p:cNvSpPr>
            <p:nvPr/>
          </p:nvSpPr>
          <p:spPr bwMode="auto">
            <a:xfrm>
              <a:off x="8106979" y="2769073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40 m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  <p:sp>
          <p:nvSpPr>
            <p:cNvPr id="20" name="Text Box 69"/>
            <p:cNvSpPr txBox="1">
              <a:spLocks noChangeArrowheads="1"/>
            </p:cNvSpPr>
            <p:nvPr/>
          </p:nvSpPr>
          <p:spPr bwMode="auto">
            <a:xfrm>
              <a:off x="9946053" y="2769073"/>
              <a:ext cx="1247810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latin typeface=".VnTime" panose="020B7200000000000000" pitchFamily="34" charset="0"/>
                </a:rPr>
                <a:t>50 m</a:t>
              </a:r>
              <a:endParaRPr lang="en-US" altLang="en-US" sz="2000" dirty="0">
                <a:latin typeface=".VnTime" panose="020B7200000000000000" pitchFamily="34" charset="0"/>
              </a:endParaRPr>
            </a:p>
          </p:txBody>
        </p:sp>
      </p:grpSp>
      <p:sp>
        <p:nvSpPr>
          <p:cNvPr id="21" name="Rectangle: Rounded Corners 20"/>
          <p:cNvSpPr/>
          <p:nvPr/>
        </p:nvSpPr>
        <p:spPr>
          <a:xfrm>
            <a:off x="17755" y="34040"/>
            <a:ext cx="1589104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3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kumimoji="0" lang="en-US" altLang="en-US" sz="30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UTM Aurora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9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/>
              <a:uLnTx/>
              <a:uFillTx/>
              <a:latin typeface="UTM Aurora" panose="02040603050506020204" pitchFamily="18" charset="0"/>
              <a:ea typeface="+mn-ea"/>
              <a:cs typeface="+mn-cs"/>
            </a:endParaRPr>
          </a:p>
        </p:txBody>
      </p:sp>
      <p:sp>
        <p:nvSpPr>
          <p:cNvPr id="22" name="Rectangle: Rounded Corners 21"/>
          <p:cNvSpPr/>
          <p:nvPr/>
        </p:nvSpPr>
        <p:spPr>
          <a:xfrm>
            <a:off x="1653206" y="34040"/>
            <a:ext cx="10529917" cy="52322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ĐỒ THỊ QUÃNG ĐƯỜNG – THỜI GIAN</a:t>
            </a:r>
            <a:endParaRPr kumimoji="0" lang="en-US" sz="1400" b="0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56154" y="5138532"/>
          <a:ext cx="11479692" cy="11695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2529"/>
                <a:gridCol w="1422952"/>
                <a:gridCol w="1461052"/>
                <a:gridCol w="1451113"/>
                <a:gridCol w="1431235"/>
                <a:gridCol w="1451113"/>
                <a:gridCol w="1409698"/>
              </a:tblGrid>
              <a:tr h="463621"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SG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(t)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SG" sz="2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SG" sz="2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SG" sz="2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378">
                <a:tc>
                  <a:txBody>
                    <a:bodyPr/>
                    <a:lstStyle/>
                    <a:p>
                      <a:pPr algn="ctr" fontAlgn="t"/>
                      <a:r>
                        <a:rPr lang="vi-VN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vi-V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vi-V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(s)</a:t>
                      </a:r>
                      <a:endParaRPr lang="vi-VN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SG" sz="2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77246" y="139147"/>
            <a:ext cx="116586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2800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Câu </a:t>
            </a:r>
            <a:r>
              <a:rPr lang="vi-VN" sz="2800" b="1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hỏi</a:t>
            </a:r>
            <a:r>
              <a:rPr lang="vi-VN" sz="2800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 1.</a:t>
            </a:r>
            <a:r>
              <a:rPr lang="vi-VN" sz="280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</a:rPr>
              <a:t> 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Dựa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vào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các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thông tin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về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quãng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đường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và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thời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gian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của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một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người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đi xe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đạp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trong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hình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dưới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,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hãy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:</a:t>
            </a:r>
            <a:endParaRPr lang="vi-VN" sz="2800" dirty="0">
              <a:solidFill>
                <a:srgbClr val="0000FF"/>
              </a:solidFill>
              <a:latin typeface="+mj-lt"/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a</a:t>
            </a:r>
            <a:r>
              <a:rPr lang="en-SG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.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Lập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bảng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ghi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các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giá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trị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quãng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đường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s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và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thời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gian t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của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người</a:t>
            </a:r>
            <a:r>
              <a:rPr lang="vi-VN" sz="2800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này</a:t>
            </a:r>
            <a:endParaRPr lang="vi-VN" sz="2800" dirty="0">
              <a:solidFill>
                <a:srgbClr val="0000FF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82757" y="1843681"/>
            <a:ext cx="9990275" cy="2062398"/>
            <a:chOff x="739868" y="1147940"/>
            <a:chExt cx="10542495" cy="2416937"/>
          </a:xfrm>
        </p:grpSpPr>
        <p:pic>
          <p:nvPicPr>
            <p:cNvPr id="9" name="Picture 2" descr="Dựa vào các thông tin về quãng đường và thời gian của một người đi xe đạp  trong hình dưới, hãy: a) Lập bảng ghi các giá trị quãng đường s và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0000" contrast="-40000"/>
                      </a14:imgEffect>
                      <a14:imgEffect>
                        <a14:saturation sat="40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23485" r="-1" b="21090"/>
            <a:stretch>
              <a:fillRect/>
            </a:stretch>
          </p:blipFill>
          <p:spPr bwMode="auto">
            <a:xfrm>
              <a:off x="739868" y="1548049"/>
              <a:ext cx="10542495" cy="1632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9"/>
            <p:cNvGrpSpPr/>
            <p:nvPr/>
          </p:nvGrpSpPr>
          <p:grpSpPr>
            <a:xfrm>
              <a:off x="972403" y="1147940"/>
              <a:ext cx="10309960" cy="2416937"/>
              <a:chOff x="972403" y="1147940"/>
              <a:chExt cx="10309960" cy="2416937"/>
            </a:xfrm>
          </p:grpSpPr>
          <p:sp>
            <p:nvSpPr>
              <p:cNvPr id="11" name="Text Box 69"/>
              <p:cNvSpPr txBox="1">
                <a:spLocks noChangeArrowheads="1"/>
              </p:cNvSpPr>
              <p:nvPr/>
            </p:nvSpPr>
            <p:spPr bwMode="auto">
              <a:xfrm>
                <a:off x="1060903" y="1159597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t = 0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12" name="Text Box 69"/>
              <p:cNvSpPr txBox="1">
                <a:spLocks noChangeArrowheads="1"/>
              </p:cNvSpPr>
              <p:nvPr/>
            </p:nvSpPr>
            <p:spPr bwMode="auto">
              <a:xfrm>
                <a:off x="2899977" y="1159597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t = 2s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13" name="Text Box 69"/>
              <p:cNvSpPr txBox="1">
                <a:spLocks noChangeArrowheads="1"/>
              </p:cNvSpPr>
              <p:nvPr/>
            </p:nvSpPr>
            <p:spPr bwMode="auto">
              <a:xfrm>
                <a:off x="4643602" y="1147940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t = 4s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14" name="Text Box 69"/>
              <p:cNvSpPr txBox="1">
                <a:spLocks noChangeArrowheads="1"/>
              </p:cNvSpPr>
              <p:nvPr/>
            </p:nvSpPr>
            <p:spPr bwMode="auto">
              <a:xfrm>
                <a:off x="6482676" y="1147940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t = 6s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15" name="Text Box 69"/>
              <p:cNvSpPr txBox="1">
                <a:spLocks noChangeArrowheads="1"/>
              </p:cNvSpPr>
              <p:nvPr/>
            </p:nvSpPr>
            <p:spPr bwMode="auto">
              <a:xfrm>
                <a:off x="8195479" y="1147940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t = 8s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16" name="Text Box 69"/>
              <p:cNvSpPr txBox="1">
                <a:spLocks noChangeArrowheads="1"/>
              </p:cNvSpPr>
              <p:nvPr/>
            </p:nvSpPr>
            <p:spPr bwMode="auto">
              <a:xfrm>
                <a:off x="10034553" y="1147940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t = 10s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17" name="Text Box 69"/>
              <p:cNvSpPr txBox="1">
                <a:spLocks noChangeArrowheads="1"/>
              </p:cNvSpPr>
              <p:nvPr/>
            </p:nvSpPr>
            <p:spPr bwMode="auto">
              <a:xfrm>
                <a:off x="1212865" y="3164767"/>
                <a:ext cx="9357093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Quãng</a:t>
                </a: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đ</a:t>
                </a:r>
                <a:r>
                  <a:rPr lang="vi-V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ư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ờng</a:t>
                </a:r>
                <a:r>
                  <a:rPr lang="en-SG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</a:t>
                </a:r>
                <a:r>
                  <a:rPr lang="en-SG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thời</a:t>
                </a:r>
                <a:r>
                  <a:rPr lang="en-SG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gian</a:t>
                </a:r>
                <a:r>
                  <a:rPr lang="en-SG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SG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SG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ng</a:t>
                </a:r>
                <a:r>
                  <a:rPr lang="vi-V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ư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ời</a:t>
                </a:r>
                <a:r>
                  <a:rPr lang="en-SG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đi</a:t>
                </a:r>
                <a:r>
                  <a:rPr lang="en-SG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xe</a:t>
                </a:r>
                <a:r>
                  <a:rPr lang="en-SG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SG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đạp</a:t>
                </a: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 Box 69"/>
              <p:cNvSpPr txBox="1">
                <a:spLocks noChangeArrowheads="1"/>
              </p:cNvSpPr>
              <p:nvPr/>
            </p:nvSpPr>
            <p:spPr bwMode="auto">
              <a:xfrm>
                <a:off x="972403" y="2780730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s = 0 m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19" name="Text Box 69"/>
              <p:cNvSpPr txBox="1">
                <a:spLocks noChangeArrowheads="1"/>
              </p:cNvSpPr>
              <p:nvPr/>
            </p:nvSpPr>
            <p:spPr bwMode="auto">
              <a:xfrm>
                <a:off x="2811477" y="2780730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10 m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20" name="Text Box 69"/>
              <p:cNvSpPr txBox="1">
                <a:spLocks noChangeArrowheads="1"/>
              </p:cNvSpPr>
              <p:nvPr/>
            </p:nvSpPr>
            <p:spPr bwMode="auto">
              <a:xfrm>
                <a:off x="4555102" y="2769073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20 m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21" name="Text Box 69"/>
              <p:cNvSpPr txBox="1">
                <a:spLocks noChangeArrowheads="1"/>
              </p:cNvSpPr>
              <p:nvPr/>
            </p:nvSpPr>
            <p:spPr bwMode="auto">
              <a:xfrm>
                <a:off x="6394176" y="2769073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30 m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22" name="Text Box 69"/>
              <p:cNvSpPr txBox="1">
                <a:spLocks noChangeArrowheads="1"/>
              </p:cNvSpPr>
              <p:nvPr/>
            </p:nvSpPr>
            <p:spPr bwMode="auto">
              <a:xfrm>
                <a:off x="8106979" y="2769073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40 m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  <p:sp>
            <p:nvSpPr>
              <p:cNvPr id="23" name="Text Box 69"/>
              <p:cNvSpPr txBox="1">
                <a:spLocks noChangeArrowheads="1"/>
              </p:cNvSpPr>
              <p:nvPr/>
            </p:nvSpPr>
            <p:spPr bwMode="auto">
              <a:xfrm>
                <a:off x="9946053" y="2769073"/>
                <a:ext cx="1247810" cy="400110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.VnTime" panose="020B7200000000000000" pitchFamily="34" charset="0"/>
                  </a:rPr>
                  <a:t>50 m</a:t>
                </a:r>
                <a:endParaRPr lang="en-US" altLang="en-US" sz="2000" dirty="0">
                  <a:latin typeface=".VnTime" panose="020B7200000000000000" pitchFamily="34" charset="0"/>
                </a:endParaRPr>
              </a:p>
            </p:txBody>
          </p:sp>
        </p:grpSp>
      </p:grpSp>
      <p:sp>
        <p:nvSpPr>
          <p:cNvPr id="25" name="Rectangle 24"/>
          <p:cNvSpPr/>
          <p:nvPr/>
        </p:nvSpPr>
        <p:spPr>
          <a:xfrm>
            <a:off x="356154" y="4277662"/>
            <a:ext cx="114796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ĐÁP ÁN</a:t>
            </a:r>
            <a:endParaRPr lang="en-SG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252253" y="2286000"/>
            <a:ext cx="4456043" cy="4044121"/>
            <a:chOff x="5373757" y="824948"/>
            <a:chExt cx="4456043" cy="4044121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5373757" y="4869069"/>
              <a:ext cx="445604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5373757" y="824948"/>
              <a:ext cx="0" cy="404412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/>
          <p:cNvCxnSpPr/>
          <p:nvPr/>
        </p:nvCxnSpPr>
        <p:spPr>
          <a:xfrm>
            <a:off x="7252253" y="5605669"/>
            <a:ext cx="722243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974496" y="5605669"/>
            <a:ext cx="0" cy="724452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65505" y="4890052"/>
            <a:ext cx="1447799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713304" y="4890052"/>
            <a:ext cx="0" cy="1440069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45627" y="4170017"/>
            <a:ext cx="2193234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438861" y="4170017"/>
            <a:ext cx="0" cy="2155686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265505" y="3449983"/>
            <a:ext cx="2869095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134600" y="3449983"/>
            <a:ext cx="0" cy="287572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 Box 69"/>
          <p:cNvSpPr txBox="1">
            <a:spLocks noChangeArrowheads="1"/>
          </p:cNvSpPr>
          <p:nvPr/>
        </p:nvSpPr>
        <p:spPr bwMode="auto">
          <a:xfrm>
            <a:off x="7223723" y="1969822"/>
            <a:ext cx="1247810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(km)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69"/>
          <p:cNvSpPr txBox="1">
            <a:spLocks noChangeArrowheads="1"/>
          </p:cNvSpPr>
          <p:nvPr/>
        </p:nvSpPr>
        <p:spPr bwMode="auto">
          <a:xfrm>
            <a:off x="11546423" y="6350454"/>
            <a:ext cx="1247810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(h)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69"/>
          <p:cNvSpPr txBox="1">
            <a:spLocks noChangeArrowheads="1"/>
          </p:cNvSpPr>
          <p:nvPr/>
        </p:nvSpPr>
        <p:spPr bwMode="auto">
          <a:xfrm>
            <a:off x="6748775" y="5313385"/>
            <a:ext cx="72223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69"/>
          <p:cNvSpPr txBox="1">
            <a:spLocks noChangeArrowheads="1"/>
          </p:cNvSpPr>
          <p:nvPr/>
        </p:nvSpPr>
        <p:spPr bwMode="auto">
          <a:xfrm>
            <a:off x="6728783" y="4588934"/>
            <a:ext cx="751066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Box 69"/>
          <p:cNvSpPr txBox="1">
            <a:spLocks noChangeArrowheads="1"/>
          </p:cNvSpPr>
          <p:nvPr/>
        </p:nvSpPr>
        <p:spPr bwMode="auto">
          <a:xfrm>
            <a:off x="6723260" y="3882856"/>
            <a:ext cx="747754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Box 69"/>
          <p:cNvSpPr txBox="1">
            <a:spLocks noChangeArrowheads="1"/>
          </p:cNvSpPr>
          <p:nvPr/>
        </p:nvSpPr>
        <p:spPr bwMode="auto">
          <a:xfrm>
            <a:off x="6735522" y="3148067"/>
            <a:ext cx="6514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Box 69"/>
          <p:cNvSpPr txBox="1">
            <a:spLocks noChangeArrowheads="1"/>
          </p:cNvSpPr>
          <p:nvPr/>
        </p:nvSpPr>
        <p:spPr bwMode="auto">
          <a:xfrm>
            <a:off x="7720724" y="6332314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Box 69"/>
          <p:cNvSpPr txBox="1">
            <a:spLocks noChangeArrowheads="1"/>
          </p:cNvSpPr>
          <p:nvPr/>
        </p:nvSpPr>
        <p:spPr bwMode="auto">
          <a:xfrm>
            <a:off x="8471533" y="6356993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Box 69"/>
          <p:cNvSpPr txBox="1">
            <a:spLocks noChangeArrowheads="1"/>
          </p:cNvSpPr>
          <p:nvPr/>
        </p:nvSpPr>
        <p:spPr bwMode="auto">
          <a:xfrm>
            <a:off x="9224685" y="6356993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Box 69"/>
          <p:cNvSpPr txBox="1">
            <a:spLocks noChangeArrowheads="1"/>
          </p:cNvSpPr>
          <p:nvPr/>
        </p:nvSpPr>
        <p:spPr bwMode="auto">
          <a:xfrm>
            <a:off x="9934747" y="6356993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934185" y="5558920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678518" y="4853056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9404074" y="4130430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113064" y="3423112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Connector 28"/>
          <p:cNvCxnSpPr>
            <a:endCxn id="35" idx="6"/>
          </p:cNvCxnSpPr>
          <p:nvPr/>
        </p:nvCxnSpPr>
        <p:spPr>
          <a:xfrm flipV="1">
            <a:off x="7252253" y="2762027"/>
            <a:ext cx="3597962" cy="357029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69"/>
          <p:cNvSpPr txBox="1">
            <a:spLocks noChangeArrowheads="1"/>
          </p:cNvSpPr>
          <p:nvPr/>
        </p:nvSpPr>
        <p:spPr bwMode="auto">
          <a:xfrm>
            <a:off x="6932865" y="6313604"/>
            <a:ext cx="5769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Box 69"/>
          <p:cNvSpPr txBox="1">
            <a:spLocks noChangeArrowheads="1"/>
          </p:cNvSpPr>
          <p:nvPr/>
        </p:nvSpPr>
        <p:spPr bwMode="auto">
          <a:xfrm>
            <a:off x="10683458" y="6356993"/>
            <a:ext cx="666972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7275443" y="2715178"/>
            <a:ext cx="3564834" cy="34724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840277" y="2749902"/>
            <a:ext cx="0" cy="3594267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Text Box 69"/>
          <p:cNvSpPr txBox="1">
            <a:spLocks noChangeArrowheads="1"/>
          </p:cNvSpPr>
          <p:nvPr/>
        </p:nvSpPr>
        <p:spPr bwMode="auto">
          <a:xfrm>
            <a:off x="6748775" y="2470995"/>
            <a:ext cx="651459" cy="400110"/>
          </a:xfrm>
          <a:prstGeom prst="rect">
            <a:avLst/>
          </a:prstGeom>
          <a:noFill/>
          <a:ln w="38100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0780641" y="2727240"/>
            <a:ext cx="69574" cy="69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47479" y="357770"/>
            <a:ext cx="116586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vi-VN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vi-VN" sz="2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SG" sz="2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SG" sz="2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SG" sz="2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46133" y="16923"/>
            <a:ext cx="11499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DỤNG:</a:t>
            </a:r>
            <a:endParaRPr lang="en-SG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285921" y="904839"/>
          <a:ext cx="11620158" cy="980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85188"/>
                <a:gridCol w="1227908"/>
                <a:gridCol w="1410789"/>
                <a:gridCol w="1423851"/>
                <a:gridCol w="1384663"/>
                <a:gridCol w="1280160"/>
                <a:gridCol w="1207599"/>
              </a:tblGrid>
              <a:tr h="389381"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SG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SG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SG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 (h)</a:t>
                      </a:r>
                      <a:endParaRPr lang="en-SG" sz="2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SG" sz="2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SG" sz="2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48">
                <a:tc>
                  <a:txBody>
                    <a:bodyPr/>
                    <a:lstStyle/>
                    <a:p>
                      <a:pPr algn="ctr" fontAlgn="t"/>
                      <a:r>
                        <a:rPr lang="vi-VN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vi-VN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vi-VN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</a:t>
                      </a:r>
                      <a:r>
                        <a:rPr lang="en-SG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(km)</a:t>
                      </a:r>
                      <a:endParaRPr lang="vi-VN" sz="2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SG" sz="2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SG" sz="2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S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SG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" name="Rectangle 39"/>
          <p:cNvSpPr/>
          <p:nvPr/>
        </p:nvSpPr>
        <p:spPr>
          <a:xfrm>
            <a:off x="507999" y="2607886"/>
            <a:ext cx="55698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vi-VN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en-SG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ừờ</a:t>
            </a:r>
            <a:r>
              <a:rPr lang="vi-VN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ng-thời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gian </a:t>
            </a:r>
            <a:r>
              <a:rPr lang="vi-VN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đi xe </a:t>
            </a:r>
            <a:r>
              <a:rPr lang="vi-VN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đạp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vi-VN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trên. </a:t>
            </a:r>
            <a:endParaRPr lang="vi-VN" sz="2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31" grpId="0"/>
      <p:bldP spid="34" grpId="0"/>
      <p:bldP spid="3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5146</Words>
  <Application>WPS Presentation</Application>
  <PresentationFormat>Widescreen</PresentationFormat>
  <Paragraphs>549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9" baseType="lpstr">
      <vt:lpstr>Arial</vt:lpstr>
      <vt:lpstr>SimSun</vt:lpstr>
      <vt:lpstr>Wingdings</vt:lpstr>
      <vt:lpstr>Calibri</vt:lpstr>
      <vt:lpstr>Candara</vt:lpstr>
      <vt:lpstr>Verdana</vt:lpstr>
      <vt:lpstr>Times New Roman</vt:lpstr>
      <vt:lpstr>Calibri</vt:lpstr>
      <vt:lpstr>Microsoft YaHei</vt:lpstr>
      <vt:lpstr>Arial</vt:lpstr>
      <vt:lpstr>UTM Aurora</vt:lpstr>
      <vt:lpstr>Segoe Print</vt:lpstr>
      <vt:lpstr>Tahoma</vt:lpstr>
      <vt:lpstr>UTM Avo</vt:lpstr>
      <vt:lpstr>Cambria Math</vt:lpstr>
      <vt:lpstr>.VnTime</vt:lpstr>
      <vt:lpstr>Calibri Light</vt:lpstr>
      <vt:lpstr>Arial Unicode MS</vt:lpstr>
      <vt:lpstr>Roboto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HÂN NGUYỄN MINH</cp:lastModifiedBy>
  <cp:revision>2</cp:revision>
  <dcterms:created xsi:type="dcterms:W3CDTF">2025-05-19T03:11:00Z</dcterms:created>
  <dcterms:modified xsi:type="dcterms:W3CDTF">2025-05-19T03:15:06Z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F6E511D6D5714816A3612353191BB9EC_12</vt:lpwstr>
  </property>
  <property fmtid="{D5CDD505-2E9C-101B-9397-08002B2CF9AE}" pid="3" name="KSOProductBuildVer">
    <vt:lpwstr>1033-12.2.0.21179</vt:lpwstr>
  </property>
</Properties>
</file>