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5"/>
  </p:notesMasterIdLst>
  <p:handoutMasterIdLst>
    <p:handoutMasterId r:id="rId19"/>
  </p:handoutMasterIdLst>
  <p:sldIdLst>
    <p:sldId id="11088422" r:id="rId4"/>
    <p:sldId id="11088452" r:id="rId6"/>
    <p:sldId id="11088451" r:id="rId7"/>
    <p:sldId id="11088434" r:id="rId8"/>
    <p:sldId id="11088414" r:id="rId9"/>
    <p:sldId id="11088442" r:id="rId10"/>
    <p:sldId id="11088415" r:id="rId11"/>
    <p:sldId id="11088416" r:id="rId12"/>
    <p:sldId id="11088435" r:id="rId13"/>
    <p:sldId id="11088417" r:id="rId14"/>
    <p:sldId id="11088453" r:id="rId15"/>
    <p:sldId id="11088454" r:id="rId16"/>
    <p:sldId id="11088418" r:id="rId17"/>
    <p:sldId id="1108842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01" y="101"/>
      </p:cViewPr>
      <p:guideLst>
        <p:guide orient="horz" pos="214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610A2-2D14-4AB0-9D0B-D6814D61C1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Trần Thị Thanh Bình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>
                <a:sym typeface="+mn-ea"/>
              </a:rPr>
              <a:t>TRẦN THỊ THANH BÌNH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TRẦN THỊ THANH BÌNH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GIF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/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/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</a:fld>
            <a:endParaRPr lang="en-US"/>
          </a:p>
        </p:txBody>
      </p:sp>
      <p:pic>
        <p:nvPicPr>
          <p:cNvPr id="7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/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/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/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/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/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/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/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/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/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/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/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/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/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/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/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/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8" name="bkgr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>
            <a:fillRect/>
          </a:stretch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Picture 17" descr="A close-up of a map&#10;&#10;Description automatically generated with low confidence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1" name="图形 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/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/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/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/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/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  <a:endParaRPr kumimoji="0" lang="en-US" sz="8800" b="1" i="0" u="none" strike="noStrike" kern="1200" cap="none" spc="0" normalizeH="0" baseline="0" noProof="0" dirty="0">
              <a:ln w="22225">
                <a:solidFill>
                  <a:schemeClr val="bg1"/>
                </a:solidFill>
                <a:prstDash val="solid"/>
              </a:ln>
              <a:solidFill>
                <a:schemeClr val="accent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1" name="Google Shape;769;p31"/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/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3" name="Google Shape;771;p31"/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/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9" name="Google Shape;773;p31"/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0" name="Google Shape;774;p31"/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1" name="Google Shape;775;p31"/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2" name="Google Shape;776;p31"/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3" name="Google Shape;777;p31"/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4" name="Google Shape;778;p31"/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5" name="Google Shape;779;p31"/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6" name="Google Shape;780;p31"/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7" name="Google Shape;781;p31"/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8" name="Google Shape;782;p31"/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9" name="Google Shape;783;p31"/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0" name="Google Shape;784;p31"/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1" name="Google Shape;785;p31"/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2" name="Google Shape;786;p31"/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3" name="Google Shape;787;p31"/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4" name="Google Shape;788;p31"/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5" name="Google Shape;789;p31"/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6" name="Google Shape;790;p31"/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7" name="Google Shape;791;p31"/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8" name="Google Shape;792;p31"/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9" name="Google Shape;793;p31"/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0" name="Google Shape;794;p31"/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1" name="Google Shape;795;p31"/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2" name="Google Shape;796;p31"/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3" name="Google Shape;797;p31"/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4" name="Google Shape;798;p31"/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5" name="Google Shape;799;p31"/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" name="Google Shape;800;p31"/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" name="Google Shape;801;p31"/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" name="Google Shape;802;p31"/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9" name="Google Shape;803;p31"/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0" name="Google Shape;804;p31"/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1" name="Google Shape;805;p31"/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2" name="Google Shape;806;p31"/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3" name="Google Shape;807;p31"/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4" name="Google Shape;808;p31"/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5" name="Google Shape;809;p31"/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6" name="Google Shape;810;p31"/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7" name="Google Shape;811;p31"/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8" name="Google Shape;812;p31"/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9" name="Google Shape;813;p31"/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0" name="Google Shape;814;p31"/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1" name="Google Shape;815;p31"/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2" name="Google Shape;816;p31"/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3" name="Google Shape;817;p31"/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4" name="Google Shape;818;p31"/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5" name="Google Shape;819;p31"/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6" name="Google Shape;820;p31"/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7" name="Google Shape;821;p31"/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8" name="Google Shape;822;p31"/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9" name="Google Shape;823;p31"/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0" name="Google Shape;824;p31"/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1" name="Google Shape;825;p31"/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2" name="Google Shape;826;p31"/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3" name="Google Shape;827;p31"/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4" name="Google Shape;828;p31"/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829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830;p31"/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831;p31"/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832;p31"/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833;p31"/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834;p31"/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835;p31"/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836;p31"/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837;p31"/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838;p31"/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839;p31"/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840;p31"/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841;p31"/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842;p31"/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843;p31"/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844;p31"/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845;p31"/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846;p31"/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847;p31"/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848;p31"/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" name="Google Shape;849;p31"/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850;p31"/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851;p31"/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852;p31"/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853;p31"/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854;p31"/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855;p31"/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856;p31"/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857;p31"/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858;p31"/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859;p31"/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860;p31"/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861;p31"/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862;p31"/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863;p31"/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864;p31"/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865;p31"/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866;p31"/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867;p31"/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868;p31"/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869;p31"/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870;p31"/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871;p31"/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872;p31"/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873;p31"/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874;p31"/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875;p31"/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876;p31"/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877;p31"/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878;p31"/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879;p31"/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880;p31"/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881;p31"/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4" name="TextBox 133"/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8988-15A6-4647-86D7-062E8698D8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BDB4-6E33-4EB0-BC1A-E3E46395113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7.xml"/><Relationship Id="rId5" Type="http://schemas.openxmlformats.org/officeDocument/2006/relationships/image" Target="../media/image37.GIF"/><Relationship Id="rId4" Type="http://schemas.openxmlformats.org/officeDocument/2006/relationships/image" Target="../media/image36.png"/><Relationship Id="rId3" Type="http://schemas.microsoft.com/office/2007/relationships/hdphoto" Target="../media/image35.wdp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6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972" y="4439265"/>
            <a:ext cx="11371006" cy="2418734"/>
          </a:xfrm>
        </p:spPr>
        <p:txBody>
          <a:bodyPr/>
          <a:lstStyle/>
          <a:p>
            <a:pPr algn="l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Thanh Bình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2/4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WordArt 10" descr="Paper bag"/>
          <p:cNvSpPr>
            <a:spLocks noGrp="1" noChangeArrowheads="1" noChangeShapeType="1" noTextEdit="1"/>
          </p:cNvSpPr>
          <p:nvPr>
            <p:ph type="subTitle" idx="1"/>
          </p:nvPr>
        </p:nvSpPr>
        <p:spPr bwMode="auto">
          <a:xfrm>
            <a:off x="531392" y="1734483"/>
            <a:ext cx="11371006" cy="3008823"/>
          </a:xfrm>
          <a:prstGeom prst="rect">
            <a:avLst/>
          </a:prstGeom>
        </p:spPr>
        <p:txBody>
          <a:bodyPr wrap="none" fromWordArt="0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008000"/>
                  </a:solidFill>
                  <a:round/>
                </a:ln>
                <a:solidFill>
                  <a:srgbClr val="00B05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CHÀO MỪNG CÁC EM ĐẾN VỚI</a:t>
            </a:r>
            <a:endParaRPr lang="en-US" sz="2800" kern="10" dirty="0">
              <a:ln w="9525">
                <a:solidFill>
                  <a:srgbClr val="008000"/>
                </a:solidFill>
                <a:round/>
              </a:ln>
              <a:solidFill>
                <a:srgbClr val="00B05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kern="10" dirty="0">
                <a:ln w="9525">
                  <a:solidFill>
                    <a:srgbClr val="008000"/>
                  </a:solidFill>
                  <a:round/>
                </a:ln>
                <a:solidFill>
                  <a:srgbClr val="00B05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TOÁN</a:t>
            </a:r>
            <a:endParaRPr lang="en-US" sz="2800" kern="10" dirty="0">
              <a:ln w="9525">
                <a:solidFill>
                  <a:srgbClr val="008000"/>
                </a:solidFill>
                <a:round/>
              </a:ln>
              <a:solidFill>
                <a:srgbClr val="00B05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1"/>
          <p:cNvSpPr txBox="1"/>
          <p:nvPr/>
        </p:nvSpPr>
        <p:spPr>
          <a:xfrm>
            <a:off x="1183320" y="656608"/>
            <a:ext cx="9676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TRƯỜNG TIỂU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HỌC PHÚ HÒA 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4" grpId="0" build="p"/>
      <p:bldP spid="4" grpId="1" build="p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254" y="2639864"/>
            <a:ext cx="8813492" cy="1717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BÀI</a:t>
            </a:r>
            <a:r>
              <a:rPr lang="en-US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9: BÀI TOÁN VỀ THÊM BỚT</a:t>
            </a:r>
            <a:endParaRPr lang="en-US" sz="44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44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MỘT SỐ ĐƠN VỊ </a:t>
            </a:r>
            <a:endParaRPr lang="vi-VN" sz="44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61743" y="860928"/>
            <a:ext cx="2190751" cy="1531398"/>
            <a:chOff x="1523998" y="0"/>
            <a:chExt cx="2190751" cy="980661"/>
          </a:xfrm>
        </p:grpSpPr>
        <p:grpSp>
          <p:nvGrpSpPr>
            <p:cNvPr id="4" name="Group 3"/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6" name="Rectangle: Top Corners Rounded 5"/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Rectangle: Top Corners Rounded 6"/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677724" y="206880"/>
              <a:ext cx="1972089" cy="689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rgbClr val="FF0000"/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vi-VN" sz="3200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19534" y="1172272"/>
            <a:ext cx="68885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+mj-lt"/>
              </a:rPr>
              <a:t>PHÉP CỘNG, PHÉP TRỪ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+mj-lt"/>
              </a:rPr>
              <a:t>TRONG PHẠM VI 20</a:t>
            </a:r>
            <a:endParaRPr lang="vi-VN" sz="36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73697" y="2555913"/>
            <a:ext cx="4979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TIẾT 1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039745" y="133985"/>
            <a:ext cx="6553835" cy="4897120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51136" y="3006461"/>
            <a:ext cx="3931285" cy="1082675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4427" y="2453310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3395207" y="1908313"/>
            <a:ext cx="5550010" cy="33077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smtClean="0">
                <a:solidFill>
                  <a:srgbClr val="FF0000"/>
                </a:solidFill>
              </a:rPr>
              <a:t>KHÁM PHÁ</a:t>
            </a:r>
            <a:endParaRPr lang="en-US" sz="6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7980" y="228600"/>
            <a:ext cx="10644505" cy="630555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5255" y="228600"/>
            <a:ext cx="11038840" cy="6628765"/>
          </a:xfrm>
          <a:prstGeom prst="round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9115" y="383540"/>
            <a:ext cx="69145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7572" y="4398010"/>
            <a:ext cx="4053637" cy="21290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207770"/>
            <a:ext cx="11878945" cy="165735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 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cô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cô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453060" y="3404198"/>
            <a:ext cx="4878532" cy="3122901"/>
            <a:chOff x="5971309" y="3075709"/>
            <a:chExt cx="4878532" cy="312290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/>
            <a:srcRect l="2255" t="4413"/>
            <a:stretch>
              <a:fillRect/>
            </a:stretch>
          </p:blipFill>
          <p:spPr>
            <a:xfrm>
              <a:off x="5971309" y="3075709"/>
              <a:ext cx="4878532" cy="3122901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5971309" y="4907646"/>
              <a:ext cx="3487880" cy="1290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740963" y="2658802"/>
            <a:ext cx="1848485" cy="133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636687" y="2672137"/>
            <a:ext cx="2179320" cy="133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220247" y="2672315"/>
            <a:ext cx="436054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69695" y="3481070"/>
            <a:ext cx="4495165" cy="30460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: 8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: 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…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94120" y="3404235"/>
            <a:ext cx="4847590" cy="285115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 cô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+ 2 = 10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4" y="19247"/>
            <a:ext cx="2069886" cy="10349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  <p:bldP spid="18" grpId="0" bldLvl="0" animBg="1"/>
      <p:bldP spid="18" grpId="1" animBg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48070" y="2555913"/>
            <a:ext cx="8929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smtClean="0">
                <a:solidFill>
                  <a:srgbClr val="FF0000"/>
                </a:solidFill>
              </a:rPr>
              <a:t>HOẠT ĐỘNG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410" y="-635"/>
            <a:ext cx="10311765" cy="6593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8294" y="1730813"/>
            <a:ext cx="86140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Lọ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9 </a:t>
            </a:r>
            <a:r>
              <a:rPr lang="en-US" sz="2800" dirty="0" err="1"/>
              <a:t>bông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, </a:t>
            </a:r>
            <a:r>
              <a:rPr lang="en-US" sz="2800" dirty="0" err="1"/>
              <a:t>Việt</a:t>
            </a:r>
            <a:r>
              <a:rPr lang="en-US" sz="2800" dirty="0"/>
              <a:t> </a:t>
            </a:r>
            <a:r>
              <a:rPr lang="en-US" sz="2800" dirty="0" err="1"/>
              <a:t>cắm</a:t>
            </a:r>
            <a:r>
              <a:rPr lang="en-US" sz="2800" dirty="0"/>
              <a:t> </a:t>
            </a:r>
            <a:r>
              <a:rPr lang="en-US" sz="2800" dirty="0" err="1"/>
              <a:t>thêm</a:t>
            </a:r>
            <a:r>
              <a:rPr lang="en-US" sz="2800" dirty="0"/>
              <a:t> 6 </a:t>
            </a:r>
            <a:r>
              <a:rPr lang="en-US" sz="2800" dirty="0" err="1"/>
              <a:t>bông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. </a:t>
            </a:r>
            <a:r>
              <a:rPr lang="en-US" sz="2800" dirty="0" err="1"/>
              <a:t>Hỏi</a:t>
            </a:r>
            <a:r>
              <a:rPr lang="en-US" sz="2800" dirty="0"/>
              <a:t> </a:t>
            </a:r>
            <a:r>
              <a:rPr lang="en-US" sz="2800" dirty="0" err="1"/>
              <a:t>lọ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bao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bông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090909" y="1851520"/>
            <a:ext cx="712694" cy="71269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1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08743" y="2068990"/>
            <a:ext cx="2890837" cy="16966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2575" y="3524885"/>
            <a:ext cx="3619500" cy="23069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rgbClr val="FF0000"/>
                </a:solidFill>
              </a:rPr>
              <a:t>Tóm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tắt</a:t>
            </a:r>
            <a:endParaRPr lang="en-US" sz="2400" i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Có</a:t>
            </a:r>
            <a:r>
              <a:rPr lang="en-US" sz="2400" dirty="0"/>
              <a:t>          :       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Thêm</a:t>
            </a:r>
            <a:r>
              <a:rPr lang="en-US" sz="2400" dirty="0"/>
              <a:t>     :       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tất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: … ..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?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381115" y="3919220"/>
            <a:ext cx="4161155" cy="2239645"/>
          </a:xfrm>
          <a:prstGeom prst="rect">
            <a:avLst/>
          </a:prstGeom>
          <a:solidFill>
            <a:srgbClr val="FFFF99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rgbClr val="FF0000"/>
                </a:solidFill>
              </a:rPr>
              <a:t>Bài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giải</a:t>
            </a:r>
            <a:endParaRPr lang="en-US" sz="2400" i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tất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:</a:t>
            </a:r>
            <a:endParaRPr lang="en-US" sz="2400" dirty="0"/>
          </a:p>
          <a:p>
            <a:pPr algn="ctr">
              <a:lnSpc>
                <a:spcPct val="150000"/>
              </a:lnSpc>
            </a:pPr>
            <a:r>
              <a:rPr lang="en-US" sz="2400" dirty="0"/>
              <a:t>                              (</a:t>
            </a:r>
            <a:r>
              <a:rPr lang="en-US" sz="2400" dirty="0" err="1"/>
              <a:t>bông</a:t>
            </a:r>
            <a:r>
              <a:rPr lang="en-US" sz="2400" dirty="0"/>
              <a:t>)</a:t>
            </a:r>
            <a:endParaRPr lang="en-US" sz="2400" dirty="0"/>
          </a:p>
          <a:p>
            <a:pPr algn="ctr">
              <a:lnSpc>
                <a:spcPct val="150000"/>
              </a:lnSpc>
            </a:pPr>
            <a:r>
              <a:rPr lang="en-US" sz="2400" dirty="0" err="1"/>
              <a:t>Đáp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:     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.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 rot="0">
            <a:off x="7008495" y="5121275"/>
            <a:ext cx="2183765" cy="447040"/>
            <a:chOff x="1970824" y="2659436"/>
            <a:chExt cx="2183912" cy="447085"/>
          </a:xfrm>
        </p:grpSpPr>
        <p:sp>
          <p:nvSpPr>
            <p:cNvPr id="15" name="Rectangle: Rounded Corners 12"/>
            <p:cNvSpPr/>
            <p:nvPr/>
          </p:nvSpPr>
          <p:spPr>
            <a:xfrm>
              <a:off x="1970824" y="2659436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: Rounded Corners 13"/>
            <p:cNvSpPr/>
            <p:nvPr/>
          </p:nvSpPr>
          <p:spPr>
            <a:xfrm>
              <a:off x="2844571" y="2659436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: Rounded Corners 14"/>
            <p:cNvSpPr/>
            <p:nvPr/>
          </p:nvSpPr>
          <p:spPr>
            <a:xfrm>
              <a:off x="3718318" y="2670103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59963" y="2717551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            =</a:t>
              </a:r>
              <a:endParaRPr lang="en-US" dirty="0"/>
            </a:p>
          </p:txBody>
        </p:sp>
      </p:grpSp>
      <p:sp>
        <p:nvSpPr>
          <p:cNvPr id="14" name="Rectangle: Rounded Corners 11"/>
          <p:cNvSpPr/>
          <p:nvPr/>
        </p:nvSpPr>
        <p:spPr>
          <a:xfrm>
            <a:off x="8094980" y="5671820"/>
            <a:ext cx="436245" cy="4362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267736" y="2195166"/>
            <a:ext cx="22038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55608" y="2606594"/>
            <a:ext cx="636285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175688" y="2203248"/>
            <a:ext cx="26462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19"/>
          <p:cNvSpPr/>
          <p:nvPr/>
        </p:nvSpPr>
        <p:spPr>
          <a:xfrm>
            <a:off x="1803590" y="4282603"/>
            <a:ext cx="436418" cy="43641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Rectangle: Rounded Corners 20"/>
          <p:cNvSpPr/>
          <p:nvPr/>
        </p:nvSpPr>
        <p:spPr>
          <a:xfrm>
            <a:off x="1803590" y="4742737"/>
            <a:ext cx="436418" cy="43641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6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" name="Rectangle: Rounded Corners 21"/>
          <p:cNvSpPr/>
          <p:nvPr/>
        </p:nvSpPr>
        <p:spPr>
          <a:xfrm>
            <a:off x="7008317" y="5112310"/>
            <a:ext cx="436418" cy="43641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Rectangle: Rounded Corners 22"/>
          <p:cNvSpPr/>
          <p:nvPr/>
        </p:nvSpPr>
        <p:spPr>
          <a:xfrm>
            <a:off x="7882421" y="5121528"/>
            <a:ext cx="436418" cy="43641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6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56015" y="5132070"/>
            <a:ext cx="527685" cy="461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15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059975" y="5671580"/>
            <a:ext cx="527709" cy="461665"/>
            <a:chOff x="5434634" y="4795817"/>
            <a:chExt cx="527709" cy="461665"/>
          </a:xfrm>
        </p:grpSpPr>
        <p:sp>
          <p:nvSpPr>
            <p:cNvPr id="30" name="Rectangle: Rounded Corners 27"/>
            <p:cNvSpPr/>
            <p:nvPr/>
          </p:nvSpPr>
          <p:spPr>
            <a:xfrm>
              <a:off x="5490859" y="4807174"/>
              <a:ext cx="436418" cy="436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34634" y="4795817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15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9" y="525431"/>
            <a:ext cx="2325467" cy="1162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7" grpId="1" animBg="1"/>
      <p:bldP spid="22" grpId="0" animBg="1"/>
      <p:bldP spid="22" grpId="1" animBg="1"/>
      <p:bldP spid="23" grpId="0" animBg="1"/>
      <p:bldP spid="23" grpId="1" animBg="1"/>
      <p:bldP spid="12" grpId="0" animBg="1"/>
      <p:bldP spid="12" grpId="1" animBg="1"/>
      <p:bldP spid="14" grpId="0" animBg="1"/>
      <p:bldP spid="14" grpId="1" animBg="1"/>
      <p:bldP spid="24" grpId="0" animBg="1"/>
      <p:bldP spid="24" grpId="1" animBg="1"/>
      <p:bldP spid="25" grpId="0" animBg="1"/>
      <p:bldP spid="25" grpId="1" animBg="1"/>
      <p:bldP spid="28" grpId="0"/>
      <p:bldP spid="2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rcRect l="-38267" t="26201" r="36410" b="12046"/>
          <a:stretch>
            <a:fillRect/>
          </a:stretch>
        </p:blipFill>
        <p:spPr>
          <a:xfrm rot="5400000">
            <a:off x="292100" y="-5041900"/>
            <a:ext cx="11727815" cy="12071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rcRect l="4452" t="11188" b="11462"/>
          <a:stretch>
            <a:fillRect/>
          </a:stretch>
        </p:blipFill>
        <p:spPr>
          <a:xfrm rot="10800000">
            <a:off x="0" y="-117475"/>
            <a:ext cx="12395200" cy="7233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73706" y="1613855"/>
            <a:ext cx="10221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Có</a:t>
            </a:r>
            <a:r>
              <a:rPr lang="en-US" sz="2800" dirty="0"/>
              <a:t> 8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đang</a:t>
            </a:r>
            <a:r>
              <a:rPr lang="en-US" sz="2800" dirty="0"/>
              <a:t> </a:t>
            </a:r>
            <a:r>
              <a:rPr lang="en-US" sz="2800" dirty="0" err="1"/>
              <a:t>chơi</a:t>
            </a:r>
            <a:r>
              <a:rPr lang="en-US" sz="2800" dirty="0"/>
              <a:t> </a:t>
            </a:r>
            <a:r>
              <a:rPr lang="en-US" sz="2800" dirty="0" err="1"/>
              <a:t>kéo</a:t>
            </a:r>
            <a:r>
              <a:rPr lang="en-US" sz="2800" dirty="0"/>
              <a:t> co,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thêm</a:t>
            </a:r>
            <a:r>
              <a:rPr lang="en-US" sz="2800" dirty="0"/>
              <a:t> 4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chạy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cùng</a:t>
            </a:r>
            <a:r>
              <a:rPr lang="en-US" sz="2800" dirty="0"/>
              <a:t> </a:t>
            </a:r>
            <a:r>
              <a:rPr lang="en-US" sz="2800" dirty="0" err="1"/>
              <a:t>chơi</a:t>
            </a:r>
            <a:r>
              <a:rPr lang="en-US" sz="2800" dirty="0"/>
              <a:t>. </a:t>
            </a:r>
            <a:r>
              <a:rPr lang="en-US" sz="2800" dirty="0" err="1"/>
              <a:t>Hỏi</a:t>
            </a:r>
            <a:r>
              <a:rPr lang="en-US" sz="2800" dirty="0"/>
              <a:t> </a:t>
            </a:r>
            <a:r>
              <a:rPr lang="en-US" sz="2800" dirty="0" err="1"/>
              <a:t>lúc</a:t>
            </a:r>
            <a:r>
              <a:rPr lang="en-US" sz="2800" dirty="0"/>
              <a:t> </a:t>
            </a:r>
            <a:r>
              <a:rPr lang="en-US" sz="2800" dirty="0" err="1"/>
              <a:t>đó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bao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chơi</a:t>
            </a:r>
            <a:r>
              <a:rPr lang="en-US" sz="2800" dirty="0"/>
              <a:t> </a:t>
            </a:r>
            <a:r>
              <a:rPr lang="en-US" sz="2800" dirty="0" err="1"/>
              <a:t>kéo</a:t>
            </a:r>
            <a:r>
              <a:rPr lang="en-US" sz="2800" dirty="0"/>
              <a:t> co?</a:t>
            </a:r>
            <a:endParaRPr lang="en-US" sz="28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57334" y="2066325"/>
            <a:ext cx="15061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257334" y="2468109"/>
            <a:ext cx="732812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95589" y="2066325"/>
            <a:ext cx="33289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44640" y="1709978"/>
            <a:ext cx="712694" cy="71269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</a:t>
            </a:r>
            <a:endParaRPr lang="en-US" sz="4000" b="1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9" y="525431"/>
            <a:ext cx="2325467" cy="1162735"/>
          </a:xfrm>
          <a:prstGeom prst="rect">
            <a:avLst/>
          </a:prstGeom>
        </p:spPr>
      </p:pic>
      <p:sp>
        <p:nvSpPr>
          <p:cNvPr id="2" name="TextBox 15"/>
          <p:cNvSpPr txBox="1"/>
          <p:nvPr/>
        </p:nvSpPr>
        <p:spPr>
          <a:xfrm>
            <a:off x="544677" y="3129299"/>
            <a:ext cx="3619484" cy="30460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2400" i="1" dirty="0" err="1">
                <a:solidFill>
                  <a:srgbClr val="FF0000"/>
                </a:solidFill>
              </a:rPr>
              <a:t>       </a:t>
            </a:r>
            <a:r>
              <a:rPr lang="en-US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sz="32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: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: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…..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245735" y="3129280"/>
            <a:ext cx="6318885" cy="3046095"/>
          </a:xfrm>
          <a:prstGeom prst="rect">
            <a:avLst/>
          </a:prstGeom>
          <a:solidFill>
            <a:srgbClr val="FFFF99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32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là.</a:t>
            </a:r>
            <a:endPara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8 + 4 = 12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1348105" y="1056640"/>
            <a:ext cx="11276965" cy="2372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Vận dụng </a:t>
            </a:r>
            <a: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b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en-US" sz="6600" b="1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939415"/>
            <a:ext cx="10515600" cy="2112010"/>
          </a:xfrm>
        </p:spPr>
        <p:txBody>
          <a:bodyPr>
            <a:normAutofit/>
          </a:bodyPr>
          <a:p>
            <a: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Nhận xét tiết học</a:t>
            </a:r>
            <a:endParaRPr lang="en-US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7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1076</Words>
  <Application>WPS Slides</Application>
  <PresentationFormat>Widescreen</PresentationFormat>
  <Paragraphs>90</Paragraphs>
  <Slides>14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3" baseType="lpstr">
      <vt:lpstr>Arial</vt:lpstr>
      <vt:lpstr>SimSun</vt:lpstr>
      <vt:lpstr>Wingdings</vt:lpstr>
      <vt:lpstr>Calibri</vt:lpstr>
      <vt:lpstr>等线</vt:lpstr>
      <vt:lpstr>Arial-Rounded</vt:lpstr>
      <vt:lpstr>VNI 27 Bendigo</vt:lpstr>
      <vt:lpstr>等线</vt:lpstr>
      <vt:lpstr>Arial</vt:lpstr>
      <vt:lpstr>Microsoft YaHei</vt:lpstr>
      <vt:lpstr>Times New Roman</vt:lpstr>
      <vt:lpstr>Calibri Light</vt:lpstr>
      <vt:lpstr>Arial Unicode MS</vt:lpstr>
      <vt:lpstr>Times</vt:lpstr>
      <vt:lpstr>Calibri</vt:lpstr>
      <vt:lpstr>Trebuchet MS</vt:lpstr>
      <vt:lpstr>VNI-Vivi</vt:lpstr>
      <vt:lpstr>Office Theme</vt:lpstr>
      <vt:lpstr>1_Office Theme</vt:lpstr>
      <vt:lpstr>Giáo viên dạy: Trần Thị Thanh Bình Lớp 2/4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4. Nhận xét tiết học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7A1 Trần V.Giàu</cp:lastModifiedBy>
  <cp:revision>27</cp:revision>
  <dcterms:created xsi:type="dcterms:W3CDTF">2021-07-24T01:07:00Z</dcterms:created>
  <dcterms:modified xsi:type="dcterms:W3CDTF">2025-05-06T13:22:21Z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2C6E78591A014899A9159FF2A93EDE83_12</vt:lpwstr>
  </property>
  <property fmtid="{D5CDD505-2E9C-101B-9397-08002B2CF9AE}" pid="3" name="KSOProductBuildVer">
    <vt:lpwstr>1033-12.2.0.20795</vt:lpwstr>
  </property>
</Properties>
</file>