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25" r:id="rId2"/>
    <p:sldId id="266" r:id="rId3"/>
    <p:sldId id="268" r:id="rId4"/>
    <p:sldId id="267" r:id="rId5"/>
    <p:sldId id="272" r:id="rId6"/>
    <p:sldId id="273" r:id="rId7"/>
    <p:sldId id="506" r:id="rId8"/>
    <p:sldId id="304" r:id="rId9"/>
    <p:sldId id="523" r:id="rId10"/>
    <p:sldId id="325" r:id="rId11"/>
    <p:sldId id="276" r:id="rId12"/>
    <p:sldId id="52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7DD2C-007C-46C9-98E0-E66FD0093CEC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28A72-99B0-4718-B7FE-9012A13D8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38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346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630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886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3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97F697-5284-4A62-9B07-370CE14EBE5B}" type="slidenum">
              <a:rPr lang="zh-CN" altLang="en-US" smtClean="0">
                <a:solidFill>
                  <a:prstClr val="black"/>
                </a:solidFill>
                <a:ea typeface="宋体" panose="02010600030101010101" pitchFamily="2" charset="-122"/>
              </a:rPr>
              <a:pPr>
                <a:defRPr/>
              </a:pPr>
              <a:t>9</a:t>
            </a:fld>
            <a:endParaRPr lang="zh-CN" altLang="en-US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9820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813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B4B3B-EC99-F8D2-3B3A-64FCCCBAC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136F4-1653-05C4-EA9D-EDAB6C306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95026-EA8B-72ED-704A-22C61A0A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836-6BE9-C9C8-CC3E-00C761D44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461C7-568C-281C-103E-978EDCEE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50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5517-68BE-F10B-AE33-C2DC6E44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A0EB1-78A5-9B6A-85B0-D34722AD4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3BA8E-0D78-CE8C-FDE1-DB0E7F029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471A5-86C9-5F3D-08E1-54C130D47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E0E7E-F220-9EFB-B413-22B2396B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1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EE69-0598-C679-574D-F6D7E450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13773-7E07-E250-7800-AEEDC9CE2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68BFE-D921-66CE-038A-56467E45F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A451A-C6D1-19AE-3204-7790F34FA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EC632-00FC-47B6-4B08-97BC6F19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0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AB125-17BB-4021-B4AD-677F4C2A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E631B-8093-CD02-E0EE-9F3EB1806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7CB46-1CA8-CC89-7CD3-A46260C73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C64D0-07EC-ADD2-99E3-570890DA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E66B1-2E04-8410-A319-76F4E4058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AA177-9BFE-C901-3FD7-5C348FF90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2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E8985-ECB2-958E-10A3-9079AC5B0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29A9F-AC4A-583B-F565-492A56FE2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1F4C8-7760-57B2-464D-89E7AE155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0D1352-2E88-6370-9977-8D0DAC779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D04050-3C56-C0C5-5A48-62384E639B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BA1147-F7E2-919F-C99F-AC838221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AE8E89-7F54-F1D4-89F8-A1B0F6906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08B9CE-D3DC-7980-FB3A-AD558A13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D3FC-5126-83A6-8FD4-9D3733781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51E7BA-9607-F73A-97DB-114C76BC0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94AA0-5826-AB3D-B8FE-DA923B7D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3EBBC8-8A06-512A-D14C-23D2622B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6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D9BAE9-48ED-EC00-807C-D5D58F221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5B0B7-1A25-EDBB-1FC9-A45A93D9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B64DC-5001-62F9-239D-D034C7C7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5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CE866-DC90-CF8B-7A4F-CE6B2FCD4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A400C-0B74-16AE-D0F7-842E093E2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E682C-332C-8F5C-21CA-CAAE4DE31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12DF6-BD03-82BD-AFC7-FA180E7E8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6A816-6206-58E7-B784-4D7CAF129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945B1-B608-EEF5-9E5A-24AB4C71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7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9D8EE-18D5-0D0A-9081-60D051418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E8F854-E884-AEE1-DB49-C79F97D35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F66B4-F37E-EA75-89BE-4860D1579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8AA24-4F9F-8E4C-4616-20C4274EE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84C5E-D96A-3E80-A948-727E97C2C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40030-C7A7-DE3F-A683-CF9EB593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51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4DDDA-0C12-601B-9339-E4DCA38F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BBAB9F-37CD-602D-8178-74C96A4A7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33929-C453-CD60-09AD-CDCE75EB9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EACAC-7C8C-E2A9-E6A9-AFF9FBC2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B07A1-D01D-C665-5716-B2956B678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3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0F7941-5038-20A5-E4C5-FDF3F1684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C31B3C-F1D4-6199-2315-F31CA7F59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AAC7D-A6A7-AA36-B0BF-C666ED95C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D539A-3C1C-3BBA-85FE-CFEC0670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FC6BA-8ACC-AB35-6B6F-6201DDC1B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32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30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3D8BD-18B1-503A-04ED-01743931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8A534-14FB-2B5E-85B2-9A07CB9EC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E9458-766E-A3C5-1ED2-E8E784112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04504-990E-494B-85D6-26A58E1346F2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63695-9FF9-C353-9E6A-B8A3C9553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472E1-9C54-E446-8A4B-2199C0326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96BF6-7CDB-4280-AA77-DFF24DACA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3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17"/>
          <p:cNvSpPr/>
          <p:nvPr/>
        </p:nvSpPr>
        <p:spPr>
          <a:xfrm>
            <a:off x="-76201" y="-14642"/>
            <a:ext cx="12420601" cy="19435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  <a:gd name="connsiteX0-449" fmla="*/ 76 w 21676"/>
              <a:gd name="connsiteY0-450" fmla="*/ 0 h 23225"/>
              <a:gd name="connsiteX1-451" fmla="*/ 21676 w 21676"/>
              <a:gd name="connsiteY1-452" fmla="*/ 0 h 23225"/>
              <a:gd name="connsiteX2-453" fmla="*/ 21625 w 21676"/>
              <a:gd name="connsiteY2-454" fmla="*/ 18938 h 23225"/>
              <a:gd name="connsiteX3-455" fmla="*/ 17591 w 21676"/>
              <a:gd name="connsiteY3-456" fmla="*/ 19806 h 23225"/>
              <a:gd name="connsiteX4-457" fmla="*/ 8469 w 21676"/>
              <a:gd name="connsiteY4-458" fmla="*/ 23038 h 23225"/>
              <a:gd name="connsiteX5-459" fmla="*/ 1 w 21676"/>
              <a:gd name="connsiteY5-460" fmla="*/ 20416 h 23225"/>
              <a:gd name="connsiteX6-461" fmla="*/ 76 w 21676"/>
              <a:gd name="connsiteY6-462" fmla="*/ 0 h 23225"/>
              <a:gd name="connsiteX0-463" fmla="*/ 76 w 21676"/>
              <a:gd name="connsiteY0-464" fmla="*/ 0 h 23225"/>
              <a:gd name="connsiteX1-465" fmla="*/ 21676 w 21676"/>
              <a:gd name="connsiteY1-466" fmla="*/ 0 h 23225"/>
              <a:gd name="connsiteX2-467" fmla="*/ 21625 w 21676"/>
              <a:gd name="connsiteY2-468" fmla="*/ 18938 h 23225"/>
              <a:gd name="connsiteX3-469" fmla="*/ 17591 w 21676"/>
              <a:gd name="connsiteY3-470" fmla="*/ 19806 h 23225"/>
              <a:gd name="connsiteX4-471" fmla="*/ 8290 w 21676"/>
              <a:gd name="connsiteY4-472" fmla="*/ 23038 h 23225"/>
              <a:gd name="connsiteX5-473" fmla="*/ 1 w 21676"/>
              <a:gd name="connsiteY5-474" fmla="*/ 20416 h 23225"/>
              <a:gd name="connsiteX6-475" fmla="*/ 76 w 21676"/>
              <a:gd name="connsiteY6-476" fmla="*/ 0 h 23225"/>
              <a:gd name="connsiteX0-477" fmla="*/ 76 w 21676"/>
              <a:gd name="connsiteY0-478" fmla="*/ 0 h 23054"/>
              <a:gd name="connsiteX1-479" fmla="*/ 21676 w 21676"/>
              <a:gd name="connsiteY1-480" fmla="*/ 0 h 23054"/>
              <a:gd name="connsiteX2-481" fmla="*/ 21625 w 21676"/>
              <a:gd name="connsiteY2-482" fmla="*/ 18938 h 23054"/>
              <a:gd name="connsiteX3-483" fmla="*/ 17591 w 21676"/>
              <a:gd name="connsiteY3-484" fmla="*/ 19806 h 23054"/>
              <a:gd name="connsiteX4-485" fmla="*/ 8290 w 21676"/>
              <a:gd name="connsiteY4-486" fmla="*/ 23038 h 23054"/>
              <a:gd name="connsiteX5-487" fmla="*/ 1 w 21676"/>
              <a:gd name="connsiteY5-488" fmla="*/ 20416 h 23054"/>
              <a:gd name="connsiteX6-489" fmla="*/ 76 w 21676"/>
              <a:gd name="connsiteY6-490" fmla="*/ 0 h 23054"/>
              <a:gd name="connsiteX0-491" fmla="*/ 76 w 21676"/>
              <a:gd name="connsiteY0-492" fmla="*/ 0 h 23038"/>
              <a:gd name="connsiteX1-493" fmla="*/ 21676 w 21676"/>
              <a:gd name="connsiteY1-494" fmla="*/ 0 h 23038"/>
              <a:gd name="connsiteX2-495" fmla="*/ 21625 w 21676"/>
              <a:gd name="connsiteY2-496" fmla="*/ 18938 h 23038"/>
              <a:gd name="connsiteX3-497" fmla="*/ 17591 w 21676"/>
              <a:gd name="connsiteY3-498" fmla="*/ 19806 h 23038"/>
              <a:gd name="connsiteX4-499" fmla="*/ 8290 w 21676"/>
              <a:gd name="connsiteY4-500" fmla="*/ 23038 h 23038"/>
              <a:gd name="connsiteX5-501" fmla="*/ 1 w 21676"/>
              <a:gd name="connsiteY5-502" fmla="*/ 20416 h 23038"/>
              <a:gd name="connsiteX6-503" fmla="*/ 76 w 21676"/>
              <a:gd name="connsiteY6-504" fmla="*/ 0 h 23038"/>
              <a:gd name="connsiteX0-505" fmla="*/ 76 w 21676"/>
              <a:gd name="connsiteY0-506" fmla="*/ 0 h 23038"/>
              <a:gd name="connsiteX1-507" fmla="*/ 21676 w 21676"/>
              <a:gd name="connsiteY1-508" fmla="*/ 0 h 23038"/>
              <a:gd name="connsiteX2-509" fmla="*/ 21625 w 21676"/>
              <a:gd name="connsiteY2-510" fmla="*/ 18938 h 23038"/>
              <a:gd name="connsiteX3-511" fmla="*/ 18037 w 21676"/>
              <a:gd name="connsiteY3-512" fmla="*/ 19806 h 23038"/>
              <a:gd name="connsiteX4-513" fmla="*/ 8290 w 21676"/>
              <a:gd name="connsiteY4-514" fmla="*/ 23038 h 23038"/>
              <a:gd name="connsiteX5-515" fmla="*/ 1 w 21676"/>
              <a:gd name="connsiteY5-516" fmla="*/ 20416 h 23038"/>
              <a:gd name="connsiteX6-517" fmla="*/ 76 w 21676"/>
              <a:gd name="connsiteY6-518" fmla="*/ 0 h 23038"/>
              <a:gd name="connsiteX0-519" fmla="*/ 76 w 21676"/>
              <a:gd name="connsiteY0-520" fmla="*/ 0 h 23038"/>
              <a:gd name="connsiteX1-521" fmla="*/ 21676 w 21676"/>
              <a:gd name="connsiteY1-522" fmla="*/ 0 h 23038"/>
              <a:gd name="connsiteX2-523" fmla="*/ 21625 w 21676"/>
              <a:gd name="connsiteY2-524" fmla="*/ 19390 h 23038"/>
              <a:gd name="connsiteX3-525" fmla="*/ 18037 w 21676"/>
              <a:gd name="connsiteY3-526" fmla="*/ 19806 h 23038"/>
              <a:gd name="connsiteX4-527" fmla="*/ 8290 w 21676"/>
              <a:gd name="connsiteY4-528" fmla="*/ 23038 h 23038"/>
              <a:gd name="connsiteX5-529" fmla="*/ 1 w 21676"/>
              <a:gd name="connsiteY5-530" fmla="*/ 20416 h 23038"/>
              <a:gd name="connsiteX6-531" fmla="*/ 76 w 21676"/>
              <a:gd name="connsiteY6-532" fmla="*/ 0 h 23038"/>
              <a:gd name="connsiteX0-533" fmla="*/ 76 w 21676"/>
              <a:gd name="connsiteY0-534" fmla="*/ 0 h 23038"/>
              <a:gd name="connsiteX1-535" fmla="*/ 21676 w 21676"/>
              <a:gd name="connsiteY1-536" fmla="*/ 0 h 23038"/>
              <a:gd name="connsiteX2-537" fmla="*/ 21625 w 21676"/>
              <a:gd name="connsiteY2-538" fmla="*/ 19390 h 23038"/>
              <a:gd name="connsiteX3-539" fmla="*/ 18037 w 21676"/>
              <a:gd name="connsiteY3-540" fmla="*/ 19806 h 23038"/>
              <a:gd name="connsiteX4-541" fmla="*/ 8290 w 21676"/>
              <a:gd name="connsiteY4-542" fmla="*/ 23038 h 23038"/>
              <a:gd name="connsiteX5-543" fmla="*/ 1 w 21676"/>
              <a:gd name="connsiteY5-544" fmla="*/ 20416 h 23038"/>
              <a:gd name="connsiteX6-545" fmla="*/ 76 w 21676"/>
              <a:gd name="connsiteY6-546" fmla="*/ 0 h 23038"/>
              <a:gd name="connsiteX0-547" fmla="*/ 76 w 21676"/>
              <a:gd name="connsiteY0-548" fmla="*/ 0 h 23075"/>
              <a:gd name="connsiteX1-549" fmla="*/ 21676 w 21676"/>
              <a:gd name="connsiteY1-550" fmla="*/ 0 h 23075"/>
              <a:gd name="connsiteX2-551" fmla="*/ 21625 w 21676"/>
              <a:gd name="connsiteY2-552" fmla="*/ 19390 h 23075"/>
              <a:gd name="connsiteX3-553" fmla="*/ 18037 w 21676"/>
              <a:gd name="connsiteY3-554" fmla="*/ 19806 h 23075"/>
              <a:gd name="connsiteX4-555" fmla="*/ 8290 w 21676"/>
              <a:gd name="connsiteY4-556" fmla="*/ 23038 h 23075"/>
              <a:gd name="connsiteX5-557" fmla="*/ 1 w 21676"/>
              <a:gd name="connsiteY5-558" fmla="*/ 20416 h 23075"/>
              <a:gd name="connsiteX6-559" fmla="*/ 76 w 21676"/>
              <a:gd name="connsiteY6-560" fmla="*/ 0 h 2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075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4088"/>
                  <a:pt x="21625" y="19390"/>
                </a:cubicBezTo>
                <a:cubicBezTo>
                  <a:pt x="19315" y="19388"/>
                  <a:pt x="20217" y="19028"/>
                  <a:pt x="18037" y="19806"/>
                </a:cubicBezTo>
                <a:cubicBezTo>
                  <a:pt x="15320" y="20859"/>
                  <a:pt x="10963" y="22677"/>
                  <a:pt x="8290" y="23038"/>
                </a:cubicBezTo>
                <a:cubicBezTo>
                  <a:pt x="5677" y="23406"/>
                  <a:pt x="1035" y="20921"/>
                  <a:pt x="1" y="20416"/>
                </a:cubicBezTo>
                <a:cubicBezTo>
                  <a:pt x="-16" y="15915"/>
                  <a:pt x="93" y="4501"/>
                  <a:pt x="76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lowchart: Document 17"/>
          <p:cNvSpPr/>
          <p:nvPr/>
        </p:nvSpPr>
        <p:spPr>
          <a:xfrm>
            <a:off x="-76199" y="-14642"/>
            <a:ext cx="12420599" cy="167640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677838" y="2582835"/>
            <a:ext cx="8187023" cy="1254880"/>
            <a:chOff x="1021645" y="2277584"/>
            <a:chExt cx="6674556" cy="1284766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413" y="2469755"/>
              <a:ext cx="5768788" cy="1092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645" y="2277584"/>
              <a:ext cx="1154994" cy="1284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787453" y="2527188"/>
              <a:ext cx="5121462" cy="785556"/>
            </a:xfrm>
            <a:prstGeom prst="rect">
              <a:avLst/>
            </a:prstGeom>
            <a:noFill/>
          </p:spPr>
          <p:txBody>
            <a:bodyPr wrap="square" lIns="89301" tIns="44651" rIns="89301" bIns="44651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TIẾNG VIỆT LỚP 2  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73769" y="378460"/>
            <a:ext cx="10761044" cy="707838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TRƯỜNG TIỂU HỌC PHÚ HÒA 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" y="6705600"/>
            <a:ext cx="12192000" cy="2190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spcCol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0BE7C-9D41-3DB2-424B-9DF2289E5984}"/>
              </a:ext>
            </a:extLst>
          </p:cNvPr>
          <p:cNvSpPr txBox="1"/>
          <p:nvPr/>
        </p:nvSpPr>
        <p:spPr>
          <a:xfrm>
            <a:off x="6939815" y="5091764"/>
            <a:ext cx="5082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GV : TRỊNH THỊ HẠNH </a:t>
            </a:r>
          </a:p>
        </p:txBody>
      </p:sp>
    </p:spTree>
    <p:extLst>
      <p:ext uri="{BB962C8B-B14F-4D97-AF65-F5344CB8AC3E}">
        <p14:creationId xmlns:p14="http://schemas.microsoft.com/office/powerpoint/2010/main" val="380613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17"/>
          <p:cNvSpPr/>
          <p:nvPr/>
        </p:nvSpPr>
        <p:spPr>
          <a:xfrm>
            <a:off x="-76201" y="-14642"/>
            <a:ext cx="12420601" cy="19435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  <a:gd name="connsiteX0-449" fmla="*/ 76 w 21676"/>
              <a:gd name="connsiteY0-450" fmla="*/ 0 h 23225"/>
              <a:gd name="connsiteX1-451" fmla="*/ 21676 w 21676"/>
              <a:gd name="connsiteY1-452" fmla="*/ 0 h 23225"/>
              <a:gd name="connsiteX2-453" fmla="*/ 21625 w 21676"/>
              <a:gd name="connsiteY2-454" fmla="*/ 18938 h 23225"/>
              <a:gd name="connsiteX3-455" fmla="*/ 17591 w 21676"/>
              <a:gd name="connsiteY3-456" fmla="*/ 19806 h 23225"/>
              <a:gd name="connsiteX4-457" fmla="*/ 8469 w 21676"/>
              <a:gd name="connsiteY4-458" fmla="*/ 23038 h 23225"/>
              <a:gd name="connsiteX5-459" fmla="*/ 1 w 21676"/>
              <a:gd name="connsiteY5-460" fmla="*/ 20416 h 23225"/>
              <a:gd name="connsiteX6-461" fmla="*/ 76 w 21676"/>
              <a:gd name="connsiteY6-462" fmla="*/ 0 h 23225"/>
              <a:gd name="connsiteX0-463" fmla="*/ 76 w 21676"/>
              <a:gd name="connsiteY0-464" fmla="*/ 0 h 23225"/>
              <a:gd name="connsiteX1-465" fmla="*/ 21676 w 21676"/>
              <a:gd name="connsiteY1-466" fmla="*/ 0 h 23225"/>
              <a:gd name="connsiteX2-467" fmla="*/ 21625 w 21676"/>
              <a:gd name="connsiteY2-468" fmla="*/ 18938 h 23225"/>
              <a:gd name="connsiteX3-469" fmla="*/ 17591 w 21676"/>
              <a:gd name="connsiteY3-470" fmla="*/ 19806 h 23225"/>
              <a:gd name="connsiteX4-471" fmla="*/ 8290 w 21676"/>
              <a:gd name="connsiteY4-472" fmla="*/ 23038 h 23225"/>
              <a:gd name="connsiteX5-473" fmla="*/ 1 w 21676"/>
              <a:gd name="connsiteY5-474" fmla="*/ 20416 h 23225"/>
              <a:gd name="connsiteX6-475" fmla="*/ 76 w 21676"/>
              <a:gd name="connsiteY6-476" fmla="*/ 0 h 23225"/>
              <a:gd name="connsiteX0-477" fmla="*/ 76 w 21676"/>
              <a:gd name="connsiteY0-478" fmla="*/ 0 h 23054"/>
              <a:gd name="connsiteX1-479" fmla="*/ 21676 w 21676"/>
              <a:gd name="connsiteY1-480" fmla="*/ 0 h 23054"/>
              <a:gd name="connsiteX2-481" fmla="*/ 21625 w 21676"/>
              <a:gd name="connsiteY2-482" fmla="*/ 18938 h 23054"/>
              <a:gd name="connsiteX3-483" fmla="*/ 17591 w 21676"/>
              <a:gd name="connsiteY3-484" fmla="*/ 19806 h 23054"/>
              <a:gd name="connsiteX4-485" fmla="*/ 8290 w 21676"/>
              <a:gd name="connsiteY4-486" fmla="*/ 23038 h 23054"/>
              <a:gd name="connsiteX5-487" fmla="*/ 1 w 21676"/>
              <a:gd name="connsiteY5-488" fmla="*/ 20416 h 23054"/>
              <a:gd name="connsiteX6-489" fmla="*/ 76 w 21676"/>
              <a:gd name="connsiteY6-490" fmla="*/ 0 h 23054"/>
              <a:gd name="connsiteX0-491" fmla="*/ 76 w 21676"/>
              <a:gd name="connsiteY0-492" fmla="*/ 0 h 23038"/>
              <a:gd name="connsiteX1-493" fmla="*/ 21676 w 21676"/>
              <a:gd name="connsiteY1-494" fmla="*/ 0 h 23038"/>
              <a:gd name="connsiteX2-495" fmla="*/ 21625 w 21676"/>
              <a:gd name="connsiteY2-496" fmla="*/ 18938 h 23038"/>
              <a:gd name="connsiteX3-497" fmla="*/ 17591 w 21676"/>
              <a:gd name="connsiteY3-498" fmla="*/ 19806 h 23038"/>
              <a:gd name="connsiteX4-499" fmla="*/ 8290 w 21676"/>
              <a:gd name="connsiteY4-500" fmla="*/ 23038 h 23038"/>
              <a:gd name="connsiteX5-501" fmla="*/ 1 w 21676"/>
              <a:gd name="connsiteY5-502" fmla="*/ 20416 h 23038"/>
              <a:gd name="connsiteX6-503" fmla="*/ 76 w 21676"/>
              <a:gd name="connsiteY6-504" fmla="*/ 0 h 23038"/>
              <a:gd name="connsiteX0-505" fmla="*/ 76 w 21676"/>
              <a:gd name="connsiteY0-506" fmla="*/ 0 h 23038"/>
              <a:gd name="connsiteX1-507" fmla="*/ 21676 w 21676"/>
              <a:gd name="connsiteY1-508" fmla="*/ 0 h 23038"/>
              <a:gd name="connsiteX2-509" fmla="*/ 21625 w 21676"/>
              <a:gd name="connsiteY2-510" fmla="*/ 18938 h 23038"/>
              <a:gd name="connsiteX3-511" fmla="*/ 18037 w 21676"/>
              <a:gd name="connsiteY3-512" fmla="*/ 19806 h 23038"/>
              <a:gd name="connsiteX4-513" fmla="*/ 8290 w 21676"/>
              <a:gd name="connsiteY4-514" fmla="*/ 23038 h 23038"/>
              <a:gd name="connsiteX5-515" fmla="*/ 1 w 21676"/>
              <a:gd name="connsiteY5-516" fmla="*/ 20416 h 23038"/>
              <a:gd name="connsiteX6-517" fmla="*/ 76 w 21676"/>
              <a:gd name="connsiteY6-518" fmla="*/ 0 h 23038"/>
              <a:gd name="connsiteX0-519" fmla="*/ 76 w 21676"/>
              <a:gd name="connsiteY0-520" fmla="*/ 0 h 23038"/>
              <a:gd name="connsiteX1-521" fmla="*/ 21676 w 21676"/>
              <a:gd name="connsiteY1-522" fmla="*/ 0 h 23038"/>
              <a:gd name="connsiteX2-523" fmla="*/ 21625 w 21676"/>
              <a:gd name="connsiteY2-524" fmla="*/ 19390 h 23038"/>
              <a:gd name="connsiteX3-525" fmla="*/ 18037 w 21676"/>
              <a:gd name="connsiteY3-526" fmla="*/ 19806 h 23038"/>
              <a:gd name="connsiteX4-527" fmla="*/ 8290 w 21676"/>
              <a:gd name="connsiteY4-528" fmla="*/ 23038 h 23038"/>
              <a:gd name="connsiteX5-529" fmla="*/ 1 w 21676"/>
              <a:gd name="connsiteY5-530" fmla="*/ 20416 h 23038"/>
              <a:gd name="connsiteX6-531" fmla="*/ 76 w 21676"/>
              <a:gd name="connsiteY6-532" fmla="*/ 0 h 23038"/>
              <a:gd name="connsiteX0-533" fmla="*/ 76 w 21676"/>
              <a:gd name="connsiteY0-534" fmla="*/ 0 h 23038"/>
              <a:gd name="connsiteX1-535" fmla="*/ 21676 w 21676"/>
              <a:gd name="connsiteY1-536" fmla="*/ 0 h 23038"/>
              <a:gd name="connsiteX2-537" fmla="*/ 21625 w 21676"/>
              <a:gd name="connsiteY2-538" fmla="*/ 19390 h 23038"/>
              <a:gd name="connsiteX3-539" fmla="*/ 18037 w 21676"/>
              <a:gd name="connsiteY3-540" fmla="*/ 19806 h 23038"/>
              <a:gd name="connsiteX4-541" fmla="*/ 8290 w 21676"/>
              <a:gd name="connsiteY4-542" fmla="*/ 23038 h 23038"/>
              <a:gd name="connsiteX5-543" fmla="*/ 1 w 21676"/>
              <a:gd name="connsiteY5-544" fmla="*/ 20416 h 23038"/>
              <a:gd name="connsiteX6-545" fmla="*/ 76 w 21676"/>
              <a:gd name="connsiteY6-546" fmla="*/ 0 h 23038"/>
              <a:gd name="connsiteX0-547" fmla="*/ 76 w 21676"/>
              <a:gd name="connsiteY0-548" fmla="*/ 0 h 23075"/>
              <a:gd name="connsiteX1-549" fmla="*/ 21676 w 21676"/>
              <a:gd name="connsiteY1-550" fmla="*/ 0 h 23075"/>
              <a:gd name="connsiteX2-551" fmla="*/ 21625 w 21676"/>
              <a:gd name="connsiteY2-552" fmla="*/ 19390 h 23075"/>
              <a:gd name="connsiteX3-553" fmla="*/ 18037 w 21676"/>
              <a:gd name="connsiteY3-554" fmla="*/ 19806 h 23075"/>
              <a:gd name="connsiteX4-555" fmla="*/ 8290 w 21676"/>
              <a:gd name="connsiteY4-556" fmla="*/ 23038 h 23075"/>
              <a:gd name="connsiteX5-557" fmla="*/ 1 w 21676"/>
              <a:gd name="connsiteY5-558" fmla="*/ 20416 h 23075"/>
              <a:gd name="connsiteX6-559" fmla="*/ 76 w 21676"/>
              <a:gd name="connsiteY6-560" fmla="*/ 0 h 2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075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4088"/>
                  <a:pt x="21625" y="19390"/>
                </a:cubicBezTo>
                <a:cubicBezTo>
                  <a:pt x="19315" y="19388"/>
                  <a:pt x="20217" y="19028"/>
                  <a:pt x="18037" y="19806"/>
                </a:cubicBezTo>
                <a:cubicBezTo>
                  <a:pt x="15320" y="20859"/>
                  <a:pt x="10963" y="22677"/>
                  <a:pt x="8290" y="23038"/>
                </a:cubicBezTo>
                <a:cubicBezTo>
                  <a:pt x="5677" y="23406"/>
                  <a:pt x="1035" y="20921"/>
                  <a:pt x="1" y="20416"/>
                </a:cubicBezTo>
                <a:cubicBezTo>
                  <a:pt x="-16" y="15915"/>
                  <a:pt x="93" y="4501"/>
                  <a:pt x="76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lowchart: Document 17"/>
          <p:cNvSpPr/>
          <p:nvPr/>
        </p:nvSpPr>
        <p:spPr>
          <a:xfrm>
            <a:off x="-76199" y="-14642"/>
            <a:ext cx="12420599" cy="167640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54840" y="2746907"/>
            <a:ext cx="8187023" cy="1254882"/>
            <a:chOff x="1021645" y="2277582"/>
            <a:chExt cx="6674556" cy="1284768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413" y="2469755"/>
              <a:ext cx="5768788" cy="1092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645" y="2277584"/>
              <a:ext cx="1154994" cy="1284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890793" y="2277582"/>
              <a:ext cx="5121462" cy="1037641"/>
            </a:xfrm>
            <a:prstGeom prst="rect">
              <a:avLst/>
            </a:prstGeom>
            <a:noFill/>
          </p:spPr>
          <p:txBody>
            <a:bodyPr wrap="square" lIns="89301" tIns="44651" rIns="89301" bIns="44651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Lũy</a:t>
              </a:r>
              <a:r>
                <a:rPr kumimoji="0" lang="en-US" sz="6000" b="1" i="0" u="none" strike="noStrike" kern="1200" cap="none" spc="0" normalizeH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6000" b="1" i="0" u="none" strike="noStrike" kern="1200" cap="none" spc="0" normalizeH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tre</a:t>
              </a: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02418" y="2582835"/>
            <a:ext cx="967557" cy="1231900"/>
          </a:xfrm>
          <a:prstGeom prst="rect">
            <a:avLst/>
          </a:prstGeom>
          <a:noFill/>
        </p:spPr>
        <p:txBody>
          <a:bodyPr wrap="square" lIns="89301" tIns="44651" rIns="89301" bIns="4465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5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312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95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8</a:t>
            </a:r>
            <a:endParaRPr kumimoji="0" lang="en-US" sz="429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" y="6705600"/>
            <a:ext cx="12192000" cy="2190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spcCol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867660" y="1442085"/>
            <a:ext cx="6456680" cy="2016125"/>
            <a:chOff x="2118480" y="1316166"/>
            <a:chExt cx="1512168" cy="1512168"/>
          </a:xfrm>
        </p:grpSpPr>
        <p:sp>
          <p:nvSpPr>
            <p:cNvPr id="16" name="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208337" y="1556684"/>
              <a:ext cx="1378326" cy="99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Microsoft YaHei" panose="020B0503020204020204" charset="-122"/>
                  <a:cs typeface="Arial Rounded MT Bold" panose="020F0704030504030204" pitchFamily="34" charset="0"/>
                </a:rPr>
                <a:t>Tiết 1 + 2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Microsoft YaHei" panose="020B0503020204020204" charset="-122"/>
                <a:cs typeface="Arial Rounded MT Bold" panose="020F0704030504030204" pitchFamily="3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21" name="Content Placeholder 20" descr="logo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10700385" y="-88265"/>
            <a:ext cx="1564640" cy="1598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495" y="1720103"/>
            <a:ext cx="8559893" cy="341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>
            <a:extLst>
              <a:ext uri="{FF2B5EF4-FFF2-40B4-BE49-F238E27FC236}">
                <a16:creationId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10025791" y="5888157"/>
            <a:ext cx="1998345" cy="84518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mẫu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50148" y="244118"/>
            <a:ext cx="195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Lũy tre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670" y="1089303"/>
            <a:ext cx="49854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Mỗi sớm mai thức dậy 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Lũy tre xanh rì rào 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Ngọn tre cong gọng vó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Kéo mặt trời lên cao.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8229" y="3579833"/>
            <a:ext cx="52343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Những trưa đồng đầy nắng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Trâu nằm nhai bóng râm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Tre bần thần nhớ gió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Chợt về đầy tiếng chim.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8112" y="3579833"/>
            <a:ext cx="66059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xuống núi ngủ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Tre nâng vầng trăng lên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Sao,sao treo đầy cành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Suốt đêm dài thắp sáng.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89224" y="1089303"/>
            <a:ext cx="537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Bỗng gà lên tiếng gáy 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Xôn sao ngoài lũy tre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Đêm chuyền dần về sáng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Mầm măng đợi nắng về.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371016" y="755091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C44A66A-CFBC-4185-A688-03B3CA2D55C7}"/>
              </a:ext>
            </a:extLst>
          </p:cNvPr>
          <p:cNvGrpSpPr/>
          <p:nvPr/>
        </p:nvGrpSpPr>
        <p:grpSpPr>
          <a:xfrm>
            <a:off x="3842836" y="1993081"/>
            <a:ext cx="6916419" cy="2315210"/>
            <a:chOff x="3815445" y="140918"/>
            <a:chExt cx="3822655" cy="231519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539DEE3-0D31-4D4B-B17C-13F497CFC2B4}"/>
                </a:ext>
              </a:extLst>
            </p:cNvPr>
            <p:cNvGrpSpPr/>
            <p:nvPr/>
          </p:nvGrpSpPr>
          <p:grpSpPr>
            <a:xfrm>
              <a:off x="3815445" y="140918"/>
              <a:ext cx="3822655" cy="2315191"/>
              <a:chOff x="181619" y="1261924"/>
              <a:chExt cx="2109019" cy="2109019"/>
            </a:xfrm>
          </p:grpSpPr>
          <p:sp>
            <p:nvSpPr>
              <p:cNvPr id="29" name="Hexagon 28">
                <a:extLst>
                  <a:ext uri="{FF2B5EF4-FFF2-40B4-BE49-F238E27FC236}">
                    <a16:creationId xmlns:a16="http://schemas.microsoft.com/office/drawing/2014/main" id="{3EEDFF07-C64F-4FF0-923E-4B48D1B444BF}"/>
                  </a:ext>
                </a:extLst>
              </p:cNvPr>
              <p:cNvSpPr/>
              <p:nvPr/>
            </p:nvSpPr>
            <p:spPr>
              <a:xfrm>
                <a:off x="181619" y="1261924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84C34AA-C2BA-4DD7-9967-7C7586E86BEC}"/>
                  </a:ext>
                </a:extLst>
              </p:cNvPr>
              <p:cNvSpPr txBox="1"/>
              <p:nvPr/>
            </p:nvSpPr>
            <p:spPr>
              <a:xfrm>
                <a:off x="311048" y="1553831"/>
                <a:ext cx="1808630" cy="1373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600">
                    <a:solidFill>
                      <a:srgbClr val="FF0000"/>
                    </a:solidFill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b</a:t>
                </a:r>
                <a:r>
                  <a:rPr kumimoji="0" lang="en-US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ần thần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vi-VN" sz="2800">
                    <a:solidFill>
                      <a:srgbClr val="231F20"/>
                    </a:solidFill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chỉ tâm trạng nhớ thương, lưu luyến, nghĩ ngợi</a:t>
                </a:r>
                <a:endPara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endParaRPr>
              </a:p>
            </p:txBody>
          </p:sp>
        </p:grpSp>
        <p:cxnSp>
          <p:nvCxnSpPr>
            <p:cNvPr id="26" name="10">
              <a:extLst>
                <a:ext uri="{FF2B5EF4-FFF2-40B4-BE49-F238E27FC236}">
                  <a16:creationId xmlns:a16="http://schemas.microsoft.com/office/drawing/2014/main" id="{A116BEF2-535D-41B5-BB8D-B674141EBBC4}"/>
                </a:ext>
              </a:extLst>
            </p:cNvPr>
            <p:cNvCxnSpPr/>
            <p:nvPr/>
          </p:nvCxnSpPr>
          <p:spPr>
            <a:xfrm>
              <a:off x="5078941" y="1024608"/>
              <a:ext cx="1426280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>
            <a:extLst>
              <a:ext uri="{FF2B5EF4-FFF2-40B4-BE49-F238E27FC236}">
                <a16:creationId xmlns:a16="http://schemas.microsoft.com/office/drawing/2014/main" id="{AB44F01F-64FB-403D-8BC3-EE4DB1671F6A}"/>
              </a:ext>
            </a:extLst>
          </p:cNvPr>
          <p:cNvSpPr/>
          <p:nvPr/>
        </p:nvSpPr>
        <p:spPr>
          <a:xfrm>
            <a:off x="9261074" y="5828207"/>
            <a:ext cx="2719140" cy="102979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50148" y="244118"/>
            <a:ext cx="195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Lũy tre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2394" y="1111756"/>
            <a:ext cx="49854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Mỗi sớm mai thức dậy 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Lũy tre xanh rì rào 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Ngọn tre cong gọng vó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Kéo mặt trời lên cao.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2394" y="3605072"/>
            <a:ext cx="52343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Những trưa đồng đầy nắng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Trâu nằm nhai bóng râm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Tre bần thần nhớ gió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Chợt về đầy tiếng chim.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6083" y="3605072"/>
            <a:ext cx="66059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xuống núi ngủ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Tre nâng vầng trăng lên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Sao,sao treo đầy cành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Suốt đêm dài thắp sáng.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6083" y="1111756"/>
            <a:ext cx="537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Bỗng gà lên tiếng gáy 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Xôn sao ngoài lũy tre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Đêm chuyền dần về sáng</a:t>
            </a: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Mầm măng đợi nắng về.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4843026" y="124092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4161708" y="174038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4896811" y="227936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4573948" y="285244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4650148" y="285244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5628366" y="362166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5210576" y="419333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4573948" y="472068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5067141" y="530235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5154345" y="530235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414588" y="124092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387492" y="179694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1073494" y="227958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997294" y="283660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1093506" y="283389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742438" y="360507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780538" y="426332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490788" y="4757199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845330" y="531690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4623003-392C-4CA6-84A2-08F3B203A94E}"/>
              </a:ext>
            </a:extLst>
          </p:cNvPr>
          <p:cNvCxnSpPr/>
          <p:nvPr/>
        </p:nvCxnSpPr>
        <p:spPr>
          <a:xfrm flipH="1">
            <a:off x="10923557" y="530261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69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8025" y="1906270"/>
            <a:ext cx="56965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Verdana" panose="020B0604030504040204" charset="0"/>
                <a:ea typeface="Microsoft YaHei" panose="020B0503020204020204" charset="-122"/>
                <a:cs typeface="Verdana" panose="020B0604030504040204" charset="0"/>
                <a:sym typeface="+mn-ea"/>
              </a:rPr>
              <a:t>Trả lời câu hỏi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charset="0"/>
              <a:ea typeface="+mn-ea"/>
              <a:cs typeface="Verdan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03703" y="163457"/>
            <a:ext cx="195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Lũy tre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4441" y="869710"/>
            <a:ext cx="49854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 sớm mai thức dậy 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Lũy tre xanh rì rào 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Ngọn tre cong gọng vó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Kéo mặt trời lên cao.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4441" y="3174768"/>
            <a:ext cx="52343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trưa đồng đầy nắng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Trâu nằm nhai bóng râm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 bần thần nhớ gió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Chợt về đầy tiếng chim.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8130" y="3174768"/>
            <a:ext cx="66059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xuống núi ngủ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 nâng vầng trăng lên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Sao,sao treo đầy cành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Suốt đêm dài thắp sáng.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7788" y="869710"/>
            <a:ext cx="53726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Bỗng gà lên tiếng gáy 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Xôn sao ngoài lũy tre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Đêm chuyền dần về sáng</a:t>
            </a:r>
          </a:p>
          <a:p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Mầm măng đợi nắng về.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12FD35-A33C-446F-AE51-FD7DA0AF6ED3}"/>
              </a:ext>
            </a:extLst>
          </p:cNvPr>
          <p:cNvSpPr txBox="1"/>
          <p:nvPr/>
        </p:nvSpPr>
        <p:spPr>
          <a:xfrm>
            <a:off x="309282" y="5370821"/>
            <a:ext cx="115711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1.Tìm</a:t>
            </a:r>
            <a:r>
              <a:rPr kumimoji="0" lang="en-US" sz="3400" b="1" i="0" u="none" strike="noStrike" kern="1200" cap="none" spc="0" normalizeH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những câu thơ miêu tả cây tre vào lúc mặt trời mọc?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914400" y="1900761"/>
            <a:ext cx="2971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41294" y="2402785"/>
            <a:ext cx="3617259" cy="176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B12FD35-A33C-446F-AE51-FD7DA0AF6ED3}"/>
              </a:ext>
            </a:extLst>
          </p:cNvPr>
          <p:cNvSpPr txBox="1"/>
          <p:nvPr/>
        </p:nvSpPr>
        <p:spPr>
          <a:xfrm>
            <a:off x="309282" y="5389814"/>
            <a:ext cx="121148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Câu thơ nào ở khổ thơ thứ hai cho thấy tre cũng như người </a:t>
            </a:r>
            <a:r>
              <a:rPr kumimoji="0" lang="en-US" sz="3400" b="1" i="0" u="none" strike="noStrike" kern="1200" cap="none" spc="0" normalizeH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12FD35-A33C-446F-AE51-FD7DA0AF6ED3}"/>
              </a:ext>
            </a:extLst>
          </p:cNvPr>
          <p:cNvSpPr txBox="1"/>
          <p:nvPr/>
        </p:nvSpPr>
        <p:spPr>
          <a:xfrm>
            <a:off x="77165" y="5357412"/>
            <a:ext cx="121148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3.Ở khổ thơ thứ ba, hình ảnh lũy tre được miêu tả những lúc nào</a:t>
            </a:r>
            <a:r>
              <a:rPr kumimoji="0" lang="en-US" sz="3400" b="1" i="0" u="none" strike="noStrike" kern="1200" cap="none" spc="0" normalizeH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12FD35-A33C-446F-AE51-FD7DA0AF6ED3}"/>
              </a:ext>
            </a:extLst>
          </p:cNvPr>
          <p:cNvSpPr txBox="1"/>
          <p:nvPr/>
        </p:nvSpPr>
        <p:spPr>
          <a:xfrm>
            <a:off x="77165" y="5389814"/>
            <a:ext cx="121148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Ở khổ thơ thứ ba, hình ảnh lũy tre được miêu tả vào lúc đêm tối 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914400" y="4687616"/>
            <a:ext cx="3348111" cy="176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B12FD35-A33C-446F-AE51-FD7DA0AF6ED3}"/>
              </a:ext>
            </a:extLst>
          </p:cNvPr>
          <p:cNvSpPr txBox="1"/>
          <p:nvPr/>
        </p:nvSpPr>
        <p:spPr>
          <a:xfrm>
            <a:off x="193223" y="5351828"/>
            <a:ext cx="121148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4. Em thích hình ảnh nào nhất trong bài thơ?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6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1" grpId="0"/>
      <p:bldP spid="11" grpId="1"/>
      <p:bldP spid="16" grpId="0"/>
      <p:bldP spid="16" grpId="1"/>
      <p:bldP spid="19" grpId="0"/>
      <p:bldP spid="19" grpId="1"/>
      <p:bldP spid="20" grpId="0"/>
      <p:bldP spid="20" grpId="1"/>
      <p:bldP spid="22" grpId="0"/>
      <p:bldP spid="2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8025" y="1906270"/>
            <a:ext cx="5696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Hoạt</a:t>
            </a:r>
            <a:r>
              <a:rPr kumimoji="0" lang="en-US" altLang="zh-CN" sz="9600" b="1" i="1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động</a:t>
            </a:r>
            <a:r>
              <a:rPr kumimoji="0" lang="en-US" altLang="zh-CN" sz="9600" b="1" i="1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luyện</a:t>
            </a:r>
            <a:r>
              <a:rPr kumimoji="0" lang="en-US" altLang="zh-CN" sz="9600" b="1" i="1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 </a:t>
            </a: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tập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6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152B37-8418-4A4A-B56B-298992E5B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257" y="605143"/>
            <a:ext cx="10515600" cy="6589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vi-VN" sz="3600" b="0" i="0" dirty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  <a:r>
              <a:rPr lang="vi-VN" sz="3600" b="0" i="0">
                <a:solidFill>
                  <a:srgbClr val="00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60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 những từ ngữ chỉ thời gian trong bài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D0152B37-8418-4A4A-B56B-298992E5BC95}"/>
              </a:ext>
            </a:extLst>
          </p:cNvPr>
          <p:cNvSpPr txBox="1">
            <a:spLocks/>
          </p:cNvSpPr>
          <p:nvPr/>
        </p:nvSpPr>
        <p:spPr>
          <a:xfrm>
            <a:off x="1868405" y="1134211"/>
            <a:ext cx="6683924" cy="892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Sớm mai, trưa, đêm, sáng 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D0152B37-8418-4A4A-B56B-298992E5BC95}"/>
              </a:ext>
            </a:extLst>
          </p:cNvPr>
          <p:cNvSpPr txBox="1">
            <a:spLocks/>
          </p:cNvSpPr>
          <p:nvPr/>
        </p:nvSpPr>
        <p:spPr>
          <a:xfrm>
            <a:off x="639739" y="2674639"/>
            <a:ext cx="10830636" cy="4147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2, Tìm thêm những từ ngữ chỉ thời gian mà em biết.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D0152B37-8418-4A4A-B56B-298992E5BC95}"/>
              </a:ext>
            </a:extLst>
          </p:cNvPr>
          <p:cNvSpPr txBox="1">
            <a:spLocks/>
          </p:cNvSpPr>
          <p:nvPr/>
        </p:nvSpPr>
        <p:spPr>
          <a:xfrm>
            <a:off x="3226557" y="3618488"/>
            <a:ext cx="5325771" cy="4147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 , tháng, năm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490" y="2416409"/>
            <a:ext cx="7513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1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ea"/>
              </a:rPr>
              <a:t>VẬN DỤNG 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80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497</Words>
  <Application>Microsoft Office PowerPoint</Application>
  <PresentationFormat>Widescreen</PresentationFormat>
  <Paragraphs>85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宋体</vt:lpstr>
      <vt:lpstr>Arial</vt:lpstr>
      <vt:lpstr>Arial Rounded MT Bold</vt:lpstr>
      <vt:lpstr>Arial-Rounded</vt:lpstr>
      <vt:lpstr>Calibri</vt:lpstr>
      <vt:lpstr>Calibri Light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Tìm những từ ngữ chỉ thời gian trong bài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Dang Thi Minh Tam</dc:creator>
  <cp:lastModifiedBy>Dang Thi Minh Tam</cp:lastModifiedBy>
  <cp:revision>1</cp:revision>
  <dcterms:created xsi:type="dcterms:W3CDTF">2025-05-06T13:01:30Z</dcterms:created>
  <dcterms:modified xsi:type="dcterms:W3CDTF">2025-05-06T13:13:37Z</dcterms:modified>
</cp:coreProperties>
</file>