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380" r:id="rId2"/>
    <p:sldId id="379" r:id="rId3"/>
    <p:sldId id="495" r:id="rId4"/>
    <p:sldId id="498" r:id="rId5"/>
    <p:sldId id="499" r:id="rId6"/>
    <p:sldId id="434" r:id="rId7"/>
    <p:sldId id="436" r:id="rId8"/>
    <p:sldId id="503" r:id="rId9"/>
    <p:sldId id="439" r:id="rId10"/>
    <p:sldId id="505" r:id="rId11"/>
    <p:sldId id="323" r:id="rId12"/>
    <p:sldId id="322" r:id="rId13"/>
    <p:sldId id="315" r:id="rId14"/>
    <p:sldId id="461" r:id="rId15"/>
    <p:sldId id="269" r:id="rId16"/>
    <p:sldId id="262" r:id="rId17"/>
    <p:sldId id="270" r:id="rId18"/>
    <p:sldId id="465" r:id="rId19"/>
    <p:sldId id="527" r:id="rId20"/>
    <p:sldId id="271" r:id="rId21"/>
    <p:sldId id="273" r:id="rId22"/>
    <p:sldId id="349" r:id="rId23"/>
    <p:sldId id="274" r:id="rId24"/>
    <p:sldId id="275" r:id="rId25"/>
    <p:sldId id="508" r:id="rId26"/>
    <p:sldId id="509" r:id="rId27"/>
    <p:sldId id="511" r:id="rId28"/>
    <p:sldId id="483" r:id="rId29"/>
    <p:sldId id="530" r:id="rId30"/>
    <p:sldId id="282" r:id="rId31"/>
    <p:sldId id="365" r:id="rId32"/>
    <p:sldId id="542" r:id="rId33"/>
    <p:sldId id="429" r:id="rId3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7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0" d="100"/>
          <a:sy n="100" d="100"/>
        </p:scale>
        <p:origin x="300" y="56"/>
      </p:cViewPr>
      <p:guideLst>
        <p:guide orient="horz" pos="1620"/>
        <p:guide pos="287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8788-5A30-4864-9EF6-5FFA3B10822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4714-5F2C-4B19-98DC-5641873CC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8788-5A30-4864-9EF6-5FFA3B10822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4714-5F2C-4B19-98DC-5641873CC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8788-5A30-4864-9EF6-5FFA3B10822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4714-5F2C-4B19-98DC-5641873CC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8788-5A30-4864-9EF6-5FFA3B10822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4714-5F2C-4B19-98DC-5641873CC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8788-5A30-4864-9EF6-5FFA3B10822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4714-5F2C-4B19-98DC-5641873CC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8788-5A30-4864-9EF6-5FFA3B10822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4714-5F2C-4B19-98DC-5641873CC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8788-5A30-4864-9EF6-5FFA3B10822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4714-5F2C-4B19-98DC-5641873CC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8788-5A30-4864-9EF6-5FFA3B10822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4714-5F2C-4B19-98DC-5641873CC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8788-5A30-4864-9EF6-5FFA3B10822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4714-5F2C-4B19-98DC-5641873CC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8788-5A30-4864-9EF6-5FFA3B10822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4714-5F2C-4B19-98DC-5641873CC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8788-5A30-4864-9EF6-5FFA3B10822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4714-5F2C-4B19-98DC-5641873CC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38788-5A30-4864-9EF6-5FFA3B10822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44714-5F2C-4B19-98DC-5641873CC0C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85" y="10160"/>
            <a:ext cx="8872855" cy="5043170"/>
          </a:xfrm>
          <a:prstGeom prst="rect">
            <a:avLst/>
          </a:prstGeom>
          <a:solidFill>
            <a:srgbClr val="FF0000">
              <a:alpha val="98822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14725" y="685800"/>
            <a:ext cx="5212583" cy="13379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7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NHIỆT LIỆT CHÀO MỪNG QUÝ THẦY CÔ VỀ DỰ GIỜ LỚP 6a3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HÌNH NỀN ĐẸP\hinh-nen-sli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" y="-27305"/>
            <a:ext cx="921029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2305" y="2038350"/>
            <a:ext cx="7985760" cy="215455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noAutofit/>
          </a:bodyPr>
          <a:lstStyle/>
          <a:p>
            <a:pPr marL="0" indent="0" algn="ctr">
              <a:buNone/>
            </a:pP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Cuộc</a:t>
            </a:r>
            <a:r>
              <a:rPr lang="en-US" sz="36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thi: Khám phá miền cổ tích</a:t>
            </a:r>
          </a:p>
          <a:p>
            <a:pPr marL="0" indent="0" algn="ctr">
              <a:buNone/>
            </a:pPr>
            <a:r>
              <a:rPr lang="en-US" sz="30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Câu 1:</a:t>
            </a:r>
            <a:r>
              <a:rPr lang="en-US" sz="3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Ai trong quả thị bước ra </a:t>
            </a:r>
          </a:p>
          <a:p>
            <a:pPr marL="0" indent="0" algn="ctr">
              <a:buNone/>
            </a:pPr>
            <a:r>
              <a:rPr lang="en-US" sz="3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Khéo tay cơm nước, cửa nhà ngát hương?  </a:t>
            </a:r>
            <a:endParaRPr lang="en-US" sz="3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HÌNH NỀN ĐẸP\hinh-nen-sli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523" y="0"/>
            <a:ext cx="921029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4"/>
          <p:cNvSpPr txBox="1"/>
          <p:nvPr/>
        </p:nvSpPr>
        <p:spPr>
          <a:xfrm>
            <a:off x="-31115" y="4552950"/>
            <a:ext cx="9174480" cy="59055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noAutofit/>
          </a:bodyPr>
          <a:lstStyle/>
          <a:p>
            <a:pPr marL="0" indent="0" algn="ctr">
              <a:buNone/>
            </a:pPr>
            <a:r>
              <a:rPr lang="en-US" sz="3600" b="1" kern="100" smtClean="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Đáp án: </a:t>
            </a:r>
            <a:r>
              <a:rPr lang="en-US" sz="36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Cô Tấm</a:t>
            </a:r>
            <a:r>
              <a:rPr lang="en-US" sz="36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</a:p>
          <a:p>
            <a:pPr marL="0" indent="0" algn="ctr">
              <a:buNone/>
            </a:pPr>
            <a:r>
              <a:rPr lang="en-US" sz="30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1" descr="IMG_25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-31115" y="-15240"/>
            <a:ext cx="4502150" cy="46621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Picture 2" descr="IMG_256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470400" y="-14605"/>
            <a:ext cx="4695825" cy="46615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 descr="D:\HÌNH NỀN ĐẸP\hinh-nen-sli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523" y="0"/>
            <a:ext cx="921029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5800" y="2266950"/>
            <a:ext cx="7694930" cy="11461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3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Câu 2:</a:t>
            </a: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000">
                <a:sym typeface="+mn-ea"/>
              </a:rPr>
              <a:t>    </a:t>
            </a: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Diệt chằn trong miếu có công </a:t>
            </a:r>
            <a:endParaRPr lang="en-US"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Đại bàng cũng hạ oai phong lẫy lừng</a:t>
            </a: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HÌNH NỀN ĐẸP\hinh-nen-sli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523" y="0"/>
            <a:ext cx="921029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4"/>
          <p:cNvSpPr txBox="1"/>
          <p:nvPr/>
        </p:nvSpPr>
        <p:spPr>
          <a:xfrm>
            <a:off x="-44450" y="4415790"/>
            <a:ext cx="9210040" cy="72834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noAutofit/>
          </a:bodyPr>
          <a:lstStyle/>
          <a:p>
            <a:pPr marL="0" indent="0" algn="ctr">
              <a:buNone/>
            </a:pPr>
            <a:r>
              <a:rPr lang="en-US" sz="3600" b="1" kern="10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Đáp án: 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Thạch Sanh </a:t>
            </a:r>
            <a:endParaRPr lang="en-US" sz="3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</a:p>
          <a:p>
            <a:pPr marL="0" indent="0" algn="ctr">
              <a:buNone/>
            </a:pPr>
            <a:r>
              <a:rPr lang="en-US" sz="30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4" descr="IMG_25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-85090" y="-635"/>
            <a:ext cx="4570730" cy="449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Picture 3" descr="IMG_256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485640" y="635"/>
            <a:ext cx="4658995" cy="4495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HÌNH NỀN ĐẸP\hinh-nen-sli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523" y="0"/>
            <a:ext cx="921029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21385" y="2190750"/>
            <a:ext cx="7469505" cy="116268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3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Câu 3:      </a:t>
            </a:r>
            <a:r>
              <a:rPr lang="en-US" sz="3000">
                <a:sym typeface="+mn-ea"/>
              </a:rPr>
              <a:t> </a:t>
            </a: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Con gì ăn khế trả vàng </a:t>
            </a:r>
            <a:endParaRPr lang="en-US"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Ăn quả khế trả túi vàng ba gang?</a:t>
            </a:r>
            <a:endParaRPr lang="en-US"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30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634365" y="4514850"/>
            <a:ext cx="7836535" cy="62865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noAutofit/>
          </a:bodyPr>
          <a:lstStyle/>
          <a:p>
            <a:pPr marL="0" indent="0" algn="ctr">
              <a:buNone/>
            </a:pPr>
            <a:r>
              <a:rPr lang="en-US" sz="3600" b="1" kern="10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Đáp án: 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Con quạ 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</a:p>
          <a:p>
            <a:pPr marL="0" indent="0" algn="ctr">
              <a:buNone/>
            </a:pPr>
            <a:r>
              <a:rPr lang="en-US" sz="30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  <p:bldP spid="6" grpId="0" bldLvl="0" animBg="1"/>
      <p:bldP spid="6" grpId="1" animBg="1"/>
      <p:bldP spid="7" grpId="0" build="p"/>
      <p:bldP spid="7" grpI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 descr="D:\HÌNH NỀN ĐẸP\hinh-nen-sli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523" y="0"/>
            <a:ext cx="921029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08990" y="2047240"/>
            <a:ext cx="7444740" cy="116268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3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Câu 4:      </a:t>
            </a:r>
            <a:r>
              <a:rPr lang="en-US" sz="3000">
                <a:sym typeface="+mn-ea"/>
              </a:rPr>
              <a:t> </a:t>
            </a: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Chàng trai tuấn tú khôi ngô</a:t>
            </a:r>
            <a:endParaRPr lang="en-US"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Chăn bò, thổi sáo được lòng cô em </a:t>
            </a:r>
            <a:endParaRPr lang="en-US"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30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HÌNH NỀN ĐẸP\hinh-nen-sli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523" y="0"/>
            <a:ext cx="921029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4"/>
          <p:cNvSpPr txBox="1"/>
          <p:nvPr/>
        </p:nvSpPr>
        <p:spPr>
          <a:xfrm>
            <a:off x="-45085" y="4541520"/>
            <a:ext cx="9277350" cy="60198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noAutofit/>
          </a:bodyPr>
          <a:lstStyle/>
          <a:p>
            <a:pPr marL="0" indent="0" algn="ctr">
              <a:buNone/>
            </a:pPr>
            <a:r>
              <a:rPr lang="en-US" sz="3600" b="1" kern="10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Đáp án: 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 kern="10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Sọ Dừa </a:t>
            </a:r>
          </a:p>
          <a:p>
            <a:pPr marL="0" indent="0" algn="ctr">
              <a:buNone/>
            </a:pPr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</a:p>
          <a:p>
            <a:pPr marL="0" indent="0" algn="ctr">
              <a:buNone/>
            </a:pPr>
            <a:r>
              <a:rPr lang="en-US" sz="30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5" descr="IMG_25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475480" y="0"/>
            <a:ext cx="4690110" cy="46310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" name="Picture 6" descr="IMG_256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-44450" y="0"/>
            <a:ext cx="4528185" cy="46405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 descr="D:\HÌNH NỀN ĐẸP\hinh-nen-sli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523" y="0"/>
            <a:ext cx="921029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8200" y="2242820"/>
            <a:ext cx="7444740" cy="12357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3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Câu 5:      </a:t>
            </a:r>
            <a:r>
              <a:rPr lang="en-US" sz="3000">
                <a:sym typeface="+mn-ea"/>
              </a:rPr>
              <a:t> </a:t>
            </a: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Trước những tình huống oái oăm</a:t>
            </a:r>
            <a:endParaRPr lang="en-US"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Thông minh, nhanh trí em liền giải ngay</a:t>
            </a:r>
            <a:endParaRPr lang="en-US"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0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HÌNH NỀN ĐẸP\hinh-nen-sli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523" y="0"/>
            <a:ext cx="921029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4"/>
          <p:cNvSpPr txBox="1"/>
          <p:nvPr/>
        </p:nvSpPr>
        <p:spPr>
          <a:xfrm>
            <a:off x="-99695" y="4552950"/>
            <a:ext cx="9276080" cy="59055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noAutofit/>
          </a:bodyPr>
          <a:lstStyle/>
          <a:p>
            <a:pPr marL="0" indent="0" algn="ctr">
              <a:buNone/>
            </a:pPr>
            <a:r>
              <a:rPr lang="en-US" sz="3600" b="1" kern="10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Đáp án: </a:t>
            </a:r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Em bé thông minh</a:t>
            </a:r>
            <a:endParaRPr lang="en-US" sz="3600"/>
          </a:p>
          <a:p>
            <a:pPr marL="0" indent="0" algn="ctr">
              <a:buNone/>
            </a:pPr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</a:p>
          <a:p>
            <a:pPr marL="0" indent="0" algn="ctr">
              <a:buNone/>
            </a:pPr>
            <a:r>
              <a:rPr lang="en-US" sz="30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Picture 11" descr="IMG_25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876800" y="635"/>
            <a:ext cx="4303395" cy="46602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4"/>
        </p:blipFill>
        <p:spPr>
          <a:xfrm>
            <a:off x="-43815" y="635"/>
            <a:ext cx="4920615" cy="46602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70009"/>
            <a:ext cx="9144635" cy="50215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17140" y="2343150"/>
            <a:ext cx="490102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Miền</a:t>
            </a:r>
            <a:r>
              <a:rPr lang="en-US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7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cổ</a:t>
            </a:r>
            <a:r>
              <a:rPr lang="en-US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7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tích</a:t>
            </a:r>
            <a:endParaRPr lang="en-US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D:\non b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/>
          <p:nvPr/>
        </p:nvSpPr>
        <p:spPr>
          <a:xfrm>
            <a:off x="1524000" y="205740"/>
            <a:ext cx="6899275" cy="704850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 6, tiết 21: Đọc</a:t>
            </a:r>
            <a:r>
              <a:rPr lang="en-US" sz="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68805" y="3790950"/>
            <a:ext cx="6817995" cy="12604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3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3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NON-BU VÀ HENG-BU</a:t>
            </a:r>
          </a:p>
          <a:p>
            <a:r>
              <a:rPr lang="en-US" sz="3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(Truyện cổ tích Hàn Quốc)</a:t>
            </a:r>
          </a:p>
        </p:txBody>
      </p:sp>
      <p:sp>
        <p:nvSpPr>
          <p:cNvPr id="34821" name="Rectangle 16"/>
          <p:cNvSpPr/>
          <p:nvPr/>
        </p:nvSpPr>
        <p:spPr>
          <a:xfrm>
            <a:off x="304800" y="-19050"/>
            <a:ext cx="685800" cy="9144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5400" b="1" dirty="0">
                <a:solidFill>
                  <a:srgbClr val="660033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HÌNH NỀN ĐẸP\hinh-nen-sli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523" y="0"/>
            <a:ext cx="921029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37465" y="24765"/>
            <a:ext cx="9203690" cy="117411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I.TRẢI NGHIỆM  CÙNG VĂN BẢN</a:t>
            </a:r>
          </a:p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1.Đọc</a:t>
            </a:r>
          </a:p>
        </p:txBody>
      </p:sp>
      <p:sp>
        <p:nvSpPr>
          <p:cNvPr id="34821" name="Rectangle 16"/>
          <p:cNvSpPr/>
          <p:nvPr/>
        </p:nvSpPr>
        <p:spPr>
          <a:xfrm>
            <a:off x="304800" y="2190750"/>
            <a:ext cx="668655" cy="922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5400" b="1" dirty="0">
                <a:solidFill>
                  <a:srgbClr val="C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</a:t>
            </a:r>
          </a:p>
        </p:txBody>
      </p:sp>
      <p:pic>
        <p:nvPicPr>
          <p:cNvPr id="4" name="Picture 5" descr="IMG_25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36830" y="1191260"/>
            <a:ext cx="9203055" cy="39522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Rectangle 16"/>
          <p:cNvSpPr/>
          <p:nvPr/>
        </p:nvSpPr>
        <p:spPr>
          <a:xfrm>
            <a:off x="76200" y="24765"/>
            <a:ext cx="685800" cy="9144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5400" b="1" dirty="0">
                <a:solidFill>
                  <a:srgbClr val="660033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-45085" y="0"/>
            <a:ext cx="9164955" cy="110553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no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2. Thể loại:</a:t>
            </a:r>
          </a:p>
        </p:txBody>
      </p:sp>
      <p:sp>
        <p:nvSpPr>
          <p:cNvPr id="34821" name="Rectangle 16"/>
          <p:cNvSpPr/>
          <p:nvPr/>
        </p:nvSpPr>
        <p:spPr>
          <a:xfrm>
            <a:off x="304800" y="2190750"/>
            <a:ext cx="668655" cy="922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5400" b="1" dirty="0">
                <a:solidFill>
                  <a:srgbClr val="C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</a:t>
            </a:r>
          </a:p>
        </p:txBody>
      </p:sp>
      <p:pic>
        <p:nvPicPr>
          <p:cNvPr id="4" name="Picture 5" descr="IMG_25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4450" y="1489075"/>
            <a:ext cx="9210675" cy="3654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Rectangle 16"/>
          <p:cNvSpPr/>
          <p:nvPr/>
        </p:nvSpPr>
        <p:spPr>
          <a:xfrm>
            <a:off x="10795" y="-349885"/>
            <a:ext cx="744220" cy="71056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noAutofit/>
          </a:bodyPr>
          <a:lstStyle/>
          <a:p>
            <a:pPr>
              <a:spcBef>
                <a:spcPct val="50000"/>
              </a:spcBef>
            </a:pPr>
            <a:r>
              <a:rPr lang="en-US" altLang="en-US" sz="5400" b="1" dirty="0">
                <a:solidFill>
                  <a:srgbClr val="660033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</a:t>
            </a:r>
          </a:p>
        </p:txBody>
      </p:sp>
      <p:sp>
        <p:nvSpPr>
          <p:cNvPr id="2" name="TextBox 4"/>
          <p:cNvSpPr txBox="1"/>
          <p:nvPr/>
        </p:nvSpPr>
        <p:spPr>
          <a:xfrm>
            <a:off x="3048000" y="57150"/>
            <a:ext cx="3203575" cy="56388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noAutofit/>
          </a:bodyPr>
          <a:lstStyle/>
          <a:p>
            <a:pPr algn="l"/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 cổ tích</a:t>
            </a:r>
          </a:p>
        </p:txBody>
      </p:sp>
      <p:sp>
        <p:nvSpPr>
          <p:cNvPr id="3" name="TextBox 4"/>
          <p:cNvSpPr txBox="1"/>
          <p:nvPr/>
        </p:nvSpPr>
        <p:spPr>
          <a:xfrm>
            <a:off x="11430" y="541655"/>
            <a:ext cx="3649345" cy="94805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noAutofit/>
          </a:bodyPr>
          <a:lstStyle/>
          <a:p>
            <a:pPr algn="l"/>
            <a:r>
              <a:rPr lang="en-US" sz="3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3. Xuất xứ:</a:t>
            </a:r>
          </a:p>
        </p:txBody>
      </p:sp>
      <p:sp>
        <p:nvSpPr>
          <p:cNvPr id="7" name="TextBox 4"/>
          <p:cNvSpPr txBox="1"/>
          <p:nvPr/>
        </p:nvSpPr>
        <p:spPr>
          <a:xfrm>
            <a:off x="2910840" y="620395"/>
            <a:ext cx="6233160" cy="89408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no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trong</a:t>
            </a:r>
            <a:r>
              <a:rPr lang="en-US" sz="28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Hợp tuyển văn học dân gian Hàn Quốc,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NXB Tổng hợp Tp. HCM, 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  <p:bldP spid="2" grpId="0" bldLvl="0" animBg="1"/>
      <p:bldP spid="2" grpId="1" animBg="1"/>
      <p:bldP spid="3" grpId="0" bldLvl="0" animBg="1"/>
      <p:bldP spid="3" grpId="1" animBg="1"/>
      <p:bldP spid="7" grpId="0" bldLvl="0" animBg="1"/>
      <p:bldP spid="7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 descr="D:\HÌNH NỀN ĐẸP\hinh-nen-sli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523" y="0"/>
            <a:ext cx="921029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02970" y="2160270"/>
            <a:ext cx="7481570" cy="78359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II.SUY NGẪM VÀ PHẢN HỒI</a:t>
            </a:r>
          </a:p>
        </p:txBody>
      </p:sp>
      <p:sp>
        <p:nvSpPr>
          <p:cNvPr id="34821" name="Rectangle 16"/>
          <p:cNvSpPr/>
          <p:nvPr/>
        </p:nvSpPr>
        <p:spPr>
          <a:xfrm>
            <a:off x="609600" y="177165"/>
            <a:ext cx="685800" cy="9144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5400" b="1" dirty="0">
                <a:solidFill>
                  <a:srgbClr val="660033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D:\HÌNH NỀN ĐẸP\Hình-nền-PP-dễ-thươ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81200" y="861511"/>
            <a:ext cx="4495799" cy="17532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cổ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</a:p>
        </p:txBody>
      </p:sp>
      <p:sp>
        <p:nvSpPr>
          <p:cNvPr id="34821" name="Rectangle 16"/>
          <p:cNvSpPr/>
          <p:nvPr/>
        </p:nvSpPr>
        <p:spPr>
          <a:xfrm>
            <a:off x="2362200" y="57150"/>
            <a:ext cx="685800" cy="9144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5400" b="1" dirty="0">
                <a:solidFill>
                  <a:srgbClr val="660033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HÌNH NỀN ĐẸP\non-bu-va-hen-b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20094"/>
            <a:ext cx="47244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514404"/>
            <a:ext cx="2971800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a.Cốt</a:t>
            </a:r>
            <a:r>
              <a:rPr lang="en-US" sz="3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endParaRPr lang="en-US" sz="32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3219" y="1200003"/>
            <a:ext cx="42672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-Mở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“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xưa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1" name="Rectangle 16"/>
          <p:cNvSpPr/>
          <p:nvPr/>
        </p:nvSpPr>
        <p:spPr>
          <a:xfrm>
            <a:off x="533400" y="-95250"/>
            <a:ext cx="685800" cy="9144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5400" b="1" dirty="0">
                <a:solidFill>
                  <a:srgbClr val="660033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27" y="209426"/>
            <a:ext cx="7162800" cy="613171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1. Ngày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xưa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ở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làng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nọ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Heng-bu.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D:\HÌNH NỀN ĐẸP\vector-cay-nam-02-34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063" y="670560"/>
            <a:ext cx="3146425" cy="362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/>
          <p:nvPr/>
        </p:nvSpPr>
        <p:spPr>
          <a:xfrm>
            <a:off x="-130175" y="880110"/>
            <a:ext cx="5574030" cy="613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2. Heng-bu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cứu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con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chim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nhạn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bị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gãy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chân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-278241" y="1320969"/>
            <a:ext cx="6172200" cy="6131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</a:t>
            </a:r>
            <a:r>
              <a:rPr lang="en-US" sz="266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3. Non-bu </a:t>
            </a:r>
            <a:r>
              <a:rPr lang="en-US" sz="2665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bẻ</a:t>
            </a:r>
            <a:r>
              <a:rPr lang="en-US" sz="266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665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gãy</a:t>
            </a:r>
            <a:r>
              <a:rPr lang="en-US" sz="266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665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chân</a:t>
            </a:r>
            <a:r>
              <a:rPr lang="en-US" sz="266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con </a:t>
            </a:r>
            <a:r>
              <a:rPr lang="en-US" sz="2665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chim</a:t>
            </a:r>
            <a:r>
              <a:rPr lang="en-US" sz="266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665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nhạn</a:t>
            </a:r>
            <a:r>
              <a:rPr lang="en-US" sz="266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665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rồi</a:t>
            </a:r>
            <a:r>
              <a:rPr lang="en-US" sz="266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665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băng</a:t>
            </a:r>
            <a:r>
              <a:rPr lang="en-US" sz="266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665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bó</a:t>
            </a:r>
            <a:r>
              <a:rPr lang="en-US" sz="266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665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lại </a:t>
            </a:r>
            <a:r>
              <a:rPr lang="en-US" sz="26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66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76200" y="1992630"/>
            <a:ext cx="5692140" cy="61341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4.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Heng-bu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đón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trai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về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ở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cùng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mình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/>
          <p:cNvSpPr txBox="1"/>
          <p:nvPr/>
        </p:nvSpPr>
        <p:spPr>
          <a:xfrm>
            <a:off x="91" y="2419407"/>
            <a:ext cx="6010275" cy="61317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5. Non-bu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tò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mò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Heng-bu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xảy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99851" y="3048000"/>
            <a:ext cx="6693857" cy="61341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Heng-bu </a:t>
            </a:r>
            <a:r>
              <a:rPr lang="en-US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bị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anh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giành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hết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tài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sản nhưng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không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oán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trách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5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45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228600" y="3562350"/>
            <a:ext cx="6436360" cy="90741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Chim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nhạn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trả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ơn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Heng-bu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Heng-bu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trở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nên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giàu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có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304892" y="4095750"/>
            <a:ext cx="5636894" cy="61317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Non-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bị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chim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nhạn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trừng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trị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trở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thành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ăn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mày.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609600" y="4840605"/>
            <a:ext cx="238760" cy="317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itle 1"/>
          <p:cNvSpPr txBox="1"/>
          <p:nvPr/>
        </p:nvSpPr>
        <p:spPr>
          <a:xfrm>
            <a:off x="848452" y="4530090"/>
            <a:ext cx="5636894" cy="61317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1,6,2,7,5,3,8,4</a:t>
            </a:r>
          </a:p>
        </p:txBody>
      </p:sp>
      <p:sp>
        <p:nvSpPr>
          <p:cNvPr id="4" name="Title 1"/>
          <p:cNvSpPr txBox="1"/>
          <p:nvPr/>
        </p:nvSpPr>
        <p:spPr>
          <a:xfrm>
            <a:off x="228600" y="3582670"/>
            <a:ext cx="6436360" cy="70866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Chim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nhạn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trả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ơn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Heng-bu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Heng-bu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trở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nên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giàu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có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3" grpId="0" bldLvl="0" animBg="1"/>
      <p:bldP spid="4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127" y="209426"/>
            <a:ext cx="7162800" cy="613171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1. Ngày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xưa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ở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làng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nọ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Heng-bu.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301142" y="740739"/>
            <a:ext cx="6477000" cy="61341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Heng-bu </a:t>
            </a:r>
            <a:r>
              <a:rPr lang="en-US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bị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anh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giành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hết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tài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sản nhưng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không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oán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trách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5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45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-76200" y="1276350"/>
            <a:ext cx="5574030" cy="613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2. Heng-bu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cứu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con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chim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nhạn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bị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gãy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chân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-457200" y="2646039"/>
            <a:ext cx="7489916" cy="6131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</a:t>
            </a:r>
            <a:r>
              <a:rPr lang="en-US" sz="266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3. Non-bu </a:t>
            </a:r>
            <a:r>
              <a:rPr lang="en-US" sz="2665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bẻ</a:t>
            </a:r>
            <a:r>
              <a:rPr lang="en-US" sz="266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665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gãy</a:t>
            </a:r>
            <a:r>
              <a:rPr lang="en-US" sz="266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665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chân</a:t>
            </a:r>
            <a:r>
              <a:rPr lang="en-US" sz="266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con </a:t>
            </a:r>
            <a:r>
              <a:rPr lang="en-US" sz="2665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chim</a:t>
            </a:r>
            <a:r>
              <a:rPr lang="en-US" sz="266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665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nhạn</a:t>
            </a:r>
            <a:r>
              <a:rPr lang="en-US" sz="266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665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rồi</a:t>
            </a:r>
            <a:r>
              <a:rPr lang="en-US" sz="266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665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băng</a:t>
            </a:r>
            <a:r>
              <a:rPr lang="en-US" sz="266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665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bó</a:t>
            </a:r>
            <a:r>
              <a:rPr lang="en-US" sz="266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665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lại </a:t>
            </a:r>
            <a:r>
              <a:rPr lang="en-US" sz="26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66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304800" y="1733550"/>
            <a:ext cx="6436360" cy="65913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Chim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nhạn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trả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ơn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Heng-bu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Heng-bu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trở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nên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giàu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có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76291" y="2114607"/>
            <a:ext cx="6010275" cy="61317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5. Non-bu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tò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mò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Heng-bu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xảy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52400" y="3790950"/>
            <a:ext cx="5692140" cy="61341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4.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Heng-bu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đón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trai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về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ở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cùng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mình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393065" y="3105150"/>
            <a:ext cx="5701030" cy="61341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Non-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bị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chim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nhạn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trừng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trị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trở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thành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ăn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mày.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9" grpId="0" animBg="1"/>
      <p:bldP spid="9" grpId="1" animBg="1"/>
      <p:bldP spid="6" grpId="0"/>
      <p:bldP spid="6" grpId="1"/>
      <p:bldP spid="7" grpId="0"/>
      <p:bldP spid="7" grpId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467414"/>
            <a:ext cx="2971800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a.Cốt</a:t>
            </a:r>
            <a:r>
              <a:rPr lang="en-US" sz="3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endParaRPr lang="en-US" sz="32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809750"/>
            <a:ext cx="102101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-Các sự việc được sắp xếp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 trình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00150"/>
            <a:ext cx="60782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-Mở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“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xưa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1" name="Rectangle 16"/>
          <p:cNvSpPr/>
          <p:nvPr/>
        </p:nvSpPr>
        <p:spPr>
          <a:xfrm>
            <a:off x="533400" y="-19050"/>
            <a:ext cx="1162685" cy="922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5400" b="1" dirty="0">
                <a:solidFill>
                  <a:srgbClr val="660033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</a:t>
            </a:r>
          </a:p>
        </p:txBody>
      </p:sp>
      <p:pic>
        <p:nvPicPr>
          <p:cNvPr id="3" name="Picture 5" descr="IMG_25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475865"/>
            <a:ext cx="9123045" cy="26492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666804"/>
            <a:ext cx="2971800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a.Cốt</a:t>
            </a:r>
            <a:r>
              <a:rPr lang="en-US" sz="3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endParaRPr lang="en-US" sz="32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114550"/>
            <a:ext cx="83432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Các sự việc được sắp xếp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theo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trình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tự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thời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gian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91" y="2800094"/>
            <a:ext cx="42672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Chi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tưởng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kì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ảo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419" y="1352403"/>
            <a:ext cx="42672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Mở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“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xưa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1" name="Rectangle 16"/>
          <p:cNvSpPr/>
          <p:nvPr/>
        </p:nvSpPr>
        <p:spPr>
          <a:xfrm>
            <a:off x="685800" y="57150"/>
            <a:ext cx="685800" cy="922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5400" b="1" dirty="0">
                <a:solidFill>
                  <a:srgbClr val="660033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27635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27" name="Picture 3" descr="D:\HÌNH NỀN ĐẸP\hinh-nen-dong-dep-cho-powerpoint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00"/>
            <a:ext cx="8686800" cy="473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57885" y="438150"/>
            <a:ext cx="63036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+Chim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nhạn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ơn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Heng-bu bằng một hạt bầu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109" y="971256"/>
            <a:ext cx="615260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+Những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bầu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đầy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ngọc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châu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báu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794" y="1505039"/>
            <a:ext cx="5715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+Chim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nhạn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thù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018" y="2024034"/>
            <a:ext cx="758081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+Những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bầu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đầy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nổ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bọn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cướp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D:\HÌNH NỀN ĐẸP\non-bu-va-hen-bu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84120"/>
            <a:ext cx="9228455" cy="288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895404"/>
            <a:ext cx="29718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a.Cốt</a:t>
            </a:r>
            <a:r>
              <a:rPr lang="en-US" sz="3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endParaRPr lang="en-US" sz="32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190750"/>
            <a:ext cx="64382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Các sự việc được sắp xếp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theo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trình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tự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thời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gian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218" y="2800600"/>
            <a:ext cx="42672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Chi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tưởng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kì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ảo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419" y="1581003"/>
            <a:ext cx="42672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Mở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“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xưa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3562350"/>
            <a:ext cx="52870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Kết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hậu, giàu tính nhân văn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5" descr="IMG_25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67500" y="18415"/>
            <a:ext cx="2600960" cy="51066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21" name="Rectangle 16"/>
          <p:cNvSpPr/>
          <p:nvPr/>
        </p:nvSpPr>
        <p:spPr>
          <a:xfrm>
            <a:off x="762000" y="57150"/>
            <a:ext cx="685800" cy="922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5400" b="1" dirty="0">
                <a:solidFill>
                  <a:srgbClr val="660033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1235" y="91494"/>
            <a:ext cx="2971800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b.Nhân</a:t>
            </a:r>
            <a:r>
              <a:rPr lang="en-US" sz="3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endParaRPr lang="en-US" sz="32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835" y="935990"/>
            <a:ext cx="49803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Heng-bu (người em)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9144" y="1428603"/>
            <a:ext cx="342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iểu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hạnh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5" descr="IMG_25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350135"/>
            <a:ext cx="4052570" cy="27933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21" name="Rectangle 16"/>
          <p:cNvSpPr/>
          <p:nvPr/>
        </p:nvSpPr>
        <p:spPr>
          <a:xfrm>
            <a:off x="229235" y="-247015"/>
            <a:ext cx="1223645" cy="922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5400" b="1" dirty="0">
                <a:solidFill>
                  <a:srgbClr val="660033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</a:t>
            </a:r>
          </a:p>
        </p:txBody>
      </p:sp>
      <p:sp>
        <p:nvSpPr>
          <p:cNvPr id="2" name="TextBox 2"/>
          <p:cNvSpPr txBox="1"/>
          <p:nvPr/>
        </p:nvSpPr>
        <p:spPr>
          <a:xfrm>
            <a:off x="4998085" y="935990"/>
            <a:ext cx="44424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Non-bu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(người anh)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5092065" y="1428750"/>
            <a:ext cx="35909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iểu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phản diện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4" descr="IMG_25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42230" y="2350135"/>
            <a:ext cx="3950970" cy="261493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1" name="Straight Connector 10"/>
          <p:cNvCxnSpPr/>
          <p:nvPr/>
        </p:nvCxnSpPr>
        <p:spPr>
          <a:xfrm flipH="1">
            <a:off x="4877435" y="1065530"/>
            <a:ext cx="13970" cy="40208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  <p:bldP spid="2" grpId="0"/>
      <p:bldP spid="2" grpId="1"/>
      <p:bldP spid="6" grpId="0"/>
      <p:bldP spid="6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HÌNH NỀN ĐẸP\hinh-nen-powerpoint-dong-dep-nhat_09235199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520"/>
            <a:ext cx="9281160" cy="515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Callout 3"/>
          <p:cNvSpPr/>
          <p:nvPr/>
        </p:nvSpPr>
        <p:spPr>
          <a:xfrm>
            <a:off x="152400" y="0"/>
            <a:ext cx="4726305" cy="1663700"/>
          </a:xfrm>
          <a:prstGeom prst="wedgeEllipse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 luận nhóm </a:t>
            </a:r>
          </a:p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 phút)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Callout 1"/>
          <p:cNvSpPr/>
          <p:nvPr/>
        </p:nvSpPr>
        <p:spPr>
          <a:xfrm>
            <a:off x="2868295" y="1657350"/>
            <a:ext cx="6275705" cy="3048000"/>
          </a:xfrm>
          <a:prstGeom prst="wedgeEllipse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 hãy tìm những hành động thể hiện phẩm chất (bản tính) của hai nhân vật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Heng-bu và Non-bu?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HÌNH NỀN ĐẸP\hinh-nen-powerpoint-bien-de-thuong-nhat_0923506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575" y="415925"/>
          <a:ext cx="9121775" cy="545655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915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8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5790">
                <a:tc rowSpan="5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endParaRPr lang="en-US" sz="2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endParaRPr lang="en-US" sz="2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Chuỗi</a:t>
                      </a:r>
                    </a:p>
                    <a:p>
                      <a:pPr algn="ctr">
                        <a:buNone/>
                      </a:pPr>
                      <a:r>
                        <a:rPr lang="en-US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hành động</a:t>
                      </a:r>
                    </a:p>
                    <a:p>
                      <a:pPr algn="ctr">
                        <a:buNone/>
                      </a:pPr>
                      <a:endParaRPr lang="en-US" sz="2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Nhân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vật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Heng-bu (người em)</a:t>
                      </a:r>
                      <a:endParaRPr lang="en-US" sz="2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Nhân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vật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Non-bu (người anh) </a:t>
                      </a:r>
                      <a:endParaRPr lang="en-US" sz="240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64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4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48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4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00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38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Phẩm chất (bản tính)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4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-77788" y="1780014"/>
            <a:ext cx="2286001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US" sz="2400" dirty="0">
              <a:ln>
                <a:solidFill>
                  <a:prstClr val="black"/>
                </a:solidFill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2400" dirty="0">
              <a:ln>
                <a:solidFill>
                  <a:prstClr val="black"/>
                </a:solidFill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73583" y="1840680"/>
            <a:ext cx="2286001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US" sz="2400" dirty="0">
              <a:ln>
                <a:solidFill>
                  <a:prstClr val="black"/>
                </a:solidFill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2400" dirty="0">
              <a:ln>
                <a:solidFill>
                  <a:prstClr val="black"/>
                </a:solidFill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3"/>
          <p:cNvSpPr txBox="1"/>
          <p:nvPr/>
        </p:nvSpPr>
        <p:spPr>
          <a:xfrm>
            <a:off x="55880" y="-15875"/>
            <a:ext cx="9081770" cy="4603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Phiếu học tập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HÌNH NỀN ĐẸP\hinh-nen-powerpoint-bien-de-thuong-nhat_0923506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-56515" y="19685"/>
          <a:ext cx="9281160" cy="509397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205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8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67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0700">
                <a:tc rowSpan="5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endParaRPr lang="en-US" sz="2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2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Chuỗi</a:t>
                      </a:r>
                    </a:p>
                    <a:p>
                      <a:pPr algn="ctr">
                        <a:buNone/>
                      </a:pPr>
                      <a:r>
                        <a:rPr lang="en-US" sz="2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hành động</a:t>
                      </a:r>
                    </a:p>
                    <a:p>
                      <a:pPr algn="ctr">
                        <a:buNone/>
                      </a:pPr>
                      <a:endParaRPr lang="en-US" sz="2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Nhân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vật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Heng-bu</a:t>
                      </a:r>
                      <a:endParaRPr lang="en-US" sz="2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Nhân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vật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Non-bu </a:t>
                      </a:r>
                      <a:endParaRPr lang="en-US" sz="2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07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4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34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94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947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2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47800" y="666901"/>
            <a:ext cx="32766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L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àm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việc chăm chỉ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0" y="1504950"/>
            <a:ext cx="384302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Giúp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đỡ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khó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khăn, c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ứu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chim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nhạn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bị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thương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7788" y="1780014"/>
            <a:ext cx="2286001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US" sz="2400" dirty="0">
              <a:ln>
                <a:solidFill>
                  <a:prstClr val="black"/>
                </a:solidFill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2400" dirty="0">
              <a:ln>
                <a:solidFill>
                  <a:prstClr val="black"/>
                </a:solidFill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73583" y="1840680"/>
            <a:ext cx="2286001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US" sz="2400" dirty="0">
              <a:ln>
                <a:solidFill>
                  <a:prstClr val="black"/>
                </a:solidFill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2400" dirty="0">
              <a:ln>
                <a:solidFill>
                  <a:prstClr val="black"/>
                </a:solidFill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71283" y="2457580"/>
            <a:ext cx="41719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Kể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ơn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67622" y="3645868"/>
            <a:ext cx="41719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Đưa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4"/>
          <p:cNvSpPr txBox="1"/>
          <p:nvPr/>
        </p:nvSpPr>
        <p:spPr>
          <a:xfrm>
            <a:off x="5715000" y="708176"/>
            <a:ext cx="32766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Giành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7"/>
          <p:cNvSpPr txBox="1"/>
          <p:nvPr/>
        </p:nvSpPr>
        <p:spPr>
          <a:xfrm>
            <a:off x="5639571" y="1570161"/>
            <a:ext cx="32766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-Từ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chối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đỡ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9"/>
          <p:cNvSpPr txBox="1"/>
          <p:nvPr/>
        </p:nvSpPr>
        <p:spPr>
          <a:xfrm>
            <a:off x="5562600" y="2245995"/>
            <a:ext cx="4171950" cy="10001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Bày mưu, tính kế, bẻ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chân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chim</a:t>
            </a:r>
          </a:p>
          <a:p>
            <a:pPr algn="just"/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nhạn và liên tục bổ những quả bầu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6"/>
          <p:cNvSpPr txBox="1"/>
          <p:nvPr/>
        </p:nvSpPr>
        <p:spPr>
          <a:xfrm>
            <a:off x="1219200" y="4248150"/>
            <a:ext cx="412242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Chăm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chỉ, thật thà, giàu tình yêu thương, có lòng vị tha cao cả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6"/>
          <p:cNvSpPr txBox="1"/>
          <p:nvPr/>
        </p:nvSpPr>
        <p:spPr>
          <a:xfrm>
            <a:off x="5638800" y="4248150"/>
            <a:ext cx="3483610" cy="1180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lam, ích kỉ, vô tâm, tàn nhẫn và ngu ngốc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1371600" y="4445000"/>
            <a:ext cx="238760" cy="317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4"/>
          <p:cNvSpPr txBox="1"/>
          <p:nvPr/>
        </p:nvSpPr>
        <p:spPr>
          <a:xfrm>
            <a:off x="0" y="4324350"/>
            <a:ext cx="12998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Phẩm chất (bản tính)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" name="Straight Arrow Connector 1"/>
          <p:cNvCxnSpPr/>
          <p:nvPr/>
        </p:nvCxnSpPr>
        <p:spPr>
          <a:xfrm>
            <a:off x="5638800" y="4445000"/>
            <a:ext cx="238760" cy="317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14" grpId="0"/>
      <p:bldP spid="14" grpId="1"/>
      <p:bldP spid="15" grpId="0"/>
      <p:bldP spid="15" grpId="1"/>
      <p:bldP spid="3" grpId="0"/>
      <p:bldP spid="3" grpId="1"/>
      <p:bldP spid="22" grpId="0"/>
      <p:bldP spid="22" grpId="1"/>
      <p:bldP spid="25" grpId="0"/>
      <p:bldP spid="25" grpId="1"/>
      <p:bldP spid="28" grpId="0"/>
      <p:bldP spid="28" grpId="1"/>
      <p:bldP spid="29" grpId="0"/>
      <p:bldP spid="29" grpId="1"/>
      <p:bldP spid="32" grpId="0"/>
      <p:bldP spid="32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1235" y="91494"/>
            <a:ext cx="2971800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b.Nhân</a:t>
            </a:r>
            <a:r>
              <a:rPr lang="en-US" sz="3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endParaRPr lang="en-US" sz="32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835" y="935990"/>
            <a:ext cx="49803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Heng-bu (người em)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9144" y="1428603"/>
            <a:ext cx="342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iểu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hạnh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5" descr="IMG_25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803525"/>
            <a:ext cx="4052570" cy="2339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21" name="Rectangle 16"/>
          <p:cNvSpPr/>
          <p:nvPr/>
        </p:nvSpPr>
        <p:spPr>
          <a:xfrm>
            <a:off x="229235" y="-247015"/>
            <a:ext cx="1223645" cy="922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5400" b="1" dirty="0">
                <a:solidFill>
                  <a:srgbClr val="660033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</a:t>
            </a:r>
          </a:p>
        </p:txBody>
      </p:sp>
      <p:sp>
        <p:nvSpPr>
          <p:cNvPr id="2" name="TextBox 2"/>
          <p:cNvSpPr txBox="1"/>
          <p:nvPr/>
        </p:nvSpPr>
        <p:spPr>
          <a:xfrm>
            <a:off x="4998085" y="935990"/>
            <a:ext cx="44424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Non-bu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(người anh)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5092065" y="1428750"/>
            <a:ext cx="35909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iểu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phản diện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4" descr="IMG_25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42230" y="2744470"/>
            <a:ext cx="3813175" cy="22205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" name="TextBox 6"/>
          <p:cNvSpPr txBox="1"/>
          <p:nvPr/>
        </p:nvSpPr>
        <p:spPr>
          <a:xfrm>
            <a:off x="86995" y="1921510"/>
            <a:ext cx="4790440" cy="1137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L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à người chăm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chỉ, thật thà, giàu tình yêu thương, có lòng vị tha cao cả</a:t>
            </a:r>
            <a:endParaRPr lang="en-US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5142230" y="1924050"/>
            <a:ext cx="419417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-Là kẻ tham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lam, ích kỉ, vô tâm, tàn nhẫn và ngu ngốc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4877435" y="1065530"/>
            <a:ext cx="13970" cy="40208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  <p:bldP spid="2" grpId="0"/>
      <p:bldP spid="2" grpId="1"/>
      <p:bldP spid="6" grpId="0"/>
      <p:bldP spid="6" grpId="1"/>
      <p:bldP spid="28" grpId="0"/>
      <p:bldP spid="28" grpId="1"/>
      <p:bldP spid="8" grpId="0"/>
      <p:bldP spid="8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4280" y="38100"/>
            <a:ext cx="6349365" cy="857250"/>
          </a:xfrm>
        </p:spPr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Cây khế</a:t>
            </a:r>
          </a:p>
        </p:txBody>
      </p:sp>
      <p:pic>
        <p:nvPicPr>
          <p:cNvPr id="102" name="Content Placeholder 10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0850" y="895350"/>
            <a:ext cx="8349615" cy="41903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HÌNH NỀN ĐẸP\hinh-nen-sli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914400" y="361950"/>
            <a:ext cx="3602355" cy="9144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dirty="0" err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1375" y="3223260"/>
            <a:ext cx="830262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Y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êu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chia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sẻ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đỡ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15975" y="3638550"/>
            <a:ext cx="834644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S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ống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lương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thiện;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không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tham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lam,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ích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kỉ; có lòng vị tha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1" name="Rectangle 16"/>
          <p:cNvSpPr/>
          <p:nvPr/>
        </p:nvSpPr>
        <p:spPr>
          <a:xfrm>
            <a:off x="609600" y="-95250"/>
            <a:ext cx="1223645" cy="922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5400" b="1" dirty="0">
                <a:solidFill>
                  <a:srgbClr val="660033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</a:t>
            </a:r>
          </a:p>
        </p:txBody>
      </p:sp>
      <p:sp>
        <p:nvSpPr>
          <p:cNvPr id="11" name="TextBox 5"/>
          <p:cNvSpPr txBox="1"/>
          <p:nvPr/>
        </p:nvSpPr>
        <p:spPr>
          <a:xfrm>
            <a:off x="859790" y="2731770"/>
            <a:ext cx="830262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Ở hiền gặp lành, ở ác gặp ác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5" grpId="0"/>
      <p:bldP spid="5" grpId="1"/>
      <p:bldP spid="11" grpId="0"/>
      <p:bldP spid="11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Hình ảnh từ cuộc sống</a:t>
            </a:r>
          </a:p>
        </p:txBody>
      </p:sp>
      <p:pic>
        <p:nvPicPr>
          <p:cNvPr id="100" name="Content Placeholder 99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050" y="1009015"/>
            <a:ext cx="4702810" cy="41046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Content Placeholder 100"/>
          <p:cNvPicPr>
            <a:picLocks noGrp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45355" y="1035050"/>
            <a:ext cx="4360545" cy="40722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 descr="C:\Documents and Settings\THANH TAI\My Documents\Downloads\images393662_HAN-DE-CUU-LUA-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679450"/>
            <a:ext cx="4671695" cy="44024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940" name="Picture 5" descr="C:\Documents and Settings\THANH TAI\My Documents\Downloads\vode2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71695" y="679450"/>
            <a:ext cx="4472305" cy="44018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82905" y="57150"/>
            <a:ext cx="8229600" cy="622300"/>
          </a:xfrm>
        </p:spPr>
        <p:txBody>
          <a:bodyPr>
            <a:normAutofit fontScale="90000"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Hình ảnh từ cuộc sống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3"/>
          <p:cNvGrpSpPr>
            <a:grpSpLocks noRot="1" noChangeAspect="1"/>
          </p:cNvGrpSpPr>
          <p:nvPr/>
        </p:nvGrpSpPr>
        <p:grpSpPr>
          <a:xfrm>
            <a:off x="-608330" y="-331470"/>
            <a:ext cx="8761647" cy="5100602"/>
            <a:chOff x="1810" y="10403"/>
            <a:chExt cx="14849" cy="3139"/>
          </a:xfrm>
        </p:grpSpPr>
        <p:sp>
          <p:nvSpPr>
            <p:cNvPr id="25" name="Rectangles 25"/>
            <p:cNvSpPr>
              <a:spLocks noChangeAspect="1" noTextEdit="1"/>
            </p:cNvSpPr>
            <p:nvPr/>
          </p:nvSpPr>
          <p:spPr>
            <a:xfrm>
              <a:off x="1810" y="10403"/>
              <a:ext cx="14758" cy="2880"/>
            </a:xfrm>
            <a:prstGeom prst="rect">
              <a:avLst/>
            </a:prstGeom>
            <a:noFill/>
            <a:ln>
              <a:noFill/>
            </a:ln>
          </p:spPr>
        </p:sp>
        <p:cxnSp>
          <p:nvCxnSpPr>
            <p:cNvPr id="26" name="Elbow Connector 26"/>
            <p:cNvCxnSpPr/>
            <p:nvPr/>
          </p:nvCxnSpPr>
          <p:spPr>
            <a:xfrm rot="10800000">
              <a:off x="11253" y="12172"/>
              <a:ext cx="2082" cy="342"/>
            </a:xfrm>
            <a:prstGeom prst="bentConnector3">
              <a:avLst>
                <a:gd name="adj1" fmla="val 40376"/>
              </a:avLst>
            </a:prstGeom>
            <a:ln w="285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28" name="Elbow Connector 28"/>
            <p:cNvCxnSpPr/>
            <p:nvPr/>
          </p:nvCxnSpPr>
          <p:spPr>
            <a:xfrm rot="16200000">
              <a:off x="10204" y="11251"/>
              <a:ext cx="360" cy="2202"/>
            </a:xfrm>
            <a:prstGeom prst="bentConnector3">
              <a:avLst>
                <a:gd name="adj1" fmla="val 49940"/>
              </a:avLst>
            </a:prstGeom>
            <a:ln w="285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29" name="Elbow Connector 29"/>
            <p:cNvCxnSpPr>
              <a:stCxn id="39" idx="0"/>
              <a:endCxn id="35" idx="2"/>
            </p:cNvCxnSpPr>
            <p:nvPr/>
          </p:nvCxnSpPr>
          <p:spPr>
            <a:xfrm rot="16200000" flipV="1">
              <a:off x="6799" y="11239"/>
              <a:ext cx="432" cy="2361"/>
            </a:xfrm>
            <a:prstGeom prst="bentConnector3">
              <a:avLst>
                <a:gd name="adj1" fmla="val 50000"/>
              </a:avLst>
            </a:prstGeom>
            <a:ln w="285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30" name="Elbow Connector 30"/>
            <p:cNvCxnSpPr>
              <a:stCxn id="38" idx="0"/>
              <a:endCxn id="35" idx="2"/>
            </p:cNvCxnSpPr>
            <p:nvPr/>
          </p:nvCxnSpPr>
          <p:spPr>
            <a:xfrm rot="16200000" flipV="1">
              <a:off x="5793" y="12245"/>
              <a:ext cx="404" cy="320"/>
            </a:xfrm>
            <a:prstGeom prst="bentConnector3">
              <a:avLst>
                <a:gd name="adj1" fmla="val 50048"/>
              </a:avLst>
            </a:prstGeom>
            <a:ln w="285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31" name="Elbow Connector 31"/>
            <p:cNvCxnSpPr>
              <a:stCxn id="37" idx="0"/>
              <a:endCxn id="35" idx="2"/>
            </p:cNvCxnSpPr>
            <p:nvPr/>
          </p:nvCxnSpPr>
          <p:spPr>
            <a:xfrm rot="16200000">
              <a:off x="4695" y="11457"/>
              <a:ext cx="394" cy="1885"/>
            </a:xfrm>
            <a:prstGeom prst="bentConnector3">
              <a:avLst>
                <a:gd name="adj1" fmla="val 50000"/>
              </a:avLst>
            </a:prstGeom>
            <a:ln w="285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32" name="Elbow Connector 32"/>
            <p:cNvCxnSpPr/>
            <p:nvPr/>
          </p:nvCxnSpPr>
          <p:spPr>
            <a:xfrm rot="10800000">
              <a:off x="11364" y="11017"/>
              <a:ext cx="5295" cy="563"/>
            </a:xfrm>
            <a:prstGeom prst="bentConnector3">
              <a:avLst>
                <a:gd name="adj1" fmla="val 49980"/>
              </a:avLst>
            </a:prstGeom>
            <a:ln w="285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33" name="Elbow Connector 33"/>
            <p:cNvCxnSpPr>
              <a:stCxn id="35" idx="0"/>
              <a:endCxn id="34" idx="2"/>
            </p:cNvCxnSpPr>
            <p:nvPr/>
          </p:nvCxnSpPr>
          <p:spPr>
            <a:xfrm rot="16200000">
              <a:off x="7442" y="9537"/>
              <a:ext cx="339" cy="3552"/>
            </a:xfrm>
            <a:prstGeom prst="bentConnector3">
              <a:avLst>
                <a:gd name="adj1" fmla="val 50058"/>
              </a:avLst>
            </a:prstGeom>
            <a:ln w="285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34" name="Rounded Rectangle 34"/>
            <p:cNvSpPr/>
            <p:nvPr/>
          </p:nvSpPr>
          <p:spPr>
            <a:xfrm>
              <a:off x="7232" y="10595"/>
              <a:ext cx="4310" cy="54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lIns="0" tIns="0" rIns="0" bIns="0" anchor="ctr" anchorCtr="0" upright="1"/>
            <a:lstStyle/>
            <a:p>
              <a:pPr algn="ctr"/>
              <a:r>
                <a:rPr lang="en-US" altLang="zh-CN" sz="800" kern="1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 </a:t>
              </a:r>
            </a:p>
            <a:p>
              <a:pPr algn="ctr"/>
              <a:r>
                <a:rPr lang="en-US" altLang="zh-CN" sz="1600" b="1" kern="1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NON-BU VÀ HENG-BU</a:t>
              </a:r>
            </a:p>
          </p:txBody>
        </p:sp>
        <p:sp>
          <p:nvSpPr>
            <p:cNvPr id="35" name="Rounded Rectangle 35"/>
            <p:cNvSpPr/>
            <p:nvPr/>
          </p:nvSpPr>
          <p:spPr>
            <a:xfrm>
              <a:off x="4423" y="11483"/>
              <a:ext cx="2823" cy="72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lIns="0" tIns="0" rIns="0" bIns="0" anchor="ctr" anchorCtr="0" upright="1"/>
            <a:lstStyle/>
            <a:p>
              <a:pPr algn="ctr"/>
              <a:r>
                <a:rPr lang="en-US" altLang="zh-CN" sz="800" kern="1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 </a:t>
              </a:r>
            </a:p>
            <a:p>
              <a:pPr algn="ctr"/>
              <a:r>
                <a:rPr lang="en-US" altLang="zh-CN" sz="1600" b="1" kern="1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Cốt truyện</a:t>
              </a:r>
            </a:p>
          </p:txBody>
        </p:sp>
        <p:sp>
          <p:nvSpPr>
            <p:cNvPr id="36" name="Rounded Rectangle 36"/>
            <p:cNvSpPr/>
            <p:nvPr/>
          </p:nvSpPr>
          <p:spPr>
            <a:xfrm>
              <a:off x="11301" y="11483"/>
              <a:ext cx="2390" cy="72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lIns="0" tIns="0" rIns="0" bIns="0" anchor="ctr" anchorCtr="0" upright="1"/>
            <a:lstStyle/>
            <a:p>
              <a:pPr algn="ctr"/>
              <a:r>
                <a:rPr lang="en-US" altLang="zh-CN" sz="800" kern="1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 </a:t>
              </a:r>
            </a:p>
            <a:p>
              <a:pPr algn="ctr"/>
              <a:r>
                <a:rPr lang="en-US" altLang="zh-CN" sz="1600" b="1" kern="1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Nhân vật</a:t>
              </a:r>
            </a:p>
          </p:txBody>
        </p:sp>
        <p:sp>
          <p:nvSpPr>
            <p:cNvPr id="37" name="Rounded Rectangle 37"/>
            <p:cNvSpPr/>
            <p:nvPr/>
          </p:nvSpPr>
          <p:spPr>
            <a:xfrm>
              <a:off x="2971" y="12597"/>
              <a:ext cx="1955" cy="94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lIns="0" tIns="0" rIns="0" bIns="0" anchor="ctr" anchorCtr="0" upright="1"/>
            <a:lstStyle/>
            <a:p>
              <a:r>
                <a:rPr lang="en-US" altLang="zh-CN" sz="800" kern="1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 </a:t>
              </a:r>
            </a:p>
            <a:p>
              <a:r>
                <a:rPr lang="en-US" altLang="zh-CN" sz="800" kern="1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 </a:t>
              </a:r>
              <a:r>
                <a:rPr lang="en-US" altLang="zh-CN" sz="1600" kern="1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-Mở đầu bằng “ Ngày xưa”</a:t>
              </a:r>
            </a:p>
            <a:p>
              <a:r>
                <a:rPr lang="en-US" altLang="zh-CN" sz="1600" kern="1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-Kết thúc có hậu, nhân văn</a:t>
              </a:r>
            </a:p>
          </p:txBody>
        </p:sp>
        <p:sp>
          <p:nvSpPr>
            <p:cNvPr id="38" name="Rounded Rectangle 38"/>
            <p:cNvSpPr/>
            <p:nvPr/>
          </p:nvSpPr>
          <p:spPr>
            <a:xfrm>
              <a:off x="5074" y="12607"/>
              <a:ext cx="2160" cy="91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lIns="0" tIns="0" rIns="0" bIns="0" anchor="ctr" anchorCtr="0" upright="1"/>
            <a:lstStyle/>
            <a:p>
              <a:pPr algn="ctr"/>
              <a:r>
                <a:rPr lang="en-US" altLang="zh-CN" sz="800" kern="1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 </a:t>
              </a:r>
            </a:p>
            <a:p>
              <a:pPr algn="ctr"/>
              <a:r>
                <a:rPr lang="en-US" altLang="zh-CN" sz="1600" kern="1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-Chuỗi sự việc sắp xếp theo trình tự thời gian</a:t>
              </a:r>
            </a:p>
          </p:txBody>
        </p:sp>
        <p:sp>
          <p:nvSpPr>
            <p:cNvPr id="39" name="Rounded Rectangle 39"/>
            <p:cNvSpPr/>
            <p:nvPr/>
          </p:nvSpPr>
          <p:spPr>
            <a:xfrm>
              <a:off x="7382" y="12635"/>
              <a:ext cx="1627" cy="85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lIns="0" tIns="0" rIns="0" bIns="0" anchor="ctr" anchorCtr="0" upright="1"/>
            <a:lstStyle/>
            <a:p>
              <a:pPr algn="ctr"/>
              <a:r>
                <a:rPr lang="en-US" altLang="zh-CN" sz="800" kern="1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 </a:t>
              </a:r>
            </a:p>
            <a:p>
              <a:pPr algn="ctr"/>
              <a:r>
                <a:rPr lang="en-US" altLang="zh-CN" sz="1600" kern="1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Chi tiết kì ảo </a:t>
              </a:r>
            </a:p>
          </p:txBody>
        </p:sp>
        <p:sp>
          <p:nvSpPr>
            <p:cNvPr id="40" name="Rounded Rectangle 40"/>
            <p:cNvSpPr/>
            <p:nvPr/>
          </p:nvSpPr>
          <p:spPr>
            <a:xfrm>
              <a:off x="9210" y="12440"/>
              <a:ext cx="1842" cy="108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lIns="0" tIns="0" rIns="0" bIns="0" anchor="ctr" anchorCtr="0" upright="1"/>
            <a:lstStyle/>
            <a:p>
              <a:pPr algn="ctr"/>
              <a:r>
                <a:rPr lang="en-US" altLang="zh-CN" sz="800" kern="1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 </a:t>
              </a:r>
            </a:p>
            <a:p>
              <a:pPr algn="ctr"/>
              <a:endParaRPr lang="en-US" altLang="zh-CN" sz="1000" kern="1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  <a:p>
              <a:pPr algn="ctr"/>
              <a:endParaRPr lang="en-US" altLang="zh-CN" sz="1000" kern="1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  <a:p>
              <a:pPr algn="ctr"/>
              <a:r>
                <a:rPr lang="en-US" altLang="zh-CN" sz="1600" kern="1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 HENG-BU: </a:t>
              </a:r>
              <a:r>
                <a:rPr lang="en-US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Chăm</a:t>
              </a:r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chỉ, thật thà, giàu tình yêu thương, có lòng vị tha cao cả</a:t>
              </a:r>
              <a:endParaRPr lang="en-US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altLang="zh-CN" sz="1000" kern="1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:</a:t>
              </a:r>
            </a:p>
          </p:txBody>
        </p:sp>
        <p:sp>
          <p:nvSpPr>
            <p:cNvPr id="41" name="Rounded Rectangle 41"/>
            <p:cNvSpPr/>
            <p:nvPr/>
          </p:nvSpPr>
          <p:spPr>
            <a:xfrm>
              <a:off x="11384" y="12495"/>
              <a:ext cx="2004" cy="101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lIns="0" tIns="0" rIns="0" bIns="0" anchor="ctr" anchorCtr="0" upright="1"/>
            <a:lstStyle/>
            <a:p>
              <a:r>
                <a:rPr lang="en-US" altLang="zh-CN" sz="800" kern="1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  </a:t>
              </a:r>
              <a:r>
                <a:rPr lang="en-US" altLang="zh-CN" sz="1500" kern="1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rPr>
                <a:t>NON-BU:</a:t>
              </a:r>
            </a:p>
            <a:p>
              <a:r>
                <a:rPr lang="en-US" sz="1500" dirty="0" err="1" smtClean="0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Tham</a:t>
              </a:r>
              <a:r>
                <a:rPr lang="en-US" sz="1500" dirty="0" smtClean="0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 lam, ích kỉ, vô tâm, tàn nhẫn và ngu ngốc</a:t>
              </a:r>
              <a:endParaRPr lang="en-US" altLang="zh-CN" sz="1500" kern="1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endParaRPr>
            </a:p>
          </p:txBody>
        </p:sp>
      </p:grpSp>
      <p:sp>
        <p:nvSpPr>
          <p:cNvPr id="2" name="Rounded Rectangle 36"/>
          <p:cNvSpPr/>
          <p:nvPr/>
        </p:nvSpPr>
        <p:spPr>
          <a:xfrm>
            <a:off x="7239000" y="1592580"/>
            <a:ext cx="1059815" cy="82486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 anchor="ctr" anchorCtr="0" upright="1"/>
          <a:lstStyle/>
          <a:p>
            <a:pPr algn="ctr"/>
            <a:r>
              <a:rPr lang="en-US" altLang="zh-CN" sz="800" kern="1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 </a:t>
            </a:r>
          </a:p>
          <a:p>
            <a:pPr algn="ctr"/>
            <a:r>
              <a:rPr lang="en-US" altLang="zh-CN" sz="1600" b="1" kern="1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Bài học</a:t>
            </a:r>
          </a:p>
        </p:txBody>
      </p:sp>
      <p:cxnSp>
        <p:nvCxnSpPr>
          <p:cNvPr id="3" name="Elbow Connector 33"/>
          <p:cNvCxnSpPr/>
          <p:nvPr/>
        </p:nvCxnSpPr>
        <p:spPr>
          <a:xfrm rot="10800000">
            <a:off x="3801110" y="855980"/>
            <a:ext cx="1685290" cy="572770"/>
          </a:xfrm>
          <a:prstGeom prst="bentConnector3">
            <a:avLst>
              <a:gd name="adj1" fmla="val 49962"/>
            </a:avLst>
          </a:prstGeom>
          <a:ln w="2857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1" name="Rounded Rectangle 41"/>
          <p:cNvSpPr/>
          <p:nvPr/>
        </p:nvSpPr>
        <p:spPr>
          <a:xfrm>
            <a:off x="6367145" y="3302000"/>
            <a:ext cx="932815" cy="13639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 anchor="ctr" anchorCtr="0" upright="1"/>
          <a:lstStyle/>
          <a:p>
            <a:r>
              <a:rPr lang="en-US" altLang="zh-CN" sz="800" kern="1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   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Ở hiền gặp lành, ở ác gặp ác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1600" kern="10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22" name="Rounded Rectangle 41"/>
          <p:cNvSpPr/>
          <p:nvPr/>
        </p:nvSpPr>
        <p:spPr>
          <a:xfrm>
            <a:off x="7579360" y="3257550"/>
            <a:ext cx="692785" cy="145986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 anchor="ctr" anchorCtr="0" upright="1"/>
          <a:lstStyle/>
          <a:p>
            <a:r>
              <a:rPr lang="en-US" altLang="zh-CN" sz="800" kern="1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  </a:t>
            </a:r>
            <a:r>
              <a:rPr lang="en-US" altLang="zh-CN" sz="1600" kern="1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Y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êu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thương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chia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sẻ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giúp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đỡ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mọi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người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1400" kern="10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4" name="Rounded Rectangle 41"/>
          <p:cNvSpPr/>
          <p:nvPr/>
        </p:nvSpPr>
        <p:spPr>
          <a:xfrm>
            <a:off x="8382000" y="3302635"/>
            <a:ext cx="929005" cy="141287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 anchor="ctr" anchorCtr="0" upright="1"/>
          <a:lstStyle/>
          <a:p>
            <a:r>
              <a:rPr lang="en-US" altLang="zh-CN" sz="800" kern="1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  </a:t>
            </a:r>
            <a:r>
              <a:rPr lang="en-US" altLang="zh-CN" sz="1600" kern="1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ống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lương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thiện;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không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tham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lam,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ích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kỉ; có lòng vị tha</a:t>
            </a:r>
            <a:endParaRPr lang="en-US" altLang="zh-CN" sz="1400" kern="10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cxnSp>
        <p:nvCxnSpPr>
          <p:cNvPr id="5" name="Elbow Connector 33"/>
          <p:cNvCxnSpPr/>
          <p:nvPr/>
        </p:nvCxnSpPr>
        <p:spPr>
          <a:xfrm flipV="1">
            <a:off x="6629400" y="2461895"/>
            <a:ext cx="1257300" cy="795655"/>
          </a:xfrm>
          <a:prstGeom prst="bentConnector3">
            <a:avLst>
              <a:gd name="adj1" fmla="val 50051"/>
            </a:avLst>
          </a:prstGeom>
          <a:ln w="2857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6" name="Elbow Connector 26"/>
          <p:cNvCxnSpPr/>
          <p:nvPr/>
        </p:nvCxnSpPr>
        <p:spPr>
          <a:xfrm rot="10800000">
            <a:off x="7924800" y="2462530"/>
            <a:ext cx="1143000" cy="871220"/>
          </a:xfrm>
          <a:prstGeom prst="bentConnector3">
            <a:avLst>
              <a:gd name="adj1" fmla="val 49944"/>
            </a:avLst>
          </a:prstGeom>
          <a:ln w="2857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7" name="Straight Arrow Connector 6"/>
          <p:cNvCxnSpPr>
            <a:endCxn id="22" idx="0"/>
          </p:cNvCxnSpPr>
          <p:nvPr/>
        </p:nvCxnSpPr>
        <p:spPr>
          <a:xfrm>
            <a:off x="7924800" y="2419350"/>
            <a:ext cx="1270" cy="83820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821" name="Rectangle 16"/>
          <p:cNvSpPr/>
          <p:nvPr/>
        </p:nvSpPr>
        <p:spPr>
          <a:xfrm>
            <a:off x="76835" y="57150"/>
            <a:ext cx="27209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>
                <a:solidFill>
                  <a:srgbClr val="660033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Sơ đồ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26*418"/>
  <p:tag name="TABLE_ENDDRAG_RECT" val="2*32*726*41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30*401"/>
  <p:tag name="TABLE_ENDDRAG_RECT" val="-4*1*730*40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967</Words>
  <Application>Microsoft Office PowerPoint</Application>
  <PresentationFormat>On-screen Show (16:9)</PresentationFormat>
  <Paragraphs>173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SimSun</vt:lpstr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1. Ngày xưa, ở làng nọ có hai anh em tên là Non-bu và Heng-bu. </vt:lpstr>
      <vt:lpstr> 1. Ngày xưa, ở làng nọ có hai anh em tên là Non-bu và Heng-bu.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Cây khế</vt:lpstr>
      <vt:lpstr>PowerPoint Presentation</vt:lpstr>
      <vt:lpstr>Hình ảnh từ cuộc sống</vt:lpstr>
      <vt:lpstr>Hình ảnh từ cuộc sống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thinh</dc:creator>
  <cp:lastModifiedBy>Admin</cp:lastModifiedBy>
  <cp:revision>145</cp:revision>
  <dcterms:created xsi:type="dcterms:W3CDTF">2021-10-14T08:31:00Z</dcterms:created>
  <dcterms:modified xsi:type="dcterms:W3CDTF">2025-05-15T15:10:17Z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9FFDB00017064DDEB6FDF9FCE15AF97C_13</vt:lpwstr>
  </property>
  <property fmtid="{D5CDD505-2E9C-101B-9397-08002B2CF9AE}" pid="3" name="KSOProductBuildVer">
    <vt:lpwstr>1033-12.2.0.17562</vt:lpwstr>
  </property>
</Properties>
</file>