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media/image16.svg" ContentType="image/svg+xml"/>
  <Override PartName="/ppt/media/image2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4"/>
  </p:notesMasterIdLst>
  <p:sldIdLst>
    <p:sldId id="282" r:id="rId3"/>
    <p:sldId id="259" r:id="rId4"/>
    <p:sldId id="258" r:id="rId5"/>
    <p:sldId id="284" r:id="rId6"/>
    <p:sldId id="349" r:id="rId7"/>
    <p:sldId id="350" r:id="rId8"/>
    <p:sldId id="354" r:id="rId9"/>
    <p:sldId id="352" r:id="rId10"/>
    <p:sldId id="353" r:id="rId11"/>
    <p:sldId id="355" r:id="rId12"/>
    <p:sldId id="351" r:id="rId13"/>
    <p:sldId id="356" r:id="rId14"/>
    <p:sldId id="357" r:id="rId15"/>
    <p:sldId id="403" r:id="rId16"/>
    <p:sldId id="316" r:id="rId17"/>
    <p:sldId id="317" r:id="rId18"/>
    <p:sldId id="405" r:id="rId19"/>
    <p:sldId id="406" r:id="rId20"/>
    <p:sldId id="407" r:id="rId21"/>
    <p:sldId id="280" r:id="rId22"/>
    <p:sldId id="283" r:id="rId23"/>
  </p:sldIdLst>
  <p:sldSz cx="18288000" cy="10287000"/>
  <p:notesSz cx="6858000" cy="9144000"/>
  <p:embeddedFontLst>
    <p:embeddedFont>
      <p:font typeface="Calibri" panose="020F0502020204030204" charset="0"/>
      <p:regular r:id="rId28"/>
      <p:bold r:id="rId29"/>
      <p:italic r:id="rId30"/>
      <p:boldItalic r:id="rId31"/>
    </p:embeddedFont>
    <p:embeddedFont>
      <p:font typeface="Calibri" panose="020F0502020204030204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5" autoAdjust="0"/>
    <p:restoredTop sz="94671" autoAdjust="0"/>
  </p:normalViewPr>
  <p:slideViewPr>
    <p:cSldViewPr showGuides="1">
      <p:cViewPr>
        <p:scale>
          <a:sx n="30" d="100"/>
          <a:sy n="30" d="100"/>
        </p:scale>
        <p:origin x="-1668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33265-F194-4F25-B5E8-2DA7524FE493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E7369-136C-41CD-B1D7-DBEB49ADA40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NULL" TargetMode="Externa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tags" Target="../tags/tag2.xml"/><Relationship Id="rId2" Type="http://schemas.microsoft.com/office/2007/relationships/media" Target="../media/media1.mp4"/><Relationship Id="rId1" Type="http://schemas.openxmlformats.org/officeDocument/2006/relationships/video" Target="NUL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20.xml"/><Relationship Id="rId2" Type="http://schemas.openxmlformats.org/officeDocument/2006/relationships/image" Target="../media/image20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slide" Target="slide2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audio" Target="../media/media2.mp3"/><Relationship Id="rId8" Type="http://schemas.openxmlformats.org/officeDocument/2006/relationships/image" Target="../media/image31.svg"/><Relationship Id="rId7" Type="http://schemas.openxmlformats.org/officeDocument/2006/relationships/image" Target="../media/image30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slide" Target="slide20.xml"/><Relationship Id="rId2" Type="http://schemas.openxmlformats.org/officeDocument/2006/relationships/image" Target="../media/image26.svg"/><Relationship Id="rId14" Type="http://schemas.openxmlformats.org/officeDocument/2006/relationships/slideLayout" Target="../slideLayouts/slideLayout7.xml"/><Relationship Id="rId13" Type="http://schemas.microsoft.com/office/2007/relationships/media" Target="../media/media3.mp3"/><Relationship Id="rId12" Type="http://schemas.openxmlformats.org/officeDocument/2006/relationships/audio" Target="../media/media3.mp3"/><Relationship Id="rId11" Type="http://schemas.openxmlformats.org/officeDocument/2006/relationships/image" Target="../media/image32.png"/><Relationship Id="rId10" Type="http://schemas.microsoft.com/office/2007/relationships/media" Target="../media/media2.mp3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1.svg"/><Relationship Id="rId7" Type="http://schemas.openxmlformats.org/officeDocument/2006/relationships/image" Target="../media/image35.png"/><Relationship Id="rId6" Type="http://schemas.openxmlformats.org/officeDocument/2006/relationships/image" Target="../media/image29.svg"/><Relationship Id="rId5" Type="http://schemas.openxmlformats.org/officeDocument/2006/relationships/image" Target="../media/image34.png"/><Relationship Id="rId4" Type="http://schemas.openxmlformats.org/officeDocument/2006/relationships/image" Target="../media/image27.png"/><Relationship Id="rId3" Type="http://schemas.openxmlformats.org/officeDocument/2006/relationships/slide" Target="slide20.xml"/><Relationship Id="rId2" Type="http://schemas.openxmlformats.org/officeDocument/2006/relationships/image" Target="../media/image26.svg"/><Relationship Id="rId15" Type="http://schemas.openxmlformats.org/officeDocument/2006/relationships/slideLayout" Target="../slideLayouts/slideLayout7.xml"/><Relationship Id="rId14" Type="http://schemas.microsoft.com/office/2007/relationships/media" Target="../media/media3.mp3"/><Relationship Id="rId13" Type="http://schemas.openxmlformats.org/officeDocument/2006/relationships/audio" Target="../media/media3.mp3"/><Relationship Id="rId12" Type="http://schemas.openxmlformats.org/officeDocument/2006/relationships/image" Target="../media/image32.png"/><Relationship Id="rId11" Type="http://schemas.microsoft.com/office/2007/relationships/media" Target="../media/media2.mp3"/><Relationship Id="rId10" Type="http://schemas.openxmlformats.org/officeDocument/2006/relationships/audio" Target="../media/media2.mp3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6" Type="http://schemas.openxmlformats.org/officeDocument/2006/relationships/audio" Target="../media/audio1.wav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" Target="slide2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6" Type="http://schemas.openxmlformats.org/officeDocument/2006/relationships/audio" Target="../media/audio1.wav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-58843" y="3807213"/>
            <a:ext cx="18405686" cy="6587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1028700"/>
            <a:ext cx="14020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HÔM NAY!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5" name="Group 4"/>
          <p:cNvGrpSpPr/>
          <p:nvPr/>
        </p:nvGrpSpPr>
        <p:grpSpPr>
          <a:xfrm>
            <a:off x="304701" y="571500"/>
            <a:ext cx="17655638" cy="2611120"/>
            <a:chOff x="231676" y="2628900"/>
            <a:chExt cx="17655638" cy="2611120"/>
          </a:xfrm>
        </p:grpSpPr>
        <p:grpSp>
          <p:nvGrpSpPr>
            <p:cNvPr id="48" name="Group 47"/>
            <p:cNvGrpSpPr/>
            <p:nvPr/>
          </p:nvGrpSpPr>
          <p:grpSpPr>
            <a:xfrm>
              <a:off x="231676" y="2628900"/>
              <a:ext cx="17655638" cy="2611120"/>
              <a:chOff x="193297" y="1971383"/>
              <a:chExt cx="4728589" cy="4034175"/>
            </a:xfrm>
          </p:grpSpPr>
          <p:pic>
            <p:nvPicPr>
              <p:cNvPr id="49" name="Picture 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193297" y="4678863"/>
                <a:ext cx="4728589" cy="1326695"/>
              </a:xfrm>
              <a:prstGeom prst="rect">
                <a:avLst/>
              </a:prstGeom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363748" y="1971383"/>
                <a:ext cx="4436852" cy="35792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360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993793" y="2817751"/>
              <a:ext cx="16456007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 dirty="0"/>
                <a:t>Trong thực tế, ta gặp những vật thể có hinh dạng sau đây. Hãy quan sát và nhận xét một vài đặc điểm chung của các hình đó:</a:t>
              </a:r>
              <a:endParaRPr lang="en-US" sz="4000" dirty="0"/>
            </a:p>
          </p:txBody>
        </p:sp>
      </p:grpSp>
      <p:pic>
        <p:nvPicPr>
          <p:cNvPr id="2050" name="Picture 2" descr="C:\Users\ADMINI~1\AppData\Local\Temp\Rar$DIa0.632\HĐ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78430" y="3086100"/>
            <a:ext cx="13092430" cy="669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151103" y="0"/>
            <a:ext cx="538253" cy="54853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689356" y="11042"/>
            <a:ext cx="538253" cy="548538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9808" y="7403520"/>
            <a:ext cx="2581564" cy="2809865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3886" y="559581"/>
            <a:ext cx="16097218" cy="65651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8679234" y="266700"/>
            <a:ext cx="846522" cy="86269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425193" y="6039984"/>
            <a:ext cx="1864865" cy="446674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 rot="-372615">
            <a:off x="160888" y="7482789"/>
            <a:ext cx="695620" cy="2928926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88255" y="8413160"/>
            <a:ext cx="1157302" cy="530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447800" y="800100"/>
            <a:ext cx="15286695" cy="498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2: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 LĂNG TRỤ ĐỨNG TAM GIÁC. </a:t>
            </a:r>
            <a:endParaRPr lang="en-US" sz="6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 LĂNG TRỤ ĐỨNG TỨ GIÁC</a:t>
            </a:r>
            <a:endParaRPr lang="en-US" sz="6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-59984" y="7727742"/>
            <a:ext cx="7012610" cy="267355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14804293" y="6198593"/>
            <a:ext cx="3483707" cy="4126507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5638800" y="7658100"/>
            <a:ext cx="8055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GV: NGUYỄN THỊ MINH THÙY</a:t>
            </a:r>
            <a:endParaRPr lang="en-US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600946" y="100905"/>
            <a:ext cx="7443894" cy="1384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6000" b="1" dirty="0" smtClean="0">
                <a:solidFill>
                  <a:srgbClr val="CF62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NỘI DUNG BÀI HỌC</a:t>
            </a:r>
            <a:endParaRPr lang="en-US" sz="6000" b="1" dirty="0" smtClean="0">
              <a:solidFill>
                <a:srgbClr val="CF62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97578" y="1409700"/>
            <a:ext cx="11103617" cy="2882167"/>
            <a:chOff x="1355083" y="2552700"/>
            <a:chExt cx="11103617" cy="2882167"/>
          </a:xfrm>
        </p:grpSpPr>
        <p:grpSp>
          <p:nvGrpSpPr>
            <p:cNvPr id="6" name="Group 6"/>
            <p:cNvGrpSpPr/>
            <p:nvPr/>
          </p:nvGrpSpPr>
          <p:grpSpPr>
            <a:xfrm>
              <a:off x="2034687" y="2552700"/>
              <a:ext cx="10424013" cy="2882167"/>
              <a:chOff x="0" y="-38100"/>
              <a:chExt cx="7925315" cy="100811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7925315" cy="970012"/>
              </a:xfrm>
              <a:custGeom>
                <a:avLst/>
                <a:gdLst/>
                <a:ahLst/>
                <a:cxnLst/>
                <a:rect l="l" t="t" r="r" b="b"/>
                <a:pathLst>
                  <a:path w="7925315" h="970012">
                    <a:moveTo>
                      <a:pt x="50372" y="0"/>
                    </a:moveTo>
                    <a:lnTo>
                      <a:pt x="7874943" y="0"/>
                    </a:lnTo>
                    <a:cubicBezTo>
                      <a:pt x="7902763" y="0"/>
                      <a:pt x="7925315" y="22552"/>
                      <a:pt x="7925315" y="50372"/>
                    </a:cubicBezTo>
                    <a:lnTo>
                      <a:pt x="7925315" y="919640"/>
                    </a:lnTo>
                    <a:cubicBezTo>
                      <a:pt x="7925315" y="947460"/>
                      <a:pt x="7902763" y="970012"/>
                      <a:pt x="7874943" y="970012"/>
                    </a:cubicBezTo>
                    <a:lnTo>
                      <a:pt x="50372" y="970012"/>
                    </a:lnTo>
                    <a:cubicBezTo>
                      <a:pt x="22552" y="970012"/>
                      <a:pt x="0" y="947460"/>
                      <a:pt x="0" y="919640"/>
                    </a:cubicBezTo>
                    <a:lnTo>
                      <a:pt x="0" y="50372"/>
                    </a:lnTo>
                    <a:cubicBezTo>
                      <a:pt x="0" y="22552"/>
                      <a:pt x="22552" y="0"/>
                      <a:pt x="50372" y="0"/>
                    </a:cubicBezTo>
                    <a:close/>
                  </a:path>
                </a:pathLst>
              </a:custGeom>
              <a:solidFill>
                <a:srgbClr val="FFC8A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55083" y="3390900"/>
              <a:ext cx="1388117" cy="126899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825">
                <a:solidFill>
                  <a:srgbClr val="CF623E"/>
                </a:solidFill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 sz="4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698827" y="3706789"/>
              <a:ext cx="761157" cy="7309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690"/>
                </a:lnSpc>
                <a:spcBef>
                  <a:spcPct val="0"/>
                </a:spcBef>
              </a:pPr>
              <a:r>
                <a:rPr lang="en-US" sz="5000" b="1" dirty="0">
                  <a:solidFill>
                    <a:srgbClr val="CF623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n-US" sz="5000" b="1" dirty="0">
                <a:solidFill>
                  <a:srgbClr val="CF62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971800" y="3236774"/>
              <a:ext cx="8839907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 lăng trụ đứng tam giác</a:t>
              </a:r>
              <a:endParaRPr lang="en-US" sz="4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75353" y="7007816"/>
            <a:ext cx="11103617" cy="2890123"/>
            <a:chOff x="1355083" y="5529977"/>
            <a:chExt cx="11103617" cy="2890123"/>
          </a:xfrm>
        </p:grpSpPr>
        <p:grpSp>
          <p:nvGrpSpPr>
            <p:cNvPr id="13" name="Group 13"/>
            <p:cNvGrpSpPr/>
            <p:nvPr/>
          </p:nvGrpSpPr>
          <p:grpSpPr>
            <a:xfrm>
              <a:off x="2034687" y="5646861"/>
              <a:ext cx="10424013" cy="2773239"/>
              <a:chOff x="0" y="0"/>
              <a:chExt cx="7925316" cy="97001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7925315" cy="970012"/>
              </a:xfrm>
              <a:custGeom>
                <a:avLst/>
                <a:gdLst/>
                <a:ahLst/>
                <a:cxnLst/>
                <a:rect l="l" t="t" r="r" b="b"/>
                <a:pathLst>
                  <a:path w="7925315" h="970012">
                    <a:moveTo>
                      <a:pt x="50372" y="0"/>
                    </a:moveTo>
                    <a:lnTo>
                      <a:pt x="7874943" y="0"/>
                    </a:lnTo>
                    <a:cubicBezTo>
                      <a:pt x="7902763" y="0"/>
                      <a:pt x="7925315" y="22552"/>
                      <a:pt x="7925315" y="50372"/>
                    </a:cubicBezTo>
                    <a:lnTo>
                      <a:pt x="7925315" y="919640"/>
                    </a:lnTo>
                    <a:cubicBezTo>
                      <a:pt x="7925315" y="947460"/>
                      <a:pt x="7902763" y="970012"/>
                      <a:pt x="7874943" y="970012"/>
                    </a:cubicBezTo>
                    <a:lnTo>
                      <a:pt x="50372" y="970012"/>
                    </a:lnTo>
                    <a:cubicBezTo>
                      <a:pt x="22552" y="970012"/>
                      <a:pt x="0" y="947460"/>
                      <a:pt x="0" y="919640"/>
                    </a:cubicBezTo>
                    <a:lnTo>
                      <a:pt x="0" y="50372"/>
                    </a:lnTo>
                    <a:cubicBezTo>
                      <a:pt x="0" y="22552"/>
                      <a:pt x="22552" y="0"/>
                      <a:pt x="50372" y="0"/>
                    </a:cubicBezTo>
                    <a:close/>
                  </a:path>
                </a:pathLst>
              </a:custGeom>
              <a:solidFill>
                <a:srgbClr val="FFC8AE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355083" y="6408008"/>
              <a:ext cx="1388117" cy="1268994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825">
                <a:solidFill>
                  <a:srgbClr val="CF623E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 sz="4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680855" y="6647278"/>
              <a:ext cx="761157" cy="7296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690"/>
                </a:lnSpc>
                <a:spcBef>
                  <a:spcPct val="0"/>
                </a:spcBef>
              </a:pPr>
              <a:r>
                <a:rPr lang="en-US" sz="5000" b="1" dirty="0">
                  <a:solidFill>
                    <a:srgbClr val="CF623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n-US" sz="5000" b="1" dirty="0">
                <a:solidFill>
                  <a:srgbClr val="CF62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103747" y="5529977"/>
              <a:ext cx="8627879" cy="2861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 tích và diện tích xung quanh của hình lăng trụ đứng tam giác, hình lăng trụ đứng tứ giác.</a:t>
              </a:r>
              <a:endPara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1" cstate="email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2268200" y="2967449"/>
            <a:ext cx="5774764" cy="644325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91228" y="4217035"/>
            <a:ext cx="11103617" cy="2882167"/>
            <a:chOff x="1355083" y="2552700"/>
            <a:chExt cx="11103617" cy="2882167"/>
          </a:xfrm>
        </p:grpSpPr>
        <p:grpSp>
          <p:nvGrpSpPr>
            <p:cNvPr id="3" name="Group 6"/>
            <p:cNvGrpSpPr/>
            <p:nvPr/>
          </p:nvGrpSpPr>
          <p:grpSpPr>
            <a:xfrm>
              <a:off x="2034687" y="2552700"/>
              <a:ext cx="10424013" cy="2882167"/>
              <a:chOff x="0" y="-38100"/>
              <a:chExt cx="7925315" cy="1008112"/>
            </a:xfrm>
          </p:grpSpPr>
          <p:sp>
            <p:nvSpPr>
              <p:cNvPr id="4" name="Freeform 7"/>
              <p:cNvSpPr/>
              <p:nvPr/>
            </p:nvSpPr>
            <p:spPr>
              <a:xfrm>
                <a:off x="0" y="0"/>
                <a:ext cx="7925315" cy="970012"/>
              </a:xfrm>
              <a:custGeom>
                <a:avLst/>
                <a:gdLst/>
                <a:ahLst/>
                <a:cxnLst/>
                <a:rect l="l" t="t" r="r" b="b"/>
                <a:pathLst>
                  <a:path w="7925315" h="970012">
                    <a:moveTo>
                      <a:pt x="50372" y="0"/>
                    </a:moveTo>
                    <a:lnTo>
                      <a:pt x="7874943" y="0"/>
                    </a:lnTo>
                    <a:cubicBezTo>
                      <a:pt x="7902763" y="0"/>
                      <a:pt x="7925315" y="22552"/>
                      <a:pt x="7925315" y="50372"/>
                    </a:cubicBezTo>
                    <a:lnTo>
                      <a:pt x="7925315" y="919640"/>
                    </a:lnTo>
                    <a:cubicBezTo>
                      <a:pt x="7925315" y="947460"/>
                      <a:pt x="7902763" y="970012"/>
                      <a:pt x="7874943" y="970012"/>
                    </a:cubicBezTo>
                    <a:lnTo>
                      <a:pt x="50372" y="970012"/>
                    </a:lnTo>
                    <a:cubicBezTo>
                      <a:pt x="22552" y="970012"/>
                      <a:pt x="0" y="947460"/>
                      <a:pt x="0" y="919640"/>
                    </a:cubicBezTo>
                    <a:lnTo>
                      <a:pt x="0" y="50372"/>
                    </a:lnTo>
                    <a:cubicBezTo>
                      <a:pt x="0" y="22552"/>
                      <a:pt x="22552" y="0"/>
                      <a:pt x="50372" y="0"/>
                    </a:cubicBezTo>
                    <a:close/>
                  </a:path>
                </a:pathLst>
              </a:custGeom>
              <a:solidFill>
                <a:srgbClr val="FFC8AE"/>
              </a:solidFill>
              <a:ln>
                <a:noFill/>
              </a:ln>
            </p:spPr>
            <p:txBody>
              <a:bodyPr/>
              <a:p>
                <a:endParaRPr lang="en-US" dirty="0"/>
              </a:p>
            </p:txBody>
          </p:sp>
          <p:sp>
            <p:nvSpPr>
              <p:cNvPr id="20" name="TextBox 8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21" name="Group 9"/>
            <p:cNvGrpSpPr/>
            <p:nvPr/>
          </p:nvGrpSpPr>
          <p:grpSpPr>
            <a:xfrm>
              <a:off x="1355083" y="3390900"/>
              <a:ext cx="1388117" cy="1268994"/>
              <a:chOff x="0" y="0"/>
              <a:chExt cx="812800" cy="812800"/>
            </a:xfrm>
          </p:grpSpPr>
          <p:sp>
            <p:nvSpPr>
              <p:cNvPr id="22" name="Freeform 1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825">
                <a:solidFill>
                  <a:srgbClr val="CF623E"/>
                </a:solidFill>
              </a:ln>
            </p:spPr>
          </p:sp>
          <p:sp>
            <p:nvSpPr>
              <p:cNvPr id="23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p>
                <a:pPr algn="ctr">
                  <a:lnSpc>
                    <a:spcPts val="2660"/>
                  </a:lnSpc>
                </a:pPr>
                <a:endParaRPr sz="4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12"/>
            <p:cNvSpPr txBox="1"/>
            <p:nvPr/>
          </p:nvSpPr>
          <p:spPr>
            <a:xfrm>
              <a:off x="1698827" y="3706789"/>
              <a:ext cx="761157" cy="7296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p>
              <a:pPr algn="ctr">
                <a:lnSpc>
                  <a:spcPts val="5690"/>
                </a:lnSpc>
                <a:spcBef>
                  <a:spcPct val="0"/>
                </a:spcBef>
              </a:pPr>
              <a:r>
                <a:rPr lang="en-US" sz="5000" b="1" dirty="0">
                  <a:solidFill>
                    <a:srgbClr val="CF623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n-US" sz="5000" b="1" dirty="0">
                <a:solidFill>
                  <a:srgbClr val="CF62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34"/>
            <p:cNvSpPr/>
            <p:nvPr/>
          </p:nvSpPr>
          <p:spPr>
            <a:xfrm>
              <a:off x="2971800" y="3236774"/>
              <a:ext cx="8839907" cy="1014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 lăng trụ đứng tứ giác</a:t>
              </a:r>
              <a:endParaRPr lang="en-US" sz="4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Y2meta.app-Hình lăng trụ đứng tam giác - Toán 7 tập 1 _ Hoc10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187.000000" end="23196.000000"/>
                </p14:media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7200" y="190500"/>
            <a:ext cx="17366615" cy="9768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vol="100000"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Y2meta.app-Hình lăng trụ đứng tam giác - Toán 7 tập 1 _ Hoc10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9444.000000" end="14702.000000"/>
                </p14:media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7200" y="190500"/>
            <a:ext cx="17366615" cy="9768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Diamond 32"/>
          <p:cNvSpPr/>
          <p:nvPr/>
        </p:nvSpPr>
        <p:spPr>
          <a:xfrm>
            <a:off x="640245" y="451001"/>
            <a:ext cx="1171855" cy="95536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1478858" y="451001"/>
            <a:ext cx="16047142" cy="95536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/>
              <a:t>Hình lăng trụ đứng tam giác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1329591" y="1485900"/>
            <a:ext cx="3068955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nl-NL" sz="4000" b="1" dirty="0">
                <a:solidFill>
                  <a:srgbClr val="0070C0"/>
                </a:solidFill>
              </a:rPr>
              <a:t>Nhận xét:</a:t>
            </a:r>
            <a:endParaRPr lang="en-US" altLang="nl-NL" sz="4000" b="1" dirty="0">
              <a:solidFill>
                <a:srgbClr val="0070C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68045" y="2628900"/>
            <a:ext cx="16566515" cy="132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36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4496435" y="1485900"/>
            <a:ext cx="11834495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en-US" sz="4000" dirty="0"/>
              <a:t>Lăng trụ đứng tam giác có 5 mặt, 9 cạnh, 6 đỉnh.</a:t>
            </a:r>
            <a:endParaRPr lang="en-US" sz="4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24110" y="346710"/>
            <a:ext cx="7975600" cy="2584450"/>
          </a:xfrm>
          <a:prstGeom prst="rect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3600" dirty="0"/>
              <a:t>Hãy cho biết </a:t>
            </a:r>
            <a:r>
              <a:rPr lang="en-US" altLang="nl-NL" sz="3600" dirty="0">
                <a:sym typeface="+mn-ea"/>
              </a:rPr>
              <a:t>mặt đáy, mặt bên,</a:t>
            </a:r>
            <a:r>
              <a:rPr lang="nl-NL" sz="3600" dirty="0">
                <a:sym typeface="+mn-ea"/>
              </a:rPr>
              <a:t> cạnh đáy, cạnh bên, </a:t>
            </a:r>
            <a:r>
              <a:rPr lang="en-US" altLang="nl-NL" sz="3600" dirty="0">
                <a:sym typeface="+mn-ea"/>
              </a:rPr>
              <a:t>đỉnh</a:t>
            </a:r>
            <a:r>
              <a:rPr lang="nl-NL" sz="3600" dirty="0"/>
              <a:t> của lăng trụ đứng tam giác ABC. A'B'C' trong </a:t>
            </a:r>
            <a:r>
              <a:rPr lang="en-US" altLang="nl-NL" sz="3600" dirty="0"/>
              <a:t>hình</a:t>
            </a:r>
            <a:endParaRPr lang="en-US" altLang="nl-NL" sz="3600" dirty="0"/>
          </a:p>
        </p:txBody>
      </p:sp>
      <p:pic>
        <p:nvPicPr>
          <p:cNvPr id="4098" name="Picture 2" descr="C:\Users\ADMINI~1\AppData\Local\Temp\Rar$DIa0.779\Ví dụ 1 (Hình 10.21)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1277600" y="3634105"/>
            <a:ext cx="4917440" cy="619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4540" y="1184275"/>
            <a:ext cx="8638540" cy="8413115"/>
          </a:xfrm>
          <a:prstGeom prst="rect">
            <a:avLst/>
          </a:prstGeom>
          <a:solidFill>
            <a:srgbClr val="1D4B1C"/>
          </a:solidFill>
        </p:spPr>
        <p:txBody>
          <a:bodyPr wrap="square">
            <a:noAutofit/>
          </a:bodyPr>
          <a:lstStyle/>
          <a:p>
            <a:pPr marL="250190" indent="25400" algn="l" defTabSz="560705">
              <a:lnSpc>
                <a:spcPct val="150000"/>
              </a:lnSpc>
              <a:tabLst>
                <a:tab pos="7772400" algn="l"/>
              </a:tabLst>
            </a:pPr>
            <a:r>
              <a:rPr lang="en-US" altLang="nl-NL" sz="4000" dirty="0">
                <a:solidFill>
                  <a:schemeClr val="bg1"/>
                </a:solidFill>
              </a:rPr>
              <a:t>- Lăng trụ đứng tam giác ABC.A’B’C’ có:</a:t>
            </a:r>
            <a:endParaRPr lang="en-US" sz="40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Mặt đáy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ABC và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A'B'C'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mặt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: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A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A’B’B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; 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BB’C’C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;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CC’A’A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.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đáy: AB, BC, CA, A'B', B'C', C'A'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bên: AA', BB', CC'</a:t>
            </a:r>
            <a:endParaRPr lang="nl-NL" sz="3800" dirty="0">
              <a:solidFill>
                <a:schemeClr val="bg1"/>
              </a:solidFill>
              <a:sym typeface="+mn-ea"/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</a:rPr>
              <a:t> </a:t>
            </a:r>
            <a:r>
              <a:rPr lang="nl-NL" sz="3800" dirty="0">
                <a:solidFill>
                  <a:schemeClr val="bg1"/>
                </a:solidFill>
              </a:rPr>
              <a:t>Các đỉnh: A, B, C, A', B', C';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13591540" y="9029700"/>
            <a:ext cx="2715895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88265"/>
            <a:ext cx="1742440" cy="1065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nimBg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24110" y="346710"/>
            <a:ext cx="7975600" cy="1753235"/>
          </a:xfrm>
          <a:prstGeom prst="rect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nl-NL" sz="3600" dirty="0"/>
              <a:t>Quan sát</a:t>
            </a:r>
            <a:r>
              <a:rPr lang="nl-NL" sz="3600" dirty="0"/>
              <a:t> lăng trụ đứng tam giác ABC. A'B'C' trong </a:t>
            </a:r>
            <a:r>
              <a:rPr lang="en-US" altLang="nl-NL" sz="3600" dirty="0"/>
              <a:t>hình và cho biết:</a:t>
            </a:r>
            <a:endParaRPr lang="en-US" altLang="nl-NL" sz="3600" dirty="0"/>
          </a:p>
        </p:txBody>
      </p:sp>
      <p:pic>
        <p:nvPicPr>
          <p:cNvPr id="4098" name="Picture 2" descr="C:\Users\ADMINI~1\AppData\Local\Temp\Rar$DIa0.779\Ví dụ 1 (Hình 10.21)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1049000" y="4533900"/>
            <a:ext cx="4252595" cy="536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735" y="1184275"/>
            <a:ext cx="9540240" cy="8413115"/>
          </a:xfrm>
          <a:prstGeom prst="rect">
            <a:avLst/>
          </a:prstGeom>
          <a:solidFill>
            <a:srgbClr val="1D4B1C"/>
          </a:solidFill>
        </p:spPr>
        <p:txBody>
          <a:bodyPr wrap="square">
            <a:noAutofit/>
          </a:bodyPr>
          <a:lstStyle/>
          <a:p>
            <a:pPr marL="821690" indent="-571500" algn="l" defTabSz="560705">
              <a:lnSpc>
                <a:spcPct val="150000"/>
              </a:lnSpc>
              <a:buFont typeface="Wingdings" panose="05000000000000000000" charset="0"/>
              <a:buChar char="v"/>
              <a:tabLst>
                <a:tab pos="7772400" algn="l"/>
              </a:tabLst>
            </a:pPr>
            <a:r>
              <a:rPr lang="en-US" altLang="nl-NL" sz="4000" dirty="0">
                <a:solidFill>
                  <a:schemeClr val="bg1"/>
                </a:solidFill>
              </a:rPr>
              <a:t>Nhận xét: Lăng trụ đứng tam giác có:</a:t>
            </a:r>
            <a:endParaRPr lang="en-US" sz="40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800" dirty="0">
                <a:solidFill>
                  <a:schemeClr val="bg1"/>
                </a:solidFill>
                <a:sym typeface="+mn-ea"/>
              </a:rPr>
              <a:t>Hai mặt đáy cùng là tam giác và song song với nhau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mặt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đều là hình chữ nhật;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bằng nhau;</a:t>
            </a:r>
            <a:endParaRPr lang="nl-NL" sz="3800" dirty="0">
              <a:solidFill>
                <a:schemeClr val="bg1"/>
              </a:solidFill>
              <a:sym typeface="+mn-ea"/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</a:rPr>
              <a:t> Chiều cao là độ dài một cạnh bên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12981940" y="9182100"/>
            <a:ext cx="2715895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88265"/>
            <a:ext cx="1742440" cy="1065530"/>
          </a:xfrm>
          <a:prstGeom prst="rect">
            <a:avLst/>
          </a:prstGeom>
        </p:spPr>
      </p:pic>
      <p:sp>
        <p:nvSpPr>
          <p:cNvPr id="6" name="Rectangle 2"/>
          <p:cNvSpPr/>
          <p:nvPr/>
        </p:nvSpPr>
        <p:spPr>
          <a:xfrm>
            <a:off x="9998710" y="2226310"/>
            <a:ext cx="7975600" cy="1753235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Đáy dưới ABC và đáy trên A’B’C’ là hình gì?</a:t>
            </a:r>
            <a:endParaRPr lang="en-US" sz="3600" dirty="0"/>
          </a:p>
        </p:txBody>
      </p:sp>
      <p:sp>
        <p:nvSpPr>
          <p:cNvPr id="7" name="Rectangle 2"/>
          <p:cNvSpPr/>
          <p:nvPr/>
        </p:nvSpPr>
        <p:spPr>
          <a:xfrm>
            <a:off x="9973310" y="2429510"/>
            <a:ext cx="7975600" cy="922020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Các mặt bên là hình gì?</a:t>
            </a:r>
            <a:endParaRPr lang="en-US" sz="3600" dirty="0"/>
          </a:p>
        </p:txBody>
      </p:sp>
      <p:sp>
        <p:nvSpPr>
          <p:cNvPr id="8" name="Rectangle 2"/>
          <p:cNvSpPr/>
          <p:nvPr/>
        </p:nvSpPr>
        <p:spPr>
          <a:xfrm>
            <a:off x="9947910" y="2708910"/>
            <a:ext cx="7975600" cy="922020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So sánh độ dài các cạnh bên</a:t>
            </a:r>
            <a:endParaRPr lang="en-US" sz="3600" dirty="0"/>
          </a:p>
        </p:txBody>
      </p:sp>
      <p:sp>
        <p:nvSpPr>
          <p:cNvPr id="9" name="Right Brace 8"/>
          <p:cNvSpPr/>
          <p:nvPr/>
        </p:nvSpPr>
        <p:spPr>
          <a:xfrm>
            <a:off x="15098395" y="5072380"/>
            <a:ext cx="791210" cy="3124200"/>
          </a:xfrm>
          <a:prstGeom prst="rightBrace">
            <a:avLst>
              <a:gd name="adj1" fmla="val 8333"/>
              <a:gd name="adj2" fmla="val 50000"/>
            </a:avLst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 2"/>
          <p:cNvSpPr/>
          <p:nvPr/>
        </p:nvSpPr>
        <p:spPr>
          <a:xfrm>
            <a:off x="16230600" y="5829300"/>
            <a:ext cx="1558925" cy="1753235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Chiều cao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nimBg="1" uiExpand="1" build="p"/>
      <p:bldP spid="6" grpId="0" bldLvl="0" animBg="1"/>
      <p:bldP spid="7" grpId="0" bldLvl="0" animBg="1"/>
      <p:bldP spid="6" grpId="1" animBg="1"/>
      <p:bldP spid="8" grpId="0" bldLvl="0" animBg="1"/>
      <p:bldP spid="7" grpId="1" animBg="1"/>
      <p:bldP spid="8" grpId="1" animBg="1"/>
      <p:bldP spid="10" grpId="0" bldLvl="0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838200" y="440055"/>
            <a:ext cx="8594090" cy="887476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506200" y="2781300"/>
            <a:ext cx="4016375" cy="6230620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14097000" y="342900"/>
            <a:ext cx="3074035" cy="1889125"/>
          </a:xfrm>
          <a:prstGeom prst="wedgeRectCallout">
            <a:avLst>
              <a:gd name="adj1" fmla="val -48430"/>
              <a:gd name="adj2" fmla="val 91075"/>
            </a:avLst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000" b="1"/>
              <a:t>Lăng trụ đứng tứ giác</a:t>
            </a:r>
            <a:endParaRPr lang="en-US" sz="4000" b="1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711690" y="5280025"/>
            <a:ext cx="1642745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Rectangles 7"/>
          <p:cNvSpPr/>
          <p:nvPr/>
        </p:nvSpPr>
        <p:spPr>
          <a:xfrm>
            <a:off x="9829800" y="571500"/>
            <a:ext cx="7620000" cy="1981200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000"/>
              <a:t>Nhận xét về số mặt, số cạnh, số đỉnh của lăng trụ đứng tứ giác</a:t>
            </a: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Diamond 32"/>
          <p:cNvSpPr/>
          <p:nvPr/>
        </p:nvSpPr>
        <p:spPr>
          <a:xfrm>
            <a:off x="640245" y="451001"/>
            <a:ext cx="1171855" cy="95536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1478858" y="451001"/>
            <a:ext cx="16047142" cy="95536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/>
              <a:t>Hình lăng trụ đứng tứ giác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1329591" y="1485900"/>
            <a:ext cx="3068955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nl-NL" sz="4000" b="1" dirty="0">
                <a:solidFill>
                  <a:srgbClr val="0070C0"/>
                </a:solidFill>
              </a:rPr>
              <a:t>Nhận xét:</a:t>
            </a:r>
            <a:endParaRPr lang="en-US" altLang="nl-NL" sz="4000" b="1" dirty="0">
              <a:solidFill>
                <a:srgbClr val="0070C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68045" y="2628900"/>
            <a:ext cx="16566515" cy="132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36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4496435" y="1485900"/>
            <a:ext cx="11834495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en-US" sz="4000" dirty="0"/>
              <a:t>Lăng trụ đứng tứ giác có 6 mặt, 12 cạnh, 8 đỉnh.</a:t>
            </a:r>
            <a:endParaRPr lang="en-US" sz="4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69550" y="346710"/>
            <a:ext cx="7630160" cy="3415030"/>
          </a:xfrm>
          <a:prstGeom prst="rect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3600" dirty="0"/>
              <a:t>Hãy cho biết </a:t>
            </a:r>
            <a:r>
              <a:rPr lang="en-US" altLang="nl-NL" sz="3600" dirty="0"/>
              <a:t>mặt đáy, mặt bên,</a:t>
            </a:r>
            <a:r>
              <a:rPr lang="nl-NL" sz="3600" dirty="0"/>
              <a:t> cạnh đáy, cạnh bên, </a:t>
            </a:r>
            <a:r>
              <a:rPr lang="en-US" altLang="nl-NL" sz="3600" dirty="0"/>
              <a:t>đỉnh</a:t>
            </a:r>
            <a:r>
              <a:rPr lang="nl-NL" sz="3600" dirty="0"/>
              <a:t> của lăng trụ đứng t</a:t>
            </a:r>
            <a:r>
              <a:rPr lang="en-US" altLang="nl-NL" sz="3600" dirty="0"/>
              <a:t>ứ</a:t>
            </a:r>
            <a:r>
              <a:rPr lang="nl-NL" sz="3600" dirty="0"/>
              <a:t> giác ABC</a:t>
            </a:r>
            <a:r>
              <a:rPr lang="en-US" altLang="nl-NL" sz="3600" dirty="0"/>
              <a:t>D</a:t>
            </a:r>
            <a:r>
              <a:rPr lang="nl-NL" sz="3600" dirty="0"/>
              <a:t>. A'B'C'</a:t>
            </a:r>
            <a:r>
              <a:rPr lang="en-US" altLang="nl-NL" sz="3600" dirty="0"/>
              <a:t>D’</a:t>
            </a:r>
            <a:r>
              <a:rPr lang="nl-NL" sz="3600" dirty="0"/>
              <a:t> trong </a:t>
            </a:r>
            <a:r>
              <a:rPr lang="en-US" altLang="nl-NL" sz="3600" dirty="0"/>
              <a:t>hình</a:t>
            </a:r>
            <a:endParaRPr lang="en-US" altLang="nl-NL" sz="3600" dirty="0"/>
          </a:p>
        </p:txBody>
      </p:sp>
      <p:pic>
        <p:nvPicPr>
          <p:cNvPr id="4098" name="Picture 2" descr="D:\HỒ SƠ\LỚP 7\GIÁO ÁN ĐIỆN TỬ\hình lăng trụ đứng tam giác, lăng trụ đứng tứ giác\1655917971-image5.png1655917971-image5"/>
          <p:cNvPicPr>
            <a:picLocks noChangeAspect="1" noChangeArrowheads="1"/>
          </p:cNvPicPr>
          <p:nvPr/>
        </p:nvPicPr>
        <p:blipFill>
          <a:blip r:embed="rId1"/>
          <a:srcRect t="4894" b="4894"/>
          <a:stretch>
            <a:fillRect/>
          </a:stretch>
        </p:blipFill>
        <p:spPr bwMode="auto">
          <a:xfrm rot="21420000">
            <a:off x="11582400" y="4000500"/>
            <a:ext cx="4917440" cy="554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5315" y="1184275"/>
            <a:ext cx="9370060" cy="8413115"/>
          </a:xfrm>
          <a:prstGeom prst="rect">
            <a:avLst/>
          </a:prstGeom>
          <a:solidFill>
            <a:srgbClr val="1D4B1C"/>
          </a:solidFill>
        </p:spPr>
        <p:txBody>
          <a:bodyPr wrap="square">
            <a:noAutofit/>
          </a:bodyPr>
          <a:lstStyle/>
          <a:p>
            <a:pPr marL="250190" indent="25400" algn="l" defTabSz="560705">
              <a:lnSpc>
                <a:spcPct val="150000"/>
              </a:lnSpc>
              <a:tabLst>
                <a:tab pos="7772400" algn="l"/>
              </a:tabLst>
            </a:pPr>
            <a:r>
              <a:rPr lang="en-US" altLang="nl-NL" sz="4000" dirty="0">
                <a:solidFill>
                  <a:schemeClr val="bg1"/>
                </a:solidFill>
              </a:rPr>
              <a:t>- Lăng trụ đứng tứ giác ABCD.A’B’C’D’ có:</a:t>
            </a:r>
            <a:endParaRPr lang="en-US" sz="40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Mặt đáy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ABC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D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và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A'B'C'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D’;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mặt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: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A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A’B’B,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BB’C’C, 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CC’D’D, DD’A’A;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đáy: AB, BC, C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D, D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A, A'B', B'C', C'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D’, D’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A'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bên: AA', BB', CC'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; DD’</a:t>
            </a:r>
            <a:endParaRPr lang="nl-NL" sz="3800" dirty="0">
              <a:solidFill>
                <a:schemeClr val="bg1"/>
              </a:solidFill>
              <a:sym typeface="+mn-ea"/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</a:rPr>
              <a:t> </a:t>
            </a:r>
            <a:r>
              <a:rPr lang="nl-NL" sz="3800" dirty="0">
                <a:solidFill>
                  <a:schemeClr val="bg1"/>
                </a:solidFill>
              </a:rPr>
              <a:t>Các đỉnh: A, B, C</a:t>
            </a:r>
            <a:r>
              <a:rPr lang="en-US" altLang="nl-NL" sz="3800" dirty="0">
                <a:solidFill>
                  <a:schemeClr val="bg1"/>
                </a:solidFill>
              </a:rPr>
              <a:t>, D</a:t>
            </a:r>
            <a:r>
              <a:rPr lang="nl-NL" sz="3800" dirty="0">
                <a:solidFill>
                  <a:schemeClr val="bg1"/>
                </a:solidFill>
              </a:rPr>
              <a:t>, A', B', C'</a:t>
            </a:r>
            <a:r>
              <a:rPr lang="en-US" altLang="nl-NL" sz="3800" dirty="0">
                <a:solidFill>
                  <a:schemeClr val="bg1"/>
                </a:solidFill>
              </a:rPr>
              <a:t>, D’</a:t>
            </a:r>
            <a:r>
              <a:rPr lang="nl-NL" sz="3800" dirty="0">
                <a:solidFill>
                  <a:schemeClr val="bg1"/>
                </a:solidFill>
              </a:rPr>
              <a:t>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88265"/>
            <a:ext cx="1742440" cy="1065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nimBg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24110" y="346710"/>
            <a:ext cx="7975600" cy="1753235"/>
          </a:xfrm>
          <a:prstGeom prst="rect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nl-NL" sz="3600" dirty="0"/>
              <a:t>Quan sát</a:t>
            </a:r>
            <a:r>
              <a:rPr lang="nl-NL" sz="3600" dirty="0"/>
              <a:t> lăng trụ đứng t</a:t>
            </a:r>
            <a:r>
              <a:rPr lang="en-US" altLang="nl-NL" sz="3600" dirty="0"/>
              <a:t>ứ</a:t>
            </a:r>
            <a:r>
              <a:rPr lang="nl-NL" sz="3600" dirty="0"/>
              <a:t> giác </a:t>
            </a:r>
            <a:endParaRPr lang="nl-NL" sz="3600" dirty="0"/>
          </a:p>
          <a:p>
            <a:pPr algn="l">
              <a:lnSpc>
                <a:spcPct val="150000"/>
              </a:lnSpc>
            </a:pPr>
            <a:r>
              <a:rPr lang="nl-NL" sz="3600" dirty="0"/>
              <a:t>ABC</a:t>
            </a:r>
            <a:r>
              <a:rPr lang="en-US" altLang="nl-NL" sz="3600" dirty="0"/>
              <a:t>D</a:t>
            </a:r>
            <a:r>
              <a:rPr lang="nl-NL" sz="3600" dirty="0"/>
              <a:t>. A'B'C'</a:t>
            </a:r>
            <a:r>
              <a:rPr lang="en-US" altLang="nl-NL" sz="3600" dirty="0"/>
              <a:t>D’</a:t>
            </a:r>
            <a:r>
              <a:rPr lang="nl-NL" sz="3600" dirty="0"/>
              <a:t> trong </a:t>
            </a:r>
            <a:r>
              <a:rPr lang="en-US" altLang="nl-NL" sz="3600" dirty="0"/>
              <a:t>hình và cho biết:</a:t>
            </a:r>
            <a:endParaRPr lang="en-US" altLang="nl-NL" sz="3600" dirty="0"/>
          </a:p>
        </p:txBody>
      </p:sp>
      <p:pic>
        <p:nvPicPr>
          <p:cNvPr id="4098" name="Picture 2" descr="D:\HỒ SƠ\LỚP 7\GIÁO ÁN ĐIỆN TỬ\hình lăng trụ đứng tam giác, lăng trụ đứng tứ giác\1655917971-image5.png1655917971-image5"/>
          <p:cNvPicPr>
            <a:picLocks noChangeAspect="1" noChangeArrowheads="1"/>
          </p:cNvPicPr>
          <p:nvPr/>
        </p:nvPicPr>
        <p:blipFill>
          <a:blip r:embed="rId1"/>
          <a:srcRect t="4890" b="4890"/>
          <a:stretch>
            <a:fillRect/>
          </a:stretch>
        </p:blipFill>
        <p:spPr bwMode="auto">
          <a:xfrm>
            <a:off x="11049000" y="4305300"/>
            <a:ext cx="4252595" cy="536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735" y="1184275"/>
            <a:ext cx="9540240" cy="8413115"/>
          </a:xfrm>
          <a:prstGeom prst="rect">
            <a:avLst/>
          </a:prstGeom>
          <a:solidFill>
            <a:srgbClr val="1D4B1C"/>
          </a:solidFill>
        </p:spPr>
        <p:txBody>
          <a:bodyPr wrap="square">
            <a:noAutofit/>
          </a:bodyPr>
          <a:lstStyle/>
          <a:p>
            <a:pPr marL="821690" indent="-571500" algn="l" defTabSz="560705">
              <a:lnSpc>
                <a:spcPct val="150000"/>
              </a:lnSpc>
              <a:buFont typeface="Wingdings" panose="05000000000000000000" charset="0"/>
              <a:buChar char="v"/>
              <a:tabLst>
                <a:tab pos="7772400" algn="l"/>
              </a:tabLst>
            </a:pPr>
            <a:r>
              <a:rPr lang="en-US" altLang="nl-NL" sz="4000" dirty="0">
                <a:solidFill>
                  <a:schemeClr val="bg1"/>
                </a:solidFill>
              </a:rPr>
              <a:t>Nhận xét: Lăng trụ đứng tứ giác có:</a:t>
            </a:r>
            <a:endParaRPr lang="en-US" sz="40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800" dirty="0">
                <a:solidFill>
                  <a:schemeClr val="bg1"/>
                </a:solidFill>
                <a:sym typeface="+mn-ea"/>
              </a:rPr>
              <a:t>Hai mặt đáy cùng là tứ giác và song song với nhau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mặt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đều là hình chữ nhật;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</a:t>
            </a:r>
            <a:r>
              <a:rPr lang="nl-NL" sz="3800" dirty="0">
                <a:solidFill>
                  <a:schemeClr val="bg1"/>
                </a:solidFill>
                <a:sym typeface="+mn-ea"/>
              </a:rPr>
              <a:t>Các cạnh bên</a:t>
            </a:r>
            <a:r>
              <a:rPr lang="en-US" altLang="nl-NL" sz="3800" dirty="0">
                <a:solidFill>
                  <a:schemeClr val="bg1"/>
                </a:solidFill>
                <a:sym typeface="+mn-ea"/>
              </a:rPr>
              <a:t> bằng nhau;</a:t>
            </a:r>
            <a:endParaRPr lang="nl-NL" sz="3800" dirty="0">
              <a:solidFill>
                <a:schemeClr val="bg1"/>
              </a:solidFill>
              <a:sym typeface="+mn-ea"/>
            </a:endParaRPr>
          </a:p>
          <a:p>
            <a:pPr marL="250190" indent="25400" algn="just" defTabSz="56070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772400" algn="l"/>
              </a:tabLst>
            </a:pPr>
            <a:r>
              <a:rPr lang="en-US" altLang="nl-NL" sz="3800" dirty="0">
                <a:solidFill>
                  <a:schemeClr val="bg1"/>
                </a:solidFill>
              </a:rPr>
              <a:t> Chiều cao là độ dài một cạnh bên</a:t>
            </a: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  <a:p>
            <a:pPr marL="250190" indent="22796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88265"/>
            <a:ext cx="1742440" cy="1065530"/>
          </a:xfrm>
          <a:prstGeom prst="rect">
            <a:avLst/>
          </a:prstGeom>
        </p:spPr>
      </p:pic>
      <p:sp>
        <p:nvSpPr>
          <p:cNvPr id="6" name="Rectangle 2"/>
          <p:cNvSpPr/>
          <p:nvPr/>
        </p:nvSpPr>
        <p:spPr>
          <a:xfrm>
            <a:off x="9998710" y="2226310"/>
            <a:ext cx="7975600" cy="1753235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Đáy dưới ABCD và đáy trên A’B’C’D’ là hình gì? </a:t>
            </a:r>
            <a:endParaRPr lang="en-US" sz="3600" dirty="0"/>
          </a:p>
        </p:txBody>
      </p:sp>
      <p:sp>
        <p:nvSpPr>
          <p:cNvPr id="7" name="Rectangle 2"/>
          <p:cNvSpPr/>
          <p:nvPr/>
        </p:nvSpPr>
        <p:spPr>
          <a:xfrm>
            <a:off x="9973310" y="2581910"/>
            <a:ext cx="7975600" cy="922020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Các mặt bên là hình gì?</a:t>
            </a:r>
            <a:endParaRPr lang="en-US" sz="3600" dirty="0"/>
          </a:p>
        </p:txBody>
      </p:sp>
      <p:sp>
        <p:nvSpPr>
          <p:cNvPr id="8" name="Rectangle 2"/>
          <p:cNvSpPr/>
          <p:nvPr/>
        </p:nvSpPr>
        <p:spPr>
          <a:xfrm>
            <a:off x="9947910" y="2708910"/>
            <a:ext cx="7975600" cy="922020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So sánh độ dài các cạnh bên</a:t>
            </a:r>
            <a:endParaRPr lang="en-US" sz="3600" dirty="0"/>
          </a:p>
        </p:txBody>
      </p:sp>
      <p:sp>
        <p:nvSpPr>
          <p:cNvPr id="9" name="Right Brace 8"/>
          <p:cNvSpPr/>
          <p:nvPr/>
        </p:nvSpPr>
        <p:spPr>
          <a:xfrm>
            <a:off x="15098395" y="4919980"/>
            <a:ext cx="791210" cy="2869565"/>
          </a:xfrm>
          <a:prstGeom prst="rightBrace">
            <a:avLst>
              <a:gd name="adj1" fmla="val 8333"/>
              <a:gd name="adj2" fmla="val 50000"/>
            </a:avLst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 2">
            <a:hlinkClick r:id="rId3" action="ppaction://hlinksldjump"/>
          </p:cNvPr>
          <p:cNvSpPr/>
          <p:nvPr/>
        </p:nvSpPr>
        <p:spPr>
          <a:xfrm>
            <a:off x="16078200" y="5524500"/>
            <a:ext cx="1558925" cy="1753235"/>
          </a:xfrm>
          <a:prstGeom prst="rect">
            <a:avLst/>
          </a:prstGeom>
        </p:spPr>
        <p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sz="3600" dirty="0"/>
              <a:t>Chiều cao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nimBg="1" uiExpand="1" build="p"/>
      <p:bldP spid="6" grpId="0" bldLvl="0" animBg="1"/>
      <p:bldP spid="7" grpId="0" bldLvl="0" animBg="1"/>
      <p:bldP spid="6" grpId="1" bldLvl="0" animBg="1"/>
      <p:bldP spid="8" grpId="0" bldLvl="0" animBg="1"/>
      <p:bldP spid="7" grpId="1" bldLvl="0" animBg="1"/>
      <p:bldP spid="8" grpId="1" bldLvl="0" animBg="1"/>
      <p:bldP spid="10" grpId="0" bldLvl="0" animBg="1"/>
      <p:bldP spid="9" grpId="0" bldLvl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Picture 2">
            <a:hlinkClick r:id="rId1" action="ppaction://hlinksldjump"/>
          </p:cNvPr>
          <p:cNvPicPr/>
          <p:nvPr/>
        </p:nvPicPr>
        <p:blipFill>
          <a:blip r:embed="rId2"/>
          <a:srcRect l="16000" r="23692"/>
          <a:stretch>
            <a:fillRect/>
          </a:stretch>
        </p:blipFill>
        <p:spPr>
          <a:xfrm>
            <a:off x="2286000" y="4686300"/>
            <a:ext cx="3733800" cy="4381500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6019800" y="647700"/>
            <a:ext cx="9296400" cy="3810000"/>
          </a:xfrm>
          <a:prstGeom prst="cloudCallout">
            <a:avLst>
              <a:gd name="adj1" fmla="val -52144"/>
              <a:gd name="adj2" fmla="val 65116"/>
            </a:avLst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000" b="1">
                <a:solidFill>
                  <a:schemeClr val="tx1"/>
                </a:solidFill>
              </a:rPr>
              <a:t>Hình hộp chữ nhật, hình lập phương có phải lăng trụ đứng tứ giác không?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7620000" y="5600700"/>
            <a:ext cx="8458200" cy="2866390"/>
          </a:xfrm>
          <a:prstGeom prst="rect">
            <a:avLst/>
          </a:prstGeom>
          <a:solidFill>
            <a:srgbClr val="1D4B1C"/>
          </a:solidFill>
        </p:spPr>
        <p:txBody>
          <a:bodyPr wrap="square">
            <a:noAutofit/>
          </a:bodyPr>
          <a:p>
            <a:pPr algn="ctr">
              <a:lnSpc>
                <a:spcPct val="150000"/>
              </a:lnSpc>
            </a:pPr>
            <a:r>
              <a:rPr lang="nl-NL" sz="3600" b="1" dirty="0">
                <a:solidFill>
                  <a:schemeClr val="bg1"/>
                </a:solidFill>
              </a:rPr>
              <a:t>Chú ý:</a:t>
            </a:r>
            <a:endParaRPr lang="en-US" sz="36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l-NL" sz="3600" dirty="0">
                <a:solidFill>
                  <a:schemeClr val="bg1"/>
                </a:solidFill>
              </a:rPr>
              <a:t>Hình hộp chữ nhật và hình lập phương cũng là các hình lăng trụ đứng tứ giác.</a:t>
            </a:r>
            <a:endParaRPr lang="nl-NL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bldLvl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0"/>
            <a:ext cx="18696144" cy="1174000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1741748" y="866599"/>
            <a:ext cx="14771429" cy="24481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</a:rPr>
              <a:t>Câu 1. </a:t>
            </a:r>
            <a:r>
              <a:rPr lang="en-US" sz="4800" dirty="0">
                <a:solidFill>
                  <a:schemeClr val="tx1"/>
                </a:solidFill>
              </a:rPr>
              <a:t>Hình lăng trụ đứng tam giác có mấy cặp mặt song song với nhau?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2" name="Picture 19"/>
          <p:cNvPicPr>
            <a:picLocks noChangeAspect="1"/>
          </p:cNvPicPr>
          <p:nvPr/>
        </p:nvPicPr>
        <p:blipFill>
          <a:blip r:embed="rId1" cstate="email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00208" y="6906397"/>
            <a:ext cx="1803424" cy="3020390"/>
          </a:xfrm>
          <a:prstGeom prst="rect">
            <a:avLst/>
          </a:prstGeom>
        </p:spPr>
      </p:pic>
      <p:pic>
        <p:nvPicPr>
          <p:cNvPr id="33" name="Picture 3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386002" y="7974070"/>
            <a:ext cx="1791004" cy="1783080"/>
          </a:xfrm>
          <a:prstGeom prst="rect">
            <a:avLst/>
          </a:prstGeom>
        </p:spPr>
      </p:pic>
      <p:sp>
        <p:nvSpPr>
          <p:cNvPr id="8" name="Đáp án đúng"/>
          <p:cNvSpPr/>
          <p:nvPr/>
        </p:nvSpPr>
        <p:spPr>
          <a:xfrm>
            <a:off x="9483434" y="6616330"/>
            <a:ext cx="6802582" cy="1995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D. 1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9" name="Đáp án sai 1"/>
          <p:cNvSpPr/>
          <p:nvPr/>
        </p:nvSpPr>
        <p:spPr>
          <a:xfrm>
            <a:off x="1741749" y="6616330"/>
            <a:ext cx="6802582" cy="1995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C. 4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0" name="Đáp án sai 2"/>
          <p:cNvSpPr/>
          <p:nvPr/>
        </p:nvSpPr>
        <p:spPr>
          <a:xfrm>
            <a:off x="9583421" y="4164080"/>
            <a:ext cx="6802582" cy="1995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B. 3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1" name="Đáp án sai 3"/>
          <p:cNvSpPr/>
          <p:nvPr/>
        </p:nvSpPr>
        <p:spPr>
          <a:xfrm>
            <a:off x="1903632" y="4141564"/>
            <a:ext cx="6802582" cy="1995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A. 2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5" cstate="email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886206" y="7056983"/>
            <a:ext cx="1279570" cy="1113742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110816" y="4571054"/>
            <a:ext cx="1275184" cy="1136072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431029" y="4571052"/>
            <a:ext cx="1275184" cy="1136072"/>
          </a:xfrm>
          <a:prstGeom prst="rect">
            <a:avLst/>
          </a:prstGeom>
        </p:spPr>
      </p:pic>
      <p:pic>
        <p:nvPicPr>
          <p:cNvPr id="17" name="Picture 10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148906" y="7045818"/>
            <a:ext cx="1275184" cy="1136072"/>
          </a:xfrm>
          <a:prstGeom prst="rect">
            <a:avLst/>
          </a:prstGeom>
        </p:spPr>
      </p:pic>
      <p:pic>
        <p:nvPicPr>
          <p:cNvPr id="14" name="Correct sound effect and wrong sound effect (mp3cut.net)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84725" y="-1274532"/>
            <a:ext cx="974726" cy="974726"/>
          </a:xfrm>
          <a:prstGeom prst="rect">
            <a:avLst/>
          </a:prstGeom>
        </p:spPr>
      </p:pic>
      <p:pic>
        <p:nvPicPr>
          <p:cNvPr id="18" name="Correct sound effect and wrong sound effect (mp3cut.net) (1)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538451" y="-1274532"/>
            <a:ext cx="974726" cy="974726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5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0"/>
            <a:ext cx="18696144" cy="1174000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2" name="Picture 19"/>
          <p:cNvPicPr>
            <a:picLocks noChangeAspect="1"/>
          </p:cNvPicPr>
          <p:nvPr/>
        </p:nvPicPr>
        <p:blipFill>
          <a:blip r:embed="rId1" cstate="email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00208" y="8043362"/>
            <a:ext cx="1271392" cy="2129338"/>
          </a:xfrm>
          <a:prstGeom prst="rect">
            <a:avLst/>
          </a:prstGeom>
        </p:spPr>
      </p:pic>
      <p:pic>
        <p:nvPicPr>
          <p:cNvPr id="33" name="Picture 3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386002" y="8313420"/>
            <a:ext cx="1791004" cy="1783080"/>
          </a:xfrm>
          <a:prstGeom prst="rect">
            <a:avLst/>
          </a:prstGeom>
        </p:spPr>
      </p:pic>
      <p:sp>
        <p:nvSpPr>
          <p:cNvPr id="8" name="Đáp án đúng"/>
          <p:cNvSpPr/>
          <p:nvPr/>
        </p:nvSpPr>
        <p:spPr>
          <a:xfrm>
            <a:off x="888418" y="5905500"/>
            <a:ext cx="7798382" cy="24494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en-US" sz="4400" dirty="0">
                <a:solidFill>
                  <a:schemeClr val="tx1"/>
                </a:solidFill>
              </a:rPr>
              <a:t>C. Hình tam giác là hình lăng trụ đứng tam giác</a:t>
            </a:r>
            <a:endParaRPr lang="en-US" sz="4400" dirty="0">
              <a:solidFill>
                <a:schemeClr val="tx1"/>
              </a:solidFill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9" name="Đáp án sai 1"/>
          <p:cNvSpPr/>
          <p:nvPr/>
        </p:nvSpPr>
        <p:spPr>
          <a:xfrm>
            <a:off x="914400" y="2837844"/>
            <a:ext cx="7798382" cy="24494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en-US" sz="4400" dirty="0">
                <a:solidFill>
                  <a:schemeClr val="tx1"/>
                </a:solidFill>
              </a:rPr>
              <a:t>A. Hình hộp chữ nhật là hình lăng trụ đứng tứ giác</a:t>
            </a:r>
            <a:endParaRPr lang="vi-VN" sz="44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0" name="Đáp án sai 2"/>
          <p:cNvSpPr/>
          <p:nvPr/>
        </p:nvSpPr>
        <p:spPr>
          <a:xfrm>
            <a:off x="9745304" y="2846479"/>
            <a:ext cx="7798382" cy="24494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en-US" sz="4400" dirty="0">
                <a:solidFill>
                  <a:schemeClr val="tx1"/>
                </a:solidFill>
              </a:rPr>
              <a:t>B. Hình lập phương là hình lăng trụ đứng tứ giác</a:t>
            </a:r>
            <a:endParaRPr lang="vi-VN" sz="44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1" name="Đáp án sai 3"/>
          <p:cNvSpPr/>
          <p:nvPr/>
        </p:nvSpPr>
        <p:spPr>
          <a:xfrm>
            <a:off x="9727618" y="5818279"/>
            <a:ext cx="7798382" cy="24494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400" dirty="0">
                <a:solidFill>
                  <a:schemeClr val="tx1"/>
                </a:solidFill>
              </a:rPr>
              <a:t>D. Đáp án A và B đúng</a:t>
            </a:r>
            <a:endParaRPr lang="vi-VN" sz="44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5" cstate="email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924800" y="7018144"/>
            <a:ext cx="1337969" cy="1437082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6681827" y="3767211"/>
            <a:ext cx="1377573" cy="1514476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6664143" y="6829424"/>
            <a:ext cx="1377573" cy="1514476"/>
          </a:xfrm>
          <a:prstGeom prst="rect">
            <a:avLst/>
          </a:prstGeom>
        </p:spPr>
      </p:pic>
      <p:pic>
        <p:nvPicPr>
          <p:cNvPr id="17" name="Picture 10"/>
          <p:cNvPicPr>
            <a:picLocks noChangeAspect="1"/>
          </p:cNvPicPr>
          <p:nvPr/>
        </p:nvPicPr>
        <p:blipFill>
          <a:blip r:embed="rId9" cstate="email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55432" y="3763265"/>
            <a:ext cx="1333382" cy="1465893"/>
          </a:xfrm>
          <a:prstGeom prst="rect">
            <a:avLst/>
          </a:prstGeom>
        </p:spPr>
      </p:pic>
      <p:pic>
        <p:nvPicPr>
          <p:cNvPr id="14" name="Correct sound effect and wrong sound effect (mp3cut.net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884725" y="-1274532"/>
            <a:ext cx="974726" cy="974726"/>
          </a:xfrm>
          <a:prstGeom prst="rect">
            <a:avLst/>
          </a:prstGeom>
        </p:spPr>
      </p:pic>
      <p:pic>
        <p:nvPicPr>
          <p:cNvPr id="18" name="Correct sound effect and wrong sound effect (mp3cut.net) (1)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538451" y="-1274532"/>
            <a:ext cx="974726" cy="974726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1903633" y="609188"/>
            <a:ext cx="14482368" cy="1714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Câu 2. </a:t>
            </a:r>
            <a:r>
              <a:rPr lang="en-US" sz="4800" dirty="0">
                <a:solidFill>
                  <a:schemeClr val="tx1"/>
                </a:solidFill>
              </a:rPr>
              <a:t>Chọn phương án sai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8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8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"/>
          <p:cNvGrpSpPr/>
          <p:nvPr/>
        </p:nvGrpSpPr>
        <p:grpSpPr>
          <a:xfrm>
            <a:off x="457200" y="342900"/>
            <a:ext cx="17373600" cy="9372600"/>
            <a:chOff x="0" y="0"/>
            <a:chExt cx="12452786" cy="6314089"/>
          </a:xfrm>
          <a:solidFill>
            <a:schemeClr val="bg1"/>
          </a:solidFill>
        </p:grpSpPr>
        <p:sp>
          <p:nvSpPr>
            <p:cNvPr id="63" name="Freeform 5"/>
            <p:cNvSpPr/>
            <p:nvPr/>
          </p:nvSpPr>
          <p:spPr>
            <a:xfrm>
              <a:off x="0" y="0"/>
              <a:ext cx="12452786" cy="6314089"/>
            </a:xfrm>
            <a:custGeom>
              <a:avLst/>
              <a:gdLst/>
              <a:ahLst/>
              <a:cxnLst/>
              <a:rect l="l" t="t" r="r" b="b"/>
              <a:pathLst>
                <a:path w="12452786" h="6314089">
                  <a:moveTo>
                    <a:pt x="12147986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6009289"/>
                  </a:lnTo>
                  <a:cubicBezTo>
                    <a:pt x="0" y="6178198"/>
                    <a:pt x="135890" y="6314089"/>
                    <a:pt x="304800" y="6314089"/>
                  </a:cubicBezTo>
                  <a:lnTo>
                    <a:pt x="12147986" y="6314089"/>
                  </a:lnTo>
                  <a:cubicBezTo>
                    <a:pt x="12316896" y="6314089"/>
                    <a:pt x="12452786" y="6178198"/>
                    <a:pt x="12452786" y="6009289"/>
                  </a:cubicBezTo>
                  <a:lnTo>
                    <a:pt x="12452786" y="304800"/>
                  </a:lnTo>
                  <a:cubicBezTo>
                    <a:pt x="12452786" y="135890"/>
                    <a:pt x="12316896" y="0"/>
                    <a:pt x="12147986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3" name="Rounded Rectangle 142"/>
          <p:cNvSpPr/>
          <p:nvPr/>
        </p:nvSpPr>
        <p:spPr>
          <a:xfrm>
            <a:off x="1288259" y="5757863"/>
            <a:ext cx="11894345" cy="39647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59"/>
          <p:cNvGrpSpPr/>
          <p:nvPr/>
        </p:nvGrpSpPr>
        <p:grpSpPr bwMode="auto">
          <a:xfrm>
            <a:off x="842963" y="1178720"/>
            <a:ext cx="2357438" cy="6750843"/>
            <a:chOff x="357188" y="785813"/>
            <a:chExt cx="1571625" cy="4500577"/>
          </a:xfrm>
          <a:solidFill>
            <a:schemeClr val="bg1">
              <a:lumMod val="65000"/>
            </a:schemeClr>
          </a:solidFill>
        </p:grpSpPr>
        <p:sp>
          <p:nvSpPr>
            <p:cNvPr id="144" name="Rectangle 63"/>
            <p:cNvSpPr>
              <a:spLocks noChangeArrowheads="1"/>
            </p:cNvSpPr>
            <p:nvPr/>
          </p:nvSpPr>
          <p:spPr bwMode="gray">
            <a:xfrm>
              <a:off x="357188" y="785813"/>
              <a:ext cx="1571625" cy="21431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Rectangle 63"/>
            <p:cNvSpPr>
              <a:spLocks noChangeArrowheads="1"/>
            </p:cNvSpPr>
            <p:nvPr/>
          </p:nvSpPr>
          <p:spPr bwMode="gray">
            <a:xfrm rot="5400000">
              <a:off x="-1678799" y="3036119"/>
              <a:ext cx="4286260" cy="21428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4"/>
          <p:cNvGrpSpPr/>
          <p:nvPr/>
        </p:nvGrpSpPr>
        <p:grpSpPr bwMode="auto">
          <a:xfrm rot="5400000">
            <a:off x="423956" y="7306015"/>
            <a:ext cx="669132" cy="735131"/>
            <a:chOff x="1872" y="1493"/>
            <a:chExt cx="2014" cy="2276"/>
          </a:xfrm>
        </p:grpSpPr>
        <p:sp>
          <p:nvSpPr>
            <p:cNvPr id="9" name="AutoShape 75"/>
            <p:cNvSpPr>
              <a:spLocks noChangeArrowheads="1"/>
            </p:cNvSpPr>
            <p:nvPr/>
          </p:nvSpPr>
          <p:spPr bwMode="gray">
            <a:xfrm rot="16200000" flipH="1">
              <a:off x="1821" y="245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AutoShape 76"/>
            <p:cNvSpPr>
              <a:spLocks noChangeArrowheads="1"/>
            </p:cNvSpPr>
            <p:nvPr/>
          </p:nvSpPr>
          <p:spPr bwMode="gray">
            <a:xfrm rot="5400000" flipH="1">
              <a:off x="3627" y="242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gray">
            <a:xfrm rot="10800000" flipH="1">
              <a:off x="2725" y="3365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4" name="Oval 78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5" name="Oval 79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gray">
            <a:xfrm>
              <a:off x="2296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7" name="Oval 81"/>
            <p:cNvSpPr>
              <a:spLocks noChangeArrowheads="1"/>
            </p:cNvSpPr>
            <p:nvPr/>
          </p:nvSpPr>
          <p:spPr bwMode="gray">
            <a:xfrm>
              <a:off x="2299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gray">
            <a:xfrm>
              <a:off x="2338" y="1493"/>
              <a:ext cx="1097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9" name="Oval 83"/>
            <p:cNvSpPr>
              <a:spLocks noChangeArrowheads="1"/>
            </p:cNvSpPr>
            <p:nvPr/>
          </p:nvSpPr>
          <p:spPr bwMode="gray">
            <a:xfrm>
              <a:off x="2337" y="1494"/>
              <a:ext cx="1096" cy="2275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81153" y="5865020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20"/>
          <p:cNvGrpSpPr/>
          <p:nvPr/>
        </p:nvGrpSpPr>
        <p:grpSpPr bwMode="auto">
          <a:xfrm>
            <a:off x="1702594" y="5829299"/>
            <a:ext cx="11049000" cy="752505"/>
            <a:chOff x="881063" y="2152646"/>
            <a:chExt cx="7366027" cy="706897"/>
          </a:xfrm>
        </p:grpSpPr>
        <p:grpSp>
          <p:nvGrpSpPr>
            <p:cNvPr id="4145" name="Group 5"/>
            <p:cNvGrpSpPr/>
            <p:nvPr/>
          </p:nvGrpSpPr>
          <p:grpSpPr bwMode="auto">
            <a:xfrm>
              <a:off x="881063" y="2152646"/>
              <a:ext cx="7296150" cy="692148"/>
              <a:chOff x="384" y="1323"/>
              <a:chExt cx="3072" cy="436"/>
            </a:xfrm>
          </p:grpSpPr>
          <p:sp>
            <p:nvSpPr>
              <p:cNvPr id="24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48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A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46" name="Text Box 26"/>
            <p:cNvSpPr txBox="1">
              <a:spLocks noChangeArrowheads="1"/>
            </p:cNvSpPr>
            <p:nvPr/>
          </p:nvSpPr>
          <p:spPr bwMode="gray">
            <a:xfrm>
              <a:off x="1747175" y="2166990"/>
              <a:ext cx="6499915" cy="69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a.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27"/>
          <p:cNvGrpSpPr/>
          <p:nvPr/>
        </p:nvGrpSpPr>
        <p:grpSpPr bwMode="auto">
          <a:xfrm rot="5400000">
            <a:off x="153588" y="6994922"/>
            <a:ext cx="1488282" cy="1395414"/>
            <a:chOff x="1872" y="1824"/>
            <a:chExt cx="2014" cy="1821"/>
          </a:xfrm>
        </p:grpSpPr>
        <p:sp>
          <p:nvSpPr>
            <p:cNvPr id="29" name="AutoShape 28"/>
            <p:cNvSpPr>
              <a:spLocks noChangeArrowheads="1"/>
            </p:cNvSpPr>
            <p:nvPr/>
          </p:nvSpPr>
          <p:spPr bwMode="gray">
            <a:xfrm rot="16200000" flipH="1">
              <a:off x="1821" y="2558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AutoShape 29"/>
            <p:cNvSpPr>
              <a:spLocks noChangeArrowheads="1"/>
            </p:cNvSpPr>
            <p:nvPr/>
          </p:nvSpPr>
          <p:spPr bwMode="gray">
            <a:xfrm rot="5400000" flipH="1">
              <a:off x="3629" y="2524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 rot="10800000" flipH="1">
              <a:off x="2726" y="3440"/>
              <a:ext cx="306" cy="205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39" name="Oval 31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0" name="Oval 32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2" name="Oval 34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gray">
            <a:xfrm>
              <a:off x="2336" y="2153"/>
              <a:ext cx="1096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4" name="Oval 36"/>
            <p:cNvSpPr>
              <a:spLocks noChangeArrowheads="1"/>
            </p:cNvSpPr>
            <p:nvPr/>
          </p:nvSpPr>
          <p:spPr bwMode="gray">
            <a:xfrm>
              <a:off x="2337" y="2153"/>
              <a:ext cx="1096" cy="959"/>
            </a:xfrm>
            <a:prstGeom prst="ellipse">
              <a:avLst/>
            </a:prstGeom>
            <a:solidFill>
              <a:srgbClr val="FAC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9" name="Rectangle 118"/>
          <p:cNvSpPr>
            <a:spLocks noChangeArrowheads="1"/>
          </p:cNvSpPr>
          <p:nvPr/>
        </p:nvSpPr>
        <p:spPr bwMode="auto">
          <a:xfrm>
            <a:off x="1581153" y="6829425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20"/>
          <p:cNvGrpSpPr/>
          <p:nvPr/>
        </p:nvGrpSpPr>
        <p:grpSpPr bwMode="auto">
          <a:xfrm>
            <a:off x="1702594" y="6743698"/>
            <a:ext cx="11049000" cy="786815"/>
            <a:chOff x="881063" y="2105664"/>
            <a:chExt cx="7366027" cy="739126"/>
          </a:xfrm>
        </p:grpSpPr>
        <p:grpSp>
          <p:nvGrpSpPr>
            <p:cNvPr id="4130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23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33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B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31" name="Text Box 26"/>
            <p:cNvSpPr txBox="1">
              <a:spLocks noChangeArrowheads="1"/>
            </p:cNvSpPr>
            <p:nvPr/>
          </p:nvSpPr>
          <p:spPr bwMode="gray">
            <a:xfrm>
              <a:off x="1747175" y="2105664"/>
              <a:ext cx="6499915" cy="692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b.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1609728" y="7793832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Group 20"/>
          <p:cNvGrpSpPr/>
          <p:nvPr/>
        </p:nvGrpSpPr>
        <p:grpSpPr bwMode="auto">
          <a:xfrm>
            <a:off x="1702595" y="8713152"/>
            <a:ext cx="11127582" cy="836820"/>
            <a:chOff x="881063" y="2058690"/>
            <a:chExt cx="7418415" cy="786100"/>
          </a:xfrm>
        </p:grpSpPr>
        <p:grpSp>
          <p:nvGrpSpPr>
            <p:cNvPr id="4124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1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7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3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4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D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25" name="Text Box 26"/>
            <p:cNvSpPr txBox="1">
              <a:spLocks noChangeArrowheads="1"/>
            </p:cNvSpPr>
            <p:nvPr/>
          </p:nvSpPr>
          <p:spPr bwMode="gray">
            <a:xfrm>
              <a:off x="1747175" y="2058690"/>
              <a:ext cx="6552303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d.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1609728" y="8758238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" name="Group 20"/>
          <p:cNvGrpSpPr/>
          <p:nvPr/>
        </p:nvGrpSpPr>
        <p:grpSpPr bwMode="auto">
          <a:xfrm>
            <a:off x="1715848" y="7827311"/>
            <a:ext cx="11020425" cy="757257"/>
            <a:chOff x="881063" y="2133431"/>
            <a:chExt cx="7346977" cy="711359"/>
          </a:xfrm>
        </p:grpSpPr>
        <p:grpSp>
          <p:nvGrpSpPr>
            <p:cNvPr id="4118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9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1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2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C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19" name="Text Box 26"/>
            <p:cNvSpPr txBox="1">
              <a:spLocks noChangeArrowheads="1"/>
            </p:cNvSpPr>
            <p:nvPr/>
          </p:nvSpPr>
          <p:spPr bwMode="gray">
            <a:xfrm>
              <a:off x="1747175" y="2133431"/>
              <a:ext cx="6480865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c.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Rectangle: Rounded Corners 63"/>
          <p:cNvSpPr/>
          <p:nvPr/>
        </p:nvSpPr>
        <p:spPr>
          <a:xfrm>
            <a:off x="429906" y="342900"/>
            <a:ext cx="17420771" cy="1498806"/>
          </a:xfrm>
          <a:prstGeom prst="roundRect">
            <a:avLst/>
          </a:prstGeom>
          <a:solidFill>
            <a:srgbClr val="FACA5D"/>
          </a:solidFill>
          <a:ln>
            <a:solidFill>
              <a:srgbClr val="FACA5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00"/>
            <a:r>
              <a:rPr lang="en-US" sz="4800" b="1" dirty="0" err="1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lăng trụ đứng tam giác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Picture 65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061" y="6134100"/>
            <a:ext cx="1764065" cy="41529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444" y="2372337"/>
            <a:ext cx="10435397" cy="2756519"/>
          </a:xfrm>
          <a:prstGeom prst="rect">
            <a:avLst/>
          </a:prstGeom>
        </p:spPr>
      </p:pic>
      <p:pic>
        <p:nvPicPr>
          <p:cNvPr id="65" name="Picture 5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993269" y="7746957"/>
            <a:ext cx="959678" cy="835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9" grpId="0" bldLvl="0" animBg="1"/>
      <p:bldP spid="119" grpId="0" bldLvl="0" animBg="1"/>
      <p:bldP spid="127" grpId="0" bldLvl="0" animBg="1"/>
      <p:bldP spid="13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"/>
          <p:cNvGrpSpPr/>
          <p:nvPr/>
        </p:nvGrpSpPr>
        <p:grpSpPr>
          <a:xfrm>
            <a:off x="457200" y="342900"/>
            <a:ext cx="17373600" cy="9372600"/>
            <a:chOff x="0" y="0"/>
            <a:chExt cx="12452786" cy="6314089"/>
          </a:xfrm>
          <a:solidFill>
            <a:schemeClr val="bg1"/>
          </a:solidFill>
        </p:grpSpPr>
        <p:sp>
          <p:nvSpPr>
            <p:cNvPr id="63" name="Freeform 5"/>
            <p:cNvSpPr/>
            <p:nvPr/>
          </p:nvSpPr>
          <p:spPr>
            <a:xfrm>
              <a:off x="0" y="0"/>
              <a:ext cx="12452786" cy="6314089"/>
            </a:xfrm>
            <a:custGeom>
              <a:avLst/>
              <a:gdLst/>
              <a:ahLst/>
              <a:cxnLst/>
              <a:rect l="l" t="t" r="r" b="b"/>
              <a:pathLst>
                <a:path w="12452786" h="6314089">
                  <a:moveTo>
                    <a:pt x="12147986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6009289"/>
                  </a:lnTo>
                  <a:cubicBezTo>
                    <a:pt x="0" y="6178198"/>
                    <a:pt x="135890" y="6314089"/>
                    <a:pt x="304800" y="6314089"/>
                  </a:cubicBezTo>
                  <a:lnTo>
                    <a:pt x="12147986" y="6314089"/>
                  </a:lnTo>
                  <a:cubicBezTo>
                    <a:pt x="12316896" y="6314089"/>
                    <a:pt x="12452786" y="6178198"/>
                    <a:pt x="12452786" y="6009289"/>
                  </a:cubicBezTo>
                  <a:lnTo>
                    <a:pt x="12452786" y="304800"/>
                  </a:lnTo>
                  <a:cubicBezTo>
                    <a:pt x="12452786" y="135890"/>
                    <a:pt x="12316896" y="0"/>
                    <a:pt x="12147986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3" name="Rounded Rectangle 142"/>
          <p:cNvSpPr/>
          <p:nvPr/>
        </p:nvSpPr>
        <p:spPr>
          <a:xfrm>
            <a:off x="1288259" y="5757863"/>
            <a:ext cx="11894345" cy="39647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59"/>
          <p:cNvGrpSpPr/>
          <p:nvPr/>
        </p:nvGrpSpPr>
        <p:grpSpPr bwMode="auto">
          <a:xfrm>
            <a:off x="842963" y="1178720"/>
            <a:ext cx="2357438" cy="6750843"/>
            <a:chOff x="357188" y="785813"/>
            <a:chExt cx="1571625" cy="4500577"/>
          </a:xfrm>
          <a:solidFill>
            <a:schemeClr val="bg1">
              <a:lumMod val="65000"/>
            </a:schemeClr>
          </a:solidFill>
        </p:grpSpPr>
        <p:sp>
          <p:nvSpPr>
            <p:cNvPr id="144" name="Rectangle 63"/>
            <p:cNvSpPr>
              <a:spLocks noChangeArrowheads="1"/>
            </p:cNvSpPr>
            <p:nvPr/>
          </p:nvSpPr>
          <p:spPr bwMode="gray">
            <a:xfrm>
              <a:off x="357188" y="785813"/>
              <a:ext cx="1571625" cy="21431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Rectangle 63"/>
            <p:cNvSpPr>
              <a:spLocks noChangeArrowheads="1"/>
            </p:cNvSpPr>
            <p:nvPr/>
          </p:nvSpPr>
          <p:spPr bwMode="gray">
            <a:xfrm rot="5400000">
              <a:off x="-1678799" y="3036119"/>
              <a:ext cx="4286260" cy="21428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4"/>
          <p:cNvGrpSpPr/>
          <p:nvPr/>
        </p:nvGrpSpPr>
        <p:grpSpPr bwMode="auto">
          <a:xfrm rot="5400000">
            <a:off x="423956" y="7306015"/>
            <a:ext cx="669132" cy="735131"/>
            <a:chOff x="1872" y="1493"/>
            <a:chExt cx="2014" cy="2276"/>
          </a:xfrm>
        </p:grpSpPr>
        <p:sp>
          <p:nvSpPr>
            <p:cNvPr id="9" name="AutoShape 75"/>
            <p:cNvSpPr>
              <a:spLocks noChangeArrowheads="1"/>
            </p:cNvSpPr>
            <p:nvPr/>
          </p:nvSpPr>
          <p:spPr bwMode="gray">
            <a:xfrm rot="16200000" flipH="1">
              <a:off x="1821" y="245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AutoShape 76"/>
            <p:cNvSpPr>
              <a:spLocks noChangeArrowheads="1"/>
            </p:cNvSpPr>
            <p:nvPr/>
          </p:nvSpPr>
          <p:spPr bwMode="gray">
            <a:xfrm rot="5400000" flipH="1">
              <a:off x="3627" y="242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gray">
            <a:xfrm rot="10800000" flipH="1">
              <a:off x="2725" y="3365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4" name="Oval 78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5" name="Oval 79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gray">
            <a:xfrm>
              <a:off x="2296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7" name="Oval 81"/>
            <p:cNvSpPr>
              <a:spLocks noChangeArrowheads="1"/>
            </p:cNvSpPr>
            <p:nvPr/>
          </p:nvSpPr>
          <p:spPr bwMode="gray">
            <a:xfrm>
              <a:off x="2299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gray">
            <a:xfrm>
              <a:off x="2338" y="1493"/>
              <a:ext cx="1097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9" name="Oval 83"/>
            <p:cNvSpPr>
              <a:spLocks noChangeArrowheads="1"/>
            </p:cNvSpPr>
            <p:nvPr/>
          </p:nvSpPr>
          <p:spPr bwMode="gray">
            <a:xfrm>
              <a:off x="2337" y="1494"/>
              <a:ext cx="1096" cy="2275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81153" y="5865020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20"/>
          <p:cNvGrpSpPr/>
          <p:nvPr/>
        </p:nvGrpSpPr>
        <p:grpSpPr bwMode="auto">
          <a:xfrm>
            <a:off x="1725218" y="8686800"/>
            <a:ext cx="11049000" cy="822891"/>
            <a:chOff x="881063" y="2071778"/>
            <a:chExt cx="7366027" cy="773017"/>
          </a:xfrm>
        </p:grpSpPr>
        <p:grpSp>
          <p:nvGrpSpPr>
            <p:cNvPr id="4145" name="Group 5"/>
            <p:cNvGrpSpPr/>
            <p:nvPr/>
          </p:nvGrpSpPr>
          <p:grpSpPr bwMode="auto">
            <a:xfrm>
              <a:off x="881063" y="2152647"/>
              <a:ext cx="7296150" cy="692148"/>
              <a:chOff x="384" y="1323"/>
              <a:chExt cx="3072" cy="436"/>
            </a:xfrm>
          </p:grpSpPr>
          <p:sp>
            <p:nvSpPr>
              <p:cNvPr id="24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48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4200" b="1" dirty="0">
                    <a:solidFill>
                      <a:srgbClr val="FF0000"/>
                    </a:solidFill>
                    <a:latin typeface="Calibri" panose="020F0502020204030204"/>
                    <a:cs typeface="Arial" panose="020B0604020202020204" pitchFamily="34" charset="0"/>
                  </a:rPr>
                  <a:t>D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46" name="Text Box 26"/>
            <p:cNvSpPr txBox="1">
              <a:spLocks noChangeArrowheads="1"/>
            </p:cNvSpPr>
            <p:nvPr/>
          </p:nvSpPr>
          <p:spPr bwMode="gray">
            <a:xfrm>
              <a:off x="1747175" y="2071778"/>
              <a:ext cx="6499915" cy="69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a.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27"/>
          <p:cNvGrpSpPr/>
          <p:nvPr/>
        </p:nvGrpSpPr>
        <p:grpSpPr bwMode="auto">
          <a:xfrm rot="5400000">
            <a:off x="153588" y="6994922"/>
            <a:ext cx="1488282" cy="1395414"/>
            <a:chOff x="1872" y="1824"/>
            <a:chExt cx="2014" cy="1821"/>
          </a:xfrm>
        </p:grpSpPr>
        <p:sp>
          <p:nvSpPr>
            <p:cNvPr id="29" name="AutoShape 28"/>
            <p:cNvSpPr>
              <a:spLocks noChangeArrowheads="1"/>
            </p:cNvSpPr>
            <p:nvPr/>
          </p:nvSpPr>
          <p:spPr bwMode="gray">
            <a:xfrm rot="16200000" flipH="1">
              <a:off x="1821" y="2558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AutoShape 29"/>
            <p:cNvSpPr>
              <a:spLocks noChangeArrowheads="1"/>
            </p:cNvSpPr>
            <p:nvPr/>
          </p:nvSpPr>
          <p:spPr bwMode="gray">
            <a:xfrm rot="5400000" flipH="1">
              <a:off x="3629" y="2524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 rot="10800000" flipH="1">
              <a:off x="2726" y="3440"/>
              <a:ext cx="306" cy="205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39" name="Oval 31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0" name="Oval 32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2" name="Oval 34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gray">
            <a:xfrm>
              <a:off x="2336" y="2153"/>
              <a:ext cx="1096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4" name="Oval 36"/>
            <p:cNvSpPr>
              <a:spLocks noChangeArrowheads="1"/>
            </p:cNvSpPr>
            <p:nvPr/>
          </p:nvSpPr>
          <p:spPr bwMode="gray">
            <a:xfrm>
              <a:off x="2337" y="2153"/>
              <a:ext cx="1096" cy="959"/>
            </a:xfrm>
            <a:prstGeom prst="ellipse">
              <a:avLst/>
            </a:prstGeom>
            <a:solidFill>
              <a:srgbClr val="FAC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9" name="Rectangle 118"/>
          <p:cNvSpPr>
            <a:spLocks noChangeArrowheads="1"/>
          </p:cNvSpPr>
          <p:nvPr/>
        </p:nvSpPr>
        <p:spPr bwMode="auto">
          <a:xfrm>
            <a:off x="1581153" y="6829425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20"/>
          <p:cNvGrpSpPr/>
          <p:nvPr/>
        </p:nvGrpSpPr>
        <p:grpSpPr bwMode="auto">
          <a:xfrm>
            <a:off x="1702594" y="6743698"/>
            <a:ext cx="11049000" cy="786815"/>
            <a:chOff x="881063" y="2105664"/>
            <a:chExt cx="7366027" cy="739126"/>
          </a:xfrm>
        </p:grpSpPr>
        <p:grpSp>
          <p:nvGrpSpPr>
            <p:cNvPr id="4130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23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33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B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31" name="Text Box 26"/>
            <p:cNvSpPr txBox="1">
              <a:spLocks noChangeArrowheads="1"/>
            </p:cNvSpPr>
            <p:nvPr/>
          </p:nvSpPr>
          <p:spPr bwMode="gray">
            <a:xfrm>
              <a:off x="1747175" y="2105664"/>
              <a:ext cx="6499915" cy="692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b.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1609728" y="7793832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Group 20"/>
          <p:cNvGrpSpPr/>
          <p:nvPr/>
        </p:nvGrpSpPr>
        <p:grpSpPr bwMode="auto">
          <a:xfrm>
            <a:off x="1731170" y="7658102"/>
            <a:ext cx="11127582" cy="836820"/>
            <a:chOff x="881063" y="2058690"/>
            <a:chExt cx="7418415" cy="786100"/>
          </a:xfrm>
        </p:grpSpPr>
        <p:grpSp>
          <p:nvGrpSpPr>
            <p:cNvPr id="4124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1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7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3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4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C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25" name="Text Box 26"/>
            <p:cNvSpPr txBox="1">
              <a:spLocks noChangeArrowheads="1"/>
            </p:cNvSpPr>
            <p:nvPr/>
          </p:nvSpPr>
          <p:spPr bwMode="gray">
            <a:xfrm>
              <a:off x="1747175" y="2058690"/>
              <a:ext cx="6552303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c.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1609728" y="8758238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" name="Group 20"/>
          <p:cNvGrpSpPr/>
          <p:nvPr/>
        </p:nvGrpSpPr>
        <p:grpSpPr bwMode="auto">
          <a:xfrm>
            <a:off x="1702594" y="5882123"/>
            <a:ext cx="10961700" cy="794711"/>
            <a:chOff x="881063" y="2098248"/>
            <a:chExt cx="7307827" cy="746542"/>
          </a:xfrm>
        </p:grpSpPr>
        <p:grpSp>
          <p:nvGrpSpPr>
            <p:cNvPr id="4118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9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1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2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4200" b="1" dirty="0">
                    <a:solidFill>
                      <a:srgbClr val="FF0000"/>
                    </a:solidFill>
                    <a:latin typeface="Calibri" panose="020F0502020204030204"/>
                    <a:cs typeface="Arial" panose="020B0604020202020204" pitchFamily="34" charset="0"/>
                  </a:rPr>
                  <a:t>A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19" name="Text Box 26"/>
            <p:cNvSpPr txBox="1">
              <a:spLocks noChangeArrowheads="1"/>
            </p:cNvSpPr>
            <p:nvPr/>
          </p:nvSpPr>
          <p:spPr bwMode="gray">
            <a:xfrm>
              <a:off x="1708025" y="2098248"/>
              <a:ext cx="6480865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d.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Rectangle: Rounded Corners 63"/>
          <p:cNvSpPr/>
          <p:nvPr/>
        </p:nvSpPr>
        <p:spPr>
          <a:xfrm>
            <a:off x="454910" y="342900"/>
            <a:ext cx="17375891" cy="1498806"/>
          </a:xfrm>
          <a:prstGeom prst="roundRect">
            <a:avLst/>
          </a:prstGeom>
          <a:solidFill>
            <a:srgbClr val="FACA5D"/>
          </a:solidFill>
          <a:ln>
            <a:solidFill>
              <a:srgbClr val="FACA5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00"/>
            <a:r>
              <a:rPr lang="en-US" sz="4800" b="1" dirty="0" err="1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lăng trụ đứng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Picture 65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4937" y="6146007"/>
            <a:ext cx="1764065" cy="41529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444" y="2372337"/>
            <a:ext cx="10435397" cy="2756519"/>
          </a:xfrm>
          <a:prstGeom prst="rect">
            <a:avLst/>
          </a:prstGeom>
        </p:spPr>
      </p:pic>
      <p:pic>
        <p:nvPicPr>
          <p:cNvPr id="65" name="Picture 5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916998" y="5819549"/>
            <a:ext cx="959678" cy="835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9" grpId="0" bldLvl="0" animBg="1"/>
      <p:bldP spid="119" grpId="0" bldLvl="0" animBg="1"/>
      <p:bldP spid="127" grpId="0" bldLvl="0" animBg="1"/>
      <p:bldP spid="13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"/>
          <p:cNvGrpSpPr/>
          <p:nvPr/>
        </p:nvGrpSpPr>
        <p:grpSpPr>
          <a:xfrm>
            <a:off x="457200" y="342900"/>
            <a:ext cx="17373600" cy="9372600"/>
            <a:chOff x="0" y="0"/>
            <a:chExt cx="12452786" cy="6314089"/>
          </a:xfrm>
          <a:solidFill>
            <a:schemeClr val="bg1"/>
          </a:solidFill>
        </p:grpSpPr>
        <p:sp>
          <p:nvSpPr>
            <p:cNvPr id="63" name="Freeform 5"/>
            <p:cNvSpPr/>
            <p:nvPr/>
          </p:nvSpPr>
          <p:spPr>
            <a:xfrm>
              <a:off x="0" y="0"/>
              <a:ext cx="12452786" cy="6314089"/>
            </a:xfrm>
            <a:custGeom>
              <a:avLst/>
              <a:gdLst/>
              <a:ahLst/>
              <a:cxnLst/>
              <a:rect l="l" t="t" r="r" b="b"/>
              <a:pathLst>
                <a:path w="12452786" h="6314089">
                  <a:moveTo>
                    <a:pt x="12147986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6009289"/>
                  </a:lnTo>
                  <a:cubicBezTo>
                    <a:pt x="0" y="6178198"/>
                    <a:pt x="135890" y="6314089"/>
                    <a:pt x="304800" y="6314089"/>
                  </a:cubicBezTo>
                  <a:lnTo>
                    <a:pt x="12147986" y="6314089"/>
                  </a:lnTo>
                  <a:cubicBezTo>
                    <a:pt x="12316896" y="6314089"/>
                    <a:pt x="12452786" y="6178198"/>
                    <a:pt x="12452786" y="6009289"/>
                  </a:cubicBezTo>
                  <a:lnTo>
                    <a:pt x="12452786" y="304800"/>
                  </a:lnTo>
                  <a:cubicBezTo>
                    <a:pt x="12452786" y="135890"/>
                    <a:pt x="12316896" y="0"/>
                    <a:pt x="12147986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3" name="Rounded Rectangle 142"/>
          <p:cNvSpPr/>
          <p:nvPr/>
        </p:nvSpPr>
        <p:spPr>
          <a:xfrm>
            <a:off x="1288259" y="5757863"/>
            <a:ext cx="11894345" cy="39647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59"/>
          <p:cNvGrpSpPr/>
          <p:nvPr/>
        </p:nvGrpSpPr>
        <p:grpSpPr bwMode="auto">
          <a:xfrm>
            <a:off x="842963" y="1178720"/>
            <a:ext cx="2357438" cy="6750843"/>
            <a:chOff x="357188" y="785813"/>
            <a:chExt cx="1571625" cy="4500577"/>
          </a:xfrm>
          <a:solidFill>
            <a:schemeClr val="bg1">
              <a:lumMod val="65000"/>
            </a:schemeClr>
          </a:solidFill>
        </p:grpSpPr>
        <p:sp>
          <p:nvSpPr>
            <p:cNvPr id="144" name="Rectangle 63"/>
            <p:cNvSpPr>
              <a:spLocks noChangeArrowheads="1"/>
            </p:cNvSpPr>
            <p:nvPr/>
          </p:nvSpPr>
          <p:spPr bwMode="gray">
            <a:xfrm>
              <a:off x="357188" y="785813"/>
              <a:ext cx="1571625" cy="21431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Rectangle 63"/>
            <p:cNvSpPr>
              <a:spLocks noChangeArrowheads="1"/>
            </p:cNvSpPr>
            <p:nvPr/>
          </p:nvSpPr>
          <p:spPr bwMode="gray">
            <a:xfrm rot="5400000">
              <a:off x="-1678799" y="3036119"/>
              <a:ext cx="4286260" cy="214282"/>
            </a:xfrm>
            <a:prstGeom prst="rect">
              <a:avLst/>
            </a:prstGeom>
            <a:grp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4"/>
          <p:cNvGrpSpPr/>
          <p:nvPr/>
        </p:nvGrpSpPr>
        <p:grpSpPr bwMode="auto">
          <a:xfrm rot="5400000">
            <a:off x="423956" y="7306015"/>
            <a:ext cx="669132" cy="735131"/>
            <a:chOff x="1872" y="1493"/>
            <a:chExt cx="2014" cy="2276"/>
          </a:xfrm>
        </p:grpSpPr>
        <p:sp>
          <p:nvSpPr>
            <p:cNvPr id="9" name="AutoShape 75"/>
            <p:cNvSpPr>
              <a:spLocks noChangeArrowheads="1"/>
            </p:cNvSpPr>
            <p:nvPr/>
          </p:nvSpPr>
          <p:spPr bwMode="gray">
            <a:xfrm rot="16200000" flipH="1">
              <a:off x="1821" y="245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AutoShape 76"/>
            <p:cNvSpPr>
              <a:spLocks noChangeArrowheads="1"/>
            </p:cNvSpPr>
            <p:nvPr/>
          </p:nvSpPr>
          <p:spPr bwMode="gray">
            <a:xfrm rot="5400000" flipH="1">
              <a:off x="3627" y="2420"/>
              <a:ext cx="310" cy="208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gray">
            <a:xfrm rot="10800000" flipH="1">
              <a:off x="2725" y="3365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4" name="Oval 78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5" name="Oval 79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gray">
            <a:xfrm>
              <a:off x="2296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7" name="Oval 81"/>
            <p:cNvSpPr>
              <a:spLocks noChangeArrowheads="1"/>
            </p:cNvSpPr>
            <p:nvPr/>
          </p:nvSpPr>
          <p:spPr bwMode="gray">
            <a:xfrm>
              <a:off x="2299" y="1494"/>
              <a:ext cx="1276" cy="227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gray">
            <a:xfrm>
              <a:off x="2338" y="1493"/>
              <a:ext cx="1097" cy="227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59" name="Oval 83"/>
            <p:cNvSpPr>
              <a:spLocks noChangeArrowheads="1"/>
            </p:cNvSpPr>
            <p:nvPr/>
          </p:nvSpPr>
          <p:spPr bwMode="gray">
            <a:xfrm>
              <a:off x="2337" y="1494"/>
              <a:ext cx="1096" cy="2275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81153" y="5865020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20"/>
          <p:cNvGrpSpPr/>
          <p:nvPr/>
        </p:nvGrpSpPr>
        <p:grpSpPr bwMode="auto">
          <a:xfrm>
            <a:off x="1702594" y="5829299"/>
            <a:ext cx="11049000" cy="752505"/>
            <a:chOff x="881063" y="2152646"/>
            <a:chExt cx="7366027" cy="706897"/>
          </a:xfrm>
        </p:grpSpPr>
        <p:grpSp>
          <p:nvGrpSpPr>
            <p:cNvPr id="4145" name="Group 5"/>
            <p:cNvGrpSpPr/>
            <p:nvPr/>
          </p:nvGrpSpPr>
          <p:grpSpPr bwMode="auto">
            <a:xfrm>
              <a:off x="881063" y="2152646"/>
              <a:ext cx="7296150" cy="692148"/>
              <a:chOff x="384" y="1323"/>
              <a:chExt cx="3072" cy="436"/>
            </a:xfrm>
          </p:grpSpPr>
          <p:sp>
            <p:nvSpPr>
              <p:cNvPr id="24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48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A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46" name="Text Box 26"/>
            <p:cNvSpPr txBox="1">
              <a:spLocks noChangeArrowheads="1"/>
            </p:cNvSpPr>
            <p:nvPr/>
          </p:nvSpPr>
          <p:spPr bwMode="gray">
            <a:xfrm>
              <a:off x="1747175" y="2166990"/>
              <a:ext cx="6499915" cy="69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tam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giác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27"/>
          <p:cNvGrpSpPr/>
          <p:nvPr/>
        </p:nvGrpSpPr>
        <p:grpSpPr bwMode="auto">
          <a:xfrm rot="5400000">
            <a:off x="153588" y="6994922"/>
            <a:ext cx="1488282" cy="1395414"/>
            <a:chOff x="1872" y="1824"/>
            <a:chExt cx="2014" cy="1821"/>
          </a:xfrm>
        </p:grpSpPr>
        <p:sp>
          <p:nvSpPr>
            <p:cNvPr id="29" name="AutoShape 28"/>
            <p:cNvSpPr>
              <a:spLocks noChangeArrowheads="1"/>
            </p:cNvSpPr>
            <p:nvPr/>
          </p:nvSpPr>
          <p:spPr bwMode="gray">
            <a:xfrm rot="16200000" flipH="1">
              <a:off x="1821" y="2558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AutoShape 29"/>
            <p:cNvSpPr>
              <a:spLocks noChangeArrowheads="1"/>
            </p:cNvSpPr>
            <p:nvPr/>
          </p:nvSpPr>
          <p:spPr bwMode="gray">
            <a:xfrm rot="5400000" flipH="1">
              <a:off x="3629" y="2524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 rot="10800000" flipH="1">
              <a:off x="2726" y="3440"/>
              <a:ext cx="306" cy="205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39" name="Oval 31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0" name="Oval 32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2" name="Oval 34"/>
            <p:cNvSpPr>
              <a:spLocks noChangeArrowheads="1"/>
            </p:cNvSpPr>
            <p:nvPr/>
          </p:nvSpPr>
          <p:spPr bwMode="gray">
            <a:xfrm>
              <a:off x="2621" y="2153"/>
              <a:ext cx="574" cy="959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gray">
            <a:xfrm>
              <a:off x="2336" y="2153"/>
              <a:ext cx="1096" cy="95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44" name="Oval 36"/>
            <p:cNvSpPr>
              <a:spLocks noChangeArrowheads="1"/>
            </p:cNvSpPr>
            <p:nvPr/>
          </p:nvSpPr>
          <p:spPr bwMode="gray">
            <a:xfrm>
              <a:off x="2337" y="2153"/>
              <a:ext cx="1096" cy="959"/>
            </a:xfrm>
            <a:prstGeom prst="ellipse">
              <a:avLst/>
            </a:prstGeom>
            <a:solidFill>
              <a:srgbClr val="FAC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9" name="Rectangle 118"/>
          <p:cNvSpPr>
            <a:spLocks noChangeArrowheads="1"/>
          </p:cNvSpPr>
          <p:nvPr/>
        </p:nvSpPr>
        <p:spPr bwMode="auto">
          <a:xfrm>
            <a:off x="1581153" y="6829425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20"/>
          <p:cNvGrpSpPr/>
          <p:nvPr/>
        </p:nvGrpSpPr>
        <p:grpSpPr bwMode="auto">
          <a:xfrm>
            <a:off x="1731169" y="8750031"/>
            <a:ext cx="11049000" cy="786815"/>
            <a:chOff x="881063" y="2105664"/>
            <a:chExt cx="7366027" cy="739126"/>
          </a:xfrm>
        </p:grpSpPr>
        <p:grpSp>
          <p:nvGrpSpPr>
            <p:cNvPr id="4130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23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33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D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31" name="Text Box 26"/>
            <p:cNvSpPr txBox="1">
              <a:spLocks noChangeArrowheads="1"/>
            </p:cNvSpPr>
            <p:nvPr/>
          </p:nvSpPr>
          <p:spPr bwMode="gray">
            <a:xfrm>
              <a:off x="1747175" y="2105664"/>
              <a:ext cx="6499915" cy="692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altLang="en-US" sz="4200" b="1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hộp</a:t>
              </a:r>
              <a:r>
                <a:rPr lang="fr-FR" altLang="en-US" sz="42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altLang="en-US" sz="4200" b="1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chữ</a:t>
              </a:r>
              <a:r>
                <a:rPr lang="fr-FR" altLang="en-US" sz="42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altLang="en-US" sz="4200" b="1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nhật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1609728" y="7793832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Group 20"/>
          <p:cNvGrpSpPr/>
          <p:nvPr/>
        </p:nvGrpSpPr>
        <p:grpSpPr bwMode="auto">
          <a:xfrm>
            <a:off x="1731170" y="7658102"/>
            <a:ext cx="11127582" cy="836820"/>
            <a:chOff x="881063" y="2058690"/>
            <a:chExt cx="7418415" cy="786100"/>
          </a:xfrm>
        </p:grpSpPr>
        <p:grpSp>
          <p:nvGrpSpPr>
            <p:cNvPr id="4124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1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7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3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4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C</a:t>
                </a:r>
                <a:endParaRPr kumimoji="0" lang="en-US" sz="4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25" name="Text Box 26"/>
            <p:cNvSpPr txBox="1">
              <a:spLocks noChangeArrowheads="1"/>
            </p:cNvSpPr>
            <p:nvPr/>
          </p:nvSpPr>
          <p:spPr bwMode="gray">
            <a:xfrm>
              <a:off x="1747175" y="2058690"/>
              <a:ext cx="6552303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vuông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1609728" y="8758238"/>
            <a:ext cx="11279981" cy="85725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" name="Group 20"/>
          <p:cNvGrpSpPr/>
          <p:nvPr/>
        </p:nvGrpSpPr>
        <p:grpSpPr bwMode="auto">
          <a:xfrm>
            <a:off x="1694760" y="6851583"/>
            <a:ext cx="11020425" cy="757257"/>
            <a:chOff x="881063" y="2133431"/>
            <a:chExt cx="7346977" cy="711359"/>
          </a:xfrm>
        </p:grpSpPr>
        <p:grpSp>
          <p:nvGrpSpPr>
            <p:cNvPr id="4118" name="Group 5"/>
            <p:cNvGrpSpPr/>
            <p:nvPr/>
          </p:nvGrpSpPr>
          <p:grpSpPr bwMode="auto">
            <a:xfrm>
              <a:off x="881063" y="2152643"/>
              <a:ext cx="7296150" cy="692147"/>
              <a:chOff x="384" y="1323"/>
              <a:chExt cx="3072" cy="436"/>
            </a:xfrm>
          </p:grpSpPr>
          <p:sp>
            <p:nvSpPr>
              <p:cNvPr id="139" name="AutoShape 6"/>
              <p:cNvSpPr>
                <a:spLocks noChangeArrowheads="1"/>
              </p:cNvSpPr>
              <p:nvPr/>
            </p:nvSpPr>
            <p:spPr bwMode="gray">
              <a:xfrm>
                <a:off x="384" y="1344"/>
                <a:ext cx="3072" cy="38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21" name="AutoShape 7"/>
              <p:cNvSpPr>
                <a:spLocks noChangeArrowheads="1"/>
              </p:cNvSpPr>
              <p:nvPr/>
            </p:nvSpPr>
            <p:spPr bwMode="gray">
              <a:xfrm>
                <a:off x="448" y="1379"/>
                <a:ext cx="271" cy="331"/>
              </a:xfrm>
              <a:prstGeom prst="roundRect">
                <a:avLst>
                  <a:gd name="adj" fmla="val 11921"/>
                </a:avLst>
              </a:prstGeom>
              <a:solidFill>
                <a:srgbClr val="0000CC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" name="Freeform 8"/>
              <p:cNvSpPr/>
              <p:nvPr/>
            </p:nvSpPr>
            <p:spPr bwMode="gray">
              <a:xfrm>
                <a:off x="488" y="1399"/>
                <a:ext cx="295" cy="15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2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2" name="Text Box 9"/>
              <p:cNvSpPr txBox="1">
                <a:spLocks noChangeArrowheads="1"/>
              </p:cNvSpPr>
              <p:nvPr/>
            </p:nvSpPr>
            <p:spPr bwMode="gray">
              <a:xfrm>
                <a:off x="478" y="1323"/>
                <a:ext cx="211" cy="436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B</a:t>
                </a:r>
                <a:endParaRPr kumimoji="0" 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19" name="Text Box 26"/>
            <p:cNvSpPr txBox="1">
              <a:spLocks noChangeArrowheads="1"/>
            </p:cNvSpPr>
            <p:nvPr/>
          </p:nvSpPr>
          <p:spPr bwMode="gray">
            <a:xfrm>
              <a:off x="1747175" y="2133431"/>
              <a:ext cx="6480865" cy="69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chữ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fr-FR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nhật</a:t>
              </a:r>
              <a:r>
                <a:rPr kumimoji="0" lang="fr-FR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Rectangle: Rounded Corners 63"/>
          <p:cNvSpPr/>
          <p:nvPr/>
        </p:nvSpPr>
        <p:spPr>
          <a:xfrm>
            <a:off x="429906" y="342900"/>
            <a:ext cx="17373599" cy="1498806"/>
          </a:xfrm>
          <a:prstGeom prst="roundRect">
            <a:avLst/>
          </a:prstGeom>
          <a:solidFill>
            <a:srgbClr val="FACA5D"/>
          </a:solidFill>
          <a:ln>
            <a:solidFill>
              <a:srgbClr val="FACA5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00"/>
            <a:r>
              <a:rPr lang="en-US" sz="4800" b="1" dirty="0" err="1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srgbClr val="1B1B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061" y="6134100"/>
            <a:ext cx="1764065" cy="415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599" y="2624273"/>
            <a:ext cx="9391719" cy="2616963"/>
          </a:xfrm>
          <a:prstGeom prst="rect">
            <a:avLst/>
          </a:prstGeom>
        </p:spPr>
      </p:pic>
      <p:pic>
        <p:nvPicPr>
          <p:cNvPr id="65" name="Picture 5"/>
          <p:cNvPicPr>
            <a:picLocks noChangeAspect="1"/>
          </p:cNvPicPr>
          <p:nvPr/>
        </p:nvPicPr>
        <p:blipFill>
          <a:blip r:embed="rId3" cstate="email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984298" y="6732893"/>
            <a:ext cx="959678" cy="835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9" grpId="0" bldLvl="0" animBg="1"/>
      <p:bldP spid="119" grpId="0" bldLvl="0" animBg="1"/>
      <p:bldP spid="127" grpId="0" bldLvl="0" animBg="1"/>
      <p:bldP spid="13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839200" y="1"/>
            <a:ext cx="9448800" cy="10287000"/>
            <a:chOff x="0" y="0"/>
            <a:chExt cx="3592046" cy="361889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3592045" cy="3618896"/>
            </a:xfrm>
            <a:custGeom>
              <a:avLst/>
              <a:gdLst/>
              <a:ahLst/>
              <a:cxnLst/>
              <a:rect l="l" t="t" r="r" b="b"/>
              <a:pathLst>
                <a:path w="3592045" h="3618896">
                  <a:moveTo>
                    <a:pt x="0" y="0"/>
                  </a:moveTo>
                  <a:lnTo>
                    <a:pt x="3592045" y="0"/>
                  </a:lnTo>
                  <a:lnTo>
                    <a:pt x="3592045" y="3618896"/>
                  </a:lnTo>
                  <a:lnTo>
                    <a:pt x="0" y="3618896"/>
                  </a:ln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607048" y="4363271"/>
            <a:ext cx="1294780" cy="1294780"/>
            <a:chOff x="0" y="0"/>
            <a:chExt cx="2540000" cy="2540000"/>
          </a:xfrm>
        </p:grpSpPr>
        <p:sp>
          <p:nvSpPr>
            <p:cNvPr id="8" name="Freeform 8"/>
            <p:cNvSpPr/>
            <p:nvPr/>
          </p:nvSpPr>
          <p:spPr>
            <a:xfrm>
              <a:off x="-62725" y="-2035"/>
              <a:ext cx="2665449" cy="2544070"/>
            </a:xfrm>
            <a:custGeom>
              <a:avLst/>
              <a:gdLst/>
              <a:ahLst/>
              <a:cxnLst/>
              <a:rect l="l" t="t" r="r" b="b"/>
              <a:pathLst>
                <a:path w="2665449" h="2544070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510035"/>
                  </a:lnTo>
                  <a:cubicBezTo>
                    <a:pt x="1059677" y="508814"/>
                    <a:pt x="806846" y="653783"/>
                    <a:pt x="669968" y="890048"/>
                  </a:cubicBezTo>
                  <a:cubicBezTo>
                    <a:pt x="533090" y="1126313"/>
                    <a:pt x="533090" y="1417757"/>
                    <a:pt x="669968" y="1654022"/>
                  </a:cubicBezTo>
                  <a:cubicBezTo>
                    <a:pt x="806846" y="1890287"/>
                    <a:pt x="1059677" y="2035256"/>
                    <a:pt x="1332725" y="2034035"/>
                  </a:cubicBezTo>
                  <a:cubicBezTo>
                    <a:pt x="1605773" y="2035256"/>
                    <a:pt x="1858604" y="1890287"/>
                    <a:pt x="1995482" y="1654022"/>
                  </a:cubicBezTo>
                  <a:cubicBezTo>
                    <a:pt x="2132360" y="1417757"/>
                    <a:pt x="2132360" y="1126313"/>
                    <a:pt x="1995482" y="890048"/>
                  </a:cubicBezTo>
                  <a:cubicBezTo>
                    <a:pt x="1858604" y="653783"/>
                    <a:pt x="1605773" y="508814"/>
                    <a:pt x="1332725" y="51003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53776" y="17180"/>
              <a:ext cx="654741" cy="577721"/>
            </a:xfrm>
            <a:custGeom>
              <a:avLst/>
              <a:gdLst/>
              <a:ahLst/>
              <a:cxnLst/>
              <a:rect l="l" t="t" r="r" b="b"/>
              <a:pathLst>
                <a:path w="654741" h="577721">
                  <a:moveTo>
                    <a:pt x="333724" y="23148"/>
                  </a:moveTo>
                  <a:cubicBezTo>
                    <a:pt x="384139" y="36165"/>
                    <a:pt x="433706" y="52270"/>
                    <a:pt x="482144" y="71372"/>
                  </a:cubicBezTo>
                  <a:cubicBezTo>
                    <a:pt x="566964" y="104385"/>
                    <a:pt x="627636" y="180256"/>
                    <a:pt x="641188" y="270259"/>
                  </a:cubicBezTo>
                  <a:cubicBezTo>
                    <a:pt x="654740" y="360261"/>
                    <a:pt x="619100" y="450635"/>
                    <a:pt x="547763" y="507161"/>
                  </a:cubicBezTo>
                  <a:cubicBezTo>
                    <a:pt x="476426" y="563686"/>
                    <a:pt x="380297" y="577721"/>
                    <a:pt x="295776" y="543951"/>
                  </a:cubicBezTo>
                  <a:cubicBezTo>
                    <a:pt x="266713" y="532490"/>
                    <a:pt x="236973" y="522827"/>
                    <a:pt x="206724" y="515017"/>
                  </a:cubicBezTo>
                  <a:cubicBezTo>
                    <a:pt x="118496" y="492657"/>
                    <a:pt x="48976" y="424799"/>
                    <a:pt x="24488" y="337138"/>
                  </a:cubicBezTo>
                  <a:cubicBezTo>
                    <a:pt x="0" y="249478"/>
                    <a:pt x="24286" y="155414"/>
                    <a:pt x="88152" y="90567"/>
                  </a:cubicBezTo>
                  <a:cubicBezTo>
                    <a:pt x="152018" y="25719"/>
                    <a:pt x="245700" y="0"/>
                    <a:pt x="333724" y="23148"/>
                  </a:cubicBezTo>
                  <a:close/>
                </a:path>
              </a:pathLst>
            </a:custGeom>
            <a:solidFill>
              <a:srgbClr val="B9DA3E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337665" y="4304439"/>
            <a:ext cx="1412443" cy="1412443"/>
            <a:chOff x="0" y="0"/>
            <a:chExt cx="2540000" cy="2540000"/>
          </a:xfrm>
        </p:grpSpPr>
        <p:sp>
          <p:nvSpPr>
            <p:cNvPr id="13" name="Freeform 13"/>
            <p:cNvSpPr/>
            <p:nvPr/>
          </p:nvSpPr>
          <p:spPr>
            <a:xfrm>
              <a:off x="-62725" y="-2035"/>
              <a:ext cx="2665449" cy="2544070"/>
            </a:xfrm>
            <a:custGeom>
              <a:avLst/>
              <a:gdLst/>
              <a:ahLst/>
              <a:cxnLst/>
              <a:rect l="l" t="t" r="r" b="b"/>
              <a:pathLst>
                <a:path w="2665449" h="2544070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510035"/>
                  </a:lnTo>
                  <a:cubicBezTo>
                    <a:pt x="1059677" y="508814"/>
                    <a:pt x="806846" y="653783"/>
                    <a:pt x="669968" y="890048"/>
                  </a:cubicBezTo>
                  <a:cubicBezTo>
                    <a:pt x="533090" y="1126313"/>
                    <a:pt x="533090" y="1417757"/>
                    <a:pt x="669968" y="1654022"/>
                  </a:cubicBezTo>
                  <a:cubicBezTo>
                    <a:pt x="806846" y="1890287"/>
                    <a:pt x="1059677" y="2035256"/>
                    <a:pt x="1332725" y="2034035"/>
                  </a:cubicBezTo>
                  <a:cubicBezTo>
                    <a:pt x="1605773" y="2035256"/>
                    <a:pt x="1858604" y="1890287"/>
                    <a:pt x="1995482" y="1654022"/>
                  </a:cubicBezTo>
                  <a:cubicBezTo>
                    <a:pt x="2132360" y="1417757"/>
                    <a:pt x="2132360" y="1126313"/>
                    <a:pt x="1995482" y="890048"/>
                  </a:cubicBezTo>
                  <a:cubicBezTo>
                    <a:pt x="1858604" y="653783"/>
                    <a:pt x="1605773" y="508814"/>
                    <a:pt x="1332725" y="51003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253776" y="17180"/>
              <a:ext cx="929152" cy="739625"/>
            </a:xfrm>
            <a:custGeom>
              <a:avLst/>
              <a:gdLst/>
              <a:ahLst/>
              <a:cxnLst/>
              <a:rect l="l" t="t" r="r" b="b"/>
              <a:pathLst>
                <a:path w="929152" h="739625">
                  <a:moveTo>
                    <a:pt x="333724" y="23148"/>
                  </a:moveTo>
                  <a:cubicBezTo>
                    <a:pt x="513611" y="69594"/>
                    <a:pt x="681117" y="154943"/>
                    <a:pt x="824428" y="273174"/>
                  </a:cubicBezTo>
                  <a:cubicBezTo>
                    <a:pt x="894895" y="330781"/>
                    <a:pt x="929152" y="421688"/>
                    <a:pt x="914228" y="511473"/>
                  </a:cubicBezTo>
                  <a:cubicBezTo>
                    <a:pt x="899305" y="601259"/>
                    <a:pt x="837482" y="676196"/>
                    <a:pt x="752169" y="707910"/>
                  </a:cubicBezTo>
                  <a:cubicBezTo>
                    <a:pt x="666856" y="739624"/>
                    <a:pt x="571095" y="723267"/>
                    <a:pt x="501146" y="665032"/>
                  </a:cubicBezTo>
                  <a:cubicBezTo>
                    <a:pt x="415160" y="594094"/>
                    <a:pt x="314656" y="542885"/>
                    <a:pt x="206724" y="515017"/>
                  </a:cubicBezTo>
                  <a:cubicBezTo>
                    <a:pt x="118496" y="492657"/>
                    <a:pt x="48976" y="424799"/>
                    <a:pt x="24488" y="337138"/>
                  </a:cubicBezTo>
                  <a:cubicBezTo>
                    <a:pt x="0" y="249478"/>
                    <a:pt x="24286" y="155414"/>
                    <a:pt x="88152" y="90567"/>
                  </a:cubicBezTo>
                  <a:cubicBezTo>
                    <a:pt x="152018" y="25719"/>
                    <a:pt x="245700" y="0"/>
                    <a:pt x="333724" y="23148"/>
                  </a:cubicBezTo>
                  <a:close/>
                </a:path>
              </a:pathLst>
            </a:custGeom>
            <a:solidFill>
              <a:srgbClr val="B9DA3E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5962450" y="4314743"/>
            <a:ext cx="1479249" cy="1479249"/>
            <a:chOff x="0" y="0"/>
            <a:chExt cx="2540000" cy="2540000"/>
          </a:xfrm>
        </p:grpSpPr>
        <p:sp>
          <p:nvSpPr>
            <p:cNvPr id="18" name="Freeform 18"/>
            <p:cNvSpPr/>
            <p:nvPr/>
          </p:nvSpPr>
          <p:spPr>
            <a:xfrm>
              <a:off x="-62725" y="-2035"/>
              <a:ext cx="2665449" cy="2544070"/>
            </a:xfrm>
            <a:custGeom>
              <a:avLst/>
              <a:gdLst/>
              <a:ahLst/>
              <a:cxnLst/>
              <a:rect l="l" t="t" r="r" b="b"/>
              <a:pathLst>
                <a:path w="2665449" h="2544070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510035"/>
                  </a:lnTo>
                  <a:cubicBezTo>
                    <a:pt x="1059677" y="508814"/>
                    <a:pt x="806846" y="653783"/>
                    <a:pt x="669968" y="890048"/>
                  </a:cubicBezTo>
                  <a:cubicBezTo>
                    <a:pt x="533090" y="1126313"/>
                    <a:pt x="533090" y="1417757"/>
                    <a:pt x="669968" y="1654022"/>
                  </a:cubicBezTo>
                  <a:cubicBezTo>
                    <a:pt x="806846" y="1890287"/>
                    <a:pt x="1059677" y="2035256"/>
                    <a:pt x="1332725" y="2034035"/>
                  </a:cubicBezTo>
                  <a:cubicBezTo>
                    <a:pt x="1605773" y="2035256"/>
                    <a:pt x="1858604" y="1890287"/>
                    <a:pt x="1995482" y="1654022"/>
                  </a:cubicBezTo>
                  <a:cubicBezTo>
                    <a:pt x="2132360" y="1417757"/>
                    <a:pt x="2132360" y="1126313"/>
                    <a:pt x="1995482" y="890048"/>
                  </a:cubicBezTo>
                  <a:cubicBezTo>
                    <a:pt x="1858604" y="653783"/>
                    <a:pt x="1605773" y="508814"/>
                    <a:pt x="1332725" y="51003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253776" y="17180"/>
              <a:ext cx="1269045" cy="1269045"/>
            </a:xfrm>
            <a:custGeom>
              <a:avLst/>
              <a:gdLst/>
              <a:ahLst/>
              <a:cxnLst/>
              <a:rect l="l" t="t" r="r" b="b"/>
              <a:pathLst>
                <a:path w="1269045" h="1269045">
                  <a:moveTo>
                    <a:pt x="333724" y="23148"/>
                  </a:moveTo>
                  <a:cubicBezTo>
                    <a:pt x="781066" y="138651"/>
                    <a:pt x="1130393" y="487978"/>
                    <a:pt x="1245896" y="935320"/>
                  </a:cubicBezTo>
                  <a:cubicBezTo>
                    <a:pt x="1269044" y="1023344"/>
                    <a:pt x="1243325" y="1117026"/>
                    <a:pt x="1178477" y="1180892"/>
                  </a:cubicBezTo>
                  <a:cubicBezTo>
                    <a:pt x="1113629" y="1244758"/>
                    <a:pt x="1019566" y="1269044"/>
                    <a:pt x="931906" y="1244556"/>
                  </a:cubicBezTo>
                  <a:cubicBezTo>
                    <a:pt x="844245" y="1220068"/>
                    <a:pt x="776387" y="1150548"/>
                    <a:pt x="754027" y="1062320"/>
                  </a:cubicBezTo>
                  <a:cubicBezTo>
                    <a:pt x="684725" y="793915"/>
                    <a:pt x="475129" y="584319"/>
                    <a:pt x="206724" y="515017"/>
                  </a:cubicBezTo>
                  <a:cubicBezTo>
                    <a:pt x="118496" y="492657"/>
                    <a:pt x="48976" y="424799"/>
                    <a:pt x="24488" y="337138"/>
                  </a:cubicBezTo>
                  <a:cubicBezTo>
                    <a:pt x="0" y="249478"/>
                    <a:pt x="24286" y="155414"/>
                    <a:pt x="88152" y="90567"/>
                  </a:cubicBezTo>
                  <a:cubicBezTo>
                    <a:pt x="152018" y="25719"/>
                    <a:pt x="245700" y="0"/>
                    <a:pt x="333724" y="23148"/>
                  </a:cubicBezTo>
                  <a:close/>
                </a:path>
              </a:pathLst>
            </a:custGeom>
            <a:solidFill>
              <a:srgbClr val="B9DA3E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9669260" y="950351"/>
            <a:ext cx="7742703" cy="71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0"/>
              </a:lnSpc>
            </a:pPr>
            <a:r>
              <a:rPr lang="en-US" sz="4800" b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  <a:endParaRPr lang="en-US" sz="4800" b="1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0363199" y="5010661"/>
            <a:ext cx="7772400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034195" y="2570422"/>
            <a:ext cx="39586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Củng cố kiến thức đã học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353204" y="5795177"/>
            <a:ext cx="3572716" cy="147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Rèn luyện kĩ năng đã học.</a:t>
            </a:r>
            <a:endParaRPr lang="en-US" sz="3200" b="1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635351" y="2557710"/>
            <a:ext cx="3500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Xem trước nội dung bài mới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" cstate="email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457200" y="12105"/>
            <a:ext cx="7414719" cy="61912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email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05400" y="4892101"/>
            <a:ext cx="3108756" cy="16359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email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4800" y="4900021"/>
            <a:ext cx="3108756" cy="163598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" y="5010662"/>
            <a:ext cx="8767876" cy="54095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436642" y="4601771"/>
            <a:ext cx="15414716" cy="4656529"/>
          </a:xfrm>
          <a:prstGeom prst="rect">
            <a:avLst/>
          </a:prstGeom>
        </p:spPr>
      </p:pic>
      <p:sp>
        <p:nvSpPr>
          <p:cNvPr id="7" name="TextBox 5"/>
          <p:cNvSpPr txBox="1"/>
          <p:nvPr/>
        </p:nvSpPr>
        <p:spPr>
          <a:xfrm>
            <a:off x="1981200" y="688181"/>
            <a:ext cx="143256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CHÚ Ý LẮNG NGHE, HẸN GẶP LẠI!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2869</Words>
  <Application>WPS Slides</Application>
  <PresentationFormat>Custom</PresentationFormat>
  <Paragraphs>192</Paragraphs>
  <Slides>21</Slides>
  <Notes>0</Notes>
  <HiddenSlides>0</HiddenSlides>
  <MMClips>10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SimSun</vt:lpstr>
      <vt:lpstr>Wingdings</vt:lpstr>
      <vt:lpstr>Times New Roman</vt:lpstr>
      <vt:lpstr>Wingdings</vt:lpstr>
      <vt:lpstr>Microsoft YaHei</vt:lpstr>
      <vt:lpstr>Arial Unicode MS</vt:lpstr>
      <vt:lpstr>Calibri</vt:lpstr>
      <vt:lpstr>Calibri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cp:lastModifiedBy>Minh Thùy Nguyễn Thị</cp:lastModifiedBy>
  <cp:revision>9</cp:revision>
  <dcterms:created xsi:type="dcterms:W3CDTF">2023-02-07T03:48:00Z</dcterms:created>
  <dcterms:modified xsi:type="dcterms:W3CDTF">2025-05-17T12:42:11Z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293414B0F7894B2F93EF7B99C8E3D476_13</vt:lpwstr>
  </property>
  <property fmtid="{D5CDD505-2E9C-101B-9397-08002B2CF9AE}" pid="3" name="KSOProductBuildVer">
    <vt:lpwstr>1033-12.2.0.20795</vt:lpwstr>
  </property>
</Properties>
</file>