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739" r:id="rId2"/>
  </p:sldMasterIdLst>
  <p:notesMasterIdLst>
    <p:notesMasterId r:id="rId44"/>
  </p:notesMasterIdLst>
  <p:sldIdLst>
    <p:sldId id="4426" r:id="rId3"/>
    <p:sldId id="4428" r:id="rId4"/>
    <p:sldId id="4457" r:id="rId5"/>
    <p:sldId id="4458" r:id="rId6"/>
    <p:sldId id="4459" r:id="rId7"/>
    <p:sldId id="4460" r:id="rId8"/>
    <p:sldId id="4461" r:id="rId9"/>
    <p:sldId id="272" r:id="rId10"/>
    <p:sldId id="4431" r:id="rId11"/>
    <p:sldId id="4433" r:id="rId12"/>
    <p:sldId id="266" r:id="rId13"/>
    <p:sldId id="4471" r:id="rId14"/>
    <p:sldId id="4473" r:id="rId15"/>
    <p:sldId id="4472" r:id="rId16"/>
    <p:sldId id="4469" r:id="rId17"/>
    <p:sldId id="4474" r:id="rId18"/>
    <p:sldId id="4475" r:id="rId19"/>
    <p:sldId id="4452" r:id="rId20"/>
    <p:sldId id="4437" r:id="rId21"/>
    <p:sldId id="4477" r:id="rId22"/>
    <p:sldId id="4438" r:id="rId23"/>
    <p:sldId id="4478" r:id="rId24"/>
    <p:sldId id="4483" r:id="rId25"/>
    <p:sldId id="4479" r:id="rId26"/>
    <p:sldId id="4497" r:id="rId27"/>
    <p:sldId id="4498" r:id="rId28"/>
    <p:sldId id="4487" r:id="rId29"/>
    <p:sldId id="4499" r:id="rId30"/>
    <p:sldId id="4486" r:id="rId31"/>
    <p:sldId id="4500" r:id="rId32"/>
    <p:sldId id="4439" r:id="rId33"/>
    <p:sldId id="4484" r:id="rId34"/>
    <p:sldId id="4489" r:id="rId35"/>
    <p:sldId id="4496" r:id="rId36"/>
    <p:sldId id="4492" r:id="rId37"/>
    <p:sldId id="4493" r:id="rId38"/>
    <p:sldId id="503" r:id="rId39"/>
    <p:sldId id="4447" r:id="rId40"/>
    <p:sldId id="4463" r:id="rId41"/>
    <p:sldId id="494" r:id="rId42"/>
    <p:sldId id="4448" r:id="rId4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  <a:srgbClr val="008000"/>
    <a:srgbClr val="FF66FF"/>
    <a:srgbClr val="990099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30439" autoAdjust="0"/>
    <p:restoredTop sz="94660"/>
  </p:normalViewPr>
  <p:slideViewPr>
    <p:cSldViewPr snapToGrid="0">
      <p:cViewPr varScale="1">
        <p:scale>
          <a:sx n="71" d="100"/>
          <a:sy n="71" d="100"/>
        </p:scale>
        <p:origin x="8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tableStyles" Target="tableStyle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viewProps" Target="viewProps.xml"/><Relationship Id="rId20" Type="http://schemas.openxmlformats.org/officeDocument/2006/relationships/slide" Target="slides/slide18.xml"/><Relationship Id="rId41" Type="http://schemas.openxmlformats.org/officeDocument/2006/relationships/slide" Target="slides/slide3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EF9EEF-DBC6-4D0A-9A49-5097AB8CA25F}" type="datetimeFigureOut">
              <a:rPr lang="en-US" smtClean="0"/>
              <a:t>10/05/2025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F007C7-2EEA-4EF2-AFA1-8AAA37C971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08649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trên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màn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cô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có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3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chiếc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tương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ứng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mỗi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chiếc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sẽ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có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câu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hỏi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nhiệm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vụ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của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bạn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là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chọn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đáp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án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đúng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câu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hỏi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đó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bằng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cách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viết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đáp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án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mình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chọn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vào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bảng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C6387A-9445-4ED3-809E-8F286B6C393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70950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 err="1"/>
              <a:t>Bấm</a:t>
            </a:r>
            <a:r>
              <a:rPr lang="en-US" altLang="zh-CN" baseline="0" dirty="0"/>
              <a:t> </a:t>
            </a:r>
            <a:r>
              <a:rPr lang="en-US" altLang="zh-CN" baseline="0" dirty="0" err="1"/>
              <a:t>chọn</a:t>
            </a:r>
            <a:r>
              <a:rPr lang="en-US" altLang="zh-CN" baseline="0" dirty="0"/>
              <a:t> </a:t>
            </a:r>
            <a:r>
              <a:rPr lang="en-US" altLang="zh-CN" baseline="0" dirty="0" err="1"/>
              <a:t>vào</a:t>
            </a:r>
            <a:r>
              <a:rPr lang="en-US" altLang="zh-CN" baseline="0" dirty="0"/>
              <a:t> </a:t>
            </a:r>
            <a:r>
              <a:rPr lang="en-US" altLang="zh-CN" baseline="0" dirty="0" err="1"/>
              <a:t>các</a:t>
            </a:r>
            <a:r>
              <a:rPr lang="en-US" altLang="zh-CN" baseline="0" dirty="0"/>
              <a:t> </a:t>
            </a:r>
            <a:r>
              <a:rPr lang="en-US" altLang="zh-CN" baseline="0" dirty="0" err="1"/>
              <a:t>đáp</a:t>
            </a:r>
            <a:r>
              <a:rPr lang="en-US" altLang="zh-CN" baseline="0" dirty="0"/>
              <a:t> </a:t>
            </a:r>
            <a:r>
              <a:rPr lang="en-US" altLang="zh-CN" baseline="0" dirty="0" err="1"/>
              <a:t>án</a:t>
            </a:r>
            <a:endParaRPr lang="zh-CN" altLang="en-US" dirty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5B5D281-D23C-4EEB-8748-C58E8FF0C2B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字魂52号-阿开漫画体" panose="00000500000000000000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字魂52号-阿开漫画体" panose="00000500000000000000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757489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err="1"/>
              <a:t>Bấm</a:t>
            </a:r>
            <a:r>
              <a:rPr lang="en-US" altLang="zh-CN" baseline="0" dirty="0"/>
              <a:t> </a:t>
            </a:r>
            <a:r>
              <a:rPr lang="en-US" altLang="zh-CN" baseline="0" dirty="0" err="1"/>
              <a:t>chọn</a:t>
            </a:r>
            <a:r>
              <a:rPr lang="en-US" altLang="zh-CN" baseline="0" dirty="0"/>
              <a:t> </a:t>
            </a:r>
            <a:r>
              <a:rPr lang="en-US" altLang="zh-CN" baseline="0" dirty="0" err="1"/>
              <a:t>vào</a:t>
            </a:r>
            <a:r>
              <a:rPr lang="en-US" altLang="zh-CN" baseline="0" dirty="0"/>
              <a:t> </a:t>
            </a:r>
            <a:r>
              <a:rPr lang="en-US" altLang="zh-CN" baseline="0" dirty="0" err="1"/>
              <a:t>các</a:t>
            </a:r>
            <a:r>
              <a:rPr lang="en-US" altLang="zh-CN" baseline="0" dirty="0"/>
              <a:t> </a:t>
            </a:r>
            <a:r>
              <a:rPr lang="en-US" altLang="zh-CN" baseline="0" dirty="0" err="1"/>
              <a:t>đáp</a:t>
            </a:r>
            <a:r>
              <a:rPr lang="en-US" altLang="zh-CN" baseline="0" dirty="0"/>
              <a:t> </a:t>
            </a:r>
            <a:r>
              <a:rPr lang="en-US" altLang="zh-CN" baseline="0" dirty="0" err="1"/>
              <a:t>án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5B5D281-D23C-4EEB-8748-C58E8FF0C2B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字魂52号-阿开漫画体" panose="00000500000000000000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字魂52号-阿开漫画体" panose="00000500000000000000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596056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zh-CN" altLang="en-US" dirty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5B5D281-D23C-4EEB-8748-C58E8FF0C2B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字魂52号-阿开漫画体" panose="00000500000000000000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字魂52号-阿开漫画体" panose="00000500000000000000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053678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8B4A2E5-EB40-4990-8AA2-58A481BAF50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965611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14563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HS </a:t>
            </a:r>
            <a:r>
              <a:rPr lang="en-US" altLang="zh-CN" dirty="0" err="1"/>
              <a:t>nêu</a:t>
            </a:r>
            <a:r>
              <a:rPr lang="en-US" altLang="zh-CN" dirty="0"/>
              <a:t> </a:t>
            </a:r>
            <a:r>
              <a:rPr lang="en-US" altLang="zh-CN" dirty="0" err="1"/>
              <a:t>phân</a:t>
            </a:r>
            <a:r>
              <a:rPr lang="en-US" altLang="zh-CN" dirty="0"/>
              <a:t> </a:t>
            </a:r>
            <a:r>
              <a:rPr lang="en-US" altLang="zh-CN" dirty="0" err="1"/>
              <a:t>số</a:t>
            </a:r>
            <a:r>
              <a:rPr lang="en-US" altLang="zh-CN" dirty="0"/>
              <a:t> -&gt; </a:t>
            </a:r>
            <a:r>
              <a:rPr lang="en-US" altLang="zh-CN" dirty="0" err="1"/>
              <a:t>hỏi</a:t>
            </a:r>
            <a:r>
              <a:rPr lang="en-US" altLang="zh-CN" dirty="0"/>
              <a:t> </a:t>
            </a:r>
            <a:r>
              <a:rPr lang="en-US" altLang="zh-CN" dirty="0" err="1"/>
              <a:t>cách</a:t>
            </a:r>
            <a:r>
              <a:rPr lang="en-US" altLang="zh-CN" dirty="0"/>
              <a:t> </a:t>
            </a:r>
            <a:r>
              <a:rPr lang="en-US" altLang="zh-CN" dirty="0" err="1"/>
              <a:t>hs</a:t>
            </a:r>
            <a:r>
              <a:rPr lang="en-US" altLang="zh-CN" dirty="0"/>
              <a:t> </a:t>
            </a:r>
            <a:r>
              <a:rPr lang="en-US" altLang="zh-CN" dirty="0" err="1"/>
              <a:t>tìm</a:t>
            </a:r>
            <a:r>
              <a:rPr lang="en-US" altLang="zh-CN" dirty="0"/>
              <a:t> ra </a:t>
            </a:r>
            <a:r>
              <a:rPr lang="en-US" altLang="zh-CN" dirty="0" err="1"/>
              <a:t>phân</a:t>
            </a:r>
            <a:r>
              <a:rPr lang="en-US" altLang="zh-CN" dirty="0"/>
              <a:t> </a:t>
            </a:r>
            <a:r>
              <a:rPr lang="en-US" altLang="zh-CN" dirty="0" err="1"/>
              <a:t>số</a:t>
            </a:r>
            <a:r>
              <a:rPr lang="en-US" altLang="zh-CN" dirty="0"/>
              <a:t> </a:t>
            </a:r>
            <a:r>
              <a:rPr lang="en-US" altLang="zh-CN" dirty="0" err="1"/>
              <a:t>đó</a:t>
            </a:r>
            <a:r>
              <a:rPr lang="en-US" altLang="zh-CN" dirty="0"/>
              <a:t>-&gt; HD </a:t>
            </a:r>
            <a:r>
              <a:rPr lang="en-US" altLang="zh-CN" dirty="0" err="1"/>
              <a:t>hs</a:t>
            </a:r>
            <a:r>
              <a:rPr lang="en-US" altLang="zh-CN" dirty="0"/>
              <a:t> </a:t>
            </a:r>
            <a:r>
              <a:rPr lang="en-US" altLang="zh-CN" dirty="0" err="1"/>
              <a:t>lại</a:t>
            </a:r>
            <a:r>
              <a:rPr lang="en-US" altLang="zh-CN" dirty="0"/>
              <a:t> </a:t>
            </a:r>
            <a:r>
              <a:rPr lang="en-US" altLang="zh-CN" dirty="0" err="1"/>
              <a:t>cách</a:t>
            </a:r>
            <a:r>
              <a:rPr lang="en-US" altLang="zh-CN" dirty="0"/>
              <a:t> </a:t>
            </a:r>
            <a:r>
              <a:rPr lang="en-US" altLang="zh-CN" dirty="0" err="1"/>
              <a:t>làm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76A0D62-D740-4225-9314-CAB8008EBD8E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字魂59号-创粗黑" panose="00000500000000000000" pitchFamily="2" charset="-122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字魂59号-创粗黑" panose="00000500000000000000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306151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Thiết</a:t>
            </a:r>
            <a:r>
              <a:rPr lang="en-US" dirty="0"/>
              <a:t> </a:t>
            </a:r>
            <a:r>
              <a:rPr lang="en-US" dirty="0" err="1"/>
              <a:t>kế</a:t>
            </a:r>
            <a:r>
              <a:rPr lang="en-US" dirty="0"/>
              <a:t>: </a:t>
            </a:r>
            <a:r>
              <a:rPr lang="en-US" dirty="0" err="1"/>
              <a:t>Hương</a:t>
            </a:r>
            <a:r>
              <a:rPr lang="en-US" dirty="0"/>
              <a:t> </a:t>
            </a:r>
            <a:r>
              <a:rPr lang="en-US" dirty="0" err="1"/>
              <a:t>Thảo</a:t>
            </a:r>
            <a:r>
              <a:rPr lang="en-US" dirty="0"/>
              <a:t> – </a:t>
            </a:r>
            <a:r>
              <a:rPr lang="en-US" dirty="0" err="1"/>
              <a:t>Zalo</a:t>
            </a:r>
            <a:r>
              <a:rPr lang="en-US"/>
              <a:t> 0972115126</a:t>
            </a:r>
          </a:p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5E4E54-6A06-4D1B-AB7F-AF434990D92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印品黑体" panose="00000500000000000000" pitchFamily="2" charset="-122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印品黑体" panose="00000500000000000000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6144515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8B4A2E5-EB40-4990-8AA2-58A481BAF50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9008900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8B4A2E5-EB40-4990-8AA2-58A481BAF50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1827694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0" name="Google Shape;380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6354992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Thiết</a:t>
            </a:r>
            <a:r>
              <a:rPr lang="en-US" dirty="0"/>
              <a:t> </a:t>
            </a:r>
            <a:r>
              <a:rPr lang="en-US" dirty="0" err="1"/>
              <a:t>kế</a:t>
            </a:r>
            <a:r>
              <a:rPr lang="en-US" dirty="0"/>
              <a:t>: </a:t>
            </a:r>
            <a:r>
              <a:rPr lang="en-US" dirty="0" err="1"/>
              <a:t>Hương</a:t>
            </a:r>
            <a:r>
              <a:rPr lang="en-US" dirty="0"/>
              <a:t> </a:t>
            </a:r>
            <a:r>
              <a:rPr lang="en-US" dirty="0" err="1"/>
              <a:t>Thảo</a:t>
            </a:r>
            <a:r>
              <a:rPr lang="en-US" dirty="0"/>
              <a:t> – </a:t>
            </a:r>
            <a:r>
              <a:rPr lang="en-US" dirty="0" err="1"/>
              <a:t>Zalo</a:t>
            </a:r>
            <a:r>
              <a:rPr lang="en-US"/>
              <a:t> 0972115126</a:t>
            </a:r>
          </a:p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5E4E54-6A06-4D1B-AB7F-AF434990D92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印品黑体" panose="00000500000000000000" pitchFamily="2" charset="-122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印品黑体" panose="00000500000000000000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751930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C87B840-62FB-DE7B-34C2-7B4CCB3A35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35E45DB6-66EA-D0A7-2708-75203573BE5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9FADE379-304D-BCE8-E0F9-7973988FF3B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7768580-069A-40F5-A61B-32622FEC0FF5}" type="datetimeFigureOut">
              <a:rPr lang="en-US" smtClean="0"/>
              <a:t>10/05/2025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FFEEDD2B-C357-420A-0E4D-E676F28C92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9C0B1F4A-D77D-3814-AEA8-3F4880CA0D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4EE73EE-5920-4E39-B436-F705FC7747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31844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C67BB6F-F5F1-D57D-5FAE-7D1FF19CFC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3F5B4F0-C8F1-79B3-AA22-265E5ECD88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D199B42-4313-C220-957F-B126BB91386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7768580-069A-40F5-A61B-32622FEC0FF5}" type="datetimeFigureOut">
              <a:rPr lang="en-US" smtClean="0"/>
              <a:t>10/05/2025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B66FCCC6-3900-E0F1-2C61-FD9B4DDF70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6ABCD1D6-D477-4865-B84E-885269E98F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4EE73EE-5920-4E39-B436-F705FC7747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99490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8521426-786F-D60D-B02E-39B9AB693A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1A956D8A-EB84-013E-A7FD-57C0611CAC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8D6F0C05-3395-F674-56C1-B659B20D2C2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7768580-069A-40F5-A61B-32622FEC0FF5}" type="datetimeFigureOut">
              <a:rPr lang="en-US" smtClean="0"/>
              <a:t>10/05/2025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C0DF550F-0F13-1F8A-3405-AC69A1EBF4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FA8646B5-CC3C-C057-9350-18C4AFB024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4EE73EE-5920-4E39-B436-F705FC7747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82107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47D54B8-E40B-1235-A04F-6199AC4E5F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4F136DD-67F3-81DF-EEB8-2D54870D299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E181B507-6A86-34C1-4691-2F1B006A9A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B82C2C82-D8BC-2F5A-7F2D-ED3C9594FDD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7768580-069A-40F5-A61B-32622FEC0FF5}" type="datetimeFigureOut">
              <a:rPr lang="en-US" smtClean="0"/>
              <a:t>10/05/2025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040BC7BE-2AFE-52AE-76B7-08EB46B644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D288B683-9419-D9B8-1943-88391864E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4EE73EE-5920-4E39-B436-F705FC7747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81747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D2B6E48-628D-FFBA-132D-BEEAFA6DF5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460E4F5A-1EE3-8F75-8D4D-EA2E45FDD4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DC8679FB-079B-A8A2-50F4-25EC87F340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AEA22127-6E6C-D5A2-0965-FFFE70852BA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0BE2179D-919F-E673-93C1-7A263117275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569F10A1-76CD-8AE7-095C-8652773EA71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7768580-069A-40F5-A61B-32622FEC0FF5}" type="datetimeFigureOut">
              <a:rPr lang="en-US" smtClean="0"/>
              <a:t>10/05/2025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27976AC8-9FAC-8E85-8A38-06A8F8BCB1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A29D7E24-C537-95DC-3B40-BC7DF451E4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4EE73EE-5920-4E39-B436-F705FC7747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4971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21C75E7-A21E-9E25-E3E6-23A29FED24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B65909A7-7F69-5285-F42A-E6A1DB66134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7768580-069A-40F5-A61B-32622FEC0FF5}" type="datetimeFigureOut">
              <a:rPr lang="en-US" smtClean="0"/>
              <a:t>10/05/2025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8B96DE5A-42FD-85AC-F943-ECCCC9E5AB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FA4D9CE6-3122-0692-4F11-4844152FBC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4EE73EE-5920-4E39-B436-F705FC7747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5130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549D8CCF-7D22-BC4A-C3CB-419AFE09B2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7768580-069A-40F5-A61B-32622FEC0FF5}" type="datetimeFigureOut">
              <a:rPr lang="en-US" smtClean="0"/>
              <a:t>10/05/2025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A03337F1-6330-C453-7479-6E5401603D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FD9CF6E5-F763-9D46-1807-6D1B5143BC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4EE73EE-5920-4E39-B436-F705FC7747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04500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985D001-5D57-38E4-5B6B-9226C777FA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9C97ABB-10D0-F5D7-EDFF-9EFD09967F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362E338E-1197-EF4B-F038-35B42D0C61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FE43CFFF-B7EF-39CD-C0CF-8477776A514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7768580-069A-40F5-A61B-32622FEC0FF5}" type="datetimeFigureOut">
              <a:rPr lang="en-US" smtClean="0"/>
              <a:t>10/05/2025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523471BD-5EC0-E296-3AAA-A43AC69C87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2F41E97C-C2DF-0333-83A4-FB51EEDD24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4EE73EE-5920-4E39-B436-F705FC7747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6051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1CEB4BC-F9F2-1B42-AB5F-164C5DABC6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A280AB65-E400-58FC-D0D4-FFF113E60D1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FEDE2F52-4B26-E23C-B906-A57D7FC970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E4B57FDF-B1F1-B8A6-B1F8-EE19B283BC0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7768580-069A-40F5-A61B-32622FEC0FF5}" type="datetimeFigureOut">
              <a:rPr lang="en-US" smtClean="0"/>
              <a:t>10/05/2025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8FEAAACD-1A31-7CA9-C52B-5C23B06C3E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C85AB481-DD34-1742-1948-BD054AAB01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4EE73EE-5920-4E39-B436-F705FC7747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77783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6C0BEF8-12CE-8BB0-3F69-DB26D6FFD2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B1EEFDAC-927E-595F-B316-11F43054651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DE135FE-1583-0195-5983-06EB9DE7D5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7768580-069A-40F5-A61B-32622FEC0FF5}" type="datetimeFigureOut">
              <a:rPr lang="en-US" smtClean="0"/>
              <a:t>10/05/2025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5A8E44D-498D-9F2A-AFBD-1368EE456F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9693E5FA-BED6-48C9-3005-36DF7C48B3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4EE73EE-5920-4E39-B436-F705FC7747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64419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22960962-84EF-217F-6212-901C4B297E2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E0CA20E3-0CB5-4EAB-7B58-83CBCFBE77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A8C9894D-0A92-61CA-1242-85DA2B69FF3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7768580-069A-40F5-A61B-32622FEC0FF5}" type="datetimeFigureOut">
              <a:rPr lang="en-US" smtClean="0"/>
              <a:t>10/05/2025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85A1FC2E-C785-F020-38E4-06442053C8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FD2621CB-3DF5-6795-871A-0874C873F2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4EE73EE-5920-4E39-B436-F705FC7747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92527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515441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37508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858641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75430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1" t="10516"/>
          <a:stretch/>
        </p:blipFill>
        <p:spPr>
          <a:xfrm>
            <a:off x="-48683" y="-27384"/>
            <a:ext cx="12285989" cy="6885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154856"/>
      </p:ext>
    </p:extLst>
  </p:cSld>
  <p:clrMapOvr>
    <a:masterClrMapping/>
  </p:clrMapOvr>
  <p:transition spd="slow" advClick="0">
    <p:fade/>
  </p:transition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 Slide 5">
    <p:bg>
      <p:bgPr>
        <a:solidFill>
          <a:srgbClr val="EDE0D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Group 49">
            <a:extLst>
              <a:ext uri="{FF2B5EF4-FFF2-40B4-BE49-F238E27FC236}">
                <a16:creationId xmlns="" xmlns:a16="http://schemas.microsoft.com/office/drawing/2014/main" id="{17F9B3A2-2A55-4C38-A8E7-6CBF04D5F8BD}"/>
              </a:ext>
            </a:extLst>
          </p:cNvPr>
          <p:cNvGrpSpPr/>
          <p:nvPr userDrawn="1"/>
        </p:nvGrpSpPr>
        <p:grpSpPr>
          <a:xfrm>
            <a:off x="0" y="0"/>
            <a:ext cx="1733869" cy="6858000"/>
            <a:chOff x="0" y="0"/>
            <a:chExt cx="1763486" cy="7053944"/>
          </a:xfrm>
          <a:solidFill>
            <a:srgbClr val="D0B998">
              <a:alpha val="20000"/>
            </a:srgbClr>
          </a:solidFill>
        </p:grpSpPr>
        <p:sp>
          <p:nvSpPr>
            <p:cNvPr id="81" name="Diamond 80">
              <a:extLst>
                <a:ext uri="{FF2B5EF4-FFF2-40B4-BE49-F238E27FC236}">
                  <a16:creationId xmlns="" xmlns:a16="http://schemas.microsoft.com/office/drawing/2014/main" id="{2C1A5623-B0DF-4B06-9EFF-C5DDF2F471C4}"/>
                </a:ext>
              </a:extLst>
            </p:cNvPr>
            <p:cNvSpPr/>
            <p:nvPr userDrawn="1"/>
          </p:nvSpPr>
          <p:spPr>
            <a:xfrm>
              <a:off x="0" y="0"/>
              <a:ext cx="1763486" cy="1763486"/>
            </a:xfrm>
            <a:prstGeom prst="diamon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Diamond 81">
              <a:extLst>
                <a:ext uri="{FF2B5EF4-FFF2-40B4-BE49-F238E27FC236}">
                  <a16:creationId xmlns="" xmlns:a16="http://schemas.microsoft.com/office/drawing/2014/main" id="{FA12D3C2-AF0D-4D57-AD53-14A3AED425D1}"/>
                </a:ext>
              </a:extLst>
            </p:cNvPr>
            <p:cNvSpPr/>
            <p:nvPr userDrawn="1"/>
          </p:nvSpPr>
          <p:spPr>
            <a:xfrm>
              <a:off x="0" y="1763486"/>
              <a:ext cx="1763486" cy="1763486"/>
            </a:xfrm>
            <a:prstGeom prst="diamon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" name="Diamond 82">
              <a:extLst>
                <a:ext uri="{FF2B5EF4-FFF2-40B4-BE49-F238E27FC236}">
                  <a16:creationId xmlns="" xmlns:a16="http://schemas.microsoft.com/office/drawing/2014/main" id="{5A58A2E2-4FAE-4565-8AFA-BAEA2403C844}"/>
                </a:ext>
              </a:extLst>
            </p:cNvPr>
            <p:cNvSpPr/>
            <p:nvPr userDrawn="1"/>
          </p:nvSpPr>
          <p:spPr>
            <a:xfrm>
              <a:off x="0" y="3526972"/>
              <a:ext cx="1763486" cy="1763486"/>
            </a:xfrm>
            <a:prstGeom prst="diamon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" name="Diamond 83">
              <a:extLst>
                <a:ext uri="{FF2B5EF4-FFF2-40B4-BE49-F238E27FC236}">
                  <a16:creationId xmlns="" xmlns:a16="http://schemas.microsoft.com/office/drawing/2014/main" id="{A28B7818-1612-4FFE-A0EB-E69991785A39}"/>
                </a:ext>
              </a:extLst>
            </p:cNvPr>
            <p:cNvSpPr/>
            <p:nvPr userDrawn="1"/>
          </p:nvSpPr>
          <p:spPr>
            <a:xfrm>
              <a:off x="0" y="5290458"/>
              <a:ext cx="1763486" cy="1763486"/>
            </a:xfrm>
            <a:prstGeom prst="diamon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="" xmlns:a16="http://schemas.microsoft.com/office/drawing/2014/main" id="{496105C3-BADB-4464-AE95-D903ACDE4012}"/>
              </a:ext>
            </a:extLst>
          </p:cNvPr>
          <p:cNvGrpSpPr/>
          <p:nvPr userDrawn="1"/>
        </p:nvGrpSpPr>
        <p:grpSpPr>
          <a:xfrm>
            <a:off x="1827060" y="0"/>
            <a:ext cx="1733869" cy="6858000"/>
            <a:chOff x="0" y="0"/>
            <a:chExt cx="1763486" cy="7053944"/>
          </a:xfrm>
          <a:solidFill>
            <a:srgbClr val="D0B998">
              <a:alpha val="20000"/>
            </a:srgbClr>
          </a:solidFill>
        </p:grpSpPr>
        <p:sp>
          <p:nvSpPr>
            <p:cNvPr id="77" name="Diamond 76">
              <a:extLst>
                <a:ext uri="{FF2B5EF4-FFF2-40B4-BE49-F238E27FC236}">
                  <a16:creationId xmlns="" xmlns:a16="http://schemas.microsoft.com/office/drawing/2014/main" id="{3905AC68-0579-4508-9ABE-8A678312F9AD}"/>
                </a:ext>
              </a:extLst>
            </p:cNvPr>
            <p:cNvSpPr/>
            <p:nvPr userDrawn="1"/>
          </p:nvSpPr>
          <p:spPr>
            <a:xfrm>
              <a:off x="0" y="0"/>
              <a:ext cx="1763486" cy="1763486"/>
            </a:xfrm>
            <a:prstGeom prst="diamon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Diamond 77">
              <a:extLst>
                <a:ext uri="{FF2B5EF4-FFF2-40B4-BE49-F238E27FC236}">
                  <a16:creationId xmlns="" xmlns:a16="http://schemas.microsoft.com/office/drawing/2014/main" id="{0C694349-B83C-4054-A3D1-BC96853DC223}"/>
                </a:ext>
              </a:extLst>
            </p:cNvPr>
            <p:cNvSpPr/>
            <p:nvPr userDrawn="1"/>
          </p:nvSpPr>
          <p:spPr>
            <a:xfrm>
              <a:off x="0" y="1763486"/>
              <a:ext cx="1763486" cy="1763486"/>
            </a:xfrm>
            <a:prstGeom prst="diamon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Diamond 78">
              <a:extLst>
                <a:ext uri="{FF2B5EF4-FFF2-40B4-BE49-F238E27FC236}">
                  <a16:creationId xmlns="" xmlns:a16="http://schemas.microsoft.com/office/drawing/2014/main" id="{34060C4B-E76B-44E3-BFE7-E4EFE123BC27}"/>
                </a:ext>
              </a:extLst>
            </p:cNvPr>
            <p:cNvSpPr/>
            <p:nvPr userDrawn="1"/>
          </p:nvSpPr>
          <p:spPr>
            <a:xfrm>
              <a:off x="0" y="3526972"/>
              <a:ext cx="1763486" cy="1763486"/>
            </a:xfrm>
            <a:prstGeom prst="diamon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Diamond 79">
              <a:extLst>
                <a:ext uri="{FF2B5EF4-FFF2-40B4-BE49-F238E27FC236}">
                  <a16:creationId xmlns="" xmlns:a16="http://schemas.microsoft.com/office/drawing/2014/main" id="{A9DBC809-C4F1-46B6-897F-3E9C6C002B56}"/>
                </a:ext>
              </a:extLst>
            </p:cNvPr>
            <p:cNvSpPr/>
            <p:nvPr userDrawn="1"/>
          </p:nvSpPr>
          <p:spPr>
            <a:xfrm>
              <a:off x="0" y="5290458"/>
              <a:ext cx="1763486" cy="1763486"/>
            </a:xfrm>
            <a:prstGeom prst="diamon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="" xmlns:a16="http://schemas.microsoft.com/office/drawing/2014/main" id="{BAD52D85-C2C7-464A-AE41-55D704B4D53B}"/>
              </a:ext>
            </a:extLst>
          </p:cNvPr>
          <p:cNvGrpSpPr/>
          <p:nvPr userDrawn="1"/>
        </p:nvGrpSpPr>
        <p:grpSpPr>
          <a:xfrm>
            <a:off x="3517277" y="0"/>
            <a:ext cx="1733869" cy="6858000"/>
            <a:chOff x="0" y="0"/>
            <a:chExt cx="1763486" cy="7053944"/>
          </a:xfrm>
          <a:solidFill>
            <a:srgbClr val="D0B998">
              <a:alpha val="20000"/>
            </a:srgbClr>
          </a:solidFill>
        </p:grpSpPr>
        <p:sp>
          <p:nvSpPr>
            <p:cNvPr id="73" name="Diamond 72">
              <a:extLst>
                <a:ext uri="{FF2B5EF4-FFF2-40B4-BE49-F238E27FC236}">
                  <a16:creationId xmlns="" xmlns:a16="http://schemas.microsoft.com/office/drawing/2014/main" id="{69D76BD3-9240-4CFF-9E21-983A46DF775B}"/>
                </a:ext>
              </a:extLst>
            </p:cNvPr>
            <p:cNvSpPr/>
            <p:nvPr userDrawn="1"/>
          </p:nvSpPr>
          <p:spPr>
            <a:xfrm>
              <a:off x="0" y="0"/>
              <a:ext cx="1763486" cy="1763486"/>
            </a:xfrm>
            <a:prstGeom prst="diamon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Diamond 73">
              <a:extLst>
                <a:ext uri="{FF2B5EF4-FFF2-40B4-BE49-F238E27FC236}">
                  <a16:creationId xmlns="" xmlns:a16="http://schemas.microsoft.com/office/drawing/2014/main" id="{69D71AFB-064A-4E17-BD6C-C17F34E4C3DA}"/>
                </a:ext>
              </a:extLst>
            </p:cNvPr>
            <p:cNvSpPr/>
            <p:nvPr userDrawn="1"/>
          </p:nvSpPr>
          <p:spPr>
            <a:xfrm>
              <a:off x="0" y="1763486"/>
              <a:ext cx="1763486" cy="1763486"/>
            </a:xfrm>
            <a:prstGeom prst="diamon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Diamond 74">
              <a:extLst>
                <a:ext uri="{FF2B5EF4-FFF2-40B4-BE49-F238E27FC236}">
                  <a16:creationId xmlns="" xmlns:a16="http://schemas.microsoft.com/office/drawing/2014/main" id="{D51A9AA9-DB29-49DA-BB4D-1B7105904B34}"/>
                </a:ext>
              </a:extLst>
            </p:cNvPr>
            <p:cNvSpPr/>
            <p:nvPr userDrawn="1"/>
          </p:nvSpPr>
          <p:spPr>
            <a:xfrm>
              <a:off x="0" y="3526972"/>
              <a:ext cx="1763486" cy="1763486"/>
            </a:xfrm>
            <a:prstGeom prst="diamon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Diamond 75">
              <a:extLst>
                <a:ext uri="{FF2B5EF4-FFF2-40B4-BE49-F238E27FC236}">
                  <a16:creationId xmlns="" xmlns:a16="http://schemas.microsoft.com/office/drawing/2014/main" id="{4C9C9AC1-5BA4-41EB-A4F2-252597ED72EB}"/>
                </a:ext>
              </a:extLst>
            </p:cNvPr>
            <p:cNvSpPr/>
            <p:nvPr userDrawn="1"/>
          </p:nvSpPr>
          <p:spPr>
            <a:xfrm>
              <a:off x="0" y="5290458"/>
              <a:ext cx="1763486" cy="1763486"/>
            </a:xfrm>
            <a:prstGeom prst="diamon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="" xmlns:a16="http://schemas.microsoft.com/office/drawing/2014/main" id="{96B15BB0-8BE9-4D8B-892B-C996ED2D9BA7}"/>
              </a:ext>
            </a:extLst>
          </p:cNvPr>
          <p:cNvGrpSpPr/>
          <p:nvPr userDrawn="1"/>
        </p:nvGrpSpPr>
        <p:grpSpPr>
          <a:xfrm>
            <a:off x="5248392" y="0"/>
            <a:ext cx="1733869" cy="6858000"/>
            <a:chOff x="0" y="0"/>
            <a:chExt cx="1763486" cy="7053944"/>
          </a:xfrm>
          <a:solidFill>
            <a:srgbClr val="D0B998">
              <a:alpha val="20000"/>
            </a:srgbClr>
          </a:solidFill>
        </p:grpSpPr>
        <p:sp>
          <p:nvSpPr>
            <p:cNvPr id="69" name="Diamond 68">
              <a:extLst>
                <a:ext uri="{FF2B5EF4-FFF2-40B4-BE49-F238E27FC236}">
                  <a16:creationId xmlns="" xmlns:a16="http://schemas.microsoft.com/office/drawing/2014/main" id="{7C667F39-4FD8-4494-B0FE-1CDDF5DAE36B}"/>
                </a:ext>
              </a:extLst>
            </p:cNvPr>
            <p:cNvSpPr/>
            <p:nvPr userDrawn="1"/>
          </p:nvSpPr>
          <p:spPr>
            <a:xfrm>
              <a:off x="0" y="0"/>
              <a:ext cx="1763486" cy="1763486"/>
            </a:xfrm>
            <a:prstGeom prst="diamon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Diamond 69">
              <a:extLst>
                <a:ext uri="{FF2B5EF4-FFF2-40B4-BE49-F238E27FC236}">
                  <a16:creationId xmlns="" xmlns:a16="http://schemas.microsoft.com/office/drawing/2014/main" id="{76A4776C-25E0-4AE9-9315-4A92DCC856D3}"/>
                </a:ext>
              </a:extLst>
            </p:cNvPr>
            <p:cNvSpPr/>
            <p:nvPr userDrawn="1"/>
          </p:nvSpPr>
          <p:spPr>
            <a:xfrm>
              <a:off x="0" y="1763486"/>
              <a:ext cx="1763486" cy="1763486"/>
            </a:xfrm>
            <a:prstGeom prst="diamon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Diamond 70">
              <a:extLst>
                <a:ext uri="{FF2B5EF4-FFF2-40B4-BE49-F238E27FC236}">
                  <a16:creationId xmlns="" xmlns:a16="http://schemas.microsoft.com/office/drawing/2014/main" id="{A6BC970C-7708-4589-9A9B-52766D06087E}"/>
                </a:ext>
              </a:extLst>
            </p:cNvPr>
            <p:cNvSpPr/>
            <p:nvPr userDrawn="1"/>
          </p:nvSpPr>
          <p:spPr>
            <a:xfrm>
              <a:off x="0" y="3526972"/>
              <a:ext cx="1763486" cy="1763486"/>
            </a:xfrm>
            <a:prstGeom prst="diamon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Diamond 71">
              <a:extLst>
                <a:ext uri="{FF2B5EF4-FFF2-40B4-BE49-F238E27FC236}">
                  <a16:creationId xmlns="" xmlns:a16="http://schemas.microsoft.com/office/drawing/2014/main" id="{354C5E80-9CD8-42A2-96DC-449E30E5BC63}"/>
                </a:ext>
              </a:extLst>
            </p:cNvPr>
            <p:cNvSpPr/>
            <p:nvPr userDrawn="1"/>
          </p:nvSpPr>
          <p:spPr>
            <a:xfrm>
              <a:off x="0" y="5290458"/>
              <a:ext cx="1763486" cy="1763486"/>
            </a:xfrm>
            <a:prstGeom prst="diamon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="" xmlns:a16="http://schemas.microsoft.com/office/drawing/2014/main" id="{BF6D73A9-4F59-46DD-A23C-C4406EFB9FE9}"/>
              </a:ext>
            </a:extLst>
          </p:cNvPr>
          <p:cNvGrpSpPr/>
          <p:nvPr userDrawn="1"/>
        </p:nvGrpSpPr>
        <p:grpSpPr>
          <a:xfrm>
            <a:off x="6996023" y="0"/>
            <a:ext cx="1733869" cy="6858000"/>
            <a:chOff x="0" y="0"/>
            <a:chExt cx="1763486" cy="7053944"/>
          </a:xfrm>
          <a:solidFill>
            <a:srgbClr val="D0B998">
              <a:alpha val="20000"/>
            </a:srgbClr>
          </a:solidFill>
        </p:grpSpPr>
        <p:sp>
          <p:nvSpPr>
            <p:cNvPr id="65" name="Diamond 64">
              <a:extLst>
                <a:ext uri="{FF2B5EF4-FFF2-40B4-BE49-F238E27FC236}">
                  <a16:creationId xmlns="" xmlns:a16="http://schemas.microsoft.com/office/drawing/2014/main" id="{003C6043-370B-427D-8B38-73F72015017E}"/>
                </a:ext>
              </a:extLst>
            </p:cNvPr>
            <p:cNvSpPr/>
            <p:nvPr userDrawn="1"/>
          </p:nvSpPr>
          <p:spPr>
            <a:xfrm>
              <a:off x="0" y="0"/>
              <a:ext cx="1763486" cy="1763486"/>
            </a:xfrm>
            <a:prstGeom prst="diamon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Diamond 65">
              <a:extLst>
                <a:ext uri="{FF2B5EF4-FFF2-40B4-BE49-F238E27FC236}">
                  <a16:creationId xmlns="" xmlns:a16="http://schemas.microsoft.com/office/drawing/2014/main" id="{6946EFA5-B93E-415C-AF5E-0B544AFAD634}"/>
                </a:ext>
              </a:extLst>
            </p:cNvPr>
            <p:cNvSpPr/>
            <p:nvPr userDrawn="1"/>
          </p:nvSpPr>
          <p:spPr>
            <a:xfrm>
              <a:off x="0" y="1763486"/>
              <a:ext cx="1763486" cy="1763486"/>
            </a:xfrm>
            <a:prstGeom prst="diamon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Diamond 66">
              <a:extLst>
                <a:ext uri="{FF2B5EF4-FFF2-40B4-BE49-F238E27FC236}">
                  <a16:creationId xmlns="" xmlns:a16="http://schemas.microsoft.com/office/drawing/2014/main" id="{76A65D2A-814D-46C9-BB4A-3B6E00D41F94}"/>
                </a:ext>
              </a:extLst>
            </p:cNvPr>
            <p:cNvSpPr/>
            <p:nvPr userDrawn="1"/>
          </p:nvSpPr>
          <p:spPr>
            <a:xfrm>
              <a:off x="0" y="3526972"/>
              <a:ext cx="1763486" cy="1763486"/>
            </a:xfrm>
            <a:prstGeom prst="diamon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Diamond 67">
              <a:extLst>
                <a:ext uri="{FF2B5EF4-FFF2-40B4-BE49-F238E27FC236}">
                  <a16:creationId xmlns="" xmlns:a16="http://schemas.microsoft.com/office/drawing/2014/main" id="{E4A5B58D-7B8F-4332-A718-CE937B91CF55}"/>
                </a:ext>
              </a:extLst>
            </p:cNvPr>
            <p:cNvSpPr/>
            <p:nvPr userDrawn="1"/>
          </p:nvSpPr>
          <p:spPr>
            <a:xfrm>
              <a:off x="0" y="5290458"/>
              <a:ext cx="1763486" cy="1763486"/>
            </a:xfrm>
            <a:prstGeom prst="diamon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="" xmlns:a16="http://schemas.microsoft.com/office/drawing/2014/main" id="{8C98E28A-A8B2-418F-B83F-1B5E964C3C93}"/>
              </a:ext>
            </a:extLst>
          </p:cNvPr>
          <p:cNvGrpSpPr/>
          <p:nvPr userDrawn="1"/>
        </p:nvGrpSpPr>
        <p:grpSpPr>
          <a:xfrm>
            <a:off x="8713376" y="0"/>
            <a:ext cx="1733869" cy="6858000"/>
            <a:chOff x="0" y="0"/>
            <a:chExt cx="1763486" cy="7053944"/>
          </a:xfrm>
          <a:solidFill>
            <a:srgbClr val="D0B998">
              <a:alpha val="20000"/>
            </a:srgbClr>
          </a:solidFill>
        </p:grpSpPr>
        <p:sp>
          <p:nvSpPr>
            <p:cNvPr id="61" name="Diamond 60">
              <a:extLst>
                <a:ext uri="{FF2B5EF4-FFF2-40B4-BE49-F238E27FC236}">
                  <a16:creationId xmlns="" xmlns:a16="http://schemas.microsoft.com/office/drawing/2014/main" id="{171409FA-3DC5-46B8-9FBD-552BA2B809B7}"/>
                </a:ext>
              </a:extLst>
            </p:cNvPr>
            <p:cNvSpPr/>
            <p:nvPr userDrawn="1"/>
          </p:nvSpPr>
          <p:spPr>
            <a:xfrm>
              <a:off x="0" y="0"/>
              <a:ext cx="1763486" cy="1763486"/>
            </a:xfrm>
            <a:prstGeom prst="diamon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Diamond 61">
              <a:extLst>
                <a:ext uri="{FF2B5EF4-FFF2-40B4-BE49-F238E27FC236}">
                  <a16:creationId xmlns="" xmlns:a16="http://schemas.microsoft.com/office/drawing/2014/main" id="{DCAF2F39-8EE4-413F-AEA7-81BAC0A925D9}"/>
                </a:ext>
              </a:extLst>
            </p:cNvPr>
            <p:cNvSpPr/>
            <p:nvPr userDrawn="1"/>
          </p:nvSpPr>
          <p:spPr>
            <a:xfrm>
              <a:off x="0" y="1763486"/>
              <a:ext cx="1763486" cy="1763486"/>
            </a:xfrm>
            <a:prstGeom prst="diamon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Diamond 62">
              <a:extLst>
                <a:ext uri="{FF2B5EF4-FFF2-40B4-BE49-F238E27FC236}">
                  <a16:creationId xmlns="" xmlns:a16="http://schemas.microsoft.com/office/drawing/2014/main" id="{750AFA14-07A3-41EB-96F6-ADB90FB49AE2}"/>
                </a:ext>
              </a:extLst>
            </p:cNvPr>
            <p:cNvSpPr/>
            <p:nvPr userDrawn="1"/>
          </p:nvSpPr>
          <p:spPr>
            <a:xfrm>
              <a:off x="0" y="3526972"/>
              <a:ext cx="1763486" cy="1763486"/>
            </a:xfrm>
            <a:prstGeom prst="diamon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Diamond 63">
              <a:extLst>
                <a:ext uri="{FF2B5EF4-FFF2-40B4-BE49-F238E27FC236}">
                  <a16:creationId xmlns="" xmlns:a16="http://schemas.microsoft.com/office/drawing/2014/main" id="{E10F9867-F76F-4C86-BC20-19AAA929D024}"/>
                </a:ext>
              </a:extLst>
            </p:cNvPr>
            <p:cNvSpPr/>
            <p:nvPr userDrawn="1"/>
          </p:nvSpPr>
          <p:spPr>
            <a:xfrm>
              <a:off x="0" y="5290458"/>
              <a:ext cx="1763486" cy="1763486"/>
            </a:xfrm>
            <a:prstGeom prst="diamon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="" xmlns:a16="http://schemas.microsoft.com/office/drawing/2014/main" id="{98B56037-C328-4DF6-BB37-951F61527C91}"/>
              </a:ext>
            </a:extLst>
          </p:cNvPr>
          <p:cNvGrpSpPr/>
          <p:nvPr userDrawn="1"/>
        </p:nvGrpSpPr>
        <p:grpSpPr>
          <a:xfrm>
            <a:off x="10447245" y="0"/>
            <a:ext cx="1733869" cy="6858000"/>
            <a:chOff x="0" y="0"/>
            <a:chExt cx="1763486" cy="7053944"/>
          </a:xfrm>
          <a:solidFill>
            <a:srgbClr val="D0B998">
              <a:alpha val="20000"/>
            </a:srgbClr>
          </a:solidFill>
        </p:grpSpPr>
        <p:sp>
          <p:nvSpPr>
            <p:cNvPr id="57" name="Diamond 56">
              <a:extLst>
                <a:ext uri="{FF2B5EF4-FFF2-40B4-BE49-F238E27FC236}">
                  <a16:creationId xmlns="" xmlns:a16="http://schemas.microsoft.com/office/drawing/2014/main" id="{D2E76702-AA19-4D13-8A80-19521B67C25E}"/>
                </a:ext>
              </a:extLst>
            </p:cNvPr>
            <p:cNvSpPr/>
            <p:nvPr userDrawn="1"/>
          </p:nvSpPr>
          <p:spPr>
            <a:xfrm>
              <a:off x="0" y="0"/>
              <a:ext cx="1763486" cy="1763486"/>
            </a:xfrm>
            <a:prstGeom prst="diamon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8" name="Diamond 57">
              <a:extLst>
                <a:ext uri="{FF2B5EF4-FFF2-40B4-BE49-F238E27FC236}">
                  <a16:creationId xmlns="" xmlns:a16="http://schemas.microsoft.com/office/drawing/2014/main" id="{77392971-FB59-4D3A-B2E6-B2551DD83AD6}"/>
                </a:ext>
              </a:extLst>
            </p:cNvPr>
            <p:cNvSpPr/>
            <p:nvPr userDrawn="1"/>
          </p:nvSpPr>
          <p:spPr>
            <a:xfrm>
              <a:off x="0" y="1763486"/>
              <a:ext cx="1763486" cy="1763486"/>
            </a:xfrm>
            <a:prstGeom prst="diamon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Diamond 58">
              <a:extLst>
                <a:ext uri="{FF2B5EF4-FFF2-40B4-BE49-F238E27FC236}">
                  <a16:creationId xmlns="" xmlns:a16="http://schemas.microsoft.com/office/drawing/2014/main" id="{8D693866-E9A2-4EFC-82F3-370F7099EE3C}"/>
                </a:ext>
              </a:extLst>
            </p:cNvPr>
            <p:cNvSpPr/>
            <p:nvPr userDrawn="1"/>
          </p:nvSpPr>
          <p:spPr>
            <a:xfrm>
              <a:off x="0" y="3526972"/>
              <a:ext cx="1763486" cy="1763486"/>
            </a:xfrm>
            <a:prstGeom prst="diamon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Diamond 59">
              <a:extLst>
                <a:ext uri="{FF2B5EF4-FFF2-40B4-BE49-F238E27FC236}">
                  <a16:creationId xmlns="" xmlns:a16="http://schemas.microsoft.com/office/drawing/2014/main" id="{081DFBFB-73C9-4EB0-A335-C7EE785C57AD}"/>
                </a:ext>
              </a:extLst>
            </p:cNvPr>
            <p:cNvSpPr/>
            <p:nvPr userDrawn="1"/>
          </p:nvSpPr>
          <p:spPr>
            <a:xfrm>
              <a:off x="0" y="5290458"/>
              <a:ext cx="1763486" cy="1763486"/>
            </a:xfrm>
            <a:prstGeom prst="diamon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>
            <a:extLst>
              <a:ext uri="{FF2B5EF4-FFF2-40B4-BE49-F238E27FC236}">
                <a16:creationId xmlns="" xmlns:a16="http://schemas.microsoft.com/office/drawing/2014/main" id="{49A037F9-1DF5-494F-837F-29C73868202C}"/>
              </a:ext>
            </a:extLst>
          </p:cNvPr>
          <p:cNvSpPr/>
          <p:nvPr userDrawn="1"/>
        </p:nvSpPr>
        <p:spPr>
          <a:xfrm>
            <a:off x="0" y="0"/>
            <a:ext cx="2693995" cy="6858000"/>
          </a:xfrm>
          <a:prstGeom prst="rect">
            <a:avLst/>
          </a:prstGeom>
          <a:solidFill>
            <a:srgbClr val="9C69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94FFB068-EE93-4A0C-8C89-4E15414398B9}"/>
              </a:ext>
            </a:extLst>
          </p:cNvPr>
          <p:cNvSpPr>
            <a:spLocks noGrp="1"/>
          </p:cNvSpPr>
          <p:nvPr userDrawn="1"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132196E1-6FBC-44C0-A830-2F97C4A79B83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A2B971B-752C-4AC0-89E1-90A3BAAFC59A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9232B1EF-BCCD-4C7C-A329-83AAC2E8BBB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457" y="5715558"/>
            <a:ext cx="244488" cy="25401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3745F958-02D8-435F-994D-10295150340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549" y="2124372"/>
            <a:ext cx="523902" cy="53025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="" xmlns:a16="http://schemas.microsoft.com/office/drawing/2014/main" id="{34DACB75-4588-49C7-BB08-B8B4C24ACAB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24807">
            <a:off x="2176534" y="4140686"/>
            <a:ext cx="422297" cy="93032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="" xmlns:a16="http://schemas.microsoft.com/office/drawing/2014/main" id="{DCAEDE87-C3BF-40E7-AA69-6E7FA31B6F77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52556">
            <a:off x="1193613" y="3838386"/>
            <a:ext cx="962149" cy="118028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="" xmlns:a16="http://schemas.microsoft.com/office/drawing/2014/main" id="{9EA1D7E6-C90C-42FE-B67E-883E42E9655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041376">
            <a:off x="1539025" y="2845104"/>
            <a:ext cx="1158731" cy="546069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="" xmlns:a16="http://schemas.microsoft.com/office/drawing/2014/main" id="{BF7707DE-0180-4B80-88D1-3DF9F11BEF95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3525" y="324087"/>
            <a:ext cx="774158" cy="536237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="" xmlns:a16="http://schemas.microsoft.com/office/drawing/2014/main" id="{3B8B6F67-6A81-41C6-BAFC-AFB8F07A16A8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030" y="5715558"/>
            <a:ext cx="723141" cy="901449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="" xmlns:a16="http://schemas.microsoft.com/office/drawing/2014/main" id="{3987EB96-1CF2-49CF-86E8-FBBED7894085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8664" y="1227659"/>
            <a:ext cx="909019" cy="930324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="" xmlns:a16="http://schemas.microsoft.com/office/drawing/2014/main" id="{6CBD329D-EA32-4447-8D8B-248EA22A2D4B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5128">
            <a:off x="446381" y="2209700"/>
            <a:ext cx="1036923" cy="1220379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="" xmlns:a16="http://schemas.microsoft.com/office/drawing/2014/main" id="{BE0E8ACE-6580-43D3-9429-D25EAE6AAD9E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703" y="447302"/>
            <a:ext cx="609631" cy="777915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="" xmlns:a16="http://schemas.microsoft.com/office/drawing/2014/main" id="{91412741-69F9-4FA8-B063-2D59A275AABE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8052" y="5313124"/>
            <a:ext cx="609631" cy="777915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="" xmlns:a16="http://schemas.microsoft.com/office/drawing/2014/main" id="{D9189EFE-FC00-4041-AA2A-CC71C5D8924B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429" y="3788354"/>
            <a:ext cx="774158" cy="536237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="" xmlns:a16="http://schemas.microsoft.com/office/drawing/2014/main" id="{7948F4CF-5208-441E-A32D-1691C63F2C6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080872">
            <a:off x="262030" y="1536730"/>
            <a:ext cx="1158731" cy="546069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="" xmlns:a16="http://schemas.microsoft.com/office/drawing/2014/main" id="{67418B69-2FF3-4D32-8BA2-043A8EE87706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690" y="4595162"/>
            <a:ext cx="909019" cy="930324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="" xmlns:a16="http://schemas.microsoft.com/office/drawing/2014/main" id="{6AA9C418-348B-4FBA-B44F-116ADDD1A433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429" y="6141251"/>
            <a:ext cx="774158" cy="536237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="" xmlns:a16="http://schemas.microsoft.com/office/drawing/2014/main" id="{8983AF5C-D399-4575-84AA-02DA4DCA766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911" y="464540"/>
            <a:ext cx="523902" cy="530252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="" xmlns:a16="http://schemas.microsoft.com/office/drawing/2014/main" id="{AAC2CFE3-C31D-4DE0-A712-F7B351CFD6A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606" y="3130750"/>
            <a:ext cx="523902" cy="530252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="" xmlns:a16="http://schemas.microsoft.com/office/drawing/2014/main" id="{1EBCDC6F-AAEF-43EE-92E4-2D3335AC1A31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4232" y="5010595"/>
            <a:ext cx="422297" cy="930323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="" xmlns:a16="http://schemas.microsoft.com/office/drawing/2014/main" id="{82EDAA8C-5558-444A-BCD9-576B57F1349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729148">
            <a:off x="140606" y="5047468"/>
            <a:ext cx="523902" cy="530252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="" xmlns:a16="http://schemas.microsoft.com/office/drawing/2014/main" id="{6B92AAAE-09E2-41EF-B448-7B280ECBA3F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578278">
            <a:off x="1159177" y="3140288"/>
            <a:ext cx="422297" cy="930323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="" xmlns:a16="http://schemas.microsoft.com/office/drawing/2014/main" id="{3A528969-0172-41CB-B479-16ECFD0E586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74" y="4280241"/>
            <a:ext cx="244488" cy="254013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="" xmlns:a16="http://schemas.microsoft.com/office/drawing/2014/main" id="{2A4C8C84-1C56-4602-BE09-D45F0F740B6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298739">
            <a:off x="148022" y="6430848"/>
            <a:ext cx="244488" cy="254013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="" xmlns:a16="http://schemas.microsoft.com/office/drawing/2014/main" id="{AE6E1EFE-B11D-49A1-A570-C094C07C620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298739">
            <a:off x="1986608" y="6281528"/>
            <a:ext cx="244488" cy="254013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="" xmlns:a16="http://schemas.microsoft.com/office/drawing/2014/main" id="{8D8C15A2-1D82-466B-B617-19B5C60A849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298739">
            <a:off x="200918" y="2384504"/>
            <a:ext cx="244488" cy="254013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="" xmlns:a16="http://schemas.microsoft.com/office/drawing/2014/main" id="{62342BA6-D64B-4276-90E7-317C4349CEC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298739">
            <a:off x="928611" y="1282602"/>
            <a:ext cx="244488" cy="254013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="" xmlns:a16="http://schemas.microsoft.com/office/drawing/2014/main" id="{4BD86844-BF76-4364-877B-F7915F6108D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972466">
            <a:off x="190789" y="1251655"/>
            <a:ext cx="244488" cy="254013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="" xmlns:a16="http://schemas.microsoft.com/office/drawing/2014/main" id="{BBAC139E-401F-4446-817D-02B86923AC11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857187">
            <a:off x="347958" y="-198040"/>
            <a:ext cx="422297" cy="930323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="" xmlns:a16="http://schemas.microsoft.com/office/drawing/2014/main" id="{D900A2B2-1696-4590-819D-D4EC2CF4751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972466">
            <a:off x="1368694" y="138971"/>
            <a:ext cx="244488" cy="254013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="" xmlns:a16="http://schemas.microsoft.com/office/drawing/2014/main" id="{185DF0D0-4F14-4432-A009-3FB3583CF2A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674028">
            <a:off x="2056794" y="869071"/>
            <a:ext cx="422297" cy="930323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="" xmlns:a16="http://schemas.microsoft.com/office/drawing/2014/main" id="{D09D3B16-FE85-4B0D-8645-BCFC21940CD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837048">
            <a:off x="2077209" y="3236312"/>
            <a:ext cx="523902" cy="530252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="" xmlns:a16="http://schemas.microsoft.com/office/drawing/2014/main" id="{45752E6E-712E-4432-8DF5-B1CDBB1B549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9601" y="2163420"/>
            <a:ext cx="244488" cy="254013"/>
          </a:xfrm>
          <a:prstGeom prst="rect">
            <a:avLst/>
          </a:prstGeom>
        </p:spPr>
      </p:pic>
      <p:pic>
        <p:nvPicPr>
          <p:cNvPr id="85" name="Picture 84">
            <a:extLst>
              <a:ext uri="{FF2B5EF4-FFF2-40B4-BE49-F238E27FC236}">
                <a16:creationId xmlns="" xmlns:a16="http://schemas.microsoft.com/office/drawing/2014/main" id="{894A365F-1EA1-4B1A-93BE-D67FEF12CFE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608" b="28774"/>
          <a:stretch/>
        </p:blipFill>
        <p:spPr>
          <a:xfrm>
            <a:off x="10499845" y="4341276"/>
            <a:ext cx="1692156" cy="2516724"/>
          </a:xfrm>
          <a:prstGeom prst="rect">
            <a:avLst/>
          </a:prstGeom>
        </p:spPr>
      </p:pic>
      <p:pic>
        <p:nvPicPr>
          <p:cNvPr id="86" name="Picture 85">
            <a:extLst>
              <a:ext uri="{FF2B5EF4-FFF2-40B4-BE49-F238E27FC236}">
                <a16:creationId xmlns="" xmlns:a16="http://schemas.microsoft.com/office/drawing/2014/main" id="{C061723A-A6C5-438E-BB33-673729EC52E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409"/>
          <a:stretch/>
        </p:blipFill>
        <p:spPr>
          <a:xfrm>
            <a:off x="10262263" y="4913401"/>
            <a:ext cx="1091537" cy="1944599"/>
          </a:xfrm>
          <a:prstGeom prst="rect">
            <a:avLst/>
          </a:prstGeom>
        </p:spPr>
      </p:pic>
      <p:pic>
        <p:nvPicPr>
          <p:cNvPr id="87" name="Picture 86">
            <a:extLst>
              <a:ext uri="{FF2B5EF4-FFF2-40B4-BE49-F238E27FC236}">
                <a16:creationId xmlns="" xmlns:a16="http://schemas.microsoft.com/office/drawing/2014/main" id="{3D729686-9D1C-4B38-A721-8781EE1CF53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9941" b="16869"/>
          <a:stretch/>
        </p:blipFill>
        <p:spPr>
          <a:xfrm>
            <a:off x="10950195" y="4556868"/>
            <a:ext cx="1241805" cy="2301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9213056"/>
      </p:ext>
    </p:extLst>
  </p:cSld>
  <p:clrMapOvr>
    <a:masterClrMapping/>
  </p:clrMapOvr>
  <p:transition spd="slow">
    <p:pull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vi-V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68580-069A-40F5-A61B-32622FEC0FF5}" type="datetimeFigureOut">
              <a:rPr lang="en-US" smtClean="0"/>
              <a:t>10/05/2025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E73EE-5920-4E39-B436-F705FC7747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50555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68580-069A-40F5-A61B-32622FEC0FF5}" type="datetimeFigureOut">
              <a:rPr lang="en-US" smtClean="0"/>
              <a:t>10/05/2025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E73EE-5920-4E39-B436-F705FC7747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27920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vi-V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68580-069A-40F5-A61B-32622FEC0FF5}" type="datetimeFigureOut">
              <a:rPr lang="en-US" smtClean="0"/>
              <a:t>10/05/2025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E73EE-5920-4E39-B436-F705FC7747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667492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vi-V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vi-V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68580-069A-40F5-A61B-32622FEC0FF5}" type="datetimeFigureOut">
              <a:rPr lang="en-US" smtClean="0"/>
              <a:t>10/05/2025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E73EE-5920-4E39-B436-F705FC7747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416951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vi-V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vi-V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vi-V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68580-069A-40F5-A61B-32622FEC0FF5}" type="datetimeFigureOut">
              <a:rPr lang="en-US" smtClean="0"/>
              <a:t>10/05/2025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E73EE-5920-4E39-B436-F705FC7747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169017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vi-V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68580-069A-40F5-A61B-32622FEC0FF5}" type="datetimeFigureOut">
              <a:rPr lang="en-US" smtClean="0"/>
              <a:t>10/05/2025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E73EE-5920-4E39-B436-F705FC7747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489147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68580-069A-40F5-A61B-32622FEC0FF5}" type="datetimeFigureOut">
              <a:rPr lang="en-US" smtClean="0"/>
              <a:t>10/05/2025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E73EE-5920-4E39-B436-F705FC7747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695615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vi-V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68580-069A-40F5-A61B-32622FEC0FF5}" type="datetimeFigureOut">
              <a:rPr lang="en-US" smtClean="0"/>
              <a:t>10/05/2025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E73EE-5920-4E39-B436-F705FC7747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014933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vi-V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vi-V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68580-069A-40F5-A61B-32622FEC0FF5}" type="datetimeFigureOut">
              <a:rPr lang="en-US" smtClean="0"/>
              <a:t>10/05/2025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E73EE-5920-4E39-B436-F705FC7747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634435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vi-V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68580-069A-40F5-A61B-32622FEC0FF5}" type="datetimeFigureOut">
              <a:rPr lang="en-US" smtClean="0"/>
              <a:t>10/05/2025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E73EE-5920-4E39-B436-F705FC7747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65149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vi-V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68580-069A-40F5-A61B-32622FEC0FF5}" type="datetimeFigureOut">
              <a:rPr lang="en-US" smtClean="0"/>
              <a:t>10/05/2025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E73EE-5920-4E39-B436-F705FC7747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988087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13161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/>
      </p:transition>
    </mc:Choice>
    <mc:Fallback xmlns="">
      <p:transition spd="slow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4493764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1" t="10516"/>
          <a:stretch/>
        </p:blipFill>
        <p:spPr>
          <a:xfrm>
            <a:off x="-48683" y="-27384"/>
            <a:ext cx="12285989" cy="6885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0902734"/>
      </p:ext>
    </p:extLst>
  </p:cSld>
  <p:clrMapOvr>
    <a:masterClrMapping/>
  </p:clrMapOvr>
  <p:transition spd="slow" advClick="0">
    <p:fade/>
  </p:transition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07231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34022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33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white circle with leaves and blue text&#10;&#10;Description automatically generated">
            <a:extLst>
              <a:ext uri="{FF2B5EF4-FFF2-40B4-BE49-F238E27FC236}">
                <a16:creationId xmlns:a16="http://schemas.microsoft.com/office/drawing/2014/main" xmlns="" id="{AD80FF49-BD8D-1626-23C4-5D0BC26861E9}"/>
              </a:ext>
            </a:extLst>
          </p:cNvPr>
          <p:cNvPicPr>
            <a:picLocks noChangeAspect="1"/>
          </p:cNvPicPr>
          <p:nvPr userDrawn="1"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19521" y="152203"/>
            <a:ext cx="1233537" cy="1233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35154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86" r:id="rId12"/>
    <p:sldLayoutId id="2147483687" r:id="rId13"/>
    <p:sldLayoutId id="2147483688" r:id="rId14"/>
    <p:sldLayoutId id="2147483689" r:id="rId15"/>
    <p:sldLayoutId id="2147483690" r:id="rId16"/>
    <p:sldLayoutId id="2147483691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vi-V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79CAF8-9B02-4CCE-8128-28FEA1770FE2}" type="datetimeFigureOut">
              <a:rPr lang="vi-VN" smtClean="0"/>
              <a:t>10/05/2025</a:t>
            </a:fld>
            <a:endParaRPr lang="vi-V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3CA9ED-67D5-403F-8185-4AC636761630}" type="slidenum">
              <a:rPr lang="vi-VN" smtClean="0"/>
              <a:t>‹#›</a:t>
            </a:fld>
            <a:endParaRPr lang="vi-VN"/>
          </a:p>
        </p:txBody>
      </p:sp>
      <p:pic>
        <p:nvPicPr>
          <p:cNvPr id="7" name="Picture 6" descr="A white circle with leaves and blue text&#10;&#10;Description automatically generated">
            <a:extLst>
              <a:ext uri="{FF2B5EF4-FFF2-40B4-BE49-F238E27FC236}">
                <a16:creationId xmlns:a16="http://schemas.microsoft.com/office/drawing/2014/main" xmlns="" id="{AD80FF49-BD8D-1626-23C4-5D0BC26861E9}"/>
              </a:ext>
            </a:extLst>
          </p:cNvPr>
          <p:cNvPicPr>
            <a:picLocks noChangeAspect="1"/>
          </p:cNvPicPr>
          <p:nvPr userDrawn="1"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19521" y="152203"/>
            <a:ext cx="1233537" cy="1233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73865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  <p:sldLayoutId id="2147483745" r:id="rId6"/>
    <p:sldLayoutId id="2147483746" r:id="rId7"/>
    <p:sldLayoutId id="2147483747" r:id="rId8"/>
    <p:sldLayoutId id="2147483748" r:id="rId9"/>
    <p:sldLayoutId id="2147483749" r:id="rId10"/>
    <p:sldLayoutId id="2147483750" r:id="rId11"/>
    <p:sldLayoutId id="2147483751" r:id="rId12"/>
    <p:sldLayoutId id="2147483753" r:id="rId13"/>
    <p:sldLayoutId id="2147483754" r:id="rId14"/>
    <p:sldLayoutId id="2147483755" r:id="rId15"/>
    <p:sldLayoutId id="2147483756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vi-V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wmf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20.gif"/><Relationship Id="rId5" Type="http://schemas.openxmlformats.org/officeDocument/2006/relationships/image" Target="../media/image19.gif"/><Relationship Id="rId4" Type="http://schemas.openxmlformats.org/officeDocument/2006/relationships/image" Target="../media/image1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2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" Target="slide7.xml"/><Relationship Id="rId3" Type="http://schemas.openxmlformats.org/officeDocument/2006/relationships/image" Target="../media/image25.jpeg"/><Relationship Id="rId7" Type="http://schemas.openxmlformats.org/officeDocument/2006/relationships/image" Target="../media/image27.jpeg"/><Relationship Id="rId2" Type="http://schemas.openxmlformats.org/officeDocument/2006/relationships/slide" Target="slide9.xml"/><Relationship Id="rId1" Type="http://schemas.openxmlformats.org/officeDocument/2006/relationships/slideLayout" Target="../slideLayouts/slideLayout24.xml"/><Relationship Id="rId6" Type="http://schemas.openxmlformats.org/officeDocument/2006/relationships/slide" Target="slide6.xml"/><Relationship Id="rId5" Type="http://schemas.openxmlformats.org/officeDocument/2006/relationships/image" Target="../media/image26.png"/><Relationship Id="rId10" Type="http://schemas.openxmlformats.org/officeDocument/2006/relationships/slide" Target="slide8.xml"/><Relationship Id="rId4" Type="http://schemas.openxmlformats.org/officeDocument/2006/relationships/slide" Target="slide5.xml"/><Relationship Id="rId9" Type="http://schemas.openxmlformats.org/officeDocument/2006/relationships/image" Target="../media/image28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g"/><Relationship Id="rId3" Type="http://schemas.openxmlformats.org/officeDocument/2006/relationships/audio" Target="../media/audio1.wav"/><Relationship Id="rId7" Type="http://schemas.openxmlformats.org/officeDocument/2006/relationships/slide" Target="slide4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10" Type="http://schemas.openxmlformats.org/officeDocument/2006/relationships/image" Target="../media/image33.png"/><Relationship Id="rId4" Type="http://schemas.openxmlformats.org/officeDocument/2006/relationships/slide" Target="slide6.xml"/><Relationship Id="rId9" Type="http://schemas.openxmlformats.org/officeDocument/2006/relationships/image" Target="../media/image3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7" Type="http://schemas.openxmlformats.org/officeDocument/2006/relationships/slide" Target="slide4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27.jpeg"/><Relationship Id="rId5" Type="http://schemas.openxmlformats.org/officeDocument/2006/relationships/slide" Target="slide7.xml"/><Relationship Id="rId4" Type="http://schemas.openxmlformats.org/officeDocument/2006/relationships/image" Target="../media/image31.jp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g"/><Relationship Id="rId3" Type="http://schemas.openxmlformats.org/officeDocument/2006/relationships/slide" Target="slide8.xml"/><Relationship Id="rId7" Type="http://schemas.openxmlformats.org/officeDocument/2006/relationships/slide" Target="slide4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28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39.png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2" Type="http://schemas.openxmlformats.org/officeDocument/2006/relationships/slide" Target="slide15.xml"/><Relationship Id="rId1" Type="http://schemas.openxmlformats.org/officeDocument/2006/relationships/slideLayout" Target="../slideLayouts/slideLayout19.xml"/><Relationship Id="rId4" Type="http://schemas.openxmlformats.org/officeDocument/2006/relationships/slide" Target="slide13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9.xml"/><Relationship Id="rId6" Type="http://schemas.microsoft.com/office/2007/relationships/hdphoto" Target="../media/hdphoto2.wdp"/><Relationship Id="rId5" Type="http://schemas.openxmlformats.org/officeDocument/2006/relationships/image" Target="../media/image42.png"/><Relationship Id="rId4" Type="http://schemas.openxmlformats.org/officeDocument/2006/relationships/slide" Target="slide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slide" Target="slide12.xml"/><Relationship Id="rId1" Type="http://schemas.openxmlformats.org/officeDocument/2006/relationships/slideLayout" Target="../slideLayouts/slideLayout1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1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49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4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18.svg"/><Relationship Id="rId7" Type="http://schemas.openxmlformats.org/officeDocument/2006/relationships/image" Target="../media/image22.sv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53.png"/><Relationship Id="rId5" Type="http://schemas.openxmlformats.org/officeDocument/2006/relationships/image" Target="../media/image20.svg"/><Relationship Id="rId10" Type="http://schemas.microsoft.com/office/2007/relationships/hdphoto" Target="../media/hdphoto3.wdp"/><Relationship Id="rId4" Type="http://schemas.openxmlformats.org/officeDocument/2006/relationships/image" Target="../media/image52.png"/><Relationship Id="rId9" Type="http://schemas.openxmlformats.org/officeDocument/2006/relationships/image" Target="../media/image5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9.xml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58.jpeg"/><Relationship Id="rId5" Type="http://schemas.microsoft.com/office/2007/relationships/hdphoto" Target="../media/hdphoto2.wdp"/><Relationship Id="rId4" Type="http://schemas.openxmlformats.org/officeDocument/2006/relationships/image" Target="../media/image4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1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19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19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19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4.xml"/></Relationships>
</file>

<file path=ppt/slides/_rels/slide3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45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9.xml"/><Relationship Id="rId6" Type="http://schemas.microsoft.com/office/2007/relationships/hdphoto" Target="../media/hdphoto2.wdp"/><Relationship Id="rId5" Type="http://schemas.openxmlformats.org/officeDocument/2006/relationships/image" Target="../media/image42.png"/><Relationship Id="rId4" Type="http://schemas.openxmlformats.org/officeDocument/2006/relationships/slide" Target="slide1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59.jpeg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7" Type="http://schemas.microsoft.com/office/2007/relationships/hdphoto" Target="../media/hdphoto3.wdp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55.png"/><Relationship Id="rId5" Type="http://schemas.openxmlformats.org/officeDocument/2006/relationships/image" Target="../media/image30.png"/><Relationship Id="rId4" Type="http://schemas.openxmlformats.org/officeDocument/2006/relationships/image" Target="../media/image34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7" Type="http://schemas.microsoft.com/office/2007/relationships/hdphoto" Target="../media/hdphoto3.wdp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55.png"/><Relationship Id="rId5" Type="http://schemas.openxmlformats.org/officeDocument/2006/relationships/image" Target="../media/image30.png"/><Relationship Id="rId4" Type="http://schemas.openxmlformats.org/officeDocument/2006/relationships/image" Target="../media/image34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74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75.png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7" name="WordArt 19"/>
          <p:cNvSpPr>
            <a:spLocks noChangeArrowheads="1" noChangeShapeType="1" noTextEdit="1"/>
          </p:cNvSpPr>
          <p:nvPr/>
        </p:nvSpPr>
        <p:spPr bwMode="auto">
          <a:xfrm>
            <a:off x="3651784" y="931340"/>
            <a:ext cx="5426902" cy="340019"/>
          </a:xfrm>
          <a:prstGeom prst="rect">
            <a:avLst/>
          </a:prstGeom>
        </p:spPr>
        <p:txBody>
          <a:bodyPr wrap="none" lIns="91991" tIns="45996" rIns="91991" bIns="45996" numCol="1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vi-VN" sz="3188" b="1" kern="10" dirty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TRƯỜNG TIỂU HỌC </a:t>
            </a:r>
            <a:r>
              <a:rPr lang="en-US" sz="3188" b="1" kern="10" dirty="0" smtClean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PHÚ HÒA 3</a:t>
            </a:r>
            <a:endParaRPr lang="en-US" sz="3188" b="1" kern="10" dirty="0">
              <a:ln w="0"/>
              <a:solidFill>
                <a:schemeClr val="accent1">
                  <a:lumMod val="7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grpSp>
        <p:nvGrpSpPr>
          <p:cNvPr id="2052" name="Group 5"/>
          <p:cNvGrpSpPr>
            <a:grpSpLocks/>
          </p:cNvGrpSpPr>
          <p:nvPr/>
        </p:nvGrpSpPr>
        <p:grpSpPr bwMode="auto">
          <a:xfrm>
            <a:off x="95250" y="0"/>
            <a:ext cx="12001500" cy="6858000"/>
            <a:chOff x="8" y="0"/>
            <a:chExt cx="5760" cy="4320"/>
          </a:xfrm>
        </p:grpSpPr>
        <p:pic>
          <p:nvPicPr>
            <p:cNvPr id="2054" name="Picture 6" descr="GRANS024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31882" flipH="1">
              <a:off x="4848" y="3394"/>
              <a:ext cx="912" cy="9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55" name="Picture 7" descr="GRANS024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465066">
              <a:off x="96" y="3394"/>
              <a:ext cx="961" cy="9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2056" name="Group 8"/>
            <p:cNvGrpSpPr>
              <a:grpSpLocks/>
            </p:cNvGrpSpPr>
            <p:nvPr/>
          </p:nvGrpSpPr>
          <p:grpSpPr bwMode="auto">
            <a:xfrm>
              <a:off x="8" y="0"/>
              <a:ext cx="5760" cy="4320"/>
              <a:chOff x="672" y="0"/>
              <a:chExt cx="5760" cy="4320"/>
            </a:xfrm>
          </p:grpSpPr>
          <p:pic>
            <p:nvPicPr>
              <p:cNvPr id="2057" name="Picture 9" descr="BD21325_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2" y="4176"/>
                <a:ext cx="5760" cy="144"/>
              </a:xfrm>
              <a:prstGeom prst="rect">
                <a:avLst/>
              </a:prstGeom>
              <a:gradFill rotWithShape="1">
                <a:gsLst>
                  <a:gs pos="0">
                    <a:srgbClr val="FF00FF"/>
                  </a:gs>
                  <a:gs pos="50000">
                    <a:srgbClr val="FFFFFF"/>
                  </a:gs>
                  <a:gs pos="100000">
                    <a:srgbClr val="FF00FF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8" name="Picture 10" descr="BD21325_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2" y="0"/>
                <a:ext cx="5760" cy="144"/>
              </a:xfrm>
              <a:prstGeom prst="rect">
                <a:avLst/>
              </a:prstGeom>
              <a:gradFill rotWithShape="1">
                <a:gsLst>
                  <a:gs pos="0">
                    <a:srgbClr val="FF00FF"/>
                  </a:gs>
                  <a:gs pos="50000">
                    <a:srgbClr val="FFFFFF"/>
                  </a:gs>
                  <a:gs pos="100000">
                    <a:srgbClr val="FF00FF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9" name="Picture 11" descr="BD21325_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88" y="192"/>
                <a:ext cx="144" cy="3984"/>
              </a:xfrm>
              <a:prstGeom prst="rect">
                <a:avLst/>
              </a:prstGeom>
              <a:gradFill rotWithShape="1">
                <a:gsLst>
                  <a:gs pos="0">
                    <a:srgbClr val="FF00FF"/>
                  </a:gs>
                  <a:gs pos="50000">
                    <a:srgbClr val="FFFFFF"/>
                  </a:gs>
                  <a:gs pos="100000">
                    <a:srgbClr val="FF00FF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0" name="Picture 12" descr="BD21325_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2" y="0"/>
                <a:ext cx="153" cy="4224"/>
              </a:xfrm>
              <a:prstGeom prst="rect">
                <a:avLst/>
              </a:prstGeom>
              <a:gradFill rotWithShape="1">
                <a:gsLst>
                  <a:gs pos="0">
                    <a:srgbClr val="FF00FF"/>
                  </a:gs>
                  <a:gs pos="50000">
                    <a:srgbClr val="FFFFFF"/>
                  </a:gs>
                  <a:gs pos="100000">
                    <a:srgbClr val="FF00FF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13" name="WordArt 13"/>
          <p:cNvSpPr>
            <a:spLocks noChangeArrowheads="1" noChangeShapeType="1" noTextEdit="1"/>
          </p:cNvSpPr>
          <p:nvPr/>
        </p:nvSpPr>
        <p:spPr bwMode="auto">
          <a:xfrm>
            <a:off x="2248394" y="4688540"/>
            <a:ext cx="7754500" cy="702318"/>
          </a:xfrm>
          <a:prstGeom prst="rect">
            <a:avLst/>
          </a:prstGeom>
        </p:spPr>
        <p:txBody>
          <a:bodyPr wrap="none" lIns="91991" tIns="45996" rIns="91991" bIns="45996" numCol="1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vi-VN" sz="6000" b="1" kern="10" dirty="0">
                <a:ln w="11430"/>
                <a:solidFill>
                  <a:srgbClr val="008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/>
                <a:cs typeface="Times New Roman"/>
              </a:rPr>
              <a:t>Giáo </a:t>
            </a:r>
            <a:r>
              <a:rPr lang="vi-VN" sz="6000" b="1" kern="10" dirty="0" smtClean="0">
                <a:ln w="11430"/>
                <a:solidFill>
                  <a:srgbClr val="008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/>
                <a:cs typeface="Times New Roman"/>
              </a:rPr>
              <a:t>viên</a:t>
            </a:r>
            <a:r>
              <a:rPr lang="en-US" sz="6000" b="1" kern="10" dirty="0" smtClean="0">
                <a:ln w="11430"/>
                <a:solidFill>
                  <a:srgbClr val="008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/>
                <a:cs typeface="Times New Roman"/>
              </a:rPr>
              <a:t>: </a:t>
            </a:r>
            <a:r>
              <a:rPr lang="en-US" sz="6000" b="1" kern="10" dirty="0" err="1" smtClean="0">
                <a:ln w="11430"/>
                <a:solidFill>
                  <a:srgbClr val="008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/>
                <a:cs typeface="Times New Roman"/>
              </a:rPr>
              <a:t>Đặng</a:t>
            </a:r>
            <a:r>
              <a:rPr lang="en-US" sz="6000" b="1" kern="10" dirty="0" smtClean="0">
                <a:ln w="11430"/>
                <a:solidFill>
                  <a:srgbClr val="008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/>
                <a:cs typeface="Times New Roman"/>
              </a:rPr>
              <a:t> </a:t>
            </a:r>
            <a:r>
              <a:rPr lang="en-US" sz="6000" b="1" kern="10" dirty="0" err="1" smtClean="0">
                <a:ln w="11430"/>
                <a:solidFill>
                  <a:srgbClr val="008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/>
                <a:cs typeface="Times New Roman"/>
              </a:rPr>
              <a:t>Thị</a:t>
            </a:r>
            <a:r>
              <a:rPr lang="en-US" sz="6000" b="1" kern="10" dirty="0" smtClean="0">
                <a:ln w="11430"/>
                <a:solidFill>
                  <a:srgbClr val="008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/>
                <a:cs typeface="Times New Roman"/>
              </a:rPr>
              <a:t> </a:t>
            </a:r>
            <a:r>
              <a:rPr lang="en-US" sz="6000" b="1" kern="10" dirty="0" err="1" smtClean="0">
                <a:ln w="11430"/>
                <a:solidFill>
                  <a:srgbClr val="008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/>
                <a:cs typeface="Times New Roman"/>
              </a:rPr>
              <a:t>Nhàn</a:t>
            </a:r>
            <a:endParaRPr lang="vi-VN" sz="6000" b="1" kern="10" dirty="0">
              <a:ln w="11430"/>
              <a:solidFill>
                <a:srgbClr val="008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pic>
        <p:nvPicPr>
          <p:cNvPr id="14" name="Picture 11" descr="eee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2834" y="3592286"/>
            <a:ext cx="2104490" cy="3080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0" descr="eee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33856" y="3464998"/>
            <a:ext cx="2312877" cy="3368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11" descr="HinhDongLoGo14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3839" y="220122"/>
            <a:ext cx="815846" cy="11697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2" descr="HinhDongLoGo14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7762" y="452124"/>
            <a:ext cx="815846" cy="11697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12" descr="HinhDongLoGo14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73324" y="188117"/>
            <a:ext cx="732525" cy="1034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12" descr="HinhDongLoGo14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165966" y="346596"/>
            <a:ext cx="732525" cy="1034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12" descr="HinhDongLoGo14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42489" y="705535"/>
            <a:ext cx="732525" cy="1034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12" descr="HinhDongLoGo14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80866" y="717932"/>
            <a:ext cx="815846" cy="11697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WordArt 19"/>
          <p:cNvSpPr>
            <a:spLocks noChangeArrowheads="1" noChangeShapeType="1" noTextEdit="1"/>
          </p:cNvSpPr>
          <p:nvPr/>
        </p:nvSpPr>
        <p:spPr bwMode="auto">
          <a:xfrm>
            <a:off x="2888375" y="280614"/>
            <a:ext cx="6957754" cy="566781"/>
          </a:xfrm>
          <a:prstGeom prst="rect">
            <a:avLst/>
          </a:prstGeom>
        </p:spPr>
        <p:txBody>
          <a:bodyPr wrap="none" lIns="91991" tIns="45996" rIns="91991" bIns="45996" numCol="1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vi-VN" sz="3188" b="1" kern="10" dirty="0" smtClean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Ủy ban nhân dân thành phố Thủ Dầu Một</a:t>
            </a:r>
            <a:endParaRPr lang="en-US" sz="3188" b="1" kern="1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855577" y="5449520"/>
            <a:ext cx="702874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dirty="0" err="1" smtClean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Khối</a:t>
            </a:r>
            <a:r>
              <a:rPr lang="en-US" sz="3600" b="1" dirty="0" smtClean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en-US" sz="3600" b="1" dirty="0" err="1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lớp</a:t>
            </a:r>
            <a:r>
              <a:rPr lang="en-US" sz="3600" b="1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 4</a:t>
            </a:r>
          </a:p>
          <a:p>
            <a:pPr algn="ctr"/>
            <a:r>
              <a:rPr lang="en-US" sz="3600" b="1" dirty="0" err="1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Môn</a:t>
            </a:r>
            <a:r>
              <a:rPr lang="en-US" sz="3600" b="1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3600" b="1" dirty="0" err="1" smtClean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Khoa</a:t>
            </a:r>
            <a:r>
              <a:rPr lang="en-US" sz="3600" b="1" dirty="0" smtClean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học</a:t>
            </a:r>
            <a:endParaRPr lang="en-US" sz="3600" b="1" dirty="0">
              <a:ln w="0"/>
              <a:solidFill>
                <a:srgbClr val="00206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6313212"/>
      </p:ext>
    </p:extLst>
  </p:cSld>
  <p:clrMapOvr>
    <a:masterClrMapping/>
  </p:clrMapOvr>
  <p:transition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0" fill="hold"/>
                                        <p:tgtEl>
                                          <p:spTgt spid="20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20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67" grpId="0"/>
      <p:bldP spid="23" grpId="0"/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ounded Rectangle 11">
            <a:extLst>
              <a:ext uri="{FF2B5EF4-FFF2-40B4-BE49-F238E27FC236}">
                <a16:creationId xmlns="" xmlns:a16="http://schemas.microsoft.com/office/drawing/2014/main" id="{5450FA93-27F7-4DC1-A1AA-105A8D54F622}"/>
              </a:ext>
            </a:extLst>
          </p:cNvPr>
          <p:cNvSpPr/>
          <p:nvPr/>
        </p:nvSpPr>
        <p:spPr>
          <a:xfrm>
            <a:off x="994880" y="2082287"/>
            <a:ext cx="10041281" cy="2060905"/>
          </a:xfrm>
          <a:prstGeom prst="roundRect">
            <a:avLst/>
          </a:prstGeom>
          <a:solidFill>
            <a:schemeClr val="bg1">
              <a:alpha val="68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微软雅黑"/>
              <a:cs typeface="+mn-cs"/>
            </a:endParaRPr>
          </a:p>
        </p:txBody>
      </p:sp>
      <p:pic>
        <p:nvPicPr>
          <p:cNvPr id="6" name="图片 4">
            <a:extLst>
              <a:ext uri="{FF2B5EF4-FFF2-40B4-BE49-F238E27FC236}">
                <a16:creationId xmlns="" xmlns:a16="http://schemas.microsoft.com/office/drawing/2014/main" id="{8C82996F-7220-48D6-8A1E-524AFE4384A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8800" y="2512559"/>
            <a:ext cx="3633200" cy="4369436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1723" y="-1440180"/>
            <a:ext cx="3735963" cy="373596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E1A30C8F-3253-E93A-6D86-7409B9B718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69142" y="2179088"/>
            <a:ext cx="8974090" cy="2761727"/>
          </a:xfrm>
          <a:prstGeom prst="rect">
            <a:avLst/>
          </a:prstGeom>
        </p:spPr>
      </p:pic>
      <p:sp>
        <p:nvSpPr>
          <p:cNvPr id="9" name="矩形: 圆角 13">
            <a:extLst>
              <a:ext uri="{FF2B5EF4-FFF2-40B4-BE49-F238E27FC236}">
                <a16:creationId xmlns:a16="http://schemas.microsoft.com/office/drawing/2014/main" xmlns="" id="{AD303FA0-BBC5-594C-37D1-3164BE837703}"/>
              </a:ext>
            </a:extLst>
          </p:cNvPr>
          <p:cNvSpPr/>
          <p:nvPr/>
        </p:nvSpPr>
        <p:spPr>
          <a:xfrm>
            <a:off x="1361793" y="-89548"/>
            <a:ext cx="8713047" cy="1198060"/>
          </a:xfrm>
          <a:prstGeom prst="roundRect">
            <a:avLst>
              <a:gd name="adj" fmla="val 0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ECB0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lnSpc>
                <a:spcPct val="120000"/>
              </a:lnSpc>
              <a:buClr>
                <a:srgbClr val="000000"/>
              </a:buClr>
            </a:pPr>
            <a:r>
              <a:rPr lang="en-US" altLang="zh-CN" sz="3600" b="1" kern="0" dirty="0" err="1" smtClean="0">
                <a:solidFill>
                  <a:srgbClr val="00206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Thứ</a:t>
            </a:r>
            <a:r>
              <a:rPr lang="en-US" altLang="zh-CN" sz="3600" b="1" kern="0" dirty="0">
                <a:solidFill>
                  <a:srgbClr val="00206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 </a:t>
            </a:r>
            <a:r>
              <a:rPr lang="en-US" altLang="zh-CN" sz="3600" b="1" kern="0" dirty="0" err="1" smtClean="0">
                <a:solidFill>
                  <a:srgbClr val="00206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ba</a:t>
            </a:r>
            <a:r>
              <a:rPr lang="en-US" altLang="zh-CN" sz="3600" b="1" kern="0" dirty="0" smtClean="0">
                <a:solidFill>
                  <a:srgbClr val="00206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 </a:t>
            </a:r>
            <a:r>
              <a:rPr lang="en-US" altLang="zh-CN" sz="3600" b="1" kern="0" dirty="0" err="1" smtClean="0">
                <a:solidFill>
                  <a:srgbClr val="00206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ngày</a:t>
            </a:r>
            <a:r>
              <a:rPr lang="en-US" altLang="zh-CN" sz="3600" b="1" kern="0" dirty="0">
                <a:solidFill>
                  <a:srgbClr val="00206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 </a:t>
            </a:r>
            <a:r>
              <a:rPr lang="en-US" altLang="zh-CN" sz="3600" b="1" kern="0" dirty="0" smtClean="0">
                <a:solidFill>
                  <a:srgbClr val="00206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26 </a:t>
            </a:r>
            <a:r>
              <a:rPr lang="en-US" altLang="zh-CN" sz="3600" b="1" kern="0" dirty="0" err="1" smtClean="0">
                <a:solidFill>
                  <a:srgbClr val="00206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tháng</a:t>
            </a:r>
            <a:r>
              <a:rPr lang="en-US" altLang="zh-CN" sz="3600" b="1" kern="0" dirty="0">
                <a:solidFill>
                  <a:srgbClr val="00206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 </a:t>
            </a:r>
            <a:r>
              <a:rPr lang="en-US" altLang="zh-CN" sz="3600" b="1" kern="0" dirty="0" smtClean="0">
                <a:solidFill>
                  <a:srgbClr val="00206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11 </a:t>
            </a:r>
            <a:r>
              <a:rPr lang="en-US" altLang="zh-CN" sz="3600" b="1" kern="0" dirty="0" err="1" smtClean="0">
                <a:solidFill>
                  <a:srgbClr val="00206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năm</a:t>
            </a:r>
            <a:r>
              <a:rPr lang="en-US" altLang="zh-CN" sz="3600" b="1" kern="0" dirty="0">
                <a:solidFill>
                  <a:srgbClr val="00206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 </a:t>
            </a:r>
            <a:r>
              <a:rPr lang="en-US" altLang="zh-CN" sz="3600" b="1" kern="0" dirty="0" smtClean="0">
                <a:solidFill>
                  <a:srgbClr val="00206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2024</a:t>
            </a:r>
          </a:p>
          <a:p>
            <a:pPr algn="ctr" defTabSz="1219170">
              <a:lnSpc>
                <a:spcPct val="120000"/>
              </a:lnSpc>
              <a:buClr>
                <a:srgbClr val="000000"/>
              </a:buClr>
            </a:pPr>
            <a:r>
              <a:rPr lang="en-US" altLang="zh-CN" sz="3600" b="1" u="sng" kern="0" dirty="0" err="1" smtClean="0">
                <a:solidFill>
                  <a:srgbClr val="00206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Khoa</a:t>
            </a:r>
            <a:r>
              <a:rPr lang="en-US" altLang="zh-CN" sz="3600" b="1" u="sng" kern="0" dirty="0" smtClean="0">
                <a:solidFill>
                  <a:srgbClr val="00206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 </a:t>
            </a:r>
            <a:r>
              <a:rPr lang="en-US" altLang="zh-CN" sz="3600" b="1" u="sng" kern="0" dirty="0" err="1" smtClean="0">
                <a:solidFill>
                  <a:srgbClr val="00206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học</a:t>
            </a:r>
            <a:endParaRPr lang="en-US" altLang="zh-CN" sz="3600" b="1" u="sng" kern="0" dirty="0">
              <a:solidFill>
                <a:srgbClr val="002060"/>
              </a:solidFill>
              <a:latin typeface="Times New Roman" panose="02020603050405020304" pitchFamily="18" charset="0"/>
              <a:ea typeface="Microsoft YaHei" panose="020B0503020204020204" charset="-122"/>
              <a:cs typeface="Times New Roman" panose="02020603050405020304" pitchFamily="18" charset="0"/>
              <a:sym typeface="迷你简细行楷" panose="02010609000101010101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49859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3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E81D36A2-0C06-4628-968C-56EE9019C8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5847" y="10160"/>
            <a:ext cx="12367847" cy="684784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BB8C6E7C-B440-48DA-804F-A244813CF793}"/>
              </a:ext>
            </a:extLst>
          </p:cNvPr>
          <p:cNvSpPr txBox="1"/>
          <p:nvPr/>
        </p:nvSpPr>
        <p:spPr>
          <a:xfrm>
            <a:off x="4269399" y="1905506"/>
            <a:ext cx="552523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7030A0"/>
                </a:solidFill>
                <a:latin typeface="SVN-Hole Hearted" panose="020B0A06020104020203" pitchFamily="34" charset="0"/>
              </a:rPr>
              <a:t>CHIẾC XE </a:t>
            </a:r>
            <a:r>
              <a:rPr lang="en-US" sz="9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7030A0"/>
                </a:solidFill>
                <a:latin typeface="SVN-Hole Hearted" panose="020B0A06020104020203" pitchFamily="34" charset="0"/>
              </a:rPr>
              <a:t>TRI THỨC</a:t>
            </a:r>
            <a:endParaRPr lang="en-US" sz="9600" b="1" dirty="0">
              <a:ln w="22225">
                <a:solidFill>
                  <a:schemeClr val="accent2"/>
                </a:solidFill>
                <a:prstDash val="solid"/>
              </a:ln>
              <a:solidFill>
                <a:srgbClr val="7030A0"/>
              </a:solidFill>
              <a:latin typeface="SVN-Hole Hearted" panose="020B0A06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2629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4" name="Picture 12" descr="Hình nền Powerpoint Lá Xanh Mặt Đất Đẹp miễn phí - Slidesdocs">
            <a:hlinkClick r:id="rId2" action="ppaction://hlinksldjump"/>
            <a:extLst>
              <a:ext uri="{FF2B5EF4-FFF2-40B4-BE49-F238E27FC236}">
                <a16:creationId xmlns:a16="http://schemas.microsoft.com/office/drawing/2014/main" xmlns="" id="{15BB4384-29C0-4533-8AC7-912FB5E61C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45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xmlns="" id="{A81F94E2-C8A1-4083-8E49-24C76DE87AB6}"/>
              </a:ext>
            </a:extLst>
          </p:cNvPr>
          <p:cNvGrpSpPr/>
          <p:nvPr/>
        </p:nvGrpSpPr>
        <p:grpSpPr>
          <a:xfrm>
            <a:off x="3221056" y="42319"/>
            <a:ext cx="5059344" cy="2971800"/>
            <a:chOff x="745856" y="404446"/>
            <a:chExt cx="4683088" cy="2602523"/>
          </a:xfrm>
        </p:grpSpPr>
        <p:pic>
          <p:nvPicPr>
            <p:cNvPr id="3076" name="Picture 4" descr="Xe Tải Phương Tiện Giao Thông Gây - Ảnh miễn phí trên Pixabay - Pixabay">
              <a:hlinkClick r:id="rId4" action="ppaction://hlinksldjump"/>
              <a:extLst>
                <a:ext uri="{FF2B5EF4-FFF2-40B4-BE49-F238E27FC236}">
                  <a16:creationId xmlns:a16="http://schemas.microsoft.com/office/drawing/2014/main" xmlns="" id="{C28AE059-C9FE-4018-9FED-CC6A9E2101F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5856" y="404446"/>
              <a:ext cx="4683088" cy="26025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Oval 2">
              <a:extLst>
                <a:ext uri="{FF2B5EF4-FFF2-40B4-BE49-F238E27FC236}">
                  <a16:creationId xmlns:a16="http://schemas.microsoft.com/office/drawing/2014/main" xmlns="" id="{6C8D2BAB-F6EC-47C5-AE2E-6D11AE9C0CF1}"/>
                </a:ext>
              </a:extLst>
            </p:cNvPr>
            <p:cNvSpPr/>
            <p:nvPr/>
          </p:nvSpPr>
          <p:spPr>
            <a:xfrm>
              <a:off x="1462240" y="1009095"/>
              <a:ext cx="879230" cy="896815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8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xmlns="" id="{0632969F-E195-42C1-9F29-AADF6D338AAF}"/>
              </a:ext>
            </a:extLst>
          </p:cNvPr>
          <p:cNvGrpSpPr/>
          <p:nvPr/>
        </p:nvGrpSpPr>
        <p:grpSpPr>
          <a:xfrm>
            <a:off x="630255" y="3704563"/>
            <a:ext cx="4351413" cy="3183056"/>
            <a:chOff x="1462240" y="4021521"/>
            <a:chExt cx="3604846" cy="2616520"/>
          </a:xfrm>
        </p:grpSpPr>
        <p:pic>
          <p:nvPicPr>
            <p:cNvPr id="3078" name="Picture 6" descr="Kreskówka Samochód - Stockowe grafiki wektorowe i więcej obrazów Samochód  do przeprowadzek - Samochód do przeprowadzek, Dowcip rysunkowy, Grafika  wektorowa - iStock">
              <a:hlinkClick r:id="rId6" action="ppaction://hlinksldjump"/>
              <a:extLst>
                <a:ext uri="{FF2B5EF4-FFF2-40B4-BE49-F238E27FC236}">
                  <a16:creationId xmlns:a16="http://schemas.microsoft.com/office/drawing/2014/main" xmlns="" id="{5F4DE354-9DB2-41B8-8B7F-7D40D3B3CEB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62240" y="4021521"/>
              <a:ext cx="3604846" cy="26165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Oval 9">
              <a:extLst>
                <a:ext uri="{FF2B5EF4-FFF2-40B4-BE49-F238E27FC236}">
                  <a16:creationId xmlns:a16="http://schemas.microsoft.com/office/drawing/2014/main" xmlns="" id="{6F61DB04-9193-4230-BB67-C3A8334D524E}"/>
                </a:ext>
              </a:extLst>
            </p:cNvPr>
            <p:cNvSpPr/>
            <p:nvPr/>
          </p:nvSpPr>
          <p:spPr>
            <a:xfrm>
              <a:off x="1602912" y="4573820"/>
              <a:ext cx="879230" cy="896815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8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xmlns="" id="{53DBA738-5366-41A2-9A35-184A420E6529}"/>
              </a:ext>
            </a:extLst>
          </p:cNvPr>
          <p:cNvGrpSpPr/>
          <p:nvPr/>
        </p:nvGrpSpPr>
        <p:grpSpPr>
          <a:xfrm>
            <a:off x="7358772" y="3429000"/>
            <a:ext cx="3766427" cy="3386681"/>
            <a:chOff x="7358773" y="3843881"/>
            <a:chExt cx="3393572" cy="2971800"/>
          </a:xfrm>
        </p:grpSpPr>
        <p:pic>
          <p:nvPicPr>
            <p:cNvPr id="3080" name="Picture 8" descr="Poster illustration of cartoon truck Vector - PIXERS.UK">
              <a:hlinkClick r:id="rId8" action="ppaction://hlinksldjump"/>
              <a:extLst>
                <a:ext uri="{FF2B5EF4-FFF2-40B4-BE49-F238E27FC236}">
                  <a16:creationId xmlns:a16="http://schemas.microsoft.com/office/drawing/2014/main" xmlns="" id="{E6B72FE9-96B5-4726-8906-C2F2A84DB45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58773" y="3843881"/>
              <a:ext cx="3393572" cy="29718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Oval 10">
              <a:extLst>
                <a:ext uri="{FF2B5EF4-FFF2-40B4-BE49-F238E27FC236}">
                  <a16:creationId xmlns:a16="http://schemas.microsoft.com/office/drawing/2014/main" xmlns="" id="{920D7D86-9AD3-4349-B7B8-FB7D7D863B3F}"/>
                </a:ext>
              </a:extLst>
            </p:cNvPr>
            <p:cNvSpPr/>
            <p:nvPr/>
          </p:nvSpPr>
          <p:spPr>
            <a:xfrm>
              <a:off x="9642236" y="4572910"/>
              <a:ext cx="879230" cy="896815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8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</a:p>
          </p:txBody>
        </p:sp>
      </p:grpSp>
      <p:sp>
        <p:nvSpPr>
          <p:cNvPr id="2" name="5-Point Star 1">
            <a:hlinkClick r:id="rId10" action="ppaction://hlinksldjump"/>
          </p:cNvPr>
          <p:cNvSpPr/>
          <p:nvPr/>
        </p:nvSpPr>
        <p:spPr>
          <a:xfrm>
            <a:off x="11725835" y="6441141"/>
            <a:ext cx="466165" cy="374540"/>
          </a:xfrm>
          <a:prstGeom prst="star5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648724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圆角矩形 17"/>
          <p:cNvSpPr/>
          <p:nvPr/>
        </p:nvSpPr>
        <p:spPr>
          <a:xfrm>
            <a:off x="431376" y="307753"/>
            <a:ext cx="12114403" cy="6633713"/>
          </a:xfrm>
          <a:prstGeom prst="roundRect">
            <a:avLst/>
          </a:prstGeom>
          <a:solidFill>
            <a:schemeClr val="bg1"/>
          </a:solidFill>
          <a:ln w="190500">
            <a:solidFill>
              <a:srgbClr val="7E430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mbria" panose="02040503050406030204" pitchFamily="18" charset="0"/>
              <a:ea typeface="微软雅黑 Light" panose="020B0502040204020203" pitchFamily="34" charset="-122"/>
            </a:endParaRP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xmlns="" id="{247E4ABA-902D-4BC4-BEB0-F00B28E52A3E}"/>
              </a:ext>
            </a:extLst>
          </p:cNvPr>
          <p:cNvGrpSpPr/>
          <p:nvPr/>
        </p:nvGrpSpPr>
        <p:grpSpPr>
          <a:xfrm>
            <a:off x="-121124" y="-36588"/>
            <a:ext cx="2322157" cy="1642938"/>
            <a:chOff x="-65820" y="-492"/>
            <a:chExt cx="4683088" cy="2602523"/>
          </a:xfrm>
        </p:grpSpPr>
        <p:pic>
          <p:nvPicPr>
            <p:cNvPr id="35" name="Picture 4" descr="Xe Tải Phương Tiện Giao Thông Gây - Ảnh miễn phí trên Pixabay - Pixabay">
              <a:hlinkClick r:id="rId4" action="ppaction://hlinksldjump"/>
              <a:extLst>
                <a:ext uri="{FF2B5EF4-FFF2-40B4-BE49-F238E27FC236}">
                  <a16:creationId xmlns:a16="http://schemas.microsoft.com/office/drawing/2014/main" xmlns="" id="{03B1140E-2E2F-4F85-AECB-36D4BDF5E68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65820" y="-492"/>
              <a:ext cx="4683088" cy="26025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6" name="Oval 35">
              <a:extLst>
                <a:ext uri="{FF2B5EF4-FFF2-40B4-BE49-F238E27FC236}">
                  <a16:creationId xmlns:a16="http://schemas.microsoft.com/office/drawing/2014/main" xmlns="" id="{B6B48142-E547-485E-963F-C213A213EE75}"/>
                </a:ext>
              </a:extLst>
            </p:cNvPr>
            <p:cNvSpPr/>
            <p:nvPr/>
          </p:nvSpPr>
          <p:spPr>
            <a:xfrm>
              <a:off x="522348" y="544967"/>
              <a:ext cx="879230" cy="896814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</a:p>
          </p:txBody>
        </p:sp>
      </p:grpSp>
      <p:pic>
        <p:nvPicPr>
          <p:cNvPr id="38" name="HUYENHANGRAO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26" y="5914049"/>
            <a:ext cx="12190413" cy="1014040"/>
          </a:xfrm>
          <a:prstGeom prst="rect">
            <a:avLst/>
          </a:prstGeom>
        </p:spPr>
      </p:pic>
      <p:pic>
        <p:nvPicPr>
          <p:cNvPr id="33" name="Picture 32">
            <a:hlinkClick r:id="rId7" action="ppaction://hlinksldjump"/>
            <a:extLst>
              <a:ext uri="{FF2B5EF4-FFF2-40B4-BE49-F238E27FC236}">
                <a16:creationId xmlns:a16="http://schemas.microsoft.com/office/drawing/2014/main" xmlns="" id="{6DEED1A1-5326-459C-AAA1-FA6226A5BBCE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EEEEEE"/>
              </a:clrFrom>
              <a:clrTo>
                <a:srgbClr val="EEEEE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0093" y="5658000"/>
            <a:ext cx="1673277" cy="1425384"/>
          </a:xfrm>
          <a:prstGeom prst="rect">
            <a:avLst/>
          </a:prstGeom>
        </p:spPr>
      </p:pic>
      <p:grpSp>
        <p:nvGrpSpPr>
          <p:cNvPr id="39" name="A"/>
          <p:cNvGrpSpPr/>
          <p:nvPr/>
        </p:nvGrpSpPr>
        <p:grpSpPr>
          <a:xfrm>
            <a:off x="247540" y="1982511"/>
            <a:ext cx="4856722" cy="1599839"/>
            <a:chOff x="1385183" y="3770289"/>
            <a:chExt cx="4831142" cy="1161737"/>
          </a:xfrm>
        </p:grpSpPr>
        <p:sp>
          <p:nvSpPr>
            <p:cNvPr id="40" name="Rounded Rectangle 39"/>
            <p:cNvSpPr/>
            <p:nvPr/>
          </p:nvSpPr>
          <p:spPr>
            <a:xfrm>
              <a:off x="2098575" y="3796553"/>
              <a:ext cx="4117750" cy="1135473"/>
            </a:xfrm>
            <a:prstGeom prst="roundRect">
              <a:avLst/>
            </a:prstGeom>
            <a:solidFill>
              <a:schemeClr val="bg1"/>
            </a:solidFill>
            <a:ln w="69850" cmpd="thickThin">
              <a:solidFill>
                <a:srgbClr val="F4A916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/>
              <a:r>
                <a:rPr lang="en-US" sz="32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sz="32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. </a:t>
              </a:r>
              <a:r>
                <a:rPr lang="en-US" sz="3200" b="1" dirty="0" err="1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Dùng</a:t>
              </a:r>
              <a:r>
                <a:rPr lang="en-US" sz="32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3200" b="1" dirty="0" err="1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tay</a:t>
              </a:r>
              <a:r>
                <a:rPr lang="en-US" sz="32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3200" b="1" dirty="0" err="1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sơ</a:t>
              </a:r>
              <a:r>
                <a:rPr lang="en-US" sz="32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̀, </a:t>
              </a:r>
              <a:r>
                <a:rPr lang="en-US" sz="3200" b="1" dirty="0" err="1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chạm</a:t>
              </a:r>
              <a:r>
                <a:rPr lang="en-US" sz="32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3200" b="1" dirty="0" err="1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vào</a:t>
              </a:r>
              <a:r>
                <a:rPr lang="en-US" sz="32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3200" b="1" dirty="0" err="1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vật</a:t>
              </a:r>
              <a:r>
                <a:rPr lang="en-US" sz="32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3200" b="1" dirty="0" err="1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đo</a:t>
              </a:r>
              <a:r>
                <a:rPr lang="en-US" sz="32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́</a:t>
              </a:r>
              <a:endPara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/>
              <a:r>
                <a:rPr lang="en-US" sz="36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41" name="NAM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85183" y="3770289"/>
              <a:ext cx="857189" cy="790044"/>
            </a:xfrm>
            <a:prstGeom prst="rect">
              <a:avLst/>
            </a:prstGeom>
          </p:spPr>
        </p:pic>
      </p:grpSp>
      <p:grpSp>
        <p:nvGrpSpPr>
          <p:cNvPr id="42" name="B"/>
          <p:cNvGrpSpPr/>
          <p:nvPr/>
        </p:nvGrpSpPr>
        <p:grpSpPr>
          <a:xfrm>
            <a:off x="76803" y="4165421"/>
            <a:ext cx="4982203" cy="1652080"/>
            <a:chOff x="957891" y="3700180"/>
            <a:chExt cx="6022288" cy="1229033"/>
          </a:xfrm>
        </p:grpSpPr>
        <p:sp>
          <p:nvSpPr>
            <p:cNvPr id="43" name="Rounded Rectangle 42"/>
            <p:cNvSpPr/>
            <p:nvPr/>
          </p:nvSpPr>
          <p:spPr>
            <a:xfrm>
              <a:off x="1936336" y="3700180"/>
              <a:ext cx="5043843" cy="1229033"/>
            </a:xfrm>
            <a:prstGeom prst="roundRect">
              <a:avLst/>
            </a:prstGeom>
            <a:solidFill>
              <a:schemeClr val="bg1"/>
            </a:solidFill>
            <a:ln w="69850" cmpd="thickThin">
              <a:solidFill>
                <a:srgbClr val="F4A916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B. </a:t>
              </a:r>
              <a:r>
                <a:rPr lang="en-US" sz="3200" b="1" dirty="0" err="1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Dùng</a:t>
              </a:r>
              <a:r>
                <a:rPr lang="en-US" sz="32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3200" b="1" dirty="0" err="1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thước</a:t>
              </a:r>
              <a:r>
                <a:rPr lang="en-US" sz="32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3200" b="1" dirty="0" err="1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đê</a:t>
              </a:r>
              <a:r>
                <a:rPr lang="en-US" sz="32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̉ </a:t>
              </a:r>
              <a:r>
                <a:rPr lang="en-US" sz="3200" b="1" dirty="0" err="1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đo</a:t>
              </a:r>
              <a:endPara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44" name="NAM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7891" y="3716794"/>
              <a:ext cx="857189" cy="790044"/>
            </a:xfrm>
            <a:prstGeom prst="rect">
              <a:avLst/>
            </a:prstGeom>
          </p:spPr>
        </p:pic>
      </p:grpSp>
      <p:grpSp>
        <p:nvGrpSpPr>
          <p:cNvPr id="45" name="C"/>
          <p:cNvGrpSpPr/>
          <p:nvPr/>
        </p:nvGrpSpPr>
        <p:grpSpPr>
          <a:xfrm>
            <a:off x="5149361" y="1982511"/>
            <a:ext cx="5460241" cy="1676888"/>
            <a:chOff x="2178132" y="3857146"/>
            <a:chExt cx="4129891" cy="1239041"/>
          </a:xfrm>
        </p:grpSpPr>
        <p:sp>
          <p:nvSpPr>
            <p:cNvPr id="46" name="Rounded Rectangle 45"/>
            <p:cNvSpPr/>
            <p:nvPr/>
          </p:nvSpPr>
          <p:spPr>
            <a:xfrm>
              <a:off x="2734135" y="3867155"/>
              <a:ext cx="3573888" cy="1229032"/>
            </a:xfrm>
            <a:prstGeom prst="roundRect">
              <a:avLst/>
            </a:prstGeom>
            <a:solidFill>
              <a:schemeClr val="bg1"/>
            </a:solidFill>
            <a:ln w="69850" cmpd="thickThin">
              <a:solidFill>
                <a:srgbClr val="F4A916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C. </a:t>
              </a:r>
              <a:r>
                <a:rPr lang="en-US" sz="3200" b="1" dirty="0" err="1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Dùng</a:t>
              </a:r>
              <a:r>
                <a:rPr lang="en-US" sz="32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3200" b="1" dirty="0" err="1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nhiệt</a:t>
              </a:r>
              <a:r>
                <a:rPr lang="en-US" sz="32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3200" b="1" dirty="0" err="1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kê</a:t>
              </a:r>
              <a:r>
                <a:rPr lang="en-US" sz="32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́ </a:t>
              </a:r>
              <a:r>
                <a:rPr lang="en-US" sz="3200" b="1" dirty="0" err="1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đê</a:t>
              </a:r>
              <a:r>
                <a:rPr lang="en-US" sz="32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̉ </a:t>
              </a:r>
              <a:r>
                <a:rPr lang="en-US" sz="3200" b="1" dirty="0" err="1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đo</a:t>
              </a:r>
              <a:r>
                <a:rPr lang="en-US" sz="32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3200" b="1" dirty="0" err="1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nhiệt</a:t>
              </a:r>
              <a:r>
                <a:rPr lang="en-US" sz="32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3200" b="1" dirty="0" err="1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đô</a:t>
              </a:r>
              <a:r>
                <a:rPr lang="en-US" sz="32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̣ </a:t>
              </a:r>
              <a:r>
                <a:rPr lang="en-US" sz="3200" b="1" dirty="0" err="1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của</a:t>
              </a:r>
              <a:r>
                <a:rPr lang="en-US" sz="32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3200" b="1" dirty="0" err="1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vật</a:t>
              </a:r>
              <a:r>
                <a:rPr lang="en-US" sz="32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3200" b="1" dirty="0" err="1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đo</a:t>
              </a:r>
              <a:r>
                <a:rPr lang="en-US" sz="32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́</a:t>
              </a:r>
              <a:endPara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47" name="NAM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78132" y="3857146"/>
              <a:ext cx="857190" cy="790044"/>
            </a:xfrm>
            <a:prstGeom prst="rect">
              <a:avLst/>
            </a:prstGeom>
          </p:spPr>
        </p:pic>
      </p:grpSp>
      <p:grpSp>
        <p:nvGrpSpPr>
          <p:cNvPr id="48" name="D"/>
          <p:cNvGrpSpPr/>
          <p:nvPr/>
        </p:nvGrpSpPr>
        <p:grpSpPr>
          <a:xfrm>
            <a:off x="5104771" y="3926691"/>
            <a:ext cx="5559072" cy="1839559"/>
            <a:chOff x="2252108" y="3689079"/>
            <a:chExt cx="4568896" cy="1560065"/>
          </a:xfrm>
        </p:grpSpPr>
        <p:sp>
          <p:nvSpPr>
            <p:cNvPr id="49" name="Rounded Rectangle 48"/>
            <p:cNvSpPr/>
            <p:nvPr/>
          </p:nvSpPr>
          <p:spPr>
            <a:xfrm>
              <a:off x="2866613" y="3689079"/>
              <a:ext cx="3954391" cy="1560065"/>
            </a:xfrm>
            <a:prstGeom prst="roundRect">
              <a:avLst/>
            </a:prstGeom>
            <a:solidFill>
              <a:schemeClr val="bg1"/>
            </a:solidFill>
            <a:ln w="69850" cmpd="thickThin">
              <a:solidFill>
                <a:srgbClr val="F4A916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/>
              <a:r>
                <a:rPr lang="en-US" sz="32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  <a:r>
                <a:rPr lang="en-US" sz="32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. </a:t>
              </a:r>
              <a:r>
                <a:rPr lang="en-US" sz="3200" b="1" dirty="0" err="1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Dùng</a:t>
              </a:r>
              <a:r>
                <a:rPr lang="en-US" sz="32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3200" b="1" dirty="0" err="1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tay</a:t>
              </a:r>
              <a:r>
                <a:rPr lang="en-US" sz="32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3200" b="1" dirty="0" err="1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sơ</a:t>
              </a:r>
              <a:r>
                <a:rPr lang="en-US" sz="32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̀, </a:t>
              </a:r>
              <a:r>
                <a:rPr lang="en-US" sz="3200" b="1" dirty="0" err="1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chạm</a:t>
              </a:r>
              <a:r>
                <a:rPr lang="en-US" sz="32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3200" b="1" dirty="0" err="1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vào</a:t>
              </a:r>
              <a:r>
                <a:rPr lang="en-US" sz="32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3200" b="1" dirty="0" err="1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vật</a:t>
              </a:r>
              <a:r>
                <a:rPr lang="en-US" sz="32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3200" b="1" dirty="0" err="1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đo</a:t>
              </a:r>
              <a:r>
                <a:rPr lang="en-US" sz="32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́ hay </a:t>
              </a:r>
              <a:r>
                <a:rPr lang="en-US" sz="3200" b="1" dirty="0" err="1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  <a:r>
                <a:rPr lang="en-US" sz="3200" b="1" dirty="0" err="1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ùng</a:t>
              </a:r>
              <a:r>
                <a:rPr lang="en-US" sz="32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3200" b="1" dirty="0" err="1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nhiệt</a:t>
              </a:r>
              <a:r>
                <a:rPr lang="en-US" sz="32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3200" b="1" dirty="0" err="1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kê</a:t>
              </a:r>
              <a:r>
                <a:rPr lang="en-US" sz="32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́ </a:t>
              </a:r>
              <a:r>
                <a:rPr lang="en-US" sz="3200" b="1" dirty="0" err="1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đê</a:t>
              </a:r>
              <a:r>
                <a:rPr lang="en-US" sz="32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̉ </a:t>
              </a:r>
              <a:r>
                <a:rPr lang="en-US" sz="3200" b="1" dirty="0" err="1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đo</a:t>
              </a:r>
              <a:r>
                <a:rPr lang="en-US" sz="32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3200" b="1" dirty="0" err="1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nhiệt</a:t>
              </a:r>
              <a:r>
                <a:rPr lang="en-US" sz="32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3200" b="1" dirty="0" err="1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đô</a:t>
              </a:r>
              <a:r>
                <a:rPr lang="en-US" sz="32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̣ </a:t>
              </a:r>
              <a:r>
                <a:rPr lang="en-US" sz="3200" b="1" dirty="0" err="1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của</a:t>
              </a:r>
              <a:r>
                <a:rPr lang="en-US" sz="32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3200" b="1" dirty="0" err="1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vật</a:t>
              </a:r>
              <a:r>
                <a:rPr lang="en-US" sz="32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3200" b="1" dirty="0" err="1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đo</a:t>
              </a:r>
              <a:r>
                <a:rPr lang="en-US" sz="32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́</a:t>
              </a:r>
              <a:endPara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/>
              <a:endPara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50" name="NAM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52108" y="4383057"/>
              <a:ext cx="857189" cy="790044"/>
            </a:xfrm>
            <a:prstGeom prst="rect">
              <a:avLst/>
            </a:prstGeom>
          </p:spPr>
        </p:pic>
      </p:grpSp>
      <p:sp>
        <p:nvSpPr>
          <p:cNvPr id="53" name="Rectangle 52"/>
          <p:cNvSpPr/>
          <p:nvPr/>
        </p:nvSpPr>
        <p:spPr>
          <a:xfrm>
            <a:off x="1782769" y="516428"/>
            <a:ext cx="977974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vi-VN" sz="3600" b="1" dirty="0">
                <a:solidFill>
                  <a:srgbClr val="FF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Làm thế nào để biết được vật nào nóng </a:t>
            </a:r>
            <a:r>
              <a:rPr lang="vi-VN" sz="3600" b="1" dirty="0" smtClean="0">
                <a:solidFill>
                  <a:srgbClr val="FF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hơn, </a:t>
            </a:r>
            <a:r>
              <a:rPr lang="vi-VN" sz="3600" b="1" dirty="0">
                <a:solidFill>
                  <a:srgbClr val="FF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vật nào lạnh hơn?</a:t>
            </a:r>
            <a:endParaRPr lang="en-US" sz="3600" b="1" dirty="0">
              <a:solidFill>
                <a:srgbClr val="FF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5" name="Picture 54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2842" y="4199938"/>
            <a:ext cx="1028493" cy="1166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0826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3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4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4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 tmFilter="0, 0; .2, .5; .8, .5; 1, 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6" dur="250" autoRev="1" fill="hold"/>
                                        <p:tgtEl>
                                          <p:spTgt spid="4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35">
            <a:hlinkClick r:id="rId3" action="ppaction://hlinksldjump"/>
            <a:extLst>
              <a:ext uri="{FF2B5EF4-FFF2-40B4-BE49-F238E27FC236}">
                <a16:creationId xmlns:a16="http://schemas.microsoft.com/office/drawing/2014/main" xmlns="" id="{66E02F23-8AF8-41E4-B230-1B34A7F68DFD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EEEEE"/>
              </a:clrFrom>
              <a:clrTo>
                <a:srgbClr val="EEEEE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1153" y="5515752"/>
            <a:ext cx="1673277" cy="1425384"/>
          </a:xfrm>
          <a:prstGeom prst="rect">
            <a:avLst/>
          </a:prstGeom>
        </p:spPr>
      </p:pic>
      <p:grpSp>
        <p:nvGrpSpPr>
          <p:cNvPr id="37" name="Group 36">
            <a:extLst>
              <a:ext uri="{FF2B5EF4-FFF2-40B4-BE49-F238E27FC236}">
                <a16:creationId xmlns:a16="http://schemas.microsoft.com/office/drawing/2014/main" xmlns="" id="{E4B98691-A2F3-4729-925A-A66870CBCF13}"/>
              </a:ext>
            </a:extLst>
          </p:cNvPr>
          <p:cNvGrpSpPr/>
          <p:nvPr/>
        </p:nvGrpSpPr>
        <p:grpSpPr>
          <a:xfrm>
            <a:off x="127263" y="1475981"/>
            <a:ext cx="2352657" cy="2245680"/>
            <a:chOff x="1462240" y="4021521"/>
            <a:chExt cx="3604846" cy="2616520"/>
          </a:xfrm>
        </p:grpSpPr>
        <p:pic>
          <p:nvPicPr>
            <p:cNvPr id="38" name="Picture 6" descr="Kreskówka Samochód - Stockowe grafiki wektorowe i więcej obrazów Samochód  do przeprowadzek - Samochód do przeprowadzek, Dowcip rysunkowy, Grafika  wektorowa - iStock">
              <a:hlinkClick r:id="rId5" action="ppaction://hlinksldjump"/>
              <a:extLst>
                <a:ext uri="{FF2B5EF4-FFF2-40B4-BE49-F238E27FC236}">
                  <a16:creationId xmlns:a16="http://schemas.microsoft.com/office/drawing/2014/main" xmlns="" id="{017C701F-4CCB-4CFA-BFB0-C6519F5EAC8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62240" y="4021521"/>
              <a:ext cx="3604846" cy="26165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9" name="Oval 38">
              <a:extLst>
                <a:ext uri="{FF2B5EF4-FFF2-40B4-BE49-F238E27FC236}">
                  <a16:creationId xmlns:a16="http://schemas.microsoft.com/office/drawing/2014/main" xmlns="" id="{CF9CEAE1-016E-4D73-A3F8-2808CEC26198}"/>
                </a:ext>
              </a:extLst>
            </p:cNvPr>
            <p:cNvSpPr/>
            <p:nvPr/>
          </p:nvSpPr>
          <p:spPr>
            <a:xfrm>
              <a:off x="1602912" y="4573820"/>
              <a:ext cx="879230" cy="896815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</a:p>
          </p:txBody>
        </p:sp>
      </p:grpSp>
      <p:sp>
        <p:nvSpPr>
          <p:cNvPr id="35" name="TextBox 12">
            <a:extLst>
              <a:ext uri="{FF2B5EF4-FFF2-40B4-BE49-F238E27FC236}">
                <a16:creationId xmlns:a16="http://schemas.microsoft.com/office/drawing/2014/main" xmlns="" id="{89AFC31F-1151-426F-77D9-BB19278807A8}"/>
              </a:ext>
            </a:extLst>
          </p:cNvPr>
          <p:cNvSpPr txBox="1"/>
          <p:nvPr/>
        </p:nvSpPr>
        <p:spPr>
          <a:xfrm>
            <a:off x="2571728" y="1950003"/>
            <a:ext cx="804134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4400" b="1" dirty="0" smtClean="0">
                <a:ln w="0"/>
                <a:solidFill>
                  <a:srgbClr val="C71A29"/>
                </a:solidFill>
                <a:latin typeface="Times New Roman" panose="02020603050405020304" pitchFamily="18" charset="0"/>
                <a:ea typeface="LNTH-LuoLuoNotangYuanTi 1" pitchFamily="2" charset="-128"/>
                <a:cs typeface="Times New Roman" panose="02020603050405020304" pitchFamily="18" charset="0"/>
              </a:rPr>
              <a:t>   </a:t>
            </a:r>
            <a:r>
              <a:rPr lang="vi-VN" sz="4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Có thể làm cho vật nóng lên hay lạnh đi </a:t>
            </a:r>
            <a:r>
              <a:rPr lang="vi-VN" sz="4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bằng cách </a:t>
            </a:r>
            <a:r>
              <a:rPr lang="vi-VN" sz="4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nào?</a:t>
            </a:r>
            <a:endParaRPr lang="en-US" sz="4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1" name="Picture 40">
            <a:hlinkClick r:id="rId7" action="ppaction://hlinksldjump"/>
            <a:extLst>
              <a:ext uri="{FF2B5EF4-FFF2-40B4-BE49-F238E27FC236}">
                <a16:creationId xmlns:a16="http://schemas.microsoft.com/office/drawing/2014/main" xmlns="" id="{0163F7C7-49B3-41A2-A8B3-DEE0122A2C56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EEEEE"/>
              </a:clrFrom>
              <a:clrTo>
                <a:srgbClr val="EEEEE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4069" y="5550854"/>
            <a:ext cx="1673277" cy="1425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7908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圆角矩形 17"/>
          <p:cNvSpPr/>
          <p:nvPr/>
        </p:nvSpPr>
        <p:spPr>
          <a:xfrm>
            <a:off x="167234" y="0"/>
            <a:ext cx="12024765" cy="6858000"/>
          </a:xfrm>
          <a:prstGeom prst="roundRect">
            <a:avLst>
              <a:gd name="adj" fmla="val 18428"/>
            </a:avLst>
          </a:prstGeom>
          <a:solidFill>
            <a:schemeClr val="bg1"/>
          </a:solidFill>
          <a:ln w="190500">
            <a:solidFill>
              <a:srgbClr val="7E430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/>
                <a:ea typeface="微软雅黑 Light" panose="020B0502040204020203" pitchFamily="34" charset="-122"/>
                <a:cs typeface="+mn-cs"/>
              </a:rPr>
              <a:t>561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等线"/>
              <a:ea typeface="微软雅黑 Light" panose="020B0502040204020203" pitchFamily="34" charset="-122"/>
              <a:cs typeface="+mn-cs"/>
            </a:endParaRP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xmlns="" id="{6F8FED80-6B13-4457-9A66-2B949F6011ED}"/>
              </a:ext>
            </a:extLst>
          </p:cNvPr>
          <p:cNvGrpSpPr/>
          <p:nvPr/>
        </p:nvGrpSpPr>
        <p:grpSpPr>
          <a:xfrm>
            <a:off x="167234" y="-16369"/>
            <a:ext cx="3296652" cy="1954340"/>
            <a:chOff x="7358773" y="3843881"/>
            <a:chExt cx="3393572" cy="2971800"/>
          </a:xfrm>
        </p:grpSpPr>
        <p:pic>
          <p:nvPicPr>
            <p:cNvPr id="36" name="Picture 8" descr="Poster illustration of cartoon truck Vector - PIXERS.UK">
              <a:hlinkClick r:id="rId3" action="ppaction://hlinksldjump"/>
              <a:extLst>
                <a:ext uri="{FF2B5EF4-FFF2-40B4-BE49-F238E27FC236}">
                  <a16:creationId xmlns:a16="http://schemas.microsoft.com/office/drawing/2014/main" xmlns="" id="{39A9BBF8-CFBA-44DB-B07C-DE525DF2196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58773" y="3843881"/>
              <a:ext cx="3393572" cy="29718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7" name="Oval 36">
              <a:extLst>
                <a:ext uri="{FF2B5EF4-FFF2-40B4-BE49-F238E27FC236}">
                  <a16:creationId xmlns:a16="http://schemas.microsoft.com/office/drawing/2014/main" xmlns="" id="{C5669DB1-7659-4755-9AEB-DD990BCAD67D}"/>
                </a:ext>
              </a:extLst>
            </p:cNvPr>
            <p:cNvSpPr/>
            <p:nvPr/>
          </p:nvSpPr>
          <p:spPr>
            <a:xfrm>
              <a:off x="9642236" y="4572910"/>
              <a:ext cx="879230" cy="896815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3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</a:p>
          </p:txBody>
        </p:sp>
      </p:grpSp>
      <p:pic>
        <p:nvPicPr>
          <p:cNvPr id="38" name="图片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921" y="1480958"/>
            <a:ext cx="11336430" cy="4458369"/>
          </a:xfrm>
          <a:prstGeom prst="rect">
            <a:avLst/>
          </a:prstGeom>
        </p:spPr>
      </p:pic>
      <p:pic>
        <p:nvPicPr>
          <p:cNvPr id="39" name="HUYENHANGRAO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213" y="5642239"/>
            <a:ext cx="11346154" cy="943812"/>
          </a:xfrm>
          <a:prstGeom prst="rect">
            <a:avLst/>
          </a:prstGeom>
        </p:spPr>
      </p:pic>
      <p:sp>
        <p:nvSpPr>
          <p:cNvPr id="40" name="Rectangle 39"/>
          <p:cNvSpPr/>
          <p:nvPr/>
        </p:nvSpPr>
        <p:spPr>
          <a:xfrm>
            <a:off x="1067694" y="2313457"/>
            <a:ext cx="10729591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vi-VN" sz="5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#9Slide03 Arima Madurai Black" panose="00000A00000000000000" pitchFamily="2" charset="0"/>
              </a:rPr>
              <a:t>Đại lượng nào đặc trưng cho sự nóng hay lạnh của </a:t>
            </a:r>
            <a:r>
              <a:rPr lang="vi-VN" sz="5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#9Slide03 Arima Madurai Black" panose="00000A00000000000000" pitchFamily="2" charset="0"/>
              </a:rPr>
              <a:t>vật?</a:t>
            </a:r>
            <a:endParaRPr lang="en-US" sz="5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  <a:cs typeface="#9Slide03 Arima Madurai Black" panose="00000A00000000000000" pitchFamily="2" charset="0"/>
            </a:endParaRPr>
          </a:p>
        </p:txBody>
      </p:sp>
      <p:pic>
        <p:nvPicPr>
          <p:cNvPr id="34" name="Picture 33">
            <a:hlinkClick r:id="rId7" action="ppaction://hlinksldjump"/>
            <a:extLst>
              <a:ext uri="{FF2B5EF4-FFF2-40B4-BE49-F238E27FC236}">
                <a16:creationId xmlns:a16="http://schemas.microsoft.com/office/drawing/2014/main" xmlns="" id="{0163F7C7-49B3-41A2-A8B3-DEE0122A2C56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EEEEEE"/>
              </a:clrFrom>
              <a:clrTo>
                <a:srgbClr val="EEEEE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4069" y="5550854"/>
            <a:ext cx="1673277" cy="1425384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803711" y="4811717"/>
            <a:ext cx="1007359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/>
            <a:r>
              <a:rPr lang="vi-VN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Người ta thường </a:t>
            </a:r>
            <a:r>
              <a:rPr lang="vi-VN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dùng theo thang nhiệt độ Xen-xi-út là độ C </a:t>
            </a:r>
            <a:r>
              <a:rPr lang="vi-V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(</a:t>
            </a:r>
            <a:r>
              <a:rPr lang="vi-VN" sz="2800" b="1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0</a:t>
            </a:r>
            <a:r>
              <a:rPr lang="vi-V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C)</a:t>
            </a:r>
            <a:endParaRPr lang="vi-VN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316907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</p:childTnLst>
        </p:cTn>
      </p:par>
    </p:tnLst>
    <p:bldLst>
      <p:bldP spid="18" grpId="0" animBg="1"/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calendar&#10;&#10;Description automatically generated">
            <a:extLst>
              <a:ext uri="{FF2B5EF4-FFF2-40B4-BE49-F238E27FC236}">
                <a16:creationId xmlns:a16="http://schemas.microsoft.com/office/drawing/2014/main" xmlns="" id="{5E669B6F-F62B-3B21-8D1F-71193BDA144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967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60144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0351"/>
          <a:stretch/>
        </p:blipFill>
        <p:spPr>
          <a:xfrm>
            <a:off x="0" y="2834724"/>
            <a:ext cx="12192000" cy="3869637"/>
          </a:xfrm>
          <a:prstGeom prst="rect">
            <a:avLst/>
          </a:prstGeom>
          <a:effectLst>
            <a:innerShdw blurRad="63500" dist="50800" dir="8100000">
              <a:prstClr val="black">
                <a:alpha val="50000"/>
              </a:prstClr>
            </a:innerShdw>
          </a:effectLst>
        </p:spPr>
      </p:pic>
      <p:pic>
        <p:nvPicPr>
          <p:cNvPr id="15" name="Picture 14">
            <a:extLst>
              <a:ext uri="{FF2B5EF4-FFF2-40B4-BE49-F238E27FC236}">
                <a16:creationId xmlns="" xmlns:a16="http://schemas.microsoft.com/office/drawing/2014/main" id="{C198B7A0-7BF7-40DA-B513-13629B91F0C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351" y="224493"/>
            <a:ext cx="1920723" cy="1920723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5357" y="0"/>
            <a:ext cx="2139044" cy="2139044"/>
          </a:xfrm>
          <a:prstGeom prst="rect">
            <a:avLst/>
          </a:prstGeom>
        </p:spPr>
      </p:pic>
      <p:sp>
        <p:nvSpPr>
          <p:cNvPr id="7" name="矩形: 圆角 13">
            <a:extLst>
              <a:ext uri="{FF2B5EF4-FFF2-40B4-BE49-F238E27FC236}">
                <a16:creationId xmlns:a16="http://schemas.microsoft.com/office/drawing/2014/main" xmlns="" id="{AD303FA0-BBC5-594C-37D1-3164BE837703}"/>
              </a:ext>
            </a:extLst>
          </p:cNvPr>
          <p:cNvSpPr/>
          <p:nvPr/>
        </p:nvSpPr>
        <p:spPr>
          <a:xfrm>
            <a:off x="922735" y="-174610"/>
            <a:ext cx="9862864" cy="1198060"/>
          </a:xfrm>
          <a:prstGeom prst="roundRect">
            <a:avLst>
              <a:gd name="adj" fmla="val 0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ECB0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lnSpc>
                <a:spcPct val="120000"/>
              </a:lnSpc>
              <a:buClr>
                <a:srgbClr val="000000"/>
              </a:buClr>
            </a:pPr>
            <a:r>
              <a:rPr lang="en-US" altLang="zh-CN" sz="2800" b="1" kern="0" dirty="0" err="1" smtClean="0">
                <a:solidFill>
                  <a:srgbClr val="0070C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Thứ</a:t>
            </a:r>
            <a:r>
              <a:rPr lang="en-US" altLang="zh-CN" sz="2800" b="1" kern="0" dirty="0">
                <a:solidFill>
                  <a:srgbClr val="0070C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 </a:t>
            </a:r>
            <a:r>
              <a:rPr lang="en-US" altLang="zh-CN" sz="2800" b="1" kern="0" dirty="0" err="1" smtClean="0">
                <a:solidFill>
                  <a:srgbClr val="0070C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ba</a:t>
            </a:r>
            <a:r>
              <a:rPr lang="en-US" altLang="zh-CN" sz="2800" b="1" kern="0" dirty="0" smtClean="0">
                <a:solidFill>
                  <a:srgbClr val="0070C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 </a:t>
            </a:r>
            <a:r>
              <a:rPr lang="en-US" altLang="zh-CN" sz="2800" b="1" kern="0" dirty="0" err="1" smtClean="0">
                <a:solidFill>
                  <a:srgbClr val="0070C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ngày</a:t>
            </a:r>
            <a:r>
              <a:rPr lang="en-US" altLang="zh-CN" sz="2800" b="1" kern="0" dirty="0" smtClean="0">
                <a:solidFill>
                  <a:srgbClr val="0070C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 26 </a:t>
            </a:r>
            <a:r>
              <a:rPr lang="en-US" altLang="zh-CN" sz="2800" b="1" kern="0" dirty="0" err="1" smtClean="0">
                <a:solidFill>
                  <a:srgbClr val="0070C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tháng</a:t>
            </a:r>
            <a:r>
              <a:rPr lang="en-US" altLang="zh-CN" sz="2800" b="1" kern="0" dirty="0">
                <a:solidFill>
                  <a:srgbClr val="0070C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 </a:t>
            </a:r>
            <a:r>
              <a:rPr lang="en-US" altLang="zh-CN" sz="2800" b="1" kern="0" dirty="0" smtClean="0">
                <a:solidFill>
                  <a:srgbClr val="0070C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11 </a:t>
            </a:r>
            <a:r>
              <a:rPr lang="en-US" altLang="zh-CN" sz="2800" b="1" kern="0" dirty="0" err="1" smtClean="0">
                <a:solidFill>
                  <a:srgbClr val="0070C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năm</a:t>
            </a:r>
            <a:r>
              <a:rPr lang="en-US" altLang="zh-CN" sz="2800" b="1" kern="0" dirty="0" smtClean="0">
                <a:solidFill>
                  <a:srgbClr val="0070C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 2024</a:t>
            </a:r>
          </a:p>
          <a:p>
            <a:pPr algn="ctr" defTabSz="1219170">
              <a:lnSpc>
                <a:spcPct val="120000"/>
              </a:lnSpc>
              <a:buClr>
                <a:srgbClr val="000000"/>
              </a:buClr>
            </a:pPr>
            <a:r>
              <a:rPr lang="en-US" altLang="zh-CN" sz="2800" b="1" u="sng" kern="0" dirty="0" err="1" smtClean="0">
                <a:solidFill>
                  <a:srgbClr val="0070C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Khoa</a:t>
            </a:r>
            <a:r>
              <a:rPr lang="en-US" altLang="zh-CN" sz="2800" b="1" u="sng" kern="0" dirty="0" smtClean="0">
                <a:solidFill>
                  <a:srgbClr val="0070C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 </a:t>
            </a:r>
            <a:r>
              <a:rPr lang="en-US" altLang="zh-CN" sz="2800" b="1" u="sng" kern="0" dirty="0" err="1" smtClean="0">
                <a:solidFill>
                  <a:srgbClr val="0070C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học</a:t>
            </a:r>
            <a:endParaRPr lang="en-US" altLang="zh-CN" sz="2400" b="1" u="sng" kern="0" dirty="0" smtClean="0">
              <a:solidFill>
                <a:srgbClr val="0070C0"/>
              </a:solidFill>
              <a:latin typeface="Times New Roman" panose="02020603050405020304" pitchFamily="18" charset="0"/>
              <a:ea typeface="Microsoft YaHei" panose="020B0503020204020204" charset="-122"/>
              <a:cs typeface="Times New Roman" panose="02020603050405020304" pitchFamily="18" charset="0"/>
              <a:sym typeface="迷你简细行楷" panose="02010609000101010101" charset="-122"/>
            </a:endParaRPr>
          </a:p>
        </p:txBody>
      </p:sp>
      <p:sp>
        <p:nvSpPr>
          <p:cNvPr id="8" name="矩形: 圆角 13">
            <a:extLst>
              <a:ext uri="{FF2B5EF4-FFF2-40B4-BE49-F238E27FC236}">
                <a16:creationId xmlns:a16="http://schemas.microsoft.com/office/drawing/2014/main" xmlns="" id="{AD303FA0-BBC5-594C-37D1-3164BE837703}"/>
              </a:ext>
            </a:extLst>
          </p:cNvPr>
          <p:cNvSpPr/>
          <p:nvPr/>
        </p:nvSpPr>
        <p:spPr>
          <a:xfrm>
            <a:off x="1164568" y="636388"/>
            <a:ext cx="9862864" cy="1198060"/>
          </a:xfrm>
          <a:prstGeom prst="roundRect">
            <a:avLst>
              <a:gd name="adj" fmla="val 0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ECB0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lnSpc>
                <a:spcPct val="120000"/>
              </a:lnSpc>
              <a:buClr>
                <a:srgbClr val="000000"/>
              </a:buClr>
            </a:pPr>
            <a:r>
              <a:rPr lang="en-US" altLang="zh-CN" sz="3600" b="1" kern="0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Nhiệt</a:t>
            </a:r>
            <a:r>
              <a:rPr lang="en-US" altLang="zh-CN" sz="3600" b="1" kern="0" dirty="0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 </a:t>
            </a:r>
            <a:r>
              <a:rPr lang="en-US" altLang="zh-CN" sz="3600" b="1" kern="0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đô</a:t>
            </a:r>
            <a:r>
              <a:rPr lang="en-US" altLang="zh-CN" sz="3600" b="1" kern="0" dirty="0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̣ </a:t>
            </a:r>
            <a:r>
              <a:rPr lang="en-US" altLang="zh-CN" sz="3600" b="1" kern="0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va</a:t>
            </a:r>
            <a:r>
              <a:rPr lang="en-US" altLang="zh-CN" sz="3600" b="1" kern="0" dirty="0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̀ </a:t>
            </a:r>
            <a:r>
              <a:rPr lang="en-US" altLang="zh-CN" sz="3600" b="1" kern="0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sư</a:t>
            </a:r>
            <a:r>
              <a:rPr lang="en-US" altLang="zh-CN" sz="3600" b="1" kern="0" dirty="0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̣ </a:t>
            </a:r>
            <a:r>
              <a:rPr lang="en-US" altLang="zh-CN" sz="3600" b="1" kern="0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truyền</a:t>
            </a:r>
            <a:r>
              <a:rPr lang="en-US" altLang="zh-CN" sz="3600" b="1" kern="0" dirty="0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 </a:t>
            </a:r>
            <a:r>
              <a:rPr lang="en-US" altLang="zh-CN" sz="3600" b="1" kern="0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nhiệt</a:t>
            </a:r>
            <a:r>
              <a:rPr lang="en-US" altLang="zh-CN" sz="3600" b="1" kern="0" dirty="0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  ( </a:t>
            </a:r>
            <a:r>
              <a:rPr lang="en-US" altLang="zh-CN" sz="3600" b="1" kern="0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Tiết</a:t>
            </a:r>
            <a:r>
              <a:rPr lang="en-US" altLang="zh-CN" sz="3600" b="1" kern="0" dirty="0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 1)</a:t>
            </a:r>
            <a:endParaRPr lang="en-US" altLang="zh-CN" sz="3600" b="1" kern="0" dirty="0">
              <a:solidFill>
                <a:srgbClr val="FF0000"/>
              </a:solidFill>
              <a:latin typeface="Times New Roman" panose="02020603050405020304" pitchFamily="18" charset="0"/>
              <a:ea typeface="Microsoft YaHei" panose="020B0503020204020204" charset="-122"/>
              <a:cs typeface="Times New Roman" panose="02020603050405020304" pitchFamily="18" charset="0"/>
              <a:sym typeface="迷你简细行楷" panose="02010609000101010101" charset="-122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98758875-9E39-A373-6F99-3F8391FDFE0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6973" y="2038135"/>
            <a:ext cx="6794616" cy="2668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6411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ounded Rectangle 11">
            <a:extLst>
              <a:ext uri="{FF2B5EF4-FFF2-40B4-BE49-F238E27FC236}">
                <a16:creationId xmlns="" xmlns:a16="http://schemas.microsoft.com/office/drawing/2014/main" id="{5450FA93-27F7-4DC1-A1AA-105A8D54F622}"/>
              </a:ext>
            </a:extLst>
          </p:cNvPr>
          <p:cNvSpPr/>
          <p:nvPr/>
        </p:nvSpPr>
        <p:spPr>
          <a:xfrm>
            <a:off x="217714" y="2024432"/>
            <a:ext cx="11756571" cy="2547568"/>
          </a:xfrm>
          <a:prstGeom prst="roundRect">
            <a:avLst/>
          </a:prstGeom>
          <a:solidFill>
            <a:schemeClr val="bg1">
              <a:alpha val="68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微软雅黑"/>
              <a:cs typeface="+mn-cs"/>
            </a:endParaRPr>
          </a:p>
        </p:txBody>
      </p:sp>
      <p:pic>
        <p:nvPicPr>
          <p:cNvPr id="24" name="HUYENHANGRAO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" y="5843514"/>
            <a:ext cx="12190413" cy="1014040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125373F3-9AD6-FBCB-04FB-A68DF9358E54}"/>
              </a:ext>
            </a:extLst>
          </p:cNvPr>
          <p:cNvSpPr txBox="1"/>
          <p:nvPr/>
        </p:nvSpPr>
        <p:spPr>
          <a:xfrm>
            <a:off x="408213" y="2365529"/>
            <a:ext cx="1116874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5400" b="1" dirty="0" err="1">
                <a:solidFill>
                  <a:srgbClr val="FF00FF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Hoạt</a:t>
            </a:r>
            <a:r>
              <a:rPr lang="en-US" sz="5400" b="1" dirty="0">
                <a:solidFill>
                  <a:srgbClr val="FF00FF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dirty="0" err="1">
                <a:solidFill>
                  <a:srgbClr val="FF00FF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động</a:t>
            </a:r>
            <a:r>
              <a:rPr lang="en-US" sz="5400" b="1" dirty="0">
                <a:solidFill>
                  <a:srgbClr val="FF00FF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1</a:t>
            </a:r>
            <a:r>
              <a:rPr lang="en-US" sz="5400" b="1" dirty="0" smtClean="0">
                <a:solidFill>
                  <a:srgbClr val="FF00FF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: </a:t>
            </a:r>
            <a:r>
              <a:rPr lang="en-US" sz="5400" b="1" dirty="0" err="1" smtClean="0">
                <a:solidFill>
                  <a:srgbClr val="FF00FF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Nóng</a:t>
            </a:r>
            <a:r>
              <a:rPr lang="en-US" sz="5400" b="1" dirty="0" smtClean="0">
                <a:solidFill>
                  <a:srgbClr val="FF00FF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 </a:t>
            </a:r>
            <a:r>
              <a:rPr lang="en-US" sz="5400" b="1" dirty="0" err="1" smtClean="0">
                <a:solidFill>
                  <a:srgbClr val="FF00FF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lạnh</a:t>
            </a:r>
            <a:r>
              <a:rPr lang="en-US" sz="5400" b="1" dirty="0" smtClean="0">
                <a:solidFill>
                  <a:srgbClr val="FF00FF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dirty="0" err="1" smtClean="0">
                <a:solidFill>
                  <a:srgbClr val="FF00FF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va</a:t>
            </a:r>
            <a:r>
              <a:rPr lang="en-US" sz="5400" b="1" dirty="0" smtClean="0">
                <a:solidFill>
                  <a:srgbClr val="FF00FF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̀ </a:t>
            </a:r>
            <a:r>
              <a:rPr lang="en-US" sz="5400" b="1" dirty="0" err="1" smtClean="0">
                <a:solidFill>
                  <a:srgbClr val="FF00FF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nhiệt</a:t>
            </a:r>
            <a:r>
              <a:rPr lang="en-US" sz="5400" b="1" dirty="0" smtClean="0">
                <a:solidFill>
                  <a:srgbClr val="FF00FF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dirty="0" err="1" smtClean="0">
                <a:solidFill>
                  <a:srgbClr val="FF00FF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đô</a:t>
            </a:r>
            <a:r>
              <a:rPr lang="en-US" sz="5400" b="1" dirty="0" smtClean="0">
                <a:solidFill>
                  <a:srgbClr val="FF00FF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̣</a:t>
            </a: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srgbClr val="FF00FF"/>
              </a:solidFill>
              <a:effectLst/>
              <a:uLnTx/>
              <a:uFillTx/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矩形: 圆角 13">
            <a:extLst>
              <a:ext uri="{FF2B5EF4-FFF2-40B4-BE49-F238E27FC236}">
                <a16:creationId xmlns:a16="http://schemas.microsoft.com/office/drawing/2014/main" xmlns="" id="{AD303FA0-BBC5-594C-37D1-3164BE837703}"/>
              </a:ext>
            </a:extLst>
          </p:cNvPr>
          <p:cNvSpPr/>
          <p:nvPr/>
        </p:nvSpPr>
        <p:spPr>
          <a:xfrm>
            <a:off x="922735" y="-174610"/>
            <a:ext cx="9862864" cy="1198060"/>
          </a:xfrm>
          <a:prstGeom prst="roundRect">
            <a:avLst>
              <a:gd name="adj" fmla="val 0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ECB0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lnSpc>
                <a:spcPct val="120000"/>
              </a:lnSpc>
              <a:buClr>
                <a:srgbClr val="000000"/>
              </a:buClr>
            </a:pPr>
            <a:r>
              <a:rPr lang="en-US" altLang="zh-CN" sz="2800" b="1" kern="0" dirty="0" err="1" smtClean="0">
                <a:solidFill>
                  <a:srgbClr val="0070C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Thứ</a:t>
            </a:r>
            <a:r>
              <a:rPr lang="en-US" altLang="zh-CN" sz="2800" b="1" kern="0" dirty="0">
                <a:solidFill>
                  <a:srgbClr val="0070C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 </a:t>
            </a:r>
            <a:r>
              <a:rPr lang="en-US" altLang="zh-CN" sz="2800" b="1" kern="0" dirty="0" err="1" smtClean="0">
                <a:solidFill>
                  <a:srgbClr val="0070C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ba</a:t>
            </a:r>
            <a:r>
              <a:rPr lang="en-US" altLang="zh-CN" sz="2800" b="1" kern="0" dirty="0" smtClean="0">
                <a:solidFill>
                  <a:srgbClr val="0070C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 </a:t>
            </a:r>
            <a:r>
              <a:rPr lang="en-US" altLang="zh-CN" sz="2800" b="1" kern="0" dirty="0" err="1" smtClean="0">
                <a:solidFill>
                  <a:srgbClr val="0070C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ngày</a:t>
            </a:r>
            <a:r>
              <a:rPr lang="en-US" altLang="zh-CN" sz="2800" b="1" kern="0" dirty="0" smtClean="0">
                <a:solidFill>
                  <a:srgbClr val="0070C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 26  </a:t>
            </a:r>
            <a:r>
              <a:rPr lang="en-US" altLang="zh-CN" sz="2800" b="1" kern="0" dirty="0" err="1" smtClean="0">
                <a:solidFill>
                  <a:srgbClr val="0070C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tháng</a:t>
            </a:r>
            <a:r>
              <a:rPr lang="en-US" altLang="zh-CN" sz="2800" b="1" kern="0" dirty="0">
                <a:solidFill>
                  <a:srgbClr val="0070C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 </a:t>
            </a:r>
            <a:r>
              <a:rPr lang="en-US" altLang="zh-CN" sz="2800" b="1" kern="0" dirty="0" smtClean="0">
                <a:solidFill>
                  <a:srgbClr val="0070C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11 </a:t>
            </a:r>
            <a:r>
              <a:rPr lang="en-US" altLang="zh-CN" sz="2800" b="1" kern="0" dirty="0" err="1" smtClean="0">
                <a:solidFill>
                  <a:srgbClr val="0070C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năm</a:t>
            </a:r>
            <a:r>
              <a:rPr lang="en-US" altLang="zh-CN" sz="2800" b="1" kern="0" dirty="0" smtClean="0">
                <a:solidFill>
                  <a:srgbClr val="0070C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 2024</a:t>
            </a:r>
          </a:p>
          <a:p>
            <a:pPr algn="ctr" defTabSz="1219170">
              <a:lnSpc>
                <a:spcPct val="120000"/>
              </a:lnSpc>
              <a:buClr>
                <a:srgbClr val="000000"/>
              </a:buClr>
            </a:pPr>
            <a:r>
              <a:rPr lang="en-US" altLang="zh-CN" sz="2800" b="1" u="sng" kern="0" dirty="0" err="1">
                <a:solidFill>
                  <a:srgbClr val="0070C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Khoa</a:t>
            </a:r>
            <a:r>
              <a:rPr lang="en-US" altLang="zh-CN" sz="2800" b="1" u="sng" kern="0" dirty="0">
                <a:solidFill>
                  <a:srgbClr val="0070C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 </a:t>
            </a:r>
            <a:r>
              <a:rPr lang="en-US" altLang="zh-CN" sz="2800" b="1" u="sng" kern="0" dirty="0" err="1">
                <a:solidFill>
                  <a:srgbClr val="0070C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học</a:t>
            </a:r>
            <a:endParaRPr lang="en-US" altLang="zh-CN" sz="2400" b="1" u="sng" kern="0" dirty="0">
              <a:solidFill>
                <a:srgbClr val="0070C0"/>
              </a:solidFill>
              <a:latin typeface="Times New Roman" panose="02020603050405020304" pitchFamily="18" charset="0"/>
              <a:ea typeface="Microsoft YaHei" panose="020B0503020204020204" charset="-122"/>
              <a:cs typeface="Times New Roman" panose="02020603050405020304" pitchFamily="18" charset="0"/>
              <a:sym typeface="迷你简细行楷" panose="02010609000101010101" charset="-122"/>
            </a:endParaRPr>
          </a:p>
        </p:txBody>
      </p:sp>
      <p:sp>
        <p:nvSpPr>
          <p:cNvPr id="8" name="矩形: 圆角 13">
            <a:extLst>
              <a:ext uri="{FF2B5EF4-FFF2-40B4-BE49-F238E27FC236}">
                <a16:creationId xmlns:a16="http://schemas.microsoft.com/office/drawing/2014/main" xmlns="" id="{AD303FA0-BBC5-594C-37D1-3164BE837703}"/>
              </a:ext>
            </a:extLst>
          </p:cNvPr>
          <p:cNvSpPr/>
          <p:nvPr/>
        </p:nvSpPr>
        <p:spPr>
          <a:xfrm>
            <a:off x="1164568" y="636388"/>
            <a:ext cx="9862864" cy="1198060"/>
          </a:xfrm>
          <a:prstGeom prst="roundRect">
            <a:avLst>
              <a:gd name="adj" fmla="val 0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ECB0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lnSpc>
                <a:spcPct val="120000"/>
              </a:lnSpc>
              <a:buClr>
                <a:srgbClr val="000000"/>
              </a:buClr>
            </a:pPr>
            <a:r>
              <a:rPr lang="en-US" altLang="zh-CN" sz="3600" b="1" kern="0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Nhiệt</a:t>
            </a:r>
            <a:r>
              <a:rPr lang="en-US" altLang="zh-CN" sz="3600" b="1" kern="0" dirty="0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 </a:t>
            </a:r>
            <a:r>
              <a:rPr lang="en-US" altLang="zh-CN" sz="3600" b="1" kern="0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đô</a:t>
            </a:r>
            <a:r>
              <a:rPr lang="en-US" altLang="zh-CN" sz="3600" b="1" kern="0" dirty="0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̣ </a:t>
            </a:r>
            <a:r>
              <a:rPr lang="en-US" altLang="zh-CN" sz="3600" b="1" kern="0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va</a:t>
            </a:r>
            <a:r>
              <a:rPr lang="en-US" altLang="zh-CN" sz="3600" b="1" kern="0" dirty="0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̀ </a:t>
            </a:r>
            <a:r>
              <a:rPr lang="en-US" altLang="zh-CN" sz="3600" b="1" kern="0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sư</a:t>
            </a:r>
            <a:r>
              <a:rPr lang="en-US" altLang="zh-CN" sz="3600" b="1" kern="0" dirty="0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̣ </a:t>
            </a:r>
            <a:r>
              <a:rPr lang="en-US" altLang="zh-CN" sz="3600" b="1" kern="0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truyền</a:t>
            </a:r>
            <a:r>
              <a:rPr lang="en-US" altLang="zh-CN" sz="3600" b="1" kern="0" dirty="0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 </a:t>
            </a:r>
            <a:r>
              <a:rPr lang="en-US" altLang="zh-CN" sz="3600" b="1" kern="0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nhiệt</a:t>
            </a:r>
            <a:r>
              <a:rPr lang="en-US" altLang="zh-CN" sz="3600" b="1" kern="0" dirty="0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  ( </a:t>
            </a:r>
            <a:r>
              <a:rPr lang="en-US" altLang="zh-CN" sz="3600" b="1" kern="0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Tiết</a:t>
            </a:r>
            <a:r>
              <a:rPr lang="en-US" altLang="zh-CN" sz="3600" b="1" kern="0" dirty="0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 1)</a:t>
            </a:r>
            <a:endParaRPr lang="en-US" altLang="zh-CN" sz="3600" b="1" kern="0" dirty="0">
              <a:solidFill>
                <a:srgbClr val="FF0000"/>
              </a:solidFill>
              <a:latin typeface="Times New Roman" panose="02020603050405020304" pitchFamily="18" charset="0"/>
              <a:ea typeface="Microsoft YaHei" panose="020B0503020204020204" charset="-122"/>
              <a:cs typeface="Times New Roman" panose="02020603050405020304" pitchFamily="18" charset="0"/>
              <a:sym typeface="迷你简细行楷" panose="02010609000101010101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41151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ainting of a field of flowers&#10;&#10;Description automatically generated">
            <a:extLst>
              <a:ext uri="{FF2B5EF4-FFF2-40B4-BE49-F238E27FC236}">
                <a16:creationId xmlns:a16="http://schemas.microsoft.com/office/drawing/2014/main" xmlns="" id="{D9825902-4039-4DA5-5FA4-68F90BE735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xmlns="" id="{60CA445E-1084-10F2-C302-594FE9B1019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5907"/>
            </a:avLst>
          </a:prstGeom>
          <a:solidFill>
            <a:schemeClr val="bg1">
              <a:alpha val="96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xmlns="" id="{630A500C-B884-4A07-E912-1232931B4E88}"/>
              </a:ext>
            </a:extLst>
          </p:cNvPr>
          <p:cNvSpPr/>
          <p:nvPr/>
        </p:nvSpPr>
        <p:spPr>
          <a:xfrm>
            <a:off x="389966" y="499744"/>
            <a:ext cx="10690412" cy="515084"/>
          </a:xfrm>
          <a:prstGeom prst="roundRect">
            <a:avLst>
              <a:gd name="adj" fmla="val 12736"/>
            </a:avLst>
          </a:prstGeom>
          <a:solidFill>
            <a:schemeClr val="accent6">
              <a:lumMod val="20000"/>
              <a:lumOff val="80000"/>
              <a:alpha val="95294"/>
            </a:schemeClr>
          </a:solidFill>
          <a:ln w="76200">
            <a:solidFill>
              <a:srgbClr val="00CC00"/>
            </a:solidFill>
            <a:prstDash val="dash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Đọc</a:t>
            </a:r>
            <a:r>
              <a:rPr lang="en-US" sz="4000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thông</a:t>
            </a:r>
            <a:r>
              <a:rPr lang="en-US" sz="40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tin </a:t>
            </a:r>
            <a:r>
              <a:rPr lang="en-US" sz="4000" b="1" dirty="0" err="1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sách</a:t>
            </a:r>
            <a:r>
              <a:rPr lang="en-US" sz="40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giáo</a:t>
            </a:r>
            <a:r>
              <a:rPr lang="en-US" sz="40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khoa</a:t>
            </a:r>
            <a:r>
              <a:rPr lang="en-US" sz="40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trang</a:t>
            </a:r>
            <a:r>
              <a:rPr lang="en-US" sz="40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45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1ABA3B54-32B0-4178-8E53-162BEA70B7A3}"/>
              </a:ext>
            </a:extLst>
          </p:cNvPr>
          <p:cNvSpPr txBox="1"/>
          <p:nvPr/>
        </p:nvSpPr>
        <p:spPr>
          <a:xfrm>
            <a:off x="87406" y="1514572"/>
            <a:ext cx="12017187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/>
            <a:r>
              <a:rPr lang="vi-VN" sz="4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	Nhiệt </a:t>
            </a:r>
            <a:r>
              <a:rPr lang="vi-VN" sz="4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độ của một vật cho biết sự nóng, lạnh của vật đó. </a:t>
            </a:r>
            <a:r>
              <a:rPr lang="vi-VN" sz="4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Vật nóng hơn có nhiệt độ cao hơn, vật lạnh hơn có nhiệt độ thấp hơn</a:t>
            </a:r>
            <a:r>
              <a:rPr lang="vi-VN" sz="4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. Nhiệt kế là dụng cụ đo nhiệt độ, đơn vị</a:t>
            </a:r>
            <a:r>
              <a:rPr lang="en-US" sz="4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vi-VN" sz="4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đo nhiệt độ thường dùng theo thang nhiệt độ Xen-xi-út là độ C, kí hiệu </a:t>
            </a:r>
            <a:r>
              <a:rPr lang="vi-VN" sz="4800" b="1" baseline="30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0</a:t>
            </a:r>
            <a:r>
              <a:rPr lang="vi-VN" sz="4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</a:t>
            </a:r>
            <a:r>
              <a:rPr lang="vi-VN" sz="4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1507280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7">
            <a:extLst>
              <a:ext uri="{FF2B5EF4-FFF2-40B4-BE49-F238E27FC236}">
                <a16:creationId xmlns:a16="http://schemas.microsoft.com/office/drawing/2014/main" xmlns="" id="{CF0B3CA7-5D19-420B-8548-FB680904D29B}"/>
              </a:ext>
            </a:extLst>
          </p:cNvPr>
          <p:cNvGrpSpPr/>
          <p:nvPr/>
        </p:nvGrpSpPr>
        <p:grpSpPr>
          <a:xfrm>
            <a:off x="8678700" y="568026"/>
            <a:ext cx="3237830" cy="5244565"/>
            <a:chOff x="9205719" y="1452880"/>
            <a:chExt cx="2281600" cy="5244565"/>
          </a:xfrm>
        </p:grpSpPr>
        <p:sp>
          <p:nvSpPr>
            <p:cNvPr id="23" name="Rounded Rectangle 13">
              <a:extLst>
                <a:ext uri="{FF2B5EF4-FFF2-40B4-BE49-F238E27FC236}">
                  <a16:creationId xmlns:a16="http://schemas.microsoft.com/office/drawing/2014/main" xmlns="" id="{7DA9ABC0-8136-4D24-B69F-0A6D45C53B46}"/>
                </a:ext>
              </a:extLst>
            </p:cNvPr>
            <p:cNvSpPr/>
            <p:nvPr/>
          </p:nvSpPr>
          <p:spPr>
            <a:xfrm>
              <a:off x="9205719" y="2663290"/>
              <a:ext cx="1892811" cy="4034155"/>
            </a:xfrm>
            <a:prstGeom prst="roundRect">
              <a:avLst/>
            </a:prstGeom>
            <a:gradFill>
              <a:gsLst>
                <a:gs pos="0">
                  <a:srgbClr val="CC00FF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0"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anchor="ctr" anchorCtr="0" compatLnSpc="1">
              <a:norm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  <a:sym typeface="+mn-ea"/>
                </a:rPr>
                <a:t>. </a:t>
              </a:r>
              <a:r>
                <a:rPr lang="en-US" sz="2800" dirty="0">
                  <a:solidFill>
                    <a:schemeClr val="tx2"/>
                  </a:solidFill>
                  <a:latin typeface="Times New Roman" panose="02020603050405020304" pitchFamily="18" charset="0"/>
                  <a:ea typeface="+mj-ea"/>
                  <a:cs typeface="Times New Roman" panose="02020603050405020304" pitchFamily="18" charset="0"/>
                  <a:sym typeface="+mn-ea"/>
                </a:rPr>
                <a:t>  </a:t>
              </a:r>
              <a:endParaRPr lang="zh-CN" altLang="en-US" sz="2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13" name="Down Arrow 21">
              <a:hlinkClick r:id="rId2" action="ppaction://hlinksldjump"/>
              <a:extLst>
                <a:ext uri="{FF2B5EF4-FFF2-40B4-BE49-F238E27FC236}">
                  <a16:creationId xmlns:a16="http://schemas.microsoft.com/office/drawing/2014/main" xmlns="" id="{CF91E9D6-939C-4B4A-847C-3F4E73BC0399}"/>
                </a:ext>
              </a:extLst>
            </p:cNvPr>
            <p:cNvSpPr/>
            <p:nvPr/>
          </p:nvSpPr>
          <p:spPr>
            <a:xfrm>
              <a:off x="10424644" y="1452880"/>
              <a:ext cx="205105" cy="1198245"/>
            </a:xfrm>
            <a:prstGeom prst="downArrow">
              <a:avLst>
                <a:gd name="adj1" fmla="val 50000"/>
                <a:gd name="adj2" fmla="val 46073"/>
              </a:avLst>
            </a:prstGeom>
            <a:gradFill rotWithShape="0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00" scaled="1"/>
            </a:gradFill>
            <a:ln w="95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none" lIns="91440" tIns="45720" rIns="91440" bIns="45720" numCol="1" anchor="ctr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latin typeface="Arial" panose="020B0604020202020204" pitchFamily="34" charset="0"/>
                <a:ea typeface="SimSun" panose="02010600030101010101" pitchFamily="2" charset="-122"/>
              </a:endParaRPr>
            </a:p>
          </p:txBody>
        </p:sp>
        <p:sp>
          <p:nvSpPr>
            <p:cNvPr id="11" name="Rounded Rectangle 15">
              <a:extLst>
                <a:ext uri="{FF2B5EF4-FFF2-40B4-BE49-F238E27FC236}">
                  <a16:creationId xmlns:a16="http://schemas.microsoft.com/office/drawing/2014/main" xmlns="" id="{8FBE7D0D-4AAD-4E96-9F6A-0AC72BF2E023}"/>
                </a:ext>
              </a:extLst>
            </p:cNvPr>
            <p:cNvSpPr/>
            <p:nvPr/>
          </p:nvSpPr>
          <p:spPr>
            <a:xfrm>
              <a:off x="9361968" y="2651125"/>
              <a:ext cx="2125351" cy="4034155"/>
            </a:xfrm>
            <a:prstGeom prst="roundRect">
              <a:avLst/>
            </a:prstGeom>
            <a:solidFill>
              <a:srgbClr val="D1D1F0"/>
            </a:solidFill>
            <a:ln w="9525" cap="flat" cmpd="sng" algn="ctr">
              <a:solidFill>
                <a:schemeClr val="accent2">
                  <a:lumMod val="20000"/>
                  <a:lumOff val="8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anchor="ctr" anchorCtr="0" compatLnSpc="1">
              <a:normAutofit/>
            </a:bodyPr>
            <a:lstStyle/>
            <a:p>
              <a:pPr algn="ctr"/>
              <a:endParaRPr lang="en-US" sz="2800" dirty="0">
                <a:solidFill>
                  <a:srgbClr val="0409BB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5" name="Group 2">
            <a:extLst>
              <a:ext uri="{FF2B5EF4-FFF2-40B4-BE49-F238E27FC236}">
                <a16:creationId xmlns:a16="http://schemas.microsoft.com/office/drawing/2014/main" xmlns="" id="{91C105AA-EAAA-48C4-97C5-C3238DA1D1C0}"/>
              </a:ext>
            </a:extLst>
          </p:cNvPr>
          <p:cNvGrpSpPr/>
          <p:nvPr/>
        </p:nvGrpSpPr>
        <p:grpSpPr>
          <a:xfrm>
            <a:off x="5606032" y="432379"/>
            <a:ext cx="2836903" cy="5300804"/>
            <a:chOff x="4700968" y="1384476"/>
            <a:chExt cx="2269870" cy="5300804"/>
          </a:xfrm>
        </p:grpSpPr>
        <p:sp>
          <p:nvSpPr>
            <p:cNvPr id="21" name="Rounded Rectangle 13">
              <a:extLst>
                <a:ext uri="{FF2B5EF4-FFF2-40B4-BE49-F238E27FC236}">
                  <a16:creationId xmlns:a16="http://schemas.microsoft.com/office/drawing/2014/main" xmlns="" id="{57BF7BE2-B919-4444-B95D-93D04EF95385}"/>
                </a:ext>
              </a:extLst>
            </p:cNvPr>
            <p:cNvSpPr/>
            <p:nvPr/>
          </p:nvSpPr>
          <p:spPr>
            <a:xfrm>
              <a:off x="4700968" y="2651125"/>
              <a:ext cx="1797212" cy="4034155"/>
            </a:xfrm>
            <a:prstGeom prst="roundRect">
              <a:avLst/>
            </a:prstGeom>
            <a:gradFill>
              <a:gsLst>
                <a:gs pos="0">
                  <a:srgbClr val="CC00FF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0"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anchor="ctr" anchorCtr="0" compatLnSpc="1">
              <a:norm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3200" dirty="0">
                  <a:latin typeface="Times New Roman" panose="02020603050405020304" pitchFamily="18" charset="0"/>
                  <a:cs typeface="Times New Roman" panose="02020603050405020304" pitchFamily="18" charset="0"/>
                  <a:sym typeface="+mn-ea"/>
                </a:rPr>
                <a:t>. </a:t>
              </a:r>
              <a:r>
                <a:rPr lang="en-US" sz="3200" dirty="0">
                  <a:solidFill>
                    <a:schemeClr val="tx2"/>
                  </a:solidFill>
                  <a:latin typeface="Times New Roman" panose="02020603050405020304" pitchFamily="18" charset="0"/>
                  <a:ea typeface="+mj-ea"/>
                  <a:cs typeface="Times New Roman" panose="02020603050405020304" pitchFamily="18" charset="0"/>
                  <a:sym typeface="+mn-ea"/>
                </a:rPr>
                <a:t>  </a:t>
              </a:r>
              <a:endParaRPr lang="zh-CN" altLang="en-US" sz="32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16" name="Rounded Rectangle 15"/>
            <p:cNvSpPr/>
            <p:nvPr/>
          </p:nvSpPr>
          <p:spPr>
            <a:xfrm>
              <a:off x="4729963" y="2621632"/>
              <a:ext cx="2240875" cy="4034155"/>
            </a:xfrm>
            <a:prstGeom prst="roundRect">
              <a:avLst/>
            </a:prstGeom>
            <a:solidFill>
              <a:srgbClr val="D1D1F0"/>
            </a:solidFill>
            <a:ln w="9525" cap="flat" cmpd="sng" algn="ctr">
              <a:solidFill>
                <a:schemeClr val="accent2">
                  <a:lumMod val="20000"/>
                  <a:lumOff val="8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anchor="ctr" anchorCtr="0" compatLnSpc="1">
              <a:normAutofit lnSpcReduction="10000"/>
            </a:bodyPr>
            <a:lstStyle/>
            <a:p>
              <a:pPr lvl="0" algn="ctr"/>
              <a:r>
                <a:rPr lang="vi-VN" sz="3200" b="1" dirty="0" smtClean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Đơn vị</a:t>
              </a:r>
              <a:r>
                <a:rPr lang="en-US" sz="3200" b="1" dirty="0" smtClean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 </a:t>
              </a:r>
              <a:r>
                <a:rPr lang="vi-VN" sz="3200" b="1" dirty="0" smtClean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đo nhiệt độ thường dùng theo thang nhiệt độ Xen-xi-út là độ C, kí hiệu </a:t>
              </a:r>
              <a:r>
                <a:rPr lang="vi-VN" sz="3200" b="1" baseline="30000" dirty="0" smtClean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0</a:t>
              </a:r>
              <a:r>
                <a:rPr lang="vi-VN" sz="3200" b="1" dirty="0" smtClean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C.</a:t>
              </a:r>
              <a:endParaRPr lang="vi-VN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2" name="Down Arrow 21">
              <a:hlinkClick r:id="rId3" action="ppaction://hlinksldjump"/>
            </p:cNvPr>
            <p:cNvSpPr/>
            <p:nvPr/>
          </p:nvSpPr>
          <p:spPr>
            <a:xfrm>
              <a:off x="5716097" y="1384476"/>
              <a:ext cx="205105" cy="1198245"/>
            </a:xfrm>
            <a:prstGeom prst="downArrow">
              <a:avLst>
                <a:gd name="adj1" fmla="val 50000"/>
                <a:gd name="adj2" fmla="val 46073"/>
              </a:avLst>
            </a:prstGeom>
            <a:gradFill rotWithShape="0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00" scaled="1"/>
            </a:gradFill>
            <a:ln w="95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none" lIns="91440" tIns="45720" rIns="91440" bIns="45720" numCol="1" anchor="ctr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320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6" name="Group 8">
            <a:extLst>
              <a:ext uri="{FF2B5EF4-FFF2-40B4-BE49-F238E27FC236}">
                <a16:creationId xmlns:a16="http://schemas.microsoft.com/office/drawing/2014/main" xmlns="" id="{BCD2758F-CA9E-47E3-88C8-B199D7F4658F}"/>
              </a:ext>
            </a:extLst>
          </p:cNvPr>
          <p:cNvGrpSpPr/>
          <p:nvPr/>
        </p:nvGrpSpPr>
        <p:grpSpPr>
          <a:xfrm>
            <a:off x="2589691" y="386200"/>
            <a:ext cx="2780577" cy="5308905"/>
            <a:chOff x="1634076" y="762513"/>
            <a:chExt cx="2334678" cy="5308905"/>
          </a:xfrm>
        </p:grpSpPr>
        <p:sp>
          <p:nvSpPr>
            <p:cNvPr id="19" name="Rounded Rectangle 13">
              <a:extLst>
                <a:ext uri="{FF2B5EF4-FFF2-40B4-BE49-F238E27FC236}">
                  <a16:creationId xmlns:a16="http://schemas.microsoft.com/office/drawing/2014/main" xmlns="" id="{F118A5BC-E4A4-44A3-BF7E-3483CB801657}"/>
                </a:ext>
              </a:extLst>
            </p:cNvPr>
            <p:cNvSpPr/>
            <p:nvPr/>
          </p:nvSpPr>
          <p:spPr>
            <a:xfrm>
              <a:off x="1634076" y="1978278"/>
              <a:ext cx="2000885" cy="4093140"/>
            </a:xfrm>
            <a:prstGeom prst="roundRect">
              <a:avLst/>
            </a:prstGeom>
            <a:gradFill>
              <a:gsLst>
                <a:gs pos="0">
                  <a:srgbClr val="CC00FF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0"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anchor="ctr" anchorCtr="0" compatLnSpc="1">
              <a:norm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3200" dirty="0">
                  <a:latin typeface="Times New Roman" panose="02020603050405020304" pitchFamily="18" charset="0"/>
                  <a:cs typeface="Times New Roman" panose="02020603050405020304" pitchFamily="18" charset="0"/>
                  <a:sym typeface="+mn-ea"/>
                </a:rPr>
                <a:t>. </a:t>
              </a:r>
              <a:r>
                <a:rPr lang="en-US" sz="3200" dirty="0">
                  <a:solidFill>
                    <a:schemeClr val="tx2"/>
                  </a:solidFill>
                  <a:latin typeface="Times New Roman" panose="02020603050405020304" pitchFamily="18" charset="0"/>
                  <a:ea typeface="+mj-ea"/>
                  <a:cs typeface="Times New Roman" panose="02020603050405020304" pitchFamily="18" charset="0"/>
                  <a:sym typeface="+mn-ea"/>
                </a:rPr>
                <a:t>  </a:t>
              </a:r>
              <a:endParaRPr lang="zh-CN" altLang="en-US" sz="32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15" name="Rounded Rectangle 14"/>
            <p:cNvSpPr/>
            <p:nvPr/>
          </p:nvSpPr>
          <p:spPr>
            <a:xfrm>
              <a:off x="1862459" y="1978278"/>
              <a:ext cx="2106295" cy="4093140"/>
            </a:xfrm>
            <a:prstGeom prst="roundRect">
              <a:avLst/>
            </a:prstGeom>
            <a:solidFill>
              <a:srgbClr val="D1D1F0"/>
            </a:solidFill>
            <a:ln w="9525" cap="flat" cmpd="sng" algn="ctr">
              <a:solidFill>
                <a:schemeClr val="accent2">
                  <a:lumMod val="20000"/>
                  <a:lumOff val="8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anchor="ctr" anchorCtr="0" compatLnSpc="1">
              <a:norm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vi-VN" sz="3200" b="1" dirty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Nhiệt kế là dụng cụ đo nhiệt độ</a:t>
              </a:r>
              <a:endParaRPr lang="en-US" sz="3200" dirty="0">
                <a:solidFill>
                  <a:srgbClr val="0409BB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8" name="Down Arrow 17"/>
            <p:cNvSpPr/>
            <p:nvPr/>
          </p:nvSpPr>
          <p:spPr>
            <a:xfrm>
              <a:off x="2705516" y="762513"/>
              <a:ext cx="205105" cy="1215765"/>
            </a:xfrm>
            <a:prstGeom prst="downArrow">
              <a:avLst>
                <a:gd name="adj1" fmla="val 50000"/>
                <a:gd name="adj2" fmla="val 46073"/>
              </a:avLst>
            </a:prstGeom>
            <a:gradFill rotWithShape="0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00" scaled="1"/>
            </a:gradFill>
            <a:ln w="95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none" lIns="91440" tIns="45720" rIns="91440" bIns="45720" numCol="1" anchor="ctr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320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7" name="Group 5">
            <a:extLst>
              <a:ext uri="{FF2B5EF4-FFF2-40B4-BE49-F238E27FC236}">
                <a16:creationId xmlns:a16="http://schemas.microsoft.com/office/drawing/2014/main" xmlns="" id="{43D53367-D0A5-4F92-BAD0-AD248B76B68E}"/>
              </a:ext>
            </a:extLst>
          </p:cNvPr>
          <p:cNvGrpSpPr/>
          <p:nvPr/>
        </p:nvGrpSpPr>
        <p:grpSpPr>
          <a:xfrm>
            <a:off x="-125443" y="500783"/>
            <a:ext cx="2497136" cy="5232400"/>
            <a:chOff x="-1791364" y="1056466"/>
            <a:chExt cx="2703536" cy="5232400"/>
          </a:xfrm>
        </p:grpSpPr>
        <p:sp>
          <p:nvSpPr>
            <p:cNvPr id="17" name="Rounded Rectangle 13">
              <a:extLst>
                <a:ext uri="{FF2B5EF4-FFF2-40B4-BE49-F238E27FC236}">
                  <a16:creationId xmlns:a16="http://schemas.microsoft.com/office/drawing/2014/main" xmlns="" id="{B2A1A6CC-BF2D-4714-808C-EBE4C9EC801F}"/>
                </a:ext>
              </a:extLst>
            </p:cNvPr>
            <p:cNvSpPr/>
            <p:nvPr/>
          </p:nvSpPr>
          <p:spPr>
            <a:xfrm>
              <a:off x="-1791364" y="2254711"/>
              <a:ext cx="2000885" cy="4034155"/>
            </a:xfrm>
            <a:prstGeom prst="roundRect">
              <a:avLst/>
            </a:prstGeom>
            <a:gradFill>
              <a:gsLst>
                <a:gs pos="0">
                  <a:srgbClr val="CC00FF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0"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anchor="ctr" anchorCtr="0" compatLnSpc="1">
              <a:norm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3200" dirty="0">
                  <a:latin typeface="Times New Roman" panose="02020603050405020304" pitchFamily="18" charset="0"/>
                  <a:cs typeface="Times New Roman" panose="02020603050405020304" pitchFamily="18" charset="0"/>
                  <a:sym typeface="+mn-ea"/>
                </a:rPr>
                <a:t>. </a:t>
              </a:r>
              <a:r>
                <a:rPr lang="en-US" sz="3200" dirty="0">
                  <a:solidFill>
                    <a:schemeClr val="tx2"/>
                  </a:solidFill>
                  <a:latin typeface="Times New Roman" panose="02020603050405020304" pitchFamily="18" charset="0"/>
                  <a:ea typeface="+mj-ea"/>
                  <a:cs typeface="Times New Roman" panose="02020603050405020304" pitchFamily="18" charset="0"/>
                  <a:sym typeface="+mn-ea"/>
                </a:rPr>
                <a:t>  </a:t>
              </a:r>
              <a:endParaRPr lang="zh-CN" altLang="en-US" sz="32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14" name="Rounded Rectangle 13"/>
            <p:cNvSpPr/>
            <p:nvPr/>
          </p:nvSpPr>
          <p:spPr>
            <a:xfrm>
              <a:off x="-1655552" y="2246126"/>
              <a:ext cx="2567724" cy="4034155"/>
            </a:xfrm>
            <a:prstGeom prst="roundRect">
              <a:avLst/>
            </a:prstGeom>
            <a:solidFill>
              <a:srgbClr val="D1D1F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anchor="ctr" anchorCtr="0" compatLnSpc="1">
              <a:norm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vi-VN" sz="3200" b="1" dirty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Nhiệt độ của một vật cho biết sự nóng, lạnh của vật đó</a:t>
              </a:r>
              <a:r>
                <a:rPr lang="en-US" sz="3200" dirty="0" smtClean="0">
                  <a:solidFill>
                    <a:schemeClr val="tx2"/>
                  </a:solidFill>
                  <a:latin typeface="Times New Roman" panose="02020603050405020304" pitchFamily="18" charset="0"/>
                  <a:ea typeface="+mj-ea"/>
                  <a:cs typeface="Times New Roman" panose="02020603050405020304" pitchFamily="18" charset="0"/>
                  <a:sym typeface="+mn-ea"/>
                </a:rPr>
                <a:t>  </a:t>
              </a:r>
              <a:endParaRPr lang="zh-CN" altLang="en-US" sz="32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20" name="Down Arrow 19"/>
            <p:cNvSpPr/>
            <p:nvPr/>
          </p:nvSpPr>
          <p:spPr>
            <a:xfrm>
              <a:off x="-668156" y="1056466"/>
              <a:ext cx="205105" cy="1198245"/>
            </a:xfrm>
            <a:prstGeom prst="downArrow">
              <a:avLst>
                <a:gd name="adj1" fmla="val 50000"/>
                <a:gd name="adj2" fmla="val 46073"/>
              </a:avLst>
            </a:prstGeom>
            <a:gradFill rotWithShape="0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00" scaled="1"/>
            </a:gradFill>
            <a:ln w="95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none" lIns="91440" tIns="45720" rIns="91440" bIns="45720" numCol="1" anchor="ctr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320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4" name="Text Box 3"/>
          <p:cNvSpPr txBox="1"/>
          <p:nvPr/>
        </p:nvSpPr>
        <p:spPr>
          <a:xfrm>
            <a:off x="0" y="0"/>
            <a:ext cx="12192000" cy="769441"/>
          </a:xfrm>
          <a:prstGeom prst="rect">
            <a:avLst/>
          </a:prstGeom>
          <a:gradFill>
            <a:gsLst>
              <a:gs pos="55000">
                <a:srgbClr val="FFFF00"/>
              </a:gs>
              <a:gs pos="0">
                <a:srgbClr val="52762D"/>
              </a:gs>
            </a:gsLst>
            <a:lin scaled="0"/>
          </a:gradFill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rgbClr val="0409BB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KIẾN THỨC </a:t>
            </a:r>
            <a:endParaRPr lang="en-US" sz="4400" b="1" dirty="0"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8900434" y="2125041"/>
            <a:ext cx="3016095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vi-V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Vật nóng hơn có nhiệt độ cao hơn, vật lạnh hơn có nhiệt độ thấp hơn</a:t>
            </a:r>
            <a:endParaRPr lang="vi-VN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Right Arrow 11">
            <a:hlinkClick r:id="rId4" action="ppaction://hlinksldjump"/>
          </p:cNvPr>
          <p:cNvSpPr/>
          <p:nvPr/>
        </p:nvSpPr>
        <p:spPr>
          <a:xfrm>
            <a:off x="10699549" y="6123214"/>
            <a:ext cx="991708" cy="53884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413682085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13" grpId="0" animBg="1"/>
      <p:bldP spid="11" grpId="0" animBg="1"/>
      <p:bldP spid="21" grpId="0" animBg="1"/>
      <p:bldP spid="16" grpId="0" animBg="1"/>
      <p:bldP spid="22" grpId="0" animBg="1"/>
      <p:bldP spid="19" grpId="0" animBg="1"/>
      <p:bldP spid="15" grpId="0" animBg="1"/>
      <p:bldP spid="18" grpId="0" animBg="1"/>
      <p:bldP spid="17" grpId="0" animBg="1"/>
      <p:bldP spid="14" grpId="0" animBg="1"/>
      <p:bldP spid="20" grpId="0" animBg="1"/>
      <p:bldP spid="4" grpId="0" bldLvl="0" animBg="1"/>
      <p:bldP spid="4" grpId="1" animBg="1"/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Nhiệt độ cơ thể con Người Đo nhiệt độ C - Nhiệt kế png tải về - Miễn phí  trong suốt Dụng Cụ đo png Tải về.">
            <a:extLst>
              <a:ext uri="{FF2B5EF4-FFF2-40B4-BE49-F238E27FC236}">
                <a16:creationId xmlns="" xmlns:a16="http://schemas.microsoft.com/office/drawing/2014/main" id="{819FC637-8197-4D95-BC1D-8148F55B84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111" b="90000" l="8556" r="90000">
                        <a14:foregroundMark x1="85444" y1="8000" x2="85444" y2="8000"/>
                        <a14:foregroundMark x1="82111" y1="7667" x2="82111" y2="7667"/>
                        <a14:foregroundMark x1="89333" y1="14667" x2="89333" y2="14667"/>
                        <a14:foregroundMark x1="83222" y1="6444" x2="83222" y2="6444"/>
                        <a14:foregroundMark x1="81667" y1="7222" x2="81667" y2="7222"/>
                        <a14:foregroundMark x1="9444" y1="86333" x2="9444" y2="86333"/>
                        <a14:foregroundMark x1="8778" y1="88333" x2="8778" y2="88333"/>
                        <a14:foregroundMark x1="8556" y1="86889" x2="8556" y2="86889"/>
                        <a14:foregroundMark x1="74111" y1="16778" x2="74111" y2="16778"/>
                        <a14:foregroundMark x1="78444" y1="10444" x2="51222" y2="48333"/>
                        <a14:foregroundMark x1="77333" y1="24000" x2="64333" y2="32333"/>
                        <a14:foregroundMark x1="83556" y1="7000" x2="83556" y2="7000"/>
                        <a14:foregroundMark x1="84000" y1="8000" x2="84000" y2="8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663715">
            <a:off x="416781" y="-1935493"/>
            <a:ext cx="6022720" cy="5543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Hình ảnh Đo Nhiệt độ Cơ Thể, Đo Nhiệt độ Cơ Thể, Vi Rút Corona Mới, Viêm  Phổi Vector và PNG với nền trong suốt để tải xuống miễn phí">
            <a:hlinkClick r:id="rId4" action="ppaction://hlinksldjump"/>
            <a:extLst>
              <a:ext uri="{FF2B5EF4-FFF2-40B4-BE49-F238E27FC236}">
                <a16:creationId xmlns="" xmlns:a16="http://schemas.microsoft.com/office/drawing/2014/main" id="{4CACC1CC-2FBD-44BF-86C5-AAEE311204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5625" r="92344">
                        <a14:foregroundMark x1="9375" y1="41719" x2="9375" y2="41719"/>
                        <a14:foregroundMark x1="5781" y1="50313" x2="5781" y2="50313"/>
                        <a14:foregroundMark x1="62031" y1="29531" x2="62031" y2="29531"/>
                        <a14:foregroundMark x1="69531" y1="28281" x2="68281" y2="41719"/>
                        <a14:foregroundMark x1="57969" y1="29531" x2="66406" y2="29531"/>
                        <a14:foregroundMark x1="68125" y1="26563" x2="59688" y2="27813"/>
                        <a14:foregroundMark x1="59688" y1="27813" x2="59688" y2="27813"/>
                        <a14:foregroundMark x1="57969" y1="27969" x2="53906" y2="34844"/>
                        <a14:foregroundMark x1="53906" y1="34844" x2="54375" y2="35313"/>
                        <a14:foregroundMark x1="70625" y1="51875" x2="90625" y2="65469"/>
                        <a14:foregroundMark x1="85156" y1="52188" x2="89219" y2="61094"/>
                        <a14:foregroundMark x1="89219" y1="61094" x2="89219" y2="61250"/>
                        <a14:foregroundMark x1="76406" y1="60625" x2="83438" y2="66875"/>
                        <a14:foregroundMark x1="83438" y1="66875" x2="83438" y2="67188"/>
                        <a14:foregroundMark x1="90625" y1="58750" x2="92344" y2="60000"/>
                        <a14:foregroundMark x1="72188" y1="63594" x2="85625" y2="70469"/>
                        <a14:foregroundMark x1="87500" y1="54531" x2="87500" y2="54531"/>
                        <a14:foregroundMark x1="82813" y1="52188" x2="89531" y2="56563"/>
                        <a14:foregroundMark x1="86250" y1="52500" x2="92344" y2="57813"/>
                        <a14:foregroundMark x1="67813" y1="60156" x2="67813" y2="60156"/>
                        <a14:foregroundMark x1="65313" y1="59062" x2="71719" y2="634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84338">
            <a:off x="3784356" y="-70445"/>
            <a:ext cx="9140952" cy="8189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7500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4" descr="Trên thị trường có mấy loại nhiệt kế? - Nhà thuốc FPT Long Châu"/>
          <p:cNvSpPr>
            <a:spLocks noChangeAspect="1" noChangeArrowheads="1"/>
          </p:cNvSpPr>
          <p:nvPr/>
        </p:nvSpPr>
        <p:spPr bwMode="auto">
          <a:xfrm>
            <a:off x="-138339" y="2141538"/>
            <a:ext cx="680694" cy="680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vi-VN"/>
          </a:p>
        </p:txBody>
      </p:sp>
      <p:pic>
        <p:nvPicPr>
          <p:cNvPr id="9222" name="Picture 6" descr="UEBE Vietnam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8339" y="1776413"/>
            <a:ext cx="9508441" cy="2403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5291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ainting of a field of flowers&#10;&#10;Description automatically generated">
            <a:extLst>
              <a:ext uri="{FF2B5EF4-FFF2-40B4-BE49-F238E27FC236}">
                <a16:creationId xmlns:a16="http://schemas.microsoft.com/office/drawing/2014/main" xmlns="" id="{D9825902-4039-4DA5-5FA4-68F90BE735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xmlns="" id="{60CA445E-1084-10F2-C302-594FE9B1019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5907"/>
            </a:avLst>
          </a:prstGeom>
          <a:solidFill>
            <a:schemeClr val="bg1">
              <a:alpha val="96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="" xmlns:a16="http://schemas.microsoft.com/office/drawing/2014/main" id="{806C8D69-7308-487F-9BE7-1A7DA034D6BF}"/>
              </a:ext>
            </a:extLst>
          </p:cNvPr>
          <p:cNvSpPr txBox="1">
            <a:spLocks/>
          </p:cNvSpPr>
          <p:nvPr/>
        </p:nvSpPr>
        <p:spPr>
          <a:xfrm>
            <a:off x="143844" y="-130877"/>
            <a:ext cx="3023900" cy="973699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u="sng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Thí</a:t>
            </a:r>
            <a:r>
              <a:rPr lang="en-US" u="sng" dirty="0" smtClean="0">
                <a:solidFill>
                  <a:srgbClr val="FF000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u="sng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nghiệm</a:t>
            </a:r>
            <a:endParaRPr lang="en-US" u="sng" dirty="0">
              <a:solidFill>
                <a:srgbClr val="FF0000"/>
              </a:solidFill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1E4DAEF7-0719-441B-90BB-1E98F613DD7F}"/>
              </a:ext>
            </a:extLst>
          </p:cNvPr>
          <p:cNvSpPr txBox="1"/>
          <p:nvPr/>
        </p:nvSpPr>
        <p:spPr>
          <a:xfrm>
            <a:off x="143843" y="732027"/>
            <a:ext cx="1183821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US" altLang="vi-VN" sz="3600" b="1" i="1" u="sng" dirty="0" err="1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Chuẩn</a:t>
            </a:r>
            <a:r>
              <a:rPr lang="en-US" altLang="vi-VN" sz="3600" b="1" i="1" u="sng" dirty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3600" b="1" i="1" u="sng" dirty="0" err="1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bị</a:t>
            </a:r>
            <a:r>
              <a:rPr lang="en-US" altLang="vi-VN" sz="3600" b="1" i="1" u="sng" dirty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: </a:t>
            </a:r>
            <a:r>
              <a:rPr lang="vi-VN" altLang="vi-VN" sz="3600" dirty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Đồ dùng là 3 cốc nước có lượng nước và nhiệt đ</a:t>
            </a:r>
            <a:r>
              <a:rPr lang="en-US" altLang="vi-VN" sz="3600" dirty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ộ </a:t>
            </a:r>
            <a:r>
              <a:rPr lang="vi-VN" altLang="vi-VN" sz="3600" dirty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như nhau, nước đá, nước nóng</a:t>
            </a:r>
            <a:endParaRPr kumimoji="0" lang="en-US" altLang="vi-VN" sz="36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03832091-AAB4-FE19-16D9-2F6EC80AD2E1}"/>
              </a:ext>
            </a:extLst>
          </p:cNvPr>
          <p:cNvSpPr txBox="1"/>
          <p:nvPr/>
        </p:nvSpPr>
        <p:spPr>
          <a:xfrm>
            <a:off x="71921" y="1821560"/>
            <a:ext cx="11982059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vi-VN" sz="3200" b="1" i="1" u="sng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Tiến hành:</a:t>
            </a:r>
            <a:endParaRPr lang="vi-VN" sz="3200" b="1" i="0" u="sng" dirty="0">
              <a:effectLst/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vi-VN" sz="3200" i="0" dirty="0" smtClean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Cho nước đá vào cốc b, rót nước nóng vào cốc c (Hình 1).       </a:t>
            </a:r>
          </a:p>
          <a:p>
            <a:pPr algn="just"/>
            <a:r>
              <a:rPr lang="vi-VN" sz="3200" dirty="0" smtClean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- </a:t>
            </a:r>
            <a:r>
              <a:rPr lang="vi-VN" sz="3200" i="0" dirty="0" smtClean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Hãy </a:t>
            </a:r>
            <a:r>
              <a:rPr lang="vi-VN" sz="3200" i="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cho biết nước ở cốc nào nóng nhất, nước ở cốc nào lạnh nhất?</a:t>
            </a:r>
          </a:p>
          <a:p>
            <a:pPr algn="just"/>
            <a:r>
              <a:rPr lang="vi-VN" sz="3200" i="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- Dự đoán nhiệt độ của nước ở cốc nào cao nhất, ở cốc nào thấp nhất.</a:t>
            </a:r>
          </a:p>
          <a:p>
            <a:pPr algn="just"/>
            <a:r>
              <a:rPr lang="vi-VN" sz="3200" i="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- Sử dụng nhiệt kế đo nhiệt độ của nước ở mỗi cốc và so sánh kết quả với dự đoán.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EF524DB3-B46E-ACCF-1A3E-A5305B2EE7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820765"/>
            <a:ext cx="12374807" cy="2085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219697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7024843"/>
              </p:ext>
            </p:extLst>
          </p:nvPr>
        </p:nvGraphicFramePr>
        <p:xfrm>
          <a:off x="228599" y="1231800"/>
          <a:ext cx="11805557" cy="5447398"/>
        </p:xfrm>
        <a:graphic>
          <a:graphicData uri="http://schemas.openxmlformats.org/drawingml/2006/table">
            <a:tbl>
              <a:tblPr firstRow="1" firstCol="1" bandRow="1"/>
              <a:tblGrid>
                <a:gridCol w="2602382"/>
                <a:gridCol w="2897087"/>
                <a:gridCol w="3153044"/>
                <a:gridCol w="3153044"/>
              </a:tblGrid>
              <a:tr h="105539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vi-VN" sz="2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1/ </a:t>
                      </a:r>
                      <a:r>
                        <a:rPr lang="nl-NL" sz="2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Hãy </a:t>
                      </a:r>
                      <a:r>
                        <a:rPr lang="nl-NL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cho biết</a:t>
                      </a:r>
                      <a:endParaRPr lang="vi-VN" sz="2400" dirty="0"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253" marR="46253" marT="0" marB="0" anchor="ctr"/>
                </a:tc>
                <a:tc gridSpan="3"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vi-VN" sz="2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vi-VN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nl-NL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ước ở cốc </a:t>
                      </a:r>
                      <a:r>
                        <a:rPr lang="vi-VN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...............</a:t>
                      </a:r>
                      <a:r>
                        <a:rPr lang="nl-NL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nóng </a:t>
                      </a:r>
                      <a:r>
                        <a:rPr lang="nl-NL" sz="2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nhất</a:t>
                      </a:r>
                      <a:endParaRPr lang="vi-VN" sz="2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vi-VN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N</a:t>
                      </a:r>
                      <a:r>
                        <a:rPr lang="nl-NL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ước ở cốc </a:t>
                      </a:r>
                      <a:r>
                        <a:rPr lang="vi-VN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...............</a:t>
                      </a:r>
                      <a:r>
                        <a:rPr lang="nl-NL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lạnh nhất</a:t>
                      </a:r>
                      <a:endParaRPr lang="vi-VN" sz="2400" dirty="0"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253" marR="46253" marT="0" marB="0"/>
                </a:tc>
                <a:tc hMerge="1">
                  <a:txBody>
                    <a:bodyPr/>
                    <a:lstStyle/>
                    <a:p>
                      <a:endParaRPr lang="vi-V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vi-VN"/>
                    </a:p>
                  </a:txBody>
                  <a:tcPr/>
                </a:tc>
              </a:tr>
              <a:tr h="143020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vi-VN" sz="2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2/ </a:t>
                      </a:r>
                      <a:r>
                        <a:rPr lang="en-US" sz="240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Dư</a:t>
                      </a:r>
                      <a:r>
                        <a:rPr lang="en-US" sz="2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̣ </a:t>
                      </a:r>
                      <a:r>
                        <a:rPr lang="en-US" sz="2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đoán</a:t>
                      </a:r>
                      <a:endParaRPr lang="vi-VN" sz="2400" dirty="0"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253" marR="46253" marT="0" marB="0" anchor="ctr"/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vi-VN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vi-VN" sz="2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vi-VN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Nhiệt độ của nước ở cốc …….. cao nhất.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vi-VN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vi-VN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Nhiệt độ của nước ở cốc …….. thấp nhất.</a:t>
                      </a:r>
                      <a:endParaRPr lang="vi-VN" sz="2400" dirty="0"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253" marR="46253" marT="0" marB="0"/>
                </a:tc>
                <a:tc hMerge="1">
                  <a:txBody>
                    <a:bodyPr/>
                    <a:lstStyle/>
                    <a:p>
                      <a:endParaRPr lang="vi-V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vi-VN"/>
                    </a:p>
                  </a:txBody>
                  <a:tcPr/>
                </a:tc>
              </a:tr>
              <a:tr h="1787751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vi-VN" sz="2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3/ Sử </a:t>
                      </a:r>
                      <a:r>
                        <a:rPr lang="vi-VN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dụng nhiệt kế để đo nhiệt độ của nước ở mỗi cốc</a:t>
                      </a:r>
                      <a:endParaRPr lang="vi-VN" sz="2400" dirty="0"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253" marR="4625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vi-VN" sz="2400" u="sng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Cốc a</a:t>
                      </a:r>
                      <a:endParaRPr lang="vi-VN" sz="24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vi-VN" sz="24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…………</a:t>
                      </a:r>
                      <a:r>
                        <a:rPr lang="en-US" sz="2400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lang="en-US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lang="en-US" sz="2400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vi-VN" sz="2400"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253" marR="462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vi-VN" sz="2400" u="sng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Cốc b</a:t>
                      </a:r>
                      <a:endParaRPr lang="vi-VN" sz="2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vi-VN" sz="2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……………</a:t>
                      </a:r>
                      <a:r>
                        <a:rPr lang="en-US" sz="2400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endParaRPr lang="vi-VN" sz="2400" dirty="0"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253" marR="462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vi-VN" sz="2400" u="sng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Cốc c</a:t>
                      </a:r>
                      <a:endParaRPr lang="vi-VN" sz="24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vi-VN" sz="24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……………</a:t>
                      </a:r>
                      <a:r>
                        <a:rPr lang="en-US" sz="2400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lang="en-US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endParaRPr lang="vi-VN" sz="2400"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253" marR="46253" marT="0" marB="0"/>
                </a:tc>
              </a:tr>
              <a:tr h="107265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vi-VN" sz="2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4/ So sánh </a:t>
                      </a:r>
                      <a:r>
                        <a:rPr lang="vi-VN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kết quả với dự đoán</a:t>
                      </a:r>
                      <a:endParaRPr lang="vi-VN" sz="2400" dirty="0"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253" marR="46253" marT="0" marB="0" anchor="ctr"/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vi-VN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</a:t>
                      </a:r>
                      <a:r>
                        <a:rPr lang="vi-VN" sz="2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Đánh </a:t>
                      </a:r>
                      <a:r>
                        <a:rPr lang="vi-VN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dấu tích vào 1 ô thích hợp     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vi-VN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</a:t>
                      </a:r>
                      <a:r>
                        <a:rPr lang="vi-VN" sz="2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Đúng </a:t>
                      </a:r>
                      <a:r>
                        <a:rPr lang="vi-VN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với kết quả dự đoán ban đầu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vi-VN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</a:t>
                      </a:r>
                      <a:r>
                        <a:rPr lang="vi-VN" sz="2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Chưa </a:t>
                      </a:r>
                      <a:r>
                        <a:rPr lang="vi-VN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đúng với kết quả dự đoán ban đầu.</a:t>
                      </a:r>
                      <a:endParaRPr lang="vi-VN" sz="2400" dirty="0"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253" marR="46253" marT="0" marB="0"/>
                </a:tc>
                <a:tc hMerge="1">
                  <a:txBody>
                    <a:bodyPr/>
                    <a:lstStyle/>
                    <a:p>
                      <a:endParaRPr lang="vi-V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vi-VN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5137559" y="9985913"/>
            <a:ext cx="1108180" cy="37419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vi-VN"/>
          </a:p>
        </p:txBody>
      </p:sp>
      <p:sp>
        <p:nvSpPr>
          <p:cNvPr id="4" name="Rectangle 3"/>
          <p:cNvSpPr/>
          <p:nvPr/>
        </p:nvSpPr>
        <p:spPr>
          <a:xfrm>
            <a:off x="5175736" y="9596976"/>
            <a:ext cx="1009235" cy="37419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vi-VN"/>
          </a:p>
        </p:txBody>
      </p:sp>
      <p:sp>
        <p:nvSpPr>
          <p:cNvPr id="5" name="TextBox 4"/>
          <p:cNvSpPr txBox="1"/>
          <p:nvPr/>
        </p:nvSpPr>
        <p:spPr>
          <a:xfrm>
            <a:off x="4530017" y="-81645"/>
            <a:ext cx="39561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3200" dirty="0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PHIẾU HỌC TẬP</a:t>
            </a:r>
            <a:endParaRPr lang="vi-VN" sz="3200" dirty="0">
              <a:solidFill>
                <a:srgbClr val="FF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369447"/>
            <a:ext cx="12192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2800" b="1" dirty="0" smtClean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Quan sát hình 1, dựa vào vốn hiểu của bản thân em và kết quả thí nghiệm hãy hoàn thành các nhiệm vụ sau:</a:t>
            </a:r>
            <a:endParaRPr lang="vi-VN" sz="2800" b="1" dirty="0">
              <a:solidFill>
                <a:srgbClr val="008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419674" y="5910943"/>
            <a:ext cx="293914" cy="31024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8" name="Rectangle 7"/>
          <p:cNvSpPr/>
          <p:nvPr/>
        </p:nvSpPr>
        <p:spPr>
          <a:xfrm>
            <a:off x="3419674" y="6308271"/>
            <a:ext cx="293914" cy="31024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835600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9227" y="452670"/>
            <a:ext cx="6609061" cy="4512500"/>
          </a:xfrm>
          <a:prstGeom prst="rect">
            <a:avLst/>
          </a:prstGeom>
        </p:spPr>
      </p:pic>
      <p:sp>
        <p:nvSpPr>
          <p:cNvPr id="32" name="TextBox 7"/>
          <p:cNvSpPr txBox="1"/>
          <p:nvPr/>
        </p:nvSpPr>
        <p:spPr>
          <a:xfrm>
            <a:off x="2646416" y="1700809"/>
            <a:ext cx="5485213" cy="3404591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 algn="ctr"/>
            <a:r>
              <a:rPr lang="en-US" altLang="zh-CN" sz="5867" b="1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</a:rPr>
              <a:t>Các</a:t>
            </a:r>
            <a:r>
              <a:rPr lang="en-US" altLang="zh-CN" sz="5867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</a:rPr>
              <a:t> </a:t>
            </a:r>
            <a:r>
              <a:rPr lang="en-US" altLang="zh-CN" sz="5867" b="1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</a:rPr>
              <a:t>nhóm</a:t>
            </a:r>
            <a:r>
              <a:rPr lang="en-US" altLang="zh-CN" sz="5867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</a:rPr>
              <a:t> </a:t>
            </a:r>
            <a:r>
              <a:rPr lang="en-US" altLang="zh-CN" sz="5867" b="1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</a:rPr>
              <a:t>tiến</a:t>
            </a:r>
            <a:r>
              <a:rPr lang="en-US" altLang="zh-CN" sz="5867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</a:rPr>
              <a:t> </a:t>
            </a:r>
            <a:r>
              <a:rPr lang="en-US" altLang="zh-CN" sz="5867" b="1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</a:rPr>
              <a:t>hành</a:t>
            </a:r>
            <a:r>
              <a:rPr lang="en-US" altLang="zh-CN" sz="5867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</a:rPr>
              <a:t> </a:t>
            </a:r>
            <a:r>
              <a:rPr lang="en-US" altLang="zh-CN" sz="5867" b="1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</a:rPr>
              <a:t>làm</a:t>
            </a:r>
            <a:r>
              <a:rPr lang="en-US" altLang="zh-CN" sz="5867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</a:rPr>
              <a:t> </a:t>
            </a:r>
            <a:r>
              <a:rPr lang="en-US" altLang="zh-CN" sz="5867" b="1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</a:rPr>
              <a:t>thi</a:t>
            </a:r>
            <a:r>
              <a:rPr lang="en-US" altLang="zh-CN" sz="5867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</a:rPr>
              <a:t>́ </a:t>
            </a:r>
            <a:r>
              <a:rPr lang="en-US" altLang="zh-CN" sz="5867" b="1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</a:rPr>
              <a:t>nghiệm</a:t>
            </a:r>
            <a:r>
              <a:rPr lang="en-US" altLang="zh-CN" sz="5867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</a:rPr>
              <a:t> (</a:t>
            </a:r>
            <a:r>
              <a:rPr lang="en-US" altLang="zh-CN" sz="5867" b="1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</a:rPr>
              <a:t>nhóm</a:t>
            </a:r>
            <a:r>
              <a:rPr lang="en-US" altLang="zh-CN" sz="5867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</a:rPr>
              <a:t> 4)</a:t>
            </a:r>
            <a:endParaRPr lang="zh-CN" altLang="en-US" sz="4800" b="1" dirty="0">
              <a:solidFill>
                <a:srgbClr val="1616F6"/>
              </a:solidFill>
              <a:latin typeface="Times New Roman" panose="02020603050405020304" pitchFamily="18" charset="0"/>
              <a:ea typeface="隶书" panose="020105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4246" y="452670"/>
            <a:ext cx="3933061" cy="6473957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669072">
            <a:off x="-2302273" y="3433737"/>
            <a:ext cx="6864204" cy="5621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2618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ripple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="" xmlns:a16="http://schemas.microsoft.com/office/drawing/2014/main" id="{C8127A63-2FD1-96C7-1495-05402A3CF172}"/>
              </a:ext>
            </a:extLst>
          </p:cNvPr>
          <p:cNvSpPr/>
          <p:nvPr/>
        </p:nvSpPr>
        <p:spPr>
          <a:xfrm>
            <a:off x="189970" y="-66777"/>
            <a:ext cx="11877367" cy="6924777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字魂59号-创粗黑"/>
              <a:cs typeface="+mn-cs"/>
            </a:endParaRPr>
          </a:p>
        </p:txBody>
      </p:sp>
      <p:pic>
        <p:nvPicPr>
          <p:cNvPr id="6" name="图片 2">
            <a:extLst>
              <a:ext uri="{FF2B5EF4-FFF2-40B4-BE49-F238E27FC236}">
                <a16:creationId xmlns="" xmlns:a16="http://schemas.microsoft.com/office/drawing/2014/main" id="{662A123D-6413-4DEA-BDFF-669AF5D1854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346" b="75445"/>
          <a:stretch/>
        </p:blipFill>
        <p:spPr>
          <a:xfrm flipH="1">
            <a:off x="-1175657" y="-710452"/>
            <a:ext cx="15129742" cy="351750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01A1CA81-639A-4C0A-8911-BB0A6377F8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373523" y="2008414"/>
            <a:ext cx="2073358" cy="439238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045060" y="225608"/>
            <a:ext cx="95848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6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Trình bày kết quả</a:t>
            </a:r>
            <a:endParaRPr lang="vi-VN" sz="6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6376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ainting of a field of flowers&#10;&#10;Description automatically generated">
            <a:extLst>
              <a:ext uri="{FF2B5EF4-FFF2-40B4-BE49-F238E27FC236}">
                <a16:creationId xmlns:a16="http://schemas.microsoft.com/office/drawing/2014/main" xmlns="" id="{D9825902-4039-4DA5-5FA4-68F90BE735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xmlns="" id="{60CA445E-1084-10F2-C302-594FE9B1019E}"/>
              </a:ext>
            </a:extLst>
          </p:cNvPr>
          <p:cNvSpPr/>
          <p:nvPr/>
        </p:nvSpPr>
        <p:spPr>
          <a:xfrm>
            <a:off x="0" y="-1998"/>
            <a:ext cx="12192000" cy="6858000"/>
          </a:xfrm>
          <a:prstGeom prst="roundRect">
            <a:avLst>
              <a:gd name="adj" fmla="val 5907"/>
            </a:avLst>
          </a:prstGeom>
          <a:solidFill>
            <a:schemeClr val="bg1">
              <a:alpha val="96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Picture 10" descr="A cartoon of a child holding a book&#10;&#10;Description automatically generated">
            <a:extLst>
              <a:ext uri="{FF2B5EF4-FFF2-40B4-BE49-F238E27FC236}">
                <a16:creationId xmlns:a16="http://schemas.microsoft.com/office/drawing/2014/main" xmlns="" id="{6040EE8C-370E-2FC1-F7C5-4265043F40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3450"/>
            <a:ext cx="3415890" cy="5832552"/>
          </a:xfrm>
          <a:prstGeom prst="rect">
            <a:avLst/>
          </a:prstGeom>
        </p:spPr>
      </p:pic>
      <p:sp>
        <p:nvSpPr>
          <p:cNvPr id="10" name="矩形: 圆角 13">
            <a:extLst>
              <a:ext uri="{FF2B5EF4-FFF2-40B4-BE49-F238E27FC236}">
                <a16:creationId xmlns:a16="http://schemas.microsoft.com/office/drawing/2014/main" xmlns="" id="{AD303FA0-BBC5-594C-37D1-3164BE837703}"/>
              </a:ext>
            </a:extLst>
          </p:cNvPr>
          <p:cNvSpPr/>
          <p:nvPr/>
        </p:nvSpPr>
        <p:spPr>
          <a:xfrm>
            <a:off x="922735" y="-174610"/>
            <a:ext cx="9862864" cy="1198060"/>
          </a:xfrm>
          <a:prstGeom prst="roundRect">
            <a:avLst>
              <a:gd name="adj" fmla="val 0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ECB0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lnSpc>
                <a:spcPct val="120000"/>
              </a:lnSpc>
              <a:buClr>
                <a:srgbClr val="000000"/>
              </a:buClr>
            </a:pPr>
            <a:r>
              <a:rPr lang="en-US" altLang="zh-CN" sz="2800" b="1" kern="0" dirty="0" err="1" smtClean="0">
                <a:solidFill>
                  <a:srgbClr val="0070C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Thứ</a:t>
            </a:r>
            <a:r>
              <a:rPr lang="en-US" altLang="zh-CN" sz="2800" b="1" kern="0" dirty="0">
                <a:solidFill>
                  <a:srgbClr val="0070C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 </a:t>
            </a:r>
            <a:r>
              <a:rPr lang="en-US" altLang="zh-CN" sz="2800" b="1" kern="0" dirty="0" err="1" smtClean="0">
                <a:solidFill>
                  <a:srgbClr val="0070C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ba</a:t>
            </a:r>
            <a:r>
              <a:rPr lang="en-US" altLang="zh-CN" sz="2800" b="1" kern="0" dirty="0" smtClean="0">
                <a:solidFill>
                  <a:srgbClr val="0070C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 </a:t>
            </a:r>
            <a:r>
              <a:rPr lang="en-US" altLang="zh-CN" sz="2800" b="1" kern="0" dirty="0" err="1" smtClean="0">
                <a:solidFill>
                  <a:srgbClr val="0070C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ngày</a:t>
            </a:r>
            <a:r>
              <a:rPr lang="en-US" altLang="zh-CN" sz="2800" b="1" kern="0" dirty="0" smtClean="0">
                <a:solidFill>
                  <a:srgbClr val="0070C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 26 </a:t>
            </a:r>
            <a:r>
              <a:rPr lang="en-US" altLang="zh-CN" sz="2800" b="1" kern="0" dirty="0" err="1" smtClean="0">
                <a:solidFill>
                  <a:srgbClr val="0070C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tháng</a:t>
            </a:r>
            <a:r>
              <a:rPr lang="en-US" altLang="zh-CN" sz="2800" b="1" kern="0" dirty="0" smtClean="0">
                <a:solidFill>
                  <a:srgbClr val="0070C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 11 </a:t>
            </a:r>
            <a:r>
              <a:rPr lang="en-US" altLang="zh-CN" sz="2800" b="1" kern="0" dirty="0" err="1" smtClean="0">
                <a:solidFill>
                  <a:srgbClr val="0070C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năm</a:t>
            </a:r>
            <a:r>
              <a:rPr lang="en-US" altLang="zh-CN" sz="2800" b="1" kern="0" dirty="0" smtClean="0">
                <a:solidFill>
                  <a:srgbClr val="0070C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 2024</a:t>
            </a:r>
          </a:p>
          <a:p>
            <a:pPr algn="ctr" defTabSz="1219170">
              <a:lnSpc>
                <a:spcPct val="120000"/>
              </a:lnSpc>
              <a:buClr>
                <a:srgbClr val="000000"/>
              </a:buClr>
            </a:pPr>
            <a:r>
              <a:rPr lang="en-US" altLang="zh-CN" sz="2800" b="1" u="sng" kern="0" dirty="0" err="1" smtClean="0">
                <a:solidFill>
                  <a:srgbClr val="0070C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Khoa</a:t>
            </a:r>
            <a:r>
              <a:rPr lang="en-US" altLang="zh-CN" sz="2800" b="1" u="sng" kern="0" dirty="0" smtClean="0">
                <a:solidFill>
                  <a:srgbClr val="0070C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 </a:t>
            </a:r>
            <a:r>
              <a:rPr lang="en-US" altLang="zh-CN" sz="2800" b="1" u="sng" kern="0" dirty="0" err="1" smtClean="0">
                <a:solidFill>
                  <a:srgbClr val="0070C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học</a:t>
            </a:r>
            <a:endParaRPr lang="en-US" altLang="zh-CN" sz="2400" b="1" u="sng" kern="0" dirty="0" smtClean="0">
              <a:solidFill>
                <a:srgbClr val="0070C0"/>
              </a:solidFill>
              <a:latin typeface="Times New Roman" panose="02020603050405020304" pitchFamily="18" charset="0"/>
              <a:ea typeface="Microsoft YaHei" panose="020B0503020204020204" charset="-122"/>
              <a:cs typeface="Times New Roman" panose="02020603050405020304" pitchFamily="18" charset="0"/>
              <a:sym typeface="迷你简细行楷" panose="02010609000101010101" charset="-122"/>
            </a:endParaRPr>
          </a:p>
        </p:txBody>
      </p:sp>
      <p:sp>
        <p:nvSpPr>
          <p:cNvPr id="2" name="Cloud Callout 1"/>
          <p:cNvSpPr/>
          <p:nvPr/>
        </p:nvSpPr>
        <p:spPr>
          <a:xfrm>
            <a:off x="2418143" y="3137022"/>
            <a:ext cx="9607036" cy="2560453"/>
          </a:xfrm>
          <a:prstGeom prst="cloudCallout">
            <a:avLst>
              <a:gd name="adj1" fmla="val -50864"/>
              <a:gd name="adj2" fmla="val 106143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7" name="Rectangle: Rounded Corners 10">
            <a:extLst>
              <a:ext uri="{FF2B5EF4-FFF2-40B4-BE49-F238E27FC236}">
                <a16:creationId xmlns:a16="http://schemas.microsoft.com/office/drawing/2014/main" xmlns="" id="{D0372AA5-8B26-DC69-DCBA-975541FBDCA0}"/>
              </a:ext>
            </a:extLst>
          </p:cNvPr>
          <p:cNvSpPr/>
          <p:nvPr/>
        </p:nvSpPr>
        <p:spPr>
          <a:xfrm>
            <a:off x="3062592" y="3427002"/>
            <a:ext cx="8318139" cy="214760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>
              <a:spcBef>
                <a:spcPct val="50000"/>
              </a:spcBef>
            </a:pPr>
            <a:r>
              <a:rPr lang="vi-VN" sz="4000" b="1" dirty="0">
                <a:solidFill>
                  <a:srgbClr val="FF00FF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  <a:sym typeface="Webdings" pitchFamily="18" charset="2"/>
              </a:rPr>
              <a:t>Vật nóng hơn thì có nhiệt độ cao hơn, vật lạnh hơn thì có nhiệt độ thấp hơn.</a:t>
            </a:r>
            <a:endParaRPr lang="en-US" sz="4000" dirty="0">
              <a:solidFill>
                <a:srgbClr val="FF00FF"/>
              </a:solidFill>
              <a:latin typeface="Cambria" panose="02040503050406030204" pitchFamily="18" charset="0"/>
              <a:ea typeface="Cambria" panose="02040503050406030204" pitchFamily="18" charset="0"/>
              <a:cs typeface="Times New Roman" pitchFamily="18" charset="0"/>
            </a:endParaRPr>
          </a:p>
        </p:txBody>
      </p:sp>
      <p:sp>
        <p:nvSpPr>
          <p:cNvPr id="13" name="矩形: 圆角 13">
            <a:extLst>
              <a:ext uri="{FF2B5EF4-FFF2-40B4-BE49-F238E27FC236}">
                <a16:creationId xmlns:a16="http://schemas.microsoft.com/office/drawing/2014/main" xmlns="" id="{AD303FA0-BBC5-594C-37D1-3164BE837703}"/>
              </a:ext>
            </a:extLst>
          </p:cNvPr>
          <p:cNvSpPr/>
          <p:nvPr/>
        </p:nvSpPr>
        <p:spPr>
          <a:xfrm>
            <a:off x="1164568" y="612325"/>
            <a:ext cx="9862864" cy="1198060"/>
          </a:xfrm>
          <a:prstGeom prst="roundRect">
            <a:avLst>
              <a:gd name="adj" fmla="val 0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ECB0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lnSpc>
                <a:spcPct val="120000"/>
              </a:lnSpc>
              <a:buClr>
                <a:srgbClr val="000000"/>
              </a:buClr>
            </a:pPr>
            <a:r>
              <a:rPr lang="en-US" altLang="zh-CN" sz="3600" b="1" kern="0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Nhiệt</a:t>
            </a:r>
            <a:r>
              <a:rPr lang="en-US" altLang="zh-CN" sz="3600" b="1" kern="0" dirty="0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 </a:t>
            </a:r>
            <a:r>
              <a:rPr lang="en-US" altLang="zh-CN" sz="3600" b="1" kern="0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đô</a:t>
            </a:r>
            <a:r>
              <a:rPr lang="en-US" altLang="zh-CN" sz="3600" b="1" kern="0" dirty="0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̣ </a:t>
            </a:r>
            <a:r>
              <a:rPr lang="en-US" altLang="zh-CN" sz="3600" b="1" kern="0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va</a:t>
            </a:r>
            <a:r>
              <a:rPr lang="en-US" altLang="zh-CN" sz="3600" b="1" kern="0" dirty="0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̀ </a:t>
            </a:r>
            <a:r>
              <a:rPr lang="en-US" altLang="zh-CN" sz="3600" b="1" kern="0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sư</a:t>
            </a:r>
            <a:r>
              <a:rPr lang="en-US" altLang="zh-CN" sz="3600" b="1" kern="0" dirty="0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̣ </a:t>
            </a:r>
            <a:r>
              <a:rPr lang="en-US" altLang="zh-CN" sz="3600" b="1" kern="0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truyền</a:t>
            </a:r>
            <a:r>
              <a:rPr lang="en-US" altLang="zh-CN" sz="3600" b="1" kern="0" dirty="0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  </a:t>
            </a:r>
            <a:r>
              <a:rPr lang="en-US" altLang="zh-CN" sz="3600" b="1" kern="0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nhiệt</a:t>
            </a:r>
            <a:r>
              <a:rPr lang="en-US" altLang="zh-CN" sz="3600" b="1" kern="0" dirty="0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 ( </a:t>
            </a:r>
            <a:r>
              <a:rPr lang="en-US" altLang="zh-CN" sz="3600" b="1" kern="0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Tiết</a:t>
            </a:r>
            <a:r>
              <a:rPr lang="en-US" altLang="zh-CN" sz="3600" b="1" kern="0" dirty="0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 1)</a:t>
            </a:r>
            <a:endParaRPr lang="en-US" altLang="zh-CN" sz="3600" b="1" kern="0" dirty="0">
              <a:solidFill>
                <a:srgbClr val="FF0000"/>
              </a:solidFill>
              <a:latin typeface="Times New Roman" panose="02020603050405020304" pitchFamily="18" charset="0"/>
              <a:ea typeface="Microsoft YaHei" panose="020B0503020204020204" charset="-122"/>
              <a:cs typeface="Times New Roman" panose="02020603050405020304" pitchFamily="18" charset="0"/>
              <a:sym typeface="迷你简细行楷" panose="02010609000101010101" charset="-122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537F8F0E-00B9-4868-8E10-832404C5743C}"/>
              </a:ext>
            </a:extLst>
          </p:cNvPr>
          <p:cNvSpPr/>
          <p:nvPr/>
        </p:nvSpPr>
        <p:spPr>
          <a:xfrm>
            <a:off x="3062592" y="2551248"/>
            <a:ext cx="3982883" cy="584775"/>
          </a:xfrm>
          <a:custGeom>
            <a:avLst/>
            <a:gdLst>
              <a:gd name="connsiteX0" fmla="*/ 0 w 3982883"/>
              <a:gd name="connsiteY0" fmla="*/ 0 h 584775"/>
              <a:gd name="connsiteX1" fmla="*/ 529154 w 3982883"/>
              <a:gd name="connsiteY1" fmla="*/ 0 h 584775"/>
              <a:gd name="connsiteX2" fmla="*/ 1018480 w 3982883"/>
              <a:gd name="connsiteY2" fmla="*/ 0 h 584775"/>
              <a:gd name="connsiteX3" fmla="*/ 1667121 w 3982883"/>
              <a:gd name="connsiteY3" fmla="*/ 0 h 584775"/>
              <a:gd name="connsiteX4" fmla="*/ 2236104 w 3982883"/>
              <a:gd name="connsiteY4" fmla="*/ 0 h 584775"/>
              <a:gd name="connsiteX5" fmla="*/ 2725430 w 3982883"/>
              <a:gd name="connsiteY5" fmla="*/ 0 h 584775"/>
              <a:gd name="connsiteX6" fmla="*/ 3374071 w 3982883"/>
              <a:gd name="connsiteY6" fmla="*/ 0 h 584775"/>
              <a:gd name="connsiteX7" fmla="*/ 3982883 w 3982883"/>
              <a:gd name="connsiteY7" fmla="*/ 0 h 584775"/>
              <a:gd name="connsiteX8" fmla="*/ 3982883 w 3982883"/>
              <a:gd name="connsiteY8" fmla="*/ 584775 h 584775"/>
              <a:gd name="connsiteX9" fmla="*/ 3533386 w 3982883"/>
              <a:gd name="connsiteY9" fmla="*/ 584775 h 584775"/>
              <a:gd name="connsiteX10" fmla="*/ 2964403 w 3982883"/>
              <a:gd name="connsiteY10" fmla="*/ 584775 h 584775"/>
              <a:gd name="connsiteX11" fmla="*/ 2514906 w 3982883"/>
              <a:gd name="connsiteY11" fmla="*/ 584775 h 584775"/>
              <a:gd name="connsiteX12" fmla="*/ 2065409 w 3982883"/>
              <a:gd name="connsiteY12" fmla="*/ 584775 h 584775"/>
              <a:gd name="connsiteX13" fmla="*/ 1615913 w 3982883"/>
              <a:gd name="connsiteY13" fmla="*/ 584775 h 584775"/>
              <a:gd name="connsiteX14" fmla="*/ 1086758 w 3982883"/>
              <a:gd name="connsiteY14" fmla="*/ 584775 h 584775"/>
              <a:gd name="connsiteX15" fmla="*/ 557604 w 3982883"/>
              <a:gd name="connsiteY15" fmla="*/ 584775 h 584775"/>
              <a:gd name="connsiteX16" fmla="*/ 0 w 3982883"/>
              <a:gd name="connsiteY16" fmla="*/ 584775 h 584775"/>
              <a:gd name="connsiteX17" fmla="*/ 0 w 3982883"/>
              <a:gd name="connsiteY17" fmla="*/ 0 h 584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3982883" h="584775" fill="none" extrusionOk="0">
                <a:moveTo>
                  <a:pt x="0" y="0"/>
                </a:moveTo>
                <a:cubicBezTo>
                  <a:pt x="244796" y="-26588"/>
                  <a:pt x="361892" y="4253"/>
                  <a:pt x="529154" y="0"/>
                </a:cubicBezTo>
                <a:cubicBezTo>
                  <a:pt x="696416" y="-4253"/>
                  <a:pt x="868207" y="20490"/>
                  <a:pt x="1018480" y="0"/>
                </a:cubicBezTo>
                <a:cubicBezTo>
                  <a:pt x="1168753" y="-20490"/>
                  <a:pt x="1533051" y="9078"/>
                  <a:pt x="1667121" y="0"/>
                </a:cubicBezTo>
                <a:cubicBezTo>
                  <a:pt x="1801191" y="-9078"/>
                  <a:pt x="2057369" y="48101"/>
                  <a:pt x="2236104" y="0"/>
                </a:cubicBezTo>
                <a:cubicBezTo>
                  <a:pt x="2414839" y="-48101"/>
                  <a:pt x="2491723" y="43319"/>
                  <a:pt x="2725430" y="0"/>
                </a:cubicBezTo>
                <a:cubicBezTo>
                  <a:pt x="2959137" y="-43319"/>
                  <a:pt x="3187253" y="32741"/>
                  <a:pt x="3374071" y="0"/>
                </a:cubicBezTo>
                <a:cubicBezTo>
                  <a:pt x="3560889" y="-32741"/>
                  <a:pt x="3813588" y="42394"/>
                  <a:pt x="3982883" y="0"/>
                </a:cubicBezTo>
                <a:cubicBezTo>
                  <a:pt x="4039253" y="249962"/>
                  <a:pt x="3933049" y="384392"/>
                  <a:pt x="3982883" y="584775"/>
                </a:cubicBezTo>
                <a:cubicBezTo>
                  <a:pt x="3867590" y="616986"/>
                  <a:pt x="3725965" y="552096"/>
                  <a:pt x="3533386" y="584775"/>
                </a:cubicBezTo>
                <a:cubicBezTo>
                  <a:pt x="3340807" y="617454"/>
                  <a:pt x="3121359" y="577890"/>
                  <a:pt x="2964403" y="584775"/>
                </a:cubicBezTo>
                <a:cubicBezTo>
                  <a:pt x="2807447" y="591660"/>
                  <a:pt x="2712543" y="543578"/>
                  <a:pt x="2514906" y="584775"/>
                </a:cubicBezTo>
                <a:cubicBezTo>
                  <a:pt x="2317269" y="625972"/>
                  <a:pt x="2177262" y="562894"/>
                  <a:pt x="2065409" y="584775"/>
                </a:cubicBezTo>
                <a:cubicBezTo>
                  <a:pt x="1953556" y="606656"/>
                  <a:pt x="1815701" y="577497"/>
                  <a:pt x="1615913" y="584775"/>
                </a:cubicBezTo>
                <a:cubicBezTo>
                  <a:pt x="1416125" y="592053"/>
                  <a:pt x="1237793" y="522876"/>
                  <a:pt x="1086758" y="584775"/>
                </a:cubicBezTo>
                <a:cubicBezTo>
                  <a:pt x="935724" y="646674"/>
                  <a:pt x="733636" y="580583"/>
                  <a:pt x="557604" y="584775"/>
                </a:cubicBezTo>
                <a:cubicBezTo>
                  <a:pt x="381572" y="588967"/>
                  <a:pt x="205548" y="526376"/>
                  <a:pt x="0" y="584775"/>
                </a:cubicBezTo>
                <a:cubicBezTo>
                  <a:pt x="-46307" y="396530"/>
                  <a:pt x="48462" y="259679"/>
                  <a:pt x="0" y="0"/>
                </a:cubicBezTo>
                <a:close/>
              </a:path>
              <a:path w="3982883" h="584775" stroke="0" extrusionOk="0">
                <a:moveTo>
                  <a:pt x="0" y="0"/>
                </a:moveTo>
                <a:cubicBezTo>
                  <a:pt x="168925" y="-5939"/>
                  <a:pt x="355696" y="27212"/>
                  <a:pt x="489326" y="0"/>
                </a:cubicBezTo>
                <a:cubicBezTo>
                  <a:pt x="622956" y="-27212"/>
                  <a:pt x="809600" y="21854"/>
                  <a:pt x="1058309" y="0"/>
                </a:cubicBezTo>
                <a:cubicBezTo>
                  <a:pt x="1307018" y="-21854"/>
                  <a:pt x="1445978" y="19207"/>
                  <a:pt x="1547635" y="0"/>
                </a:cubicBezTo>
                <a:cubicBezTo>
                  <a:pt x="1649292" y="-19207"/>
                  <a:pt x="1956240" y="76336"/>
                  <a:pt x="2196275" y="0"/>
                </a:cubicBezTo>
                <a:cubicBezTo>
                  <a:pt x="2436310" y="-76336"/>
                  <a:pt x="2575252" y="50045"/>
                  <a:pt x="2805088" y="0"/>
                </a:cubicBezTo>
                <a:cubicBezTo>
                  <a:pt x="3034924" y="-50045"/>
                  <a:pt x="3072911" y="48962"/>
                  <a:pt x="3254584" y="0"/>
                </a:cubicBezTo>
                <a:cubicBezTo>
                  <a:pt x="3436257" y="-48962"/>
                  <a:pt x="3775544" y="28159"/>
                  <a:pt x="3982883" y="0"/>
                </a:cubicBezTo>
                <a:cubicBezTo>
                  <a:pt x="4005517" y="289294"/>
                  <a:pt x="3937167" y="436082"/>
                  <a:pt x="3982883" y="584775"/>
                </a:cubicBezTo>
                <a:cubicBezTo>
                  <a:pt x="3744491" y="602037"/>
                  <a:pt x="3661820" y="584088"/>
                  <a:pt x="3453729" y="584775"/>
                </a:cubicBezTo>
                <a:cubicBezTo>
                  <a:pt x="3245638" y="585462"/>
                  <a:pt x="3129487" y="548185"/>
                  <a:pt x="3004232" y="584775"/>
                </a:cubicBezTo>
                <a:cubicBezTo>
                  <a:pt x="2878977" y="621365"/>
                  <a:pt x="2745766" y="557187"/>
                  <a:pt x="2554735" y="584775"/>
                </a:cubicBezTo>
                <a:cubicBezTo>
                  <a:pt x="2363704" y="612363"/>
                  <a:pt x="2226654" y="574834"/>
                  <a:pt x="1985752" y="584775"/>
                </a:cubicBezTo>
                <a:cubicBezTo>
                  <a:pt x="1744850" y="594716"/>
                  <a:pt x="1700617" y="557037"/>
                  <a:pt x="1496426" y="584775"/>
                </a:cubicBezTo>
                <a:cubicBezTo>
                  <a:pt x="1292235" y="612513"/>
                  <a:pt x="1194617" y="578566"/>
                  <a:pt x="1007100" y="584775"/>
                </a:cubicBezTo>
                <a:cubicBezTo>
                  <a:pt x="819583" y="590984"/>
                  <a:pt x="351232" y="507010"/>
                  <a:pt x="0" y="584775"/>
                </a:cubicBezTo>
                <a:cubicBezTo>
                  <a:pt x="-33702" y="314990"/>
                  <a:pt x="37687" y="160583"/>
                  <a:pt x="0" y="0"/>
                </a:cubicBezTo>
                <a:close/>
              </a:path>
            </a:pathLst>
          </a:custGeom>
          <a:solidFill>
            <a:srgbClr val="7F4F24"/>
          </a:solidFill>
          <a:ln w="19050">
            <a:solidFill>
              <a:schemeClr val="tx1"/>
            </a:solidFill>
            <a:prstDash val="lgDashDot"/>
            <a:extLst>
              <a:ext uri="{C807C97D-BFC1-408E-A445-0C87EB9F89A2}">
                <ask:lineSketchStyleProps xmlns="" xmlns:ask="http://schemas.microsoft.com/office/drawing/2018/sketchyshapes" sd="3844312185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KẾT LUẬN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anose="02020603050405020304" pitchFamily="18" charset="0"/>
              <a:ea typeface="UVF Typewriterhand" panose="02000603000000000000" pitchFamily="2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128562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-4370749" y="5496955"/>
            <a:ext cx="20386365" cy="10193183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rcRect t="51305" r="74364"/>
          <a:stretch>
            <a:fillRect/>
          </a:stretch>
        </p:blipFill>
        <p:spPr>
          <a:xfrm>
            <a:off x="326575" y="4891907"/>
            <a:ext cx="1207421" cy="1684703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3492821">
            <a:off x="10832985" y="1697383"/>
            <a:ext cx="634580" cy="444206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-7693098">
            <a:off x="7790168" y="3493942"/>
            <a:ext cx="634580" cy="444206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8646301" y="3580085"/>
            <a:ext cx="3833739" cy="3833739"/>
          </a:xfrm>
          <a:prstGeom prst="rect">
            <a:avLst/>
          </a:prstGeom>
        </p:spPr>
      </p:pic>
      <p:pic>
        <p:nvPicPr>
          <p:cNvPr id="10" name="Picture 2" descr="Dấu chấm hỏi png | PNGEgg">
            <a:extLst>
              <a:ext uri="{FF2B5EF4-FFF2-40B4-BE49-F238E27FC236}">
                <a16:creationId xmlns="" xmlns:a16="http://schemas.microsoft.com/office/drawing/2014/main" id="{6C294E72-3352-3A3B-82EC-11504A3FA0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2594" b="96542" l="9483" r="89943">
                        <a14:foregroundMark x1="36207" y1="8934" x2="65230" y2="6916"/>
                        <a14:foregroundMark x1="65230" y1="6916" x2="67241" y2="8357"/>
                        <a14:foregroundMark x1="44828" y1="85014" x2="53448" y2="88473"/>
                        <a14:foregroundMark x1="46552" y1="2594" x2="59195" y2="2594"/>
                        <a14:foregroundMark x1="47126" y1="96542" x2="52299" y2="9596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6580" y="1573515"/>
            <a:ext cx="1775083" cy="1589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430E4D94-5941-7541-5ED3-F40B14095BCA}"/>
              </a:ext>
            </a:extLst>
          </p:cNvPr>
          <p:cNvSpPr/>
          <p:nvPr/>
        </p:nvSpPr>
        <p:spPr>
          <a:xfrm>
            <a:off x="972977" y="2255804"/>
            <a:ext cx="10177298" cy="1938992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Nếu đổ một phần nước nóng ở cốc c (hình 1c) và cốc nước (hình 1a) thì nhiệt độ của cốc nước ở cốc a tăng lên hay giảm đi?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矩形: 圆角 13">
            <a:extLst>
              <a:ext uri="{FF2B5EF4-FFF2-40B4-BE49-F238E27FC236}">
                <a16:creationId xmlns:a16="http://schemas.microsoft.com/office/drawing/2014/main" xmlns="" id="{AD303FA0-BBC5-594C-37D1-3164BE837703}"/>
              </a:ext>
            </a:extLst>
          </p:cNvPr>
          <p:cNvSpPr/>
          <p:nvPr/>
        </p:nvSpPr>
        <p:spPr>
          <a:xfrm>
            <a:off x="922735" y="-174610"/>
            <a:ext cx="9862864" cy="1198060"/>
          </a:xfrm>
          <a:prstGeom prst="roundRect">
            <a:avLst>
              <a:gd name="adj" fmla="val 0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ECB0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lnSpc>
                <a:spcPct val="120000"/>
              </a:lnSpc>
              <a:buClr>
                <a:srgbClr val="000000"/>
              </a:buClr>
            </a:pPr>
            <a:r>
              <a:rPr lang="en-US" altLang="zh-CN" sz="2800" b="1" kern="0" dirty="0" err="1" smtClean="0">
                <a:solidFill>
                  <a:srgbClr val="0070C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Thứ</a:t>
            </a:r>
            <a:r>
              <a:rPr lang="en-US" altLang="zh-CN" sz="2800" b="1" kern="0" dirty="0">
                <a:solidFill>
                  <a:srgbClr val="0070C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 </a:t>
            </a:r>
            <a:r>
              <a:rPr lang="en-US" altLang="zh-CN" sz="2800" b="1" kern="0" dirty="0" err="1" smtClean="0">
                <a:solidFill>
                  <a:srgbClr val="0070C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ba</a:t>
            </a:r>
            <a:r>
              <a:rPr lang="en-US" altLang="zh-CN" sz="2800" b="1" kern="0" dirty="0" smtClean="0">
                <a:solidFill>
                  <a:srgbClr val="0070C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 </a:t>
            </a:r>
            <a:r>
              <a:rPr lang="en-US" altLang="zh-CN" sz="2800" b="1" kern="0" dirty="0" err="1" smtClean="0">
                <a:solidFill>
                  <a:srgbClr val="0070C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ngày</a:t>
            </a:r>
            <a:r>
              <a:rPr lang="en-US" altLang="zh-CN" sz="2800" b="1" kern="0" dirty="0" smtClean="0">
                <a:solidFill>
                  <a:srgbClr val="0070C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 26 </a:t>
            </a:r>
            <a:r>
              <a:rPr lang="en-US" altLang="zh-CN" sz="2800" b="1" kern="0" dirty="0" err="1" smtClean="0">
                <a:solidFill>
                  <a:srgbClr val="0070C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tháng</a:t>
            </a:r>
            <a:r>
              <a:rPr lang="en-US" altLang="zh-CN" sz="2800" b="1" kern="0" dirty="0" smtClean="0">
                <a:solidFill>
                  <a:srgbClr val="0070C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 11 </a:t>
            </a:r>
            <a:r>
              <a:rPr lang="en-US" altLang="zh-CN" sz="2800" b="1" kern="0" dirty="0" err="1" smtClean="0">
                <a:solidFill>
                  <a:srgbClr val="0070C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năm</a:t>
            </a:r>
            <a:r>
              <a:rPr lang="en-US" altLang="zh-CN" sz="2800" b="1" kern="0" dirty="0" smtClean="0">
                <a:solidFill>
                  <a:srgbClr val="0070C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 2024</a:t>
            </a:r>
          </a:p>
          <a:p>
            <a:pPr algn="ctr" defTabSz="1219170">
              <a:lnSpc>
                <a:spcPct val="120000"/>
              </a:lnSpc>
              <a:buClr>
                <a:srgbClr val="000000"/>
              </a:buClr>
            </a:pPr>
            <a:r>
              <a:rPr lang="en-US" altLang="zh-CN" sz="2800" b="1" u="sng" kern="0" dirty="0" err="1" smtClean="0">
                <a:solidFill>
                  <a:srgbClr val="0070C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Khoa</a:t>
            </a:r>
            <a:r>
              <a:rPr lang="en-US" altLang="zh-CN" sz="2800" b="1" u="sng" kern="0" dirty="0" smtClean="0">
                <a:solidFill>
                  <a:srgbClr val="0070C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 </a:t>
            </a:r>
            <a:r>
              <a:rPr lang="en-US" altLang="zh-CN" sz="2800" b="1" u="sng" kern="0" dirty="0" err="1" smtClean="0">
                <a:solidFill>
                  <a:srgbClr val="0070C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học</a:t>
            </a:r>
            <a:endParaRPr lang="en-US" altLang="zh-CN" sz="2400" b="1" u="sng" kern="0" dirty="0" smtClean="0">
              <a:solidFill>
                <a:srgbClr val="0070C0"/>
              </a:solidFill>
              <a:latin typeface="Times New Roman" panose="02020603050405020304" pitchFamily="18" charset="0"/>
              <a:ea typeface="Microsoft YaHei" panose="020B0503020204020204" charset="-122"/>
              <a:cs typeface="Times New Roman" panose="02020603050405020304" pitchFamily="18" charset="0"/>
              <a:sym typeface="迷你简细行楷" panose="02010609000101010101" charset="-122"/>
            </a:endParaRPr>
          </a:p>
        </p:txBody>
      </p:sp>
      <p:sp>
        <p:nvSpPr>
          <p:cNvPr id="13" name="矩形: 圆角 13">
            <a:extLst>
              <a:ext uri="{FF2B5EF4-FFF2-40B4-BE49-F238E27FC236}">
                <a16:creationId xmlns:a16="http://schemas.microsoft.com/office/drawing/2014/main" xmlns="" id="{AD303FA0-BBC5-594C-37D1-3164BE837703}"/>
              </a:ext>
            </a:extLst>
          </p:cNvPr>
          <p:cNvSpPr/>
          <p:nvPr/>
        </p:nvSpPr>
        <p:spPr>
          <a:xfrm>
            <a:off x="1164568" y="612325"/>
            <a:ext cx="9862864" cy="1198060"/>
          </a:xfrm>
          <a:prstGeom prst="roundRect">
            <a:avLst>
              <a:gd name="adj" fmla="val 0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ECB0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lnSpc>
                <a:spcPct val="120000"/>
              </a:lnSpc>
              <a:buClr>
                <a:srgbClr val="000000"/>
              </a:buClr>
            </a:pPr>
            <a:r>
              <a:rPr lang="en-US" altLang="zh-CN" sz="3600" b="1" kern="0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Nhiệt</a:t>
            </a:r>
            <a:r>
              <a:rPr lang="en-US" altLang="zh-CN" sz="3600" b="1" kern="0" dirty="0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 </a:t>
            </a:r>
            <a:r>
              <a:rPr lang="en-US" altLang="zh-CN" sz="3600" b="1" kern="0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đô</a:t>
            </a:r>
            <a:r>
              <a:rPr lang="en-US" altLang="zh-CN" sz="3600" b="1" kern="0" dirty="0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̣ </a:t>
            </a:r>
            <a:r>
              <a:rPr lang="en-US" altLang="zh-CN" sz="3600" b="1" kern="0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va</a:t>
            </a:r>
            <a:r>
              <a:rPr lang="en-US" altLang="zh-CN" sz="3600" b="1" kern="0" dirty="0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̀ </a:t>
            </a:r>
            <a:r>
              <a:rPr lang="en-US" altLang="zh-CN" sz="3600" b="1" kern="0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sư</a:t>
            </a:r>
            <a:r>
              <a:rPr lang="en-US" altLang="zh-CN" sz="3600" b="1" kern="0" dirty="0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̣ </a:t>
            </a:r>
            <a:r>
              <a:rPr lang="en-US" altLang="zh-CN" sz="3600" b="1" kern="0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truyền</a:t>
            </a:r>
            <a:r>
              <a:rPr lang="en-US" altLang="zh-CN" sz="3600" b="1" kern="0" dirty="0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  </a:t>
            </a:r>
            <a:r>
              <a:rPr lang="en-US" altLang="zh-CN" sz="3600" b="1" kern="0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nhiệt</a:t>
            </a:r>
            <a:r>
              <a:rPr lang="en-US" altLang="zh-CN" sz="3600" b="1" kern="0" dirty="0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 ( </a:t>
            </a:r>
            <a:r>
              <a:rPr lang="en-US" altLang="zh-CN" sz="3600" b="1" kern="0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Tiết</a:t>
            </a:r>
            <a:r>
              <a:rPr lang="en-US" altLang="zh-CN" sz="3600" b="1" kern="0" dirty="0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 1)</a:t>
            </a:r>
            <a:endParaRPr lang="en-US" altLang="zh-CN" sz="3600" b="1" kern="0" dirty="0">
              <a:solidFill>
                <a:srgbClr val="FF0000"/>
              </a:solidFill>
              <a:latin typeface="Times New Roman" panose="02020603050405020304" pitchFamily="18" charset="0"/>
              <a:ea typeface="Microsoft YaHei" panose="020B0503020204020204" charset="-122"/>
              <a:cs typeface="Times New Roman" panose="02020603050405020304" pitchFamily="18" charset="0"/>
              <a:sym typeface="迷你简细行楷" panose="02010609000101010101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35456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ounded Rectangle 11">
            <a:extLst>
              <a:ext uri="{FF2B5EF4-FFF2-40B4-BE49-F238E27FC236}">
                <a16:creationId xmlns="" xmlns:a16="http://schemas.microsoft.com/office/drawing/2014/main" id="{5450FA93-27F7-4DC1-A1AA-105A8D54F622}"/>
              </a:ext>
            </a:extLst>
          </p:cNvPr>
          <p:cNvSpPr/>
          <p:nvPr/>
        </p:nvSpPr>
        <p:spPr>
          <a:xfrm>
            <a:off x="744318" y="2163470"/>
            <a:ext cx="10041281" cy="2060905"/>
          </a:xfrm>
          <a:prstGeom prst="roundRect">
            <a:avLst/>
          </a:prstGeom>
          <a:solidFill>
            <a:schemeClr val="bg1">
              <a:alpha val="68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4800" b="1" dirty="0" err="1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Hoạt</a:t>
            </a:r>
            <a:r>
              <a:rPr lang="en-US" sz="4800" b="1" dirty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b="1" dirty="0" err="1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động</a:t>
            </a:r>
            <a:r>
              <a:rPr lang="en-US" sz="4800" b="1" dirty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2: </a:t>
            </a:r>
            <a:r>
              <a:rPr lang="en-US" sz="4800" b="1" dirty="0" err="1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4800" b="1" dirty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b="1" dirty="0" err="1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4800" b="1" dirty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b="1" dirty="0" err="1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loại</a:t>
            </a:r>
            <a:r>
              <a:rPr lang="en-US" sz="4800" b="1" dirty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b="1" dirty="0" err="1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nhiệt</a:t>
            </a:r>
            <a:r>
              <a:rPr lang="en-US" sz="4800" b="1" dirty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b="1" dirty="0" err="1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kế</a:t>
            </a:r>
            <a:r>
              <a:rPr lang="en-US" sz="4800" b="1" dirty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6" name="图片 4">
            <a:extLst>
              <a:ext uri="{FF2B5EF4-FFF2-40B4-BE49-F238E27FC236}">
                <a16:creationId xmlns="" xmlns:a16="http://schemas.microsoft.com/office/drawing/2014/main" id="{8C82996F-7220-48D6-8A1E-524AFE4384A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4743" y="1950790"/>
            <a:ext cx="3633200" cy="4369436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1723" y="-1440180"/>
            <a:ext cx="3735963" cy="3735963"/>
          </a:xfrm>
          <a:prstGeom prst="rect">
            <a:avLst/>
          </a:prstGeom>
        </p:spPr>
      </p:pic>
      <p:sp>
        <p:nvSpPr>
          <p:cNvPr id="8" name="矩形: 圆角 13">
            <a:extLst>
              <a:ext uri="{FF2B5EF4-FFF2-40B4-BE49-F238E27FC236}">
                <a16:creationId xmlns:a16="http://schemas.microsoft.com/office/drawing/2014/main" xmlns="" id="{AD303FA0-BBC5-594C-37D1-3164BE837703}"/>
              </a:ext>
            </a:extLst>
          </p:cNvPr>
          <p:cNvSpPr/>
          <p:nvPr/>
        </p:nvSpPr>
        <p:spPr>
          <a:xfrm>
            <a:off x="922735" y="-174610"/>
            <a:ext cx="9862864" cy="1198060"/>
          </a:xfrm>
          <a:prstGeom prst="roundRect">
            <a:avLst>
              <a:gd name="adj" fmla="val 0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ECB0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lnSpc>
                <a:spcPct val="120000"/>
              </a:lnSpc>
              <a:buClr>
                <a:srgbClr val="000000"/>
              </a:buClr>
            </a:pPr>
            <a:r>
              <a:rPr lang="en-US" altLang="zh-CN" sz="2800" b="1" kern="0" dirty="0" err="1" smtClean="0">
                <a:solidFill>
                  <a:srgbClr val="0070C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Thứ</a:t>
            </a:r>
            <a:r>
              <a:rPr lang="en-US" altLang="zh-CN" sz="2800" b="1" kern="0" dirty="0">
                <a:solidFill>
                  <a:srgbClr val="0070C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 </a:t>
            </a:r>
            <a:r>
              <a:rPr lang="en-US" altLang="zh-CN" sz="2800" b="1" kern="0" dirty="0" err="1" smtClean="0">
                <a:solidFill>
                  <a:srgbClr val="0070C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ba</a:t>
            </a:r>
            <a:r>
              <a:rPr lang="en-US" altLang="zh-CN" sz="2800" b="1" kern="0" dirty="0" smtClean="0">
                <a:solidFill>
                  <a:srgbClr val="0070C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 </a:t>
            </a:r>
            <a:r>
              <a:rPr lang="en-US" altLang="zh-CN" sz="2800" b="1" kern="0" dirty="0" err="1" smtClean="0">
                <a:solidFill>
                  <a:srgbClr val="0070C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ngày</a:t>
            </a:r>
            <a:r>
              <a:rPr lang="en-US" altLang="zh-CN" sz="2800" b="1" kern="0" dirty="0" smtClean="0">
                <a:solidFill>
                  <a:srgbClr val="0070C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 26 </a:t>
            </a:r>
            <a:r>
              <a:rPr lang="en-US" altLang="zh-CN" sz="2800" b="1" kern="0" dirty="0" err="1" smtClean="0">
                <a:solidFill>
                  <a:srgbClr val="0070C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tháng</a:t>
            </a:r>
            <a:r>
              <a:rPr lang="en-US" altLang="zh-CN" sz="2800" b="1" kern="0" dirty="0" smtClean="0">
                <a:solidFill>
                  <a:srgbClr val="0070C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 11 </a:t>
            </a:r>
            <a:r>
              <a:rPr lang="en-US" altLang="zh-CN" sz="2800" b="1" kern="0" dirty="0" err="1" smtClean="0">
                <a:solidFill>
                  <a:srgbClr val="0070C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năm</a:t>
            </a:r>
            <a:r>
              <a:rPr lang="en-US" altLang="zh-CN" sz="2800" b="1" kern="0" dirty="0" smtClean="0">
                <a:solidFill>
                  <a:srgbClr val="0070C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 2024</a:t>
            </a:r>
          </a:p>
          <a:p>
            <a:pPr algn="ctr" defTabSz="1219170">
              <a:lnSpc>
                <a:spcPct val="120000"/>
              </a:lnSpc>
              <a:buClr>
                <a:srgbClr val="000000"/>
              </a:buClr>
            </a:pPr>
            <a:r>
              <a:rPr lang="en-US" altLang="zh-CN" sz="2800" b="1" u="sng" kern="0" dirty="0" err="1" smtClean="0">
                <a:solidFill>
                  <a:srgbClr val="0070C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Khoa</a:t>
            </a:r>
            <a:r>
              <a:rPr lang="en-US" altLang="zh-CN" sz="2800" b="1" u="sng" kern="0" dirty="0" smtClean="0">
                <a:solidFill>
                  <a:srgbClr val="0070C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 </a:t>
            </a:r>
            <a:r>
              <a:rPr lang="en-US" altLang="zh-CN" sz="2800" b="1" u="sng" kern="0" dirty="0" err="1" smtClean="0">
                <a:solidFill>
                  <a:srgbClr val="0070C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học</a:t>
            </a:r>
            <a:endParaRPr lang="en-US" altLang="zh-CN" sz="2400" b="1" u="sng" kern="0" dirty="0" smtClean="0">
              <a:solidFill>
                <a:srgbClr val="0070C0"/>
              </a:solidFill>
              <a:latin typeface="Times New Roman" panose="02020603050405020304" pitchFamily="18" charset="0"/>
              <a:ea typeface="Microsoft YaHei" panose="020B0503020204020204" charset="-122"/>
              <a:cs typeface="Times New Roman" panose="02020603050405020304" pitchFamily="18" charset="0"/>
              <a:sym typeface="迷你简细行楷" panose="02010609000101010101" charset="-122"/>
            </a:endParaRPr>
          </a:p>
        </p:txBody>
      </p:sp>
      <p:sp>
        <p:nvSpPr>
          <p:cNvPr id="11" name="矩形: 圆角 13">
            <a:extLst>
              <a:ext uri="{FF2B5EF4-FFF2-40B4-BE49-F238E27FC236}">
                <a16:creationId xmlns:a16="http://schemas.microsoft.com/office/drawing/2014/main" xmlns="" id="{AD303FA0-BBC5-594C-37D1-3164BE837703}"/>
              </a:ext>
            </a:extLst>
          </p:cNvPr>
          <p:cNvSpPr/>
          <p:nvPr/>
        </p:nvSpPr>
        <p:spPr>
          <a:xfrm>
            <a:off x="1164568" y="612325"/>
            <a:ext cx="9862864" cy="1198060"/>
          </a:xfrm>
          <a:prstGeom prst="roundRect">
            <a:avLst>
              <a:gd name="adj" fmla="val 0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ECB0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lnSpc>
                <a:spcPct val="120000"/>
              </a:lnSpc>
              <a:buClr>
                <a:srgbClr val="000000"/>
              </a:buClr>
            </a:pPr>
            <a:r>
              <a:rPr lang="en-US" altLang="zh-CN" sz="3600" b="1" kern="0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Nhiệt</a:t>
            </a:r>
            <a:r>
              <a:rPr lang="en-US" altLang="zh-CN" sz="3600" b="1" kern="0" dirty="0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 </a:t>
            </a:r>
            <a:r>
              <a:rPr lang="en-US" altLang="zh-CN" sz="3600" b="1" kern="0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đô</a:t>
            </a:r>
            <a:r>
              <a:rPr lang="en-US" altLang="zh-CN" sz="3600" b="1" kern="0" dirty="0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̣ </a:t>
            </a:r>
            <a:r>
              <a:rPr lang="en-US" altLang="zh-CN" sz="3600" b="1" kern="0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va</a:t>
            </a:r>
            <a:r>
              <a:rPr lang="en-US" altLang="zh-CN" sz="3600" b="1" kern="0" dirty="0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̀ </a:t>
            </a:r>
            <a:r>
              <a:rPr lang="en-US" altLang="zh-CN" sz="3600" b="1" kern="0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sư</a:t>
            </a:r>
            <a:r>
              <a:rPr lang="en-US" altLang="zh-CN" sz="3600" b="1" kern="0" dirty="0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̣ </a:t>
            </a:r>
            <a:r>
              <a:rPr lang="en-US" altLang="zh-CN" sz="3600" b="1" kern="0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truyền</a:t>
            </a:r>
            <a:r>
              <a:rPr lang="en-US" altLang="zh-CN" sz="3600" b="1" kern="0" dirty="0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  </a:t>
            </a:r>
            <a:r>
              <a:rPr lang="en-US" altLang="zh-CN" sz="3600" b="1" kern="0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nhiệt</a:t>
            </a:r>
            <a:r>
              <a:rPr lang="en-US" altLang="zh-CN" sz="3600" b="1" kern="0" dirty="0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 ( </a:t>
            </a:r>
            <a:r>
              <a:rPr lang="en-US" altLang="zh-CN" sz="3600" b="1" kern="0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Tiết</a:t>
            </a:r>
            <a:r>
              <a:rPr lang="en-US" altLang="zh-CN" sz="3600" b="1" kern="0" dirty="0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 1)</a:t>
            </a:r>
            <a:endParaRPr lang="en-US" altLang="zh-CN" sz="3600" b="1" kern="0" dirty="0">
              <a:solidFill>
                <a:srgbClr val="FF0000"/>
              </a:solidFill>
              <a:latin typeface="Times New Roman" panose="02020603050405020304" pitchFamily="18" charset="0"/>
              <a:ea typeface="Microsoft YaHei" panose="020B0503020204020204" charset="-122"/>
              <a:cs typeface="Times New Roman" panose="02020603050405020304" pitchFamily="18" charset="0"/>
              <a:sym typeface="迷你简细行楷" panose="02010609000101010101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04626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3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="" xmlns:a16="http://schemas.microsoft.com/office/drawing/2014/main" id="{806C8D69-7308-487F-9BE7-1A7DA034D6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321172"/>
            <a:ext cx="12192000" cy="1325563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 algn="just"/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2. </a:t>
            </a:r>
            <a:r>
              <a:rPr lang="vi-VN" sz="3600" b="1" dirty="0">
                <a:latin typeface="Cambria" panose="02040503050406030204" pitchFamily="18" charset="0"/>
                <a:ea typeface="Cambria" panose="02040503050406030204" pitchFamily="18" charset="0"/>
              </a:rPr>
              <a:t>Quan sát hình 2 và cho biết nhiệt kế nào dùng để đo nhiệt độ cơ thể người, nhiệt kế nào dùng để đo nhiệt độ không khí.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FE9089A8-8CE6-7E89-95C0-1C79A9CB20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886" y="3009774"/>
            <a:ext cx="5558539" cy="377493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7AEAD666-41D1-78B3-D7FA-E9C5A3D1C2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2019" y="3009774"/>
            <a:ext cx="5518852" cy="3938004"/>
          </a:xfrm>
          <a:prstGeom prst="rect">
            <a:avLst/>
          </a:prstGeom>
        </p:spPr>
      </p:pic>
      <p:sp>
        <p:nvSpPr>
          <p:cNvPr id="7" name="矩形: 圆角 13">
            <a:extLst>
              <a:ext uri="{FF2B5EF4-FFF2-40B4-BE49-F238E27FC236}">
                <a16:creationId xmlns:a16="http://schemas.microsoft.com/office/drawing/2014/main" xmlns="" id="{AD303FA0-BBC5-594C-37D1-3164BE837703}"/>
              </a:ext>
            </a:extLst>
          </p:cNvPr>
          <p:cNvSpPr/>
          <p:nvPr/>
        </p:nvSpPr>
        <p:spPr>
          <a:xfrm>
            <a:off x="922735" y="-239926"/>
            <a:ext cx="9862864" cy="1198060"/>
          </a:xfrm>
          <a:prstGeom prst="roundRect">
            <a:avLst>
              <a:gd name="adj" fmla="val 0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ECB0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lnSpc>
                <a:spcPct val="120000"/>
              </a:lnSpc>
              <a:buClr>
                <a:srgbClr val="000000"/>
              </a:buClr>
            </a:pPr>
            <a:r>
              <a:rPr lang="en-US" altLang="zh-CN" sz="2800" b="1" kern="0" dirty="0" err="1" smtClean="0">
                <a:solidFill>
                  <a:srgbClr val="0070C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Thứ</a:t>
            </a:r>
            <a:r>
              <a:rPr lang="en-US" altLang="zh-CN" sz="2800" b="1" kern="0" dirty="0">
                <a:solidFill>
                  <a:srgbClr val="0070C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 </a:t>
            </a:r>
            <a:r>
              <a:rPr lang="en-US" altLang="zh-CN" sz="2800" b="1" kern="0" dirty="0" err="1" smtClean="0">
                <a:solidFill>
                  <a:srgbClr val="0070C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ba</a:t>
            </a:r>
            <a:r>
              <a:rPr lang="en-US" altLang="zh-CN" sz="2800" b="1" kern="0" dirty="0" smtClean="0">
                <a:solidFill>
                  <a:srgbClr val="0070C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 </a:t>
            </a:r>
            <a:r>
              <a:rPr lang="en-US" altLang="zh-CN" sz="2800" b="1" kern="0" dirty="0" err="1" smtClean="0">
                <a:solidFill>
                  <a:srgbClr val="0070C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ngày</a:t>
            </a:r>
            <a:r>
              <a:rPr lang="en-US" altLang="zh-CN" sz="2800" b="1" kern="0" dirty="0" smtClean="0">
                <a:solidFill>
                  <a:srgbClr val="0070C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 26 </a:t>
            </a:r>
            <a:r>
              <a:rPr lang="en-US" altLang="zh-CN" sz="2800" b="1" kern="0" dirty="0" err="1" smtClean="0">
                <a:solidFill>
                  <a:srgbClr val="0070C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tháng</a:t>
            </a:r>
            <a:r>
              <a:rPr lang="en-US" altLang="zh-CN" sz="2800" b="1" kern="0" dirty="0" smtClean="0">
                <a:solidFill>
                  <a:srgbClr val="0070C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 11 </a:t>
            </a:r>
            <a:r>
              <a:rPr lang="en-US" altLang="zh-CN" sz="2800" b="1" kern="0" dirty="0" err="1" smtClean="0">
                <a:solidFill>
                  <a:srgbClr val="0070C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năm</a:t>
            </a:r>
            <a:r>
              <a:rPr lang="en-US" altLang="zh-CN" sz="2800" b="1" kern="0" dirty="0" smtClean="0">
                <a:solidFill>
                  <a:srgbClr val="0070C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 2024</a:t>
            </a:r>
          </a:p>
          <a:p>
            <a:pPr algn="ctr" defTabSz="1219170">
              <a:lnSpc>
                <a:spcPct val="120000"/>
              </a:lnSpc>
              <a:buClr>
                <a:srgbClr val="000000"/>
              </a:buClr>
            </a:pPr>
            <a:r>
              <a:rPr lang="en-US" altLang="zh-CN" sz="2800" b="1" u="sng" kern="0" dirty="0" err="1" smtClean="0">
                <a:solidFill>
                  <a:srgbClr val="0070C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Khoa</a:t>
            </a:r>
            <a:r>
              <a:rPr lang="en-US" altLang="zh-CN" sz="2800" b="1" u="sng" kern="0" dirty="0" smtClean="0">
                <a:solidFill>
                  <a:srgbClr val="0070C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 </a:t>
            </a:r>
            <a:r>
              <a:rPr lang="en-US" altLang="zh-CN" sz="2800" b="1" u="sng" kern="0" dirty="0" err="1" smtClean="0">
                <a:solidFill>
                  <a:srgbClr val="0070C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học</a:t>
            </a:r>
            <a:endParaRPr lang="en-US" altLang="zh-CN" sz="2400" b="1" u="sng" kern="0" dirty="0" smtClean="0">
              <a:solidFill>
                <a:srgbClr val="0070C0"/>
              </a:solidFill>
              <a:latin typeface="Times New Roman" panose="02020603050405020304" pitchFamily="18" charset="0"/>
              <a:ea typeface="Microsoft YaHei" panose="020B0503020204020204" charset="-122"/>
              <a:cs typeface="Times New Roman" panose="02020603050405020304" pitchFamily="18" charset="0"/>
              <a:sym typeface="迷你简细行楷" panose="02010609000101010101" charset="-122"/>
            </a:endParaRPr>
          </a:p>
        </p:txBody>
      </p:sp>
      <p:sp>
        <p:nvSpPr>
          <p:cNvPr id="8" name="矩形: 圆角 13">
            <a:extLst>
              <a:ext uri="{FF2B5EF4-FFF2-40B4-BE49-F238E27FC236}">
                <a16:creationId xmlns:a16="http://schemas.microsoft.com/office/drawing/2014/main" xmlns="" id="{AD303FA0-BBC5-594C-37D1-3164BE837703}"/>
              </a:ext>
            </a:extLst>
          </p:cNvPr>
          <p:cNvSpPr/>
          <p:nvPr/>
        </p:nvSpPr>
        <p:spPr>
          <a:xfrm>
            <a:off x="1164568" y="540623"/>
            <a:ext cx="9862864" cy="1198060"/>
          </a:xfrm>
          <a:prstGeom prst="roundRect">
            <a:avLst>
              <a:gd name="adj" fmla="val 0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ECB0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lnSpc>
                <a:spcPct val="120000"/>
              </a:lnSpc>
              <a:buClr>
                <a:srgbClr val="000000"/>
              </a:buClr>
            </a:pPr>
            <a:r>
              <a:rPr lang="en-US" altLang="zh-CN" sz="3600" b="1" kern="0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Nhiệt</a:t>
            </a:r>
            <a:r>
              <a:rPr lang="en-US" altLang="zh-CN" sz="3600" b="1" kern="0" dirty="0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 </a:t>
            </a:r>
            <a:r>
              <a:rPr lang="en-US" altLang="zh-CN" sz="3600" b="1" kern="0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đô</a:t>
            </a:r>
            <a:r>
              <a:rPr lang="en-US" altLang="zh-CN" sz="3600" b="1" kern="0" dirty="0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̣ </a:t>
            </a:r>
            <a:r>
              <a:rPr lang="en-US" altLang="zh-CN" sz="3600" b="1" kern="0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va</a:t>
            </a:r>
            <a:r>
              <a:rPr lang="en-US" altLang="zh-CN" sz="3600" b="1" kern="0" dirty="0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̀ </a:t>
            </a:r>
            <a:r>
              <a:rPr lang="en-US" altLang="zh-CN" sz="3600" b="1" kern="0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sư</a:t>
            </a:r>
            <a:r>
              <a:rPr lang="en-US" altLang="zh-CN" sz="3600" b="1" kern="0" dirty="0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̣ </a:t>
            </a:r>
            <a:r>
              <a:rPr lang="en-US" altLang="zh-CN" sz="3600" b="1" kern="0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truyền</a:t>
            </a:r>
            <a:r>
              <a:rPr lang="en-US" altLang="zh-CN" sz="3600" b="1" kern="0" dirty="0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  </a:t>
            </a:r>
            <a:r>
              <a:rPr lang="en-US" altLang="zh-CN" sz="3600" b="1" kern="0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nhiệt</a:t>
            </a:r>
            <a:r>
              <a:rPr lang="en-US" altLang="zh-CN" sz="3600" b="1" kern="0" dirty="0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 ( </a:t>
            </a:r>
            <a:r>
              <a:rPr lang="en-US" altLang="zh-CN" sz="3600" b="1" kern="0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Tiết</a:t>
            </a:r>
            <a:r>
              <a:rPr lang="en-US" altLang="zh-CN" sz="3600" b="1" kern="0" dirty="0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 1)</a:t>
            </a:r>
            <a:endParaRPr lang="en-US" altLang="zh-CN" sz="3600" b="1" kern="0" dirty="0">
              <a:solidFill>
                <a:srgbClr val="FF0000"/>
              </a:solidFill>
              <a:latin typeface="Times New Roman" panose="02020603050405020304" pitchFamily="18" charset="0"/>
              <a:ea typeface="Microsoft YaHei" panose="020B0503020204020204" charset="-122"/>
              <a:cs typeface="Times New Roman" panose="02020603050405020304" pitchFamily="18" charset="0"/>
              <a:sym typeface="迷你简细行楷" panose="02010609000101010101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84630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="" xmlns:a16="http://schemas.microsoft.com/office/drawing/2014/main" id="{67704E43-C72D-40DA-94BA-4BF82274701D}"/>
              </a:ext>
            </a:extLst>
          </p:cNvPr>
          <p:cNvSpPr txBox="1">
            <a:spLocks/>
          </p:cNvSpPr>
          <p:nvPr/>
        </p:nvSpPr>
        <p:spPr>
          <a:xfrm>
            <a:off x="2690038" y="119093"/>
            <a:ext cx="9350872" cy="96032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dirty="0">
                <a:solidFill>
                  <a:srgbClr val="7F4F24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7F4F24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hiệt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7F4F24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7F4F24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kế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7F4F24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7F4F24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đo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7F4F24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7F4F24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nhiệt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7F4F24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7F4F24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độ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7F4F24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7F4F24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cơ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7F4F24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7F4F24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thể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7F4F24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7F4F24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người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7F4F24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5" name="Picture 4" descr="Nhiệt độ cơ thể con Người Đo nhiệt độ C - Nhiệt kế png tải về - Miễn phí  trong suốt Dụng Cụ đo png Tải về.">
            <a:extLst>
              <a:ext uri="{FF2B5EF4-FFF2-40B4-BE49-F238E27FC236}">
                <a16:creationId xmlns="" xmlns:a16="http://schemas.microsoft.com/office/drawing/2014/main" id="{819FC637-8197-4D95-BC1D-8148F55B84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111" b="90000" l="8556" r="90000">
                        <a14:foregroundMark x1="85444" y1="8000" x2="85444" y2="8000"/>
                        <a14:foregroundMark x1="82111" y1="7667" x2="82111" y2="7667"/>
                        <a14:foregroundMark x1="89333" y1="14667" x2="89333" y2="14667"/>
                        <a14:foregroundMark x1="83222" y1="6444" x2="83222" y2="6444"/>
                        <a14:foregroundMark x1="81667" y1="7222" x2="81667" y2="7222"/>
                        <a14:foregroundMark x1="9444" y1="86333" x2="9444" y2="86333"/>
                        <a14:foregroundMark x1="8778" y1="88333" x2="8778" y2="88333"/>
                        <a14:foregroundMark x1="8556" y1="86889" x2="8556" y2="86889"/>
                        <a14:foregroundMark x1="74111" y1="16778" x2="74111" y2="16778"/>
                        <a14:foregroundMark x1="78444" y1="10444" x2="51222" y2="48333"/>
                        <a14:foregroundMark x1="77333" y1="24000" x2="64333" y2="32333"/>
                        <a14:foregroundMark x1="83556" y1="7000" x2="83556" y2="7000"/>
                        <a14:foregroundMark x1="84000" y1="8000" x2="84000" y2="8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668830">
            <a:off x="1728786" y="3752309"/>
            <a:ext cx="3740478" cy="47308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Hình ảnh Đo Nhiệt độ Cơ Thể, Đo Nhiệt độ Cơ Thể, Vi Rút Corona Mới, Viêm  Phổi Vector và PNG với nền trong suốt để tải xuống miễn phí">
            <a:extLst>
              <a:ext uri="{FF2B5EF4-FFF2-40B4-BE49-F238E27FC236}">
                <a16:creationId xmlns="" xmlns:a16="http://schemas.microsoft.com/office/drawing/2014/main" id="{4CACC1CC-2FBD-44BF-86C5-AAEE311204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5625" r="92344">
                        <a14:foregroundMark x1="9375" y1="41719" x2="9375" y2="41719"/>
                        <a14:foregroundMark x1="5781" y1="50313" x2="5781" y2="50313"/>
                        <a14:foregroundMark x1="62031" y1="29531" x2="62031" y2="29531"/>
                        <a14:foregroundMark x1="69531" y1="28281" x2="68281" y2="41719"/>
                        <a14:foregroundMark x1="57969" y1="29531" x2="66406" y2="29531"/>
                        <a14:foregroundMark x1="68125" y1="26563" x2="59688" y2="27813"/>
                        <a14:foregroundMark x1="59688" y1="27813" x2="59688" y2="27813"/>
                        <a14:foregroundMark x1="57969" y1="27969" x2="53906" y2="34844"/>
                        <a14:foregroundMark x1="53906" y1="34844" x2="54375" y2="35313"/>
                        <a14:foregroundMark x1="70625" y1="51875" x2="90625" y2="65469"/>
                        <a14:foregroundMark x1="85156" y1="52188" x2="89219" y2="61094"/>
                        <a14:foregroundMark x1="89219" y1="61094" x2="89219" y2="61250"/>
                        <a14:foregroundMark x1="76406" y1="60625" x2="83438" y2="66875"/>
                        <a14:foregroundMark x1="83438" y1="66875" x2="83438" y2="67188"/>
                        <a14:foregroundMark x1="90625" y1="58750" x2="92344" y2="60000"/>
                        <a14:foregroundMark x1="72188" y1="63594" x2="85625" y2="70469"/>
                        <a14:foregroundMark x1="87500" y1="54531" x2="87500" y2="54531"/>
                        <a14:foregroundMark x1="82813" y1="52188" x2="89531" y2="56563"/>
                        <a14:foregroundMark x1="86250" y1="52500" x2="92344" y2="57813"/>
                        <a14:foregroundMark x1="67813" y1="60156" x2="67813" y2="60156"/>
                        <a14:foregroundMark x1="65313" y1="59062" x2="71719" y2="634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84338">
            <a:off x="6861879" y="26764"/>
            <a:ext cx="5947571" cy="6185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7">
            <a:extLst>
              <a:ext uri="{FF2B5EF4-FFF2-40B4-BE49-F238E27FC236}">
                <a16:creationId xmlns="" xmlns:a16="http://schemas.microsoft.com/office/drawing/2014/main" id="{28BFF2F6-1BF3-411D-B49D-4F8B69715170}"/>
              </a:ext>
            </a:extLst>
          </p:cNvPr>
          <p:cNvSpPr/>
          <p:nvPr/>
        </p:nvSpPr>
        <p:spPr>
          <a:xfrm>
            <a:off x="441960" y="1747351"/>
            <a:ext cx="3982883" cy="584775"/>
          </a:xfrm>
          <a:custGeom>
            <a:avLst/>
            <a:gdLst>
              <a:gd name="connsiteX0" fmla="*/ 0 w 3982883"/>
              <a:gd name="connsiteY0" fmla="*/ 0 h 584775"/>
              <a:gd name="connsiteX1" fmla="*/ 529154 w 3982883"/>
              <a:gd name="connsiteY1" fmla="*/ 0 h 584775"/>
              <a:gd name="connsiteX2" fmla="*/ 1018480 w 3982883"/>
              <a:gd name="connsiteY2" fmla="*/ 0 h 584775"/>
              <a:gd name="connsiteX3" fmla="*/ 1667121 w 3982883"/>
              <a:gd name="connsiteY3" fmla="*/ 0 h 584775"/>
              <a:gd name="connsiteX4" fmla="*/ 2236104 w 3982883"/>
              <a:gd name="connsiteY4" fmla="*/ 0 h 584775"/>
              <a:gd name="connsiteX5" fmla="*/ 2725430 w 3982883"/>
              <a:gd name="connsiteY5" fmla="*/ 0 h 584775"/>
              <a:gd name="connsiteX6" fmla="*/ 3374071 w 3982883"/>
              <a:gd name="connsiteY6" fmla="*/ 0 h 584775"/>
              <a:gd name="connsiteX7" fmla="*/ 3982883 w 3982883"/>
              <a:gd name="connsiteY7" fmla="*/ 0 h 584775"/>
              <a:gd name="connsiteX8" fmla="*/ 3982883 w 3982883"/>
              <a:gd name="connsiteY8" fmla="*/ 584775 h 584775"/>
              <a:gd name="connsiteX9" fmla="*/ 3533386 w 3982883"/>
              <a:gd name="connsiteY9" fmla="*/ 584775 h 584775"/>
              <a:gd name="connsiteX10" fmla="*/ 2964403 w 3982883"/>
              <a:gd name="connsiteY10" fmla="*/ 584775 h 584775"/>
              <a:gd name="connsiteX11" fmla="*/ 2514906 w 3982883"/>
              <a:gd name="connsiteY11" fmla="*/ 584775 h 584775"/>
              <a:gd name="connsiteX12" fmla="*/ 2065409 w 3982883"/>
              <a:gd name="connsiteY12" fmla="*/ 584775 h 584775"/>
              <a:gd name="connsiteX13" fmla="*/ 1615913 w 3982883"/>
              <a:gd name="connsiteY13" fmla="*/ 584775 h 584775"/>
              <a:gd name="connsiteX14" fmla="*/ 1086758 w 3982883"/>
              <a:gd name="connsiteY14" fmla="*/ 584775 h 584775"/>
              <a:gd name="connsiteX15" fmla="*/ 557604 w 3982883"/>
              <a:gd name="connsiteY15" fmla="*/ 584775 h 584775"/>
              <a:gd name="connsiteX16" fmla="*/ 0 w 3982883"/>
              <a:gd name="connsiteY16" fmla="*/ 584775 h 584775"/>
              <a:gd name="connsiteX17" fmla="*/ 0 w 3982883"/>
              <a:gd name="connsiteY17" fmla="*/ 0 h 584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3982883" h="584775" fill="none" extrusionOk="0">
                <a:moveTo>
                  <a:pt x="0" y="0"/>
                </a:moveTo>
                <a:cubicBezTo>
                  <a:pt x="244796" y="-26588"/>
                  <a:pt x="361892" y="4253"/>
                  <a:pt x="529154" y="0"/>
                </a:cubicBezTo>
                <a:cubicBezTo>
                  <a:pt x="696416" y="-4253"/>
                  <a:pt x="868207" y="20490"/>
                  <a:pt x="1018480" y="0"/>
                </a:cubicBezTo>
                <a:cubicBezTo>
                  <a:pt x="1168753" y="-20490"/>
                  <a:pt x="1533051" y="9078"/>
                  <a:pt x="1667121" y="0"/>
                </a:cubicBezTo>
                <a:cubicBezTo>
                  <a:pt x="1801191" y="-9078"/>
                  <a:pt x="2057369" y="48101"/>
                  <a:pt x="2236104" y="0"/>
                </a:cubicBezTo>
                <a:cubicBezTo>
                  <a:pt x="2414839" y="-48101"/>
                  <a:pt x="2491723" y="43319"/>
                  <a:pt x="2725430" y="0"/>
                </a:cubicBezTo>
                <a:cubicBezTo>
                  <a:pt x="2959137" y="-43319"/>
                  <a:pt x="3187253" y="32741"/>
                  <a:pt x="3374071" y="0"/>
                </a:cubicBezTo>
                <a:cubicBezTo>
                  <a:pt x="3560889" y="-32741"/>
                  <a:pt x="3813588" y="42394"/>
                  <a:pt x="3982883" y="0"/>
                </a:cubicBezTo>
                <a:cubicBezTo>
                  <a:pt x="4039253" y="249962"/>
                  <a:pt x="3933049" y="384392"/>
                  <a:pt x="3982883" y="584775"/>
                </a:cubicBezTo>
                <a:cubicBezTo>
                  <a:pt x="3867590" y="616986"/>
                  <a:pt x="3725965" y="552096"/>
                  <a:pt x="3533386" y="584775"/>
                </a:cubicBezTo>
                <a:cubicBezTo>
                  <a:pt x="3340807" y="617454"/>
                  <a:pt x="3121359" y="577890"/>
                  <a:pt x="2964403" y="584775"/>
                </a:cubicBezTo>
                <a:cubicBezTo>
                  <a:pt x="2807447" y="591660"/>
                  <a:pt x="2712543" y="543578"/>
                  <a:pt x="2514906" y="584775"/>
                </a:cubicBezTo>
                <a:cubicBezTo>
                  <a:pt x="2317269" y="625972"/>
                  <a:pt x="2177262" y="562894"/>
                  <a:pt x="2065409" y="584775"/>
                </a:cubicBezTo>
                <a:cubicBezTo>
                  <a:pt x="1953556" y="606656"/>
                  <a:pt x="1815701" y="577497"/>
                  <a:pt x="1615913" y="584775"/>
                </a:cubicBezTo>
                <a:cubicBezTo>
                  <a:pt x="1416125" y="592053"/>
                  <a:pt x="1237793" y="522876"/>
                  <a:pt x="1086758" y="584775"/>
                </a:cubicBezTo>
                <a:cubicBezTo>
                  <a:pt x="935724" y="646674"/>
                  <a:pt x="733636" y="580583"/>
                  <a:pt x="557604" y="584775"/>
                </a:cubicBezTo>
                <a:cubicBezTo>
                  <a:pt x="381572" y="588967"/>
                  <a:pt x="205548" y="526376"/>
                  <a:pt x="0" y="584775"/>
                </a:cubicBezTo>
                <a:cubicBezTo>
                  <a:pt x="-46307" y="396530"/>
                  <a:pt x="48462" y="259679"/>
                  <a:pt x="0" y="0"/>
                </a:cubicBezTo>
                <a:close/>
              </a:path>
              <a:path w="3982883" h="584775" stroke="0" extrusionOk="0">
                <a:moveTo>
                  <a:pt x="0" y="0"/>
                </a:moveTo>
                <a:cubicBezTo>
                  <a:pt x="168925" y="-5939"/>
                  <a:pt x="355696" y="27212"/>
                  <a:pt x="489326" y="0"/>
                </a:cubicBezTo>
                <a:cubicBezTo>
                  <a:pt x="622956" y="-27212"/>
                  <a:pt x="809600" y="21854"/>
                  <a:pt x="1058309" y="0"/>
                </a:cubicBezTo>
                <a:cubicBezTo>
                  <a:pt x="1307018" y="-21854"/>
                  <a:pt x="1445978" y="19207"/>
                  <a:pt x="1547635" y="0"/>
                </a:cubicBezTo>
                <a:cubicBezTo>
                  <a:pt x="1649292" y="-19207"/>
                  <a:pt x="1956240" y="76336"/>
                  <a:pt x="2196275" y="0"/>
                </a:cubicBezTo>
                <a:cubicBezTo>
                  <a:pt x="2436310" y="-76336"/>
                  <a:pt x="2575252" y="50045"/>
                  <a:pt x="2805088" y="0"/>
                </a:cubicBezTo>
                <a:cubicBezTo>
                  <a:pt x="3034924" y="-50045"/>
                  <a:pt x="3072911" y="48962"/>
                  <a:pt x="3254584" y="0"/>
                </a:cubicBezTo>
                <a:cubicBezTo>
                  <a:pt x="3436257" y="-48962"/>
                  <a:pt x="3775544" y="28159"/>
                  <a:pt x="3982883" y="0"/>
                </a:cubicBezTo>
                <a:cubicBezTo>
                  <a:pt x="4005517" y="289294"/>
                  <a:pt x="3937167" y="436082"/>
                  <a:pt x="3982883" y="584775"/>
                </a:cubicBezTo>
                <a:cubicBezTo>
                  <a:pt x="3744491" y="602037"/>
                  <a:pt x="3661820" y="584088"/>
                  <a:pt x="3453729" y="584775"/>
                </a:cubicBezTo>
                <a:cubicBezTo>
                  <a:pt x="3245638" y="585462"/>
                  <a:pt x="3129487" y="548185"/>
                  <a:pt x="3004232" y="584775"/>
                </a:cubicBezTo>
                <a:cubicBezTo>
                  <a:pt x="2878977" y="621365"/>
                  <a:pt x="2745766" y="557187"/>
                  <a:pt x="2554735" y="584775"/>
                </a:cubicBezTo>
                <a:cubicBezTo>
                  <a:pt x="2363704" y="612363"/>
                  <a:pt x="2226654" y="574834"/>
                  <a:pt x="1985752" y="584775"/>
                </a:cubicBezTo>
                <a:cubicBezTo>
                  <a:pt x="1744850" y="594716"/>
                  <a:pt x="1700617" y="557037"/>
                  <a:pt x="1496426" y="584775"/>
                </a:cubicBezTo>
                <a:cubicBezTo>
                  <a:pt x="1292235" y="612513"/>
                  <a:pt x="1194617" y="578566"/>
                  <a:pt x="1007100" y="584775"/>
                </a:cubicBezTo>
                <a:cubicBezTo>
                  <a:pt x="819583" y="590984"/>
                  <a:pt x="351232" y="507010"/>
                  <a:pt x="0" y="584775"/>
                </a:cubicBezTo>
                <a:cubicBezTo>
                  <a:pt x="-33702" y="314990"/>
                  <a:pt x="37687" y="160583"/>
                  <a:pt x="0" y="0"/>
                </a:cubicBezTo>
                <a:close/>
              </a:path>
            </a:pathLst>
          </a:custGeom>
          <a:solidFill>
            <a:srgbClr val="7F4F24"/>
          </a:solidFill>
          <a:ln w="19050">
            <a:solidFill>
              <a:schemeClr val="tx1"/>
            </a:solidFill>
            <a:prstDash val="lgDashDot"/>
            <a:extLst>
              <a:ext uri="{C807C97D-BFC1-408E-A445-0C87EB9F89A2}">
                <ask:lineSketchStyleProps xmlns="" xmlns:ask="http://schemas.microsoft.com/office/drawing/2018/sketchyshapes" sd="3844312185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Nhiệt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kế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thủy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ngân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anose="02020603050405020304" pitchFamily="18" charset="0"/>
              <a:ea typeface="UVF Typewriterhand" panose="02000603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8" name="Rectangle 8">
            <a:extLst>
              <a:ext uri="{FF2B5EF4-FFF2-40B4-BE49-F238E27FC236}">
                <a16:creationId xmlns="" xmlns:a16="http://schemas.microsoft.com/office/drawing/2014/main" id="{537F8F0E-00B9-4868-8E10-832404C5743C}"/>
              </a:ext>
            </a:extLst>
          </p:cNvPr>
          <p:cNvSpPr/>
          <p:nvPr/>
        </p:nvSpPr>
        <p:spPr>
          <a:xfrm>
            <a:off x="622666" y="4830939"/>
            <a:ext cx="3982883" cy="584775"/>
          </a:xfrm>
          <a:custGeom>
            <a:avLst/>
            <a:gdLst>
              <a:gd name="connsiteX0" fmla="*/ 0 w 3982883"/>
              <a:gd name="connsiteY0" fmla="*/ 0 h 584775"/>
              <a:gd name="connsiteX1" fmla="*/ 529154 w 3982883"/>
              <a:gd name="connsiteY1" fmla="*/ 0 h 584775"/>
              <a:gd name="connsiteX2" fmla="*/ 1018480 w 3982883"/>
              <a:gd name="connsiteY2" fmla="*/ 0 h 584775"/>
              <a:gd name="connsiteX3" fmla="*/ 1667121 w 3982883"/>
              <a:gd name="connsiteY3" fmla="*/ 0 h 584775"/>
              <a:gd name="connsiteX4" fmla="*/ 2236104 w 3982883"/>
              <a:gd name="connsiteY4" fmla="*/ 0 h 584775"/>
              <a:gd name="connsiteX5" fmla="*/ 2725430 w 3982883"/>
              <a:gd name="connsiteY5" fmla="*/ 0 h 584775"/>
              <a:gd name="connsiteX6" fmla="*/ 3374071 w 3982883"/>
              <a:gd name="connsiteY6" fmla="*/ 0 h 584775"/>
              <a:gd name="connsiteX7" fmla="*/ 3982883 w 3982883"/>
              <a:gd name="connsiteY7" fmla="*/ 0 h 584775"/>
              <a:gd name="connsiteX8" fmla="*/ 3982883 w 3982883"/>
              <a:gd name="connsiteY8" fmla="*/ 584775 h 584775"/>
              <a:gd name="connsiteX9" fmla="*/ 3533386 w 3982883"/>
              <a:gd name="connsiteY9" fmla="*/ 584775 h 584775"/>
              <a:gd name="connsiteX10" fmla="*/ 2964403 w 3982883"/>
              <a:gd name="connsiteY10" fmla="*/ 584775 h 584775"/>
              <a:gd name="connsiteX11" fmla="*/ 2514906 w 3982883"/>
              <a:gd name="connsiteY11" fmla="*/ 584775 h 584775"/>
              <a:gd name="connsiteX12" fmla="*/ 2065409 w 3982883"/>
              <a:gd name="connsiteY12" fmla="*/ 584775 h 584775"/>
              <a:gd name="connsiteX13" fmla="*/ 1615913 w 3982883"/>
              <a:gd name="connsiteY13" fmla="*/ 584775 h 584775"/>
              <a:gd name="connsiteX14" fmla="*/ 1086758 w 3982883"/>
              <a:gd name="connsiteY14" fmla="*/ 584775 h 584775"/>
              <a:gd name="connsiteX15" fmla="*/ 557604 w 3982883"/>
              <a:gd name="connsiteY15" fmla="*/ 584775 h 584775"/>
              <a:gd name="connsiteX16" fmla="*/ 0 w 3982883"/>
              <a:gd name="connsiteY16" fmla="*/ 584775 h 584775"/>
              <a:gd name="connsiteX17" fmla="*/ 0 w 3982883"/>
              <a:gd name="connsiteY17" fmla="*/ 0 h 584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3982883" h="584775" fill="none" extrusionOk="0">
                <a:moveTo>
                  <a:pt x="0" y="0"/>
                </a:moveTo>
                <a:cubicBezTo>
                  <a:pt x="244796" y="-26588"/>
                  <a:pt x="361892" y="4253"/>
                  <a:pt x="529154" y="0"/>
                </a:cubicBezTo>
                <a:cubicBezTo>
                  <a:pt x="696416" y="-4253"/>
                  <a:pt x="868207" y="20490"/>
                  <a:pt x="1018480" y="0"/>
                </a:cubicBezTo>
                <a:cubicBezTo>
                  <a:pt x="1168753" y="-20490"/>
                  <a:pt x="1533051" y="9078"/>
                  <a:pt x="1667121" y="0"/>
                </a:cubicBezTo>
                <a:cubicBezTo>
                  <a:pt x="1801191" y="-9078"/>
                  <a:pt x="2057369" y="48101"/>
                  <a:pt x="2236104" y="0"/>
                </a:cubicBezTo>
                <a:cubicBezTo>
                  <a:pt x="2414839" y="-48101"/>
                  <a:pt x="2491723" y="43319"/>
                  <a:pt x="2725430" y="0"/>
                </a:cubicBezTo>
                <a:cubicBezTo>
                  <a:pt x="2959137" y="-43319"/>
                  <a:pt x="3187253" y="32741"/>
                  <a:pt x="3374071" y="0"/>
                </a:cubicBezTo>
                <a:cubicBezTo>
                  <a:pt x="3560889" y="-32741"/>
                  <a:pt x="3813588" y="42394"/>
                  <a:pt x="3982883" y="0"/>
                </a:cubicBezTo>
                <a:cubicBezTo>
                  <a:pt x="4039253" y="249962"/>
                  <a:pt x="3933049" y="384392"/>
                  <a:pt x="3982883" y="584775"/>
                </a:cubicBezTo>
                <a:cubicBezTo>
                  <a:pt x="3867590" y="616986"/>
                  <a:pt x="3725965" y="552096"/>
                  <a:pt x="3533386" y="584775"/>
                </a:cubicBezTo>
                <a:cubicBezTo>
                  <a:pt x="3340807" y="617454"/>
                  <a:pt x="3121359" y="577890"/>
                  <a:pt x="2964403" y="584775"/>
                </a:cubicBezTo>
                <a:cubicBezTo>
                  <a:pt x="2807447" y="591660"/>
                  <a:pt x="2712543" y="543578"/>
                  <a:pt x="2514906" y="584775"/>
                </a:cubicBezTo>
                <a:cubicBezTo>
                  <a:pt x="2317269" y="625972"/>
                  <a:pt x="2177262" y="562894"/>
                  <a:pt x="2065409" y="584775"/>
                </a:cubicBezTo>
                <a:cubicBezTo>
                  <a:pt x="1953556" y="606656"/>
                  <a:pt x="1815701" y="577497"/>
                  <a:pt x="1615913" y="584775"/>
                </a:cubicBezTo>
                <a:cubicBezTo>
                  <a:pt x="1416125" y="592053"/>
                  <a:pt x="1237793" y="522876"/>
                  <a:pt x="1086758" y="584775"/>
                </a:cubicBezTo>
                <a:cubicBezTo>
                  <a:pt x="935724" y="646674"/>
                  <a:pt x="733636" y="580583"/>
                  <a:pt x="557604" y="584775"/>
                </a:cubicBezTo>
                <a:cubicBezTo>
                  <a:pt x="381572" y="588967"/>
                  <a:pt x="205548" y="526376"/>
                  <a:pt x="0" y="584775"/>
                </a:cubicBezTo>
                <a:cubicBezTo>
                  <a:pt x="-46307" y="396530"/>
                  <a:pt x="48462" y="259679"/>
                  <a:pt x="0" y="0"/>
                </a:cubicBezTo>
                <a:close/>
              </a:path>
              <a:path w="3982883" h="584775" stroke="0" extrusionOk="0">
                <a:moveTo>
                  <a:pt x="0" y="0"/>
                </a:moveTo>
                <a:cubicBezTo>
                  <a:pt x="168925" y="-5939"/>
                  <a:pt x="355696" y="27212"/>
                  <a:pt x="489326" y="0"/>
                </a:cubicBezTo>
                <a:cubicBezTo>
                  <a:pt x="622956" y="-27212"/>
                  <a:pt x="809600" y="21854"/>
                  <a:pt x="1058309" y="0"/>
                </a:cubicBezTo>
                <a:cubicBezTo>
                  <a:pt x="1307018" y="-21854"/>
                  <a:pt x="1445978" y="19207"/>
                  <a:pt x="1547635" y="0"/>
                </a:cubicBezTo>
                <a:cubicBezTo>
                  <a:pt x="1649292" y="-19207"/>
                  <a:pt x="1956240" y="76336"/>
                  <a:pt x="2196275" y="0"/>
                </a:cubicBezTo>
                <a:cubicBezTo>
                  <a:pt x="2436310" y="-76336"/>
                  <a:pt x="2575252" y="50045"/>
                  <a:pt x="2805088" y="0"/>
                </a:cubicBezTo>
                <a:cubicBezTo>
                  <a:pt x="3034924" y="-50045"/>
                  <a:pt x="3072911" y="48962"/>
                  <a:pt x="3254584" y="0"/>
                </a:cubicBezTo>
                <a:cubicBezTo>
                  <a:pt x="3436257" y="-48962"/>
                  <a:pt x="3775544" y="28159"/>
                  <a:pt x="3982883" y="0"/>
                </a:cubicBezTo>
                <a:cubicBezTo>
                  <a:pt x="4005517" y="289294"/>
                  <a:pt x="3937167" y="436082"/>
                  <a:pt x="3982883" y="584775"/>
                </a:cubicBezTo>
                <a:cubicBezTo>
                  <a:pt x="3744491" y="602037"/>
                  <a:pt x="3661820" y="584088"/>
                  <a:pt x="3453729" y="584775"/>
                </a:cubicBezTo>
                <a:cubicBezTo>
                  <a:pt x="3245638" y="585462"/>
                  <a:pt x="3129487" y="548185"/>
                  <a:pt x="3004232" y="584775"/>
                </a:cubicBezTo>
                <a:cubicBezTo>
                  <a:pt x="2878977" y="621365"/>
                  <a:pt x="2745766" y="557187"/>
                  <a:pt x="2554735" y="584775"/>
                </a:cubicBezTo>
                <a:cubicBezTo>
                  <a:pt x="2363704" y="612363"/>
                  <a:pt x="2226654" y="574834"/>
                  <a:pt x="1985752" y="584775"/>
                </a:cubicBezTo>
                <a:cubicBezTo>
                  <a:pt x="1744850" y="594716"/>
                  <a:pt x="1700617" y="557037"/>
                  <a:pt x="1496426" y="584775"/>
                </a:cubicBezTo>
                <a:cubicBezTo>
                  <a:pt x="1292235" y="612513"/>
                  <a:pt x="1194617" y="578566"/>
                  <a:pt x="1007100" y="584775"/>
                </a:cubicBezTo>
                <a:cubicBezTo>
                  <a:pt x="819583" y="590984"/>
                  <a:pt x="351232" y="507010"/>
                  <a:pt x="0" y="584775"/>
                </a:cubicBezTo>
                <a:cubicBezTo>
                  <a:pt x="-33702" y="314990"/>
                  <a:pt x="37687" y="160583"/>
                  <a:pt x="0" y="0"/>
                </a:cubicBezTo>
                <a:close/>
              </a:path>
            </a:pathLst>
          </a:custGeom>
          <a:solidFill>
            <a:srgbClr val="7F4F24"/>
          </a:solidFill>
          <a:ln w="19050">
            <a:solidFill>
              <a:schemeClr val="tx1"/>
            </a:solidFill>
            <a:prstDash val="lgDashDot"/>
            <a:extLst>
              <a:ext uri="{C807C97D-BFC1-408E-A445-0C87EB9F89A2}">
                <ask:lineSketchStyleProps xmlns="" xmlns:ask="http://schemas.microsoft.com/office/drawing/2018/sketchyshapes" sd="3844312185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Nhiệt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kế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điện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tử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anose="02020603050405020304" pitchFamily="18" charset="0"/>
              <a:ea typeface="UVF Typewriterhand" panose="02000603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9" name="Rectangle 6">
            <a:extLst>
              <a:ext uri="{FF2B5EF4-FFF2-40B4-BE49-F238E27FC236}">
                <a16:creationId xmlns="" xmlns:a16="http://schemas.microsoft.com/office/drawing/2014/main" id="{30383CEB-B847-8307-B7FB-6B4945B7E849}"/>
              </a:ext>
            </a:extLst>
          </p:cNvPr>
          <p:cNvSpPr/>
          <p:nvPr/>
        </p:nvSpPr>
        <p:spPr>
          <a:xfrm>
            <a:off x="7905731" y="5532985"/>
            <a:ext cx="3982883" cy="584775"/>
          </a:xfrm>
          <a:custGeom>
            <a:avLst/>
            <a:gdLst>
              <a:gd name="connsiteX0" fmla="*/ 0 w 3982883"/>
              <a:gd name="connsiteY0" fmla="*/ 0 h 584775"/>
              <a:gd name="connsiteX1" fmla="*/ 529154 w 3982883"/>
              <a:gd name="connsiteY1" fmla="*/ 0 h 584775"/>
              <a:gd name="connsiteX2" fmla="*/ 1018480 w 3982883"/>
              <a:gd name="connsiteY2" fmla="*/ 0 h 584775"/>
              <a:gd name="connsiteX3" fmla="*/ 1667121 w 3982883"/>
              <a:gd name="connsiteY3" fmla="*/ 0 h 584775"/>
              <a:gd name="connsiteX4" fmla="*/ 2236104 w 3982883"/>
              <a:gd name="connsiteY4" fmla="*/ 0 h 584775"/>
              <a:gd name="connsiteX5" fmla="*/ 2725430 w 3982883"/>
              <a:gd name="connsiteY5" fmla="*/ 0 h 584775"/>
              <a:gd name="connsiteX6" fmla="*/ 3374071 w 3982883"/>
              <a:gd name="connsiteY6" fmla="*/ 0 h 584775"/>
              <a:gd name="connsiteX7" fmla="*/ 3982883 w 3982883"/>
              <a:gd name="connsiteY7" fmla="*/ 0 h 584775"/>
              <a:gd name="connsiteX8" fmla="*/ 3982883 w 3982883"/>
              <a:gd name="connsiteY8" fmla="*/ 584775 h 584775"/>
              <a:gd name="connsiteX9" fmla="*/ 3533386 w 3982883"/>
              <a:gd name="connsiteY9" fmla="*/ 584775 h 584775"/>
              <a:gd name="connsiteX10" fmla="*/ 2964403 w 3982883"/>
              <a:gd name="connsiteY10" fmla="*/ 584775 h 584775"/>
              <a:gd name="connsiteX11" fmla="*/ 2514906 w 3982883"/>
              <a:gd name="connsiteY11" fmla="*/ 584775 h 584775"/>
              <a:gd name="connsiteX12" fmla="*/ 2065409 w 3982883"/>
              <a:gd name="connsiteY12" fmla="*/ 584775 h 584775"/>
              <a:gd name="connsiteX13" fmla="*/ 1615913 w 3982883"/>
              <a:gd name="connsiteY13" fmla="*/ 584775 h 584775"/>
              <a:gd name="connsiteX14" fmla="*/ 1086758 w 3982883"/>
              <a:gd name="connsiteY14" fmla="*/ 584775 h 584775"/>
              <a:gd name="connsiteX15" fmla="*/ 557604 w 3982883"/>
              <a:gd name="connsiteY15" fmla="*/ 584775 h 584775"/>
              <a:gd name="connsiteX16" fmla="*/ 0 w 3982883"/>
              <a:gd name="connsiteY16" fmla="*/ 584775 h 584775"/>
              <a:gd name="connsiteX17" fmla="*/ 0 w 3982883"/>
              <a:gd name="connsiteY17" fmla="*/ 0 h 584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3982883" h="584775" fill="none" extrusionOk="0">
                <a:moveTo>
                  <a:pt x="0" y="0"/>
                </a:moveTo>
                <a:cubicBezTo>
                  <a:pt x="244796" y="-26588"/>
                  <a:pt x="361892" y="4253"/>
                  <a:pt x="529154" y="0"/>
                </a:cubicBezTo>
                <a:cubicBezTo>
                  <a:pt x="696416" y="-4253"/>
                  <a:pt x="868207" y="20490"/>
                  <a:pt x="1018480" y="0"/>
                </a:cubicBezTo>
                <a:cubicBezTo>
                  <a:pt x="1168753" y="-20490"/>
                  <a:pt x="1533051" y="9078"/>
                  <a:pt x="1667121" y="0"/>
                </a:cubicBezTo>
                <a:cubicBezTo>
                  <a:pt x="1801191" y="-9078"/>
                  <a:pt x="2057369" y="48101"/>
                  <a:pt x="2236104" y="0"/>
                </a:cubicBezTo>
                <a:cubicBezTo>
                  <a:pt x="2414839" y="-48101"/>
                  <a:pt x="2491723" y="43319"/>
                  <a:pt x="2725430" y="0"/>
                </a:cubicBezTo>
                <a:cubicBezTo>
                  <a:pt x="2959137" y="-43319"/>
                  <a:pt x="3187253" y="32741"/>
                  <a:pt x="3374071" y="0"/>
                </a:cubicBezTo>
                <a:cubicBezTo>
                  <a:pt x="3560889" y="-32741"/>
                  <a:pt x="3813588" y="42394"/>
                  <a:pt x="3982883" y="0"/>
                </a:cubicBezTo>
                <a:cubicBezTo>
                  <a:pt x="4039253" y="249962"/>
                  <a:pt x="3933049" y="384392"/>
                  <a:pt x="3982883" y="584775"/>
                </a:cubicBezTo>
                <a:cubicBezTo>
                  <a:pt x="3867590" y="616986"/>
                  <a:pt x="3725965" y="552096"/>
                  <a:pt x="3533386" y="584775"/>
                </a:cubicBezTo>
                <a:cubicBezTo>
                  <a:pt x="3340807" y="617454"/>
                  <a:pt x="3121359" y="577890"/>
                  <a:pt x="2964403" y="584775"/>
                </a:cubicBezTo>
                <a:cubicBezTo>
                  <a:pt x="2807447" y="591660"/>
                  <a:pt x="2712543" y="543578"/>
                  <a:pt x="2514906" y="584775"/>
                </a:cubicBezTo>
                <a:cubicBezTo>
                  <a:pt x="2317269" y="625972"/>
                  <a:pt x="2177262" y="562894"/>
                  <a:pt x="2065409" y="584775"/>
                </a:cubicBezTo>
                <a:cubicBezTo>
                  <a:pt x="1953556" y="606656"/>
                  <a:pt x="1815701" y="577497"/>
                  <a:pt x="1615913" y="584775"/>
                </a:cubicBezTo>
                <a:cubicBezTo>
                  <a:pt x="1416125" y="592053"/>
                  <a:pt x="1237793" y="522876"/>
                  <a:pt x="1086758" y="584775"/>
                </a:cubicBezTo>
                <a:cubicBezTo>
                  <a:pt x="935724" y="646674"/>
                  <a:pt x="733636" y="580583"/>
                  <a:pt x="557604" y="584775"/>
                </a:cubicBezTo>
                <a:cubicBezTo>
                  <a:pt x="381572" y="588967"/>
                  <a:pt x="205548" y="526376"/>
                  <a:pt x="0" y="584775"/>
                </a:cubicBezTo>
                <a:cubicBezTo>
                  <a:pt x="-46307" y="396530"/>
                  <a:pt x="48462" y="259679"/>
                  <a:pt x="0" y="0"/>
                </a:cubicBezTo>
                <a:close/>
              </a:path>
              <a:path w="3982883" h="584775" stroke="0" extrusionOk="0">
                <a:moveTo>
                  <a:pt x="0" y="0"/>
                </a:moveTo>
                <a:cubicBezTo>
                  <a:pt x="168925" y="-5939"/>
                  <a:pt x="355696" y="27212"/>
                  <a:pt x="489326" y="0"/>
                </a:cubicBezTo>
                <a:cubicBezTo>
                  <a:pt x="622956" y="-27212"/>
                  <a:pt x="809600" y="21854"/>
                  <a:pt x="1058309" y="0"/>
                </a:cubicBezTo>
                <a:cubicBezTo>
                  <a:pt x="1307018" y="-21854"/>
                  <a:pt x="1445978" y="19207"/>
                  <a:pt x="1547635" y="0"/>
                </a:cubicBezTo>
                <a:cubicBezTo>
                  <a:pt x="1649292" y="-19207"/>
                  <a:pt x="1956240" y="76336"/>
                  <a:pt x="2196275" y="0"/>
                </a:cubicBezTo>
                <a:cubicBezTo>
                  <a:pt x="2436310" y="-76336"/>
                  <a:pt x="2575252" y="50045"/>
                  <a:pt x="2805088" y="0"/>
                </a:cubicBezTo>
                <a:cubicBezTo>
                  <a:pt x="3034924" y="-50045"/>
                  <a:pt x="3072911" y="48962"/>
                  <a:pt x="3254584" y="0"/>
                </a:cubicBezTo>
                <a:cubicBezTo>
                  <a:pt x="3436257" y="-48962"/>
                  <a:pt x="3775544" y="28159"/>
                  <a:pt x="3982883" y="0"/>
                </a:cubicBezTo>
                <a:cubicBezTo>
                  <a:pt x="4005517" y="289294"/>
                  <a:pt x="3937167" y="436082"/>
                  <a:pt x="3982883" y="584775"/>
                </a:cubicBezTo>
                <a:cubicBezTo>
                  <a:pt x="3744491" y="602037"/>
                  <a:pt x="3661820" y="584088"/>
                  <a:pt x="3453729" y="584775"/>
                </a:cubicBezTo>
                <a:cubicBezTo>
                  <a:pt x="3245638" y="585462"/>
                  <a:pt x="3129487" y="548185"/>
                  <a:pt x="3004232" y="584775"/>
                </a:cubicBezTo>
                <a:cubicBezTo>
                  <a:pt x="2878977" y="621365"/>
                  <a:pt x="2745766" y="557187"/>
                  <a:pt x="2554735" y="584775"/>
                </a:cubicBezTo>
                <a:cubicBezTo>
                  <a:pt x="2363704" y="612363"/>
                  <a:pt x="2226654" y="574834"/>
                  <a:pt x="1985752" y="584775"/>
                </a:cubicBezTo>
                <a:cubicBezTo>
                  <a:pt x="1744850" y="594716"/>
                  <a:pt x="1700617" y="557037"/>
                  <a:pt x="1496426" y="584775"/>
                </a:cubicBezTo>
                <a:cubicBezTo>
                  <a:pt x="1292235" y="612513"/>
                  <a:pt x="1194617" y="578566"/>
                  <a:pt x="1007100" y="584775"/>
                </a:cubicBezTo>
                <a:cubicBezTo>
                  <a:pt x="819583" y="590984"/>
                  <a:pt x="351232" y="507010"/>
                  <a:pt x="0" y="584775"/>
                </a:cubicBezTo>
                <a:cubicBezTo>
                  <a:pt x="-33702" y="314990"/>
                  <a:pt x="37687" y="160583"/>
                  <a:pt x="0" y="0"/>
                </a:cubicBezTo>
                <a:close/>
              </a:path>
            </a:pathLst>
          </a:custGeom>
          <a:solidFill>
            <a:srgbClr val="7F4F24"/>
          </a:solidFill>
          <a:ln w="19050">
            <a:solidFill>
              <a:schemeClr val="tx1"/>
            </a:solidFill>
            <a:prstDash val="lgDashDot"/>
            <a:extLst>
              <a:ext uri="{C807C97D-BFC1-408E-A445-0C87EB9F89A2}">
                <ask:lineSketchStyleProps xmlns="" xmlns:ask="http://schemas.microsoft.com/office/drawing/2018/sketchyshapes" sd="3844312185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Nhiệt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kế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hồng</a:t>
            </a:r>
            <a:r>
              <a:rPr kumimoji="0" lang="en-US" sz="32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ngoại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anose="02020603050405020304" pitchFamily="18" charset="0"/>
              <a:ea typeface="UVF Typewriterhand" panose="02000603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11" name="Picture 4" descr="Nhiệt kế thủy ngân Aurora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0346" y="2486222"/>
            <a:ext cx="5406594" cy="233266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38943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 animBg="1"/>
      <p:bldP spid="8" grpId="0" animBg="1"/>
      <p:bldP spid="9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vi-VN" dirty="0"/>
          </a:p>
        </p:txBody>
      </p:sp>
      <p:sp useBgFill="1">
        <p:nvSpPr>
          <p:cNvPr id="4" name="Rectangle 3">
            <a:extLst>
              <a:ext uri="{FF2B5EF4-FFF2-40B4-BE49-F238E27FC236}">
                <a16:creationId xmlns="" xmlns:a16="http://schemas.microsoft.com/office/drawing/2014/main" id="{FA69AAE0-49D5-4C8B-8BA2-55898C00E05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5" name="Picture 4" descr="Nhiệt độ không khí là gì? Hướng dẫn cách đo nhiệt độ không khí chính xác -  KHBVPTR">
            <a:extLst>
              <a:ext uri="{FF2B5EF4-FFF2-40B4-BE49-F238E27FC236}">
                <a16:creationId xmlns="" xmlns:a16="http://schemas.microsoft.com/office/drawing/2014/main" id="{18B42A23-BA48-47A8-BAA1-D2B7B7D82F4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16" r="1" b="1"/>
          <a:stretch/>
        </p:blipFill>
        <p:spPr bwMode="auto">
          <a:xfrm>
            <a:off x="7653537" y="-95687"/>
            <a:ext cx="4538463" cy="3877247"/>
          </a:xfrm>
          <a:custGeom>
            <a:avLst/>
            <a:gdLst/>
            <a:ahLst/>
            <a:cxnLst/>
            <a:rect l="l" t="t" r="r" b="b"/>
            <a:pathLst>
              <a:path w="4538463" h="3877247">
                <a:moveTo>
                  <a:pt x="0" y="0"/>
                </a:moveTo>
                <a:lnTo>
                  <a:pt x="4538463" y="0"/>
                </a:lnTo>
                <a:lnTo>
                  <a:pt x="4538463" y="3437173"/>
                </a:lnTo>
                <a:lnTo>
                  <a:pt x="4530710" y="3429000"/>
                </a:lnTo>
                <a:cubicBezTo>
                  <a:pt x="4370289" y="3495842"/>
                  <a:pt x="4239946" y="3686344"/>
                  <a:pt x="4056129" y="3636211"/>
                </a:cubicBezTo>
                <a:cubicBezTo>
                  <a:pt x="3872313" y="3589422"/>
                  <a:pt x="3788760" y="3830055"/>
                  <a:pt x="3618310" y="3756528"/>
                </a:cubicBezTo>
                <a:cubicBezTo>
                  <a:pt x="3394389" y="3823371"/>
                  <a:pt x="3163783" y="3823371"/>
                  <a:pt x="2933176" y="3810002"/>
                </a:cubicBezTo>
                <a:cubicBezTo>
                  <a:pt x="2702570" y="3840081"/>
                  <a:pt x="2471962" y="3873503"/>
                  <a:pt x="2238015" y="3850107"/>
                </a:cubicBezTo>
                <a:cubicBezTo>
                  <a:pt x="2007408" y="3870161"/>
                  <a:pt x="1783486" y="3883529"/>
                  <a:pt x="1552880" y="3863476"/>
                </a:cubicBezTo>
                <a:cubicBezTo>
                  <a:pt x="1322274" y="3886870"/>
                  <a:pt x="1091667" y="3876844"/>
                  <a:pt x="864402" y="3860134"/>
                </a:cubicBezTo>
                <a:cubicBezTo>
                  <a:pt x="757455" y="3860134"/>
                  <a:pt x="653849" y="3856792"/>
                  <a:pt x="546902" y="3856792"/>
                </a:cubicBezTo>
                <a:cubicBezTo>
                  <a:pt x="404861" y="3850108"/>
                  <a:pt x="262821" y="3845095"/>
                  <a:pt x="120363" y="3840499"/>
                </a:cubicBezTo>
                <a:lnTo>
                  <a:pt x="0" y="3836632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Ứng dụng Nhiệt kế: Đo nhiệt độ trong nhà, ngoài trời bằng điện thoại | Link  tải free, cách sử dụng">
            <a:extLst>
              <a:ext uri="{FF2B5EF4-FFF2-40B4-BE49-F238E27FC236}">
                <a16:creationId xmlns="" xmlns:a16="http://schemas.microsoft.com/office/drawing/2014/main" id="{188E3456-E728-4687-9E08-766F459A69E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834" r="-2" b="13901"/>
          <a:stretch/>
        </p:blipFill>
        <p:spPr bwMode="auto">
          <a:xfrm>
            <a:off x="-4" y="-4"/>
            <a:ext cx="7534640" cy="6857984"/>
          </a:xfrm>
          <a:custGeom>
            <a:avLst/>
            <a:gdLst/>
            <a:ahLst/>
            <a:cxnLst/>
            <a:rect l="l" t="t" r="r" b="b"/>
            <a:pathLst>
              <a:path w="7534640" h="6857984">
                <a:moveTo>
                  <a:pt x="0" y="0"/>
                </a:moveTo>
                <a:lnTo>
                  <a:pt x="7534640" y="0"/>
                </a:lnTo>
                <a:lnTo>
                  <a:pt x="7534640" y="3832811"/>
                </a:lnTo>
                <a:lnTo>
                  <a:pt x="7344853" y="3826712"/>
                </a:lnTo>
                <a:cubicBezTo>
                  <a:pt x="7344853" y="3826712"/>
                  <a:pt x="7341511" y="3826712"/>
                  <a:pt x="7341511" y="3826712"/>
                </a:cubicBezTo>
                <a:cubicBezTo>
                  <a:pt x="7274667" y="3823370"/>
                  <a:pt x="7211169" y="3823370"/>
                  <a:pt x="7144324" y="3820027"/>
                </a:cubicBezTo>
                <a:cubicBezTo>
                  <a:pt x="6913719" y="3820027"/>
                  <a:pt x="6683113" y="3820027"/>
                  <a:pt x="6455848" y="3820027"/>
                </a:cubicBezTo>
                <a:cubicBezTo>
                  <a:pt x="6231926" y="3910265"/>
                  <a:pt x="5987951" y="3833396"/>
                  <a:pt x="5767372" y="3903581"/>
                </a:cubicBezTo>
                <a:cubicBezTo>
                  <a:pt x="5533423" y="3900239"/>
                  <a:pt x="5312845" y="3970423"/>
                  <a:pt x="5082238" y="4000503"/>
                </a:cubicBezTo>
                <a:cubicBezTo>
                  <a:pt x="4908446" y="4013871"/>
                  <a:pt x="4731314" y="3997160"/>
                  <a:pt x="4570892" y="4067345"/>
                </a:cubicBezTo>
                <a:cubicBezTo>
                  <a:pt x="4447233" y="4124161"/>
                  <a:pt x="4350312" y="4197688"/>
                  <a:pt x="4483996" y="4348083"/>
                </a:cubicBezTo>
                <a:cubicBezTo>
                  <a:pt x="4644419" y="4344742"/>
                  <a:pt x="4627708" y="4598742"/>
                  <a:pt x="4788129" y="4561979"/>
                </a:cubicBezTo>
                <a:cubicBezTo>
                  <a:pt x="4754709" y="4678954"/>
                  <a:pt x="4641076" y="4618795"/>
                  <a:pt x="4600971" y="4705690"/>
                </a:cubicBezTo>
                <a:cubicBezTo>
                  <a:pt x="4684524" y="4779217"/>
                  <a:pt x="4844945" y="4725744"/>
                  <a:pt x="4871683" y="4879480"/>
                </a:cubicBezTo>
                <a:cubicBezTo>
                  <a:pt x="4838262" y="5039902"/>
                  <a:pt x="4945210" y="5019849"/>
                  <a:pt x="5032105" y="5029876"/>
                </a:cubicBezTo>
                <a:cubicBezTo>
                  <a:pt x="5239317" y="5049930"/>
                  <a:pt x="5439843" y="5063297"/>
                  <a:pt x="5643713" y="5096719"/>
                </a:cubicBezTo>
                <a:cubicBezTo>
                  <a:pt x="5693844" y="5106745"/>
                  <a:pt x="5810819" y="5083350"/>
                  <a:pt x="5800794" y="5186956"/>
                </a:cubicBezTo>
                <a:cubicBezTo>
                  <a:pt x="5790767" y="5270508"/>
                  <a:pt x="5700529" y="5240431"/>
                  <a:pt x="5643713" y="5243772"/>
                </a:cubicBezTo>
                <a:cubicBezTo>
                  <a:pt x="5329553" y="5283879"/>
                  <a:pt x="5012052" y="5220378"/>
                  <a:pt x="4701235" y="5223719"/>
                </a:cubicBezTo>
                <a:cubicBezTo>
                  <a:pt x="4664472" y="5223719"/>
                  <a:pt x="4657787" y="5334009"/>
                  <a:pt x="4577576" y="5297246"/>
                </a:cubicBezTo>
                <a:cubicBezTo>
                  <a:pt x="4788129" y="5397510"/>
                  <a:pt x="5767372" y="5424248"/>
                  <a:pt x="6094900" y="5477721"/>
                </a:cubicBezTo>
                <a:cubicBezTo>
                  <a:pt x="5754004" y="5858724"/>
                  <a:pt x="5429817" y="5628117"/>
                  <a:pt x="5159105" y="5842012"/>
                </a:cubicBezTo>
                <a:cubicBezTo>
                  <a:pt x="5159105" y="5842012"/>
                  <a:pt x="5212580" y="5842012"/>
                  <a:pt x="5443187" y="5912197"/>
                </a:cubicBezTo>
                <a:cubicBezTo>
                  <a:pt x="5627002" y="5969012"/>
                  <a:pt x="5536765" y="6049223"/>
                  <a:pt x="6001321" y="6202962"/>
                </a:cubicBezTo>
                <a:cubicBezTo>
                  <a:pt x="5824188" y="6253093"/>
                  <a:pt x="5593581" y="6156172"/>
                  <a:pt x="5506685" y="6416857"/>
                </a:cubicBezTo>
                <a:cubicBezTo>
                  <a:pt x="5643713" y="6463648"/>
                  <a:pt x="5807477" y="6420200"/>
                  <a:pt x="5904398" y="6543858"/>
                </a:cubicBezTo>
                <a:cubicBezTo>
                  <a:pt x="5934478" y="6580622"/>
                  <a:pt x="5964557" y="6604017"/>
                  <a:pt x="6001321" y="6624068"/>
                </a:cubicBezTo>
                <a:cubicBezTo>
                  <a:pt x="5984612" y="6630754"/>
                  <a:pt x="5964557" y="6637437"/>
                  <a:pt x="5951188" y="6644121"/>
                </a:cubicBezTo>
                <a:cubicBezTo>
                  <a:pt x="5977925" y="6667518"/>
                  <a:pt x="6663060" y="6794517"/>
                  <a:pt x="6836850" y="6797860"/>
                </a:cubicBezTo>
                <a:cubicBezTo>
                  <a:pt x="6761652" y="6822926"/>
                  <a:pt x="6636845" y="6844075"/>
                  <a:pt x="6553814" y="6856412"/>
                </a:cubicBezTo>
                <a:lnTo>
                  <a:pt x="6542822" y="6857984"/>
                </a:lnTo>
                <a:lnTo>
                  <a:pt x="0" y="6857984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1">
            <a:extLst>
              <a:ext uri="{FF2B5EF4-FFF2-40B4-BE49-F238E27FC236}">
                <a16:creationId xmlns="" xmlns:a16="http://schemas.microsoft.com/office/drawing/2014/main" id="{67704E43-C72D-40DA-94BA-4BF82274701D}"/>
              </a:ext>
            </a:extLst>
          </p:cNvPr>
          <p:cNvSpPr txBox="1">
            <a:spLocks/>
          </p:cNvSpPr>
          <p:nvPr/>
        </p:nvSpPr>
        <p:spPr>
          <a:xfrm>
            <a:off x="6377920" y="4339140"/>
            <a:ext cx="5505814" cy="169040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tka Small" panose="02000505000000020004" pitchFamily="2" charset="0"/>
              </a:rPr>
              <a:t>Nhiệt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tka Small" panose="02000505000000020004" pitchFamily="2" charset="0"/>
              </a:rPr>
              <a:t> </a:t>
            </a: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tka Small" panose="02000505000000020004" pitchFamily="2" charset="0"/>
              </a:rPr>
              <a:t>kế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tka Small" panose="02000505000000020004" pitchFamily="2" charset="0"/>
              </a:rPr>
              <a:t> </a:t>
            </a: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tka Small" panose="02000505000000020004" pitchFamily="2" charset="0"/>
              </a:rPr>
              <a:t>đo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tka Small" panose="02000505000000020004" pitchFamily="2" charset="0"/>
              </a:rPr>
              <a:t> </a:t>
            </a: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tka Small" panose="02000505000000020004" pitchFamily="2" charset="0"/>
              </a:rPr>
              <a:t>nhiệt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tka Small" panose="02000505000000020004" pitchFamily="2" charset="0"/>
              </a:rPr>
              <a:t> </a:t>
            </a: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tka Small" panose="02000505000000020004" pitchFamily="2" charset="0"/>
              </a:rPr>
              <a:t>độ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tka Small" panose="02000505000000020004" pitchFamily="2" charset="0"/>
              </a:rPr>
              <a:t> </a:t>
            </a: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tka Small" panose="02000505000000020004" pitchFamily="2" charset="0"/>
              </a:rPr>
              <a:t>không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tka Small" panose="02000505000000020004" pitchFamily="2" charset="0"/>
              </a:rPr>
              <a:t> </a:t>
            </a: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tka Small" panose="02000505000000020004" pitchFamily="2" charset="0"/>
              </a:rPr>
              <a:t>khí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tka Small" panose="02000505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4033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Nhiệt kế là gì? Top các loại nhiệt kế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3529" y="252980"/>
            <a:ext cx="11446327" cy="6311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8149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ác loại nhiệt kế thú y thông dụng nhất trong chăn nuôi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216" b="-260"/>
          <a:stretch/>
        </p:blipFill>
        <p:spPr bwMode="auto">
          <a:xfrm>
            <a:off x="0" y="571499"/>
            <a:ext cx="11087100" cy="63028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矩形: 圆角 13">
            <a:extLst>
              <a:ext uri="{FF2B5EF4-FFF2-40B4-BE49-F238E27FC236}">
                <a16:creationId xmlns:a16="http://schemas.microsoft.com/office/drawing/2014/main" xmlns="" id="{AD303FA0-BBC5-594C-37D1-3164BE837703}"/>
              </a:ext>
            </a:extLst>
          </p:cNvPr>
          <p:cNvSpPr/>
          <p:nvPr/>
        </p:nvSpPr>
        <p:spPr>
          <a:xfrm>
            <a:off x="612492" y="-239925"/>
            <a:ext cx="9862864" cy="1198060"/>
          </a:xfrm>
          <a:prstGeom prst="roundRect">
            <a:avLst>
              <a:gd name="adj" fmla="val 0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ECB0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lnSpc>
                <a:spcPct val="120000"/>
              </a:lnSpc>
              <a:buClr>
                <a:srgbClr val="000000"/>
              </a:buClr>
            </a:pPr>
            <a:r>
              <a:rPr lang="en-US" altLang="zh-CN" sz="2800" b="1" kern="0" dirty="0" err="1" smtClean="0">
                <a:solidFill>
                  <a:srgbClr val="0070C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Thứ</a:t>
            </a:r>
            <a:r>
              <a:rPr lang="en-US" altLang="zh-CN" sz="2800" b="1" kern="0" dirty="0">
                <a:solidFill>
                  <a:srgbClr val="0070C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 </a:t>
            </a:r>
            <a:r>
              <a:rPr lang="en-US" altLang="zh-CN" sz="2800" b="1" kern="0" dirty="0" err="1" smtClean="0">
                <a:solidFill>
                  <a:srgbClr val="0070C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ba</a:t>
            </a:r>
            <a:r>
              <a:rPr lang="en-US" altLang="zh-CN" sz="2800" b="1" kern="0" dirty="0" smtClean="0">
                <a:solidFill>
                  <a:srgbClr val="0070C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 </a:t>
            </a:r>
            <a:r>
              <a:rPr lang="en-US" altLang="zh-CN" sz="2800" b="1" kern="0" dirty="0" err="1" smtClean="0">
                <a:solidFill>
                  <a:srgbClr val="0070C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ngày</a:t>
            </a:r>
            <a:r>
              <a:rPr lang="en-US" altLang="zh-CN" sz="2800" b="1" kern="0" dirty="0" smtClean="0">
                <a:solidFill>
                  <a:srgbClr val="0070C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 26 </a:t>
            </a:r>
            <a:r>
              <a:rPr lang="en-US" altLang="zh-CN" sz="2800" b="1" kern="0" dirty="0" err="1" smtClean="0">
                <a:solidFill>
                  <a:srgbClr val="0070C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tháng</a:t>
            </a:r>
            <a:r>
              <a:rPr lang="en-US" altLang="zh-CN" sz="2800" b="1" kern="0" dirty="0" smtClean="0">
                <a:solidFill>
                  <a:srgbClr val="0070C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 11 </a:t>
            </a:r>
            <a:r>
              <a:rPr lang="en-US" altLang="zh-CN" sz="2800" b="1" kern="0" dirty="0" err="1" smtClean="0">
                <a:solidFill>
                  <a:srgbClr val="0070C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năm</a:t>
            </a:r>
            <a:r>
              <a:rPr lang="en-US" altLang="zh-CN" sz="2800" b="1" kern="0" dirty="0" smtClean="0">
                <a:solidFill>
                  <a:srgbClr val="0070C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 2024</a:t>
            </a:r>
          </a:p>
          <a:p>
            <a:pPr algn="ctr" defTabSz="1219170">
              <a:lnSpc>
                <a:spcPct val="120000"/>
              </a:lnSpc>
              <a:buClr>
                <a:srgbClr val="000000"/>
              </a:buClr>
            </a:pPr>
            <a:r>
              <a:rPr lang="en-US" altLang="zh-CN" sz="2800" b="1" u="sng" kern="0" dirty="0" err="1" smtClean="0">
                <a:solidFill>
                  <a:srgbClr val="0070C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Khoa</a:t>
            </a:r>
            <a:r>
              <a:rPr lang="en-US" altLang="zh-CN" sz="2800" b="1" u="sng" kern="0" dirty="0" smtClean="0">
                <a:solidFill>
                  <a:srgbClr val="0070C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 </a:t>
            </a:r>
            <a:r>
              <a:rPr lang="en-US" altLang="zh-CN" sz="2800" b="1" u="sng" kern="0" dirty="0" err="1" smtClean="0">
                <a:solidFill>
                  <a:srgbClr val="0070C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học</a:t>
            </a:r>
            <a:endParaRPr lang="en-US" altLang="zh-CN" sz="2400" b="1" u="sng" kern="0" dirty="0" smtClean="0">
              <a:solidFill>
                <a:srgbClr val="0070C0"/>
              </a:solidFill>
              <a:latin typeface="Times New Roman" panose="02020603050405020304" pitchFamily="18" charset="0"/>
              <a:ea typeface="Microsoft YaHei" panose="020B0503020204020204" charset="-122"/>
              <a:cs typeface="Times New Roman" panose="02020603050405020304" pitchFamily="18" charset="0"/>
              <a:sym typeface="迷你简细行楷" panose="02010609000101010101" charset="-122"/>
            </a:endParaRPr>
          </a:p>
        </p:txBody>
      </p:sp>
      <p:sp>
        <p:nvSpPr>
          <p:cNvPr id="6" name="矩形: 圆角 13">
            <a:extLst>
              <a:ext uri="{FF2B5EF4-FFF2-40B4-BE49-F238E27FC236}">
                <a16:creationId xmlns:a16="http://schemas.microsoft.com/office/drawing/2014/main" xmlns="" id="{AD303FA0-BBC5-594C-37D1-3164BE837703}"/>
              </a:ext>
            </a:extLst>
          </p:cNvPr>
          <p:cNvSpPr/>
          <p:nvPr/>
        </p:nvSpPr>
        <p:spPr>
          <a:xfrm>
            <a:off x="854325" y="547010"/>
            <a:ext cx="9862864" cy="1198060"/>
          </a:xfrm>
          <a:prstGeom prst="roundRect">
            <a:avLst>
              <a:gd name="adj" fmla="val 0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ECB0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lnSpc>
                <a:spcPct val="120000"/>
              </a:lnSpc>
              <a:buClr>
                <a:srgbClr val="000000"/>
              </a:buClr>
            </a:pPr>
            <a:r>
              <a:rPr lang="en-US" altLang="zh-CN" sz="3600" b="1" kern="0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Nhiệt</a:t>
            </a:r>
            <a:r>
              <a:rPr lang="en-US" altLang="zh-CN" sz="3600" b="1" kern="0" dirty="0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 </a:t>
            </a:r>
            <a:r>
              <a:rPr lang="en-US" altLang="zh-CN" sz="3600" b="1" kern="0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đô</a:t>
            </a:r>
            <a:r>
              <a:rPr lang="en-US" altLang="zh-CN" sz="3600" b="1" kern="0" dirty="0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̣ </a:t>
            </a:r>
            <a:r>
              <a:rPr lang="en-US" altLang="zh-CN" sz="3600" b="1" kern="0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va</a:t>
            </a:r>
            <a:r>
              <a:rPr lang="en-US" altLang="zh-CN" sz="3600" b="1" kern="0" dirty="0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̀ </a:t>
            </a:r>
            <a:r>
              <a:rPr lang="en-US" altLang="zh-CN" sz="3600" b="1" kern="0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sư</a:t>
            </a:r>
            <a:r>
              <a:rPr lang="en-US" altLang="zh-CN" sz="3600" b="1" kern="0" dirty="0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̣ </a:t>
            </a:r>
            <a:r>
              <a:rPr lang="en-US" altLang="zh-CN" sz="3600" b="1" kern="0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truyền</a:t>
            </a:r>
            <a:r>
              <a:rPr lang="en-US" altLang="zh-CN" sz="3600" b="1" kern="0" dirty="0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  </a:t>
            </a:r>
            <a:r>
              <a:rPr lang="en-US" altLang="zh-CN" sz="3600" b="1" kern="0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nhiệt</a:t>
            </a:r>
            <a:r>
              <a:rPr lang="en-US" altLang="zh-CN" sz="3600" b="1" kern="0" dirty="0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 ( </a:t>
            </a:r>
            <a:r>
              <a:rPr lang="en-US" altLang="zh-CN" sz="3600" b="1" kern="0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Tiết</a:t>
            </a:r>
            <a:r>
              <a:rPr lang="en-US" altLang="zh-CN" sz="3600" b="1" kern="0" dirty="0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 1)</a:t>
            </a:r>
            <a:endParaRPr lang="en-US" altLang="zh-CN" sz="3600" b="1" kern="0" dirty="0">
              <a:solidFill>
                <a:srgbClr val="FF0000"/>
              </a:solidFill>
              <a:latin typeface="Times New Roman" panose="02020603050405020304" pitchFamily="18" charset="0"/>
              <a:ea typeface="Microsoft YaHei" panose="020B0503020204020204" charset="-122"/>
              <a:cs typeface="Times New Roman" panose="02020603050405020304" pitchFamily="18" charset="0"/>
              <a:sym typeface="迷你简细行楷" panose="02010609000101010101" charset="-122"/>
            </a:endParaRPr>
          </a:p>
        </p:txBody>
      </p:sp>
      <p:sp>
        <p:nvSpPr>
          <p:cNvPr id="2" name="Double Wave 1"/>
          <p:cNvSpPr/>
          <p:nvPr/>
        </p:nvSpPr>
        <p:spPr>
          <a:xfrm>
            <a:off x="8964386" y="5715000"/>
            <a:ext cx="2122714" cy="832757"/>
          </a:xfrm>
          <a:prstGeom prst="doubleWav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384887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Nhiệt kế thủy ngân Auror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vi-VN"/>
          </a:p>
        </p:txBody>
      </p:sp>
      <p:pic>
        <p:nvPicPr>
          <p:cNvPr id="5124" name="Picture 4" descr="Nhiệt kế thủy ngân Auror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0989" y="486909"/>
            <a:ext cx="7620000" cy="5610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9647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Ưu, nhược điểm của 4 loại nhiệt kế thông dụng nhất mẹ không thể bỏ qu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146" y="533400"/>
            <a:ext cx="9543597" cy="5688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1876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ác loại nhiệt kế thường dùng và cách sử dụng | Vinme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2" y="1181101"/>
            <a:ext cx="10147405" cy="4288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8842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6" name="Picture 6" descr="Nhiệt kế môi trường, thân nhựa, ruột thủy tinh và rượu đỏ, dễ đọc kết quả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186" y="375557"/>
            <a:ext cx="11119757" cy="63180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4427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25DE2A5F-9FDD-6159-E92B-06B485A558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4300" y="1687794"/>
            <a:ext cx="12702505" cy="594655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7FAFF7CB-65A4-F0E0-A018-F52F33234CA3}"/>
              </a:ext>
            </a:extLst>
          </p:cNvPr>
          <p:cNvSpPr txBox="1"/>
          <p:nvPr/>
        </p:nvSpPr>
        <p:spPr>
          <a:xfrm>
            <a:off x="2715986" y="1687794"/>
            <a:ext cx="676002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vi-VN" sz="8000" b="1" noProof="0" dirty="0" smtClean="0">
                <a:solidFill>
                  <a:srgbClr val="FFFF00"/>
                </a:solidFill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rPr>
              <a:t>Hoạt động 3: Thực hành đo nhiệt độ cơ thể</a:t>
            </a:r>
            <a:endParaRPr kumimoji="0" lang="en-US" sz="80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imes New Roman" panose="02020603050405020304" pitchFamily="18" charset="0"/>
              <a:ea typeface="微软雅黑"/>
              <a:cs typeface="Times New Roman" panose="02020603050405020304" pitchFamily="18" charset="0"/>
            </a:endParaRPr>
          </a:p>
        </p:txBody>
      </p:sp>
      <p:sp>
        <p:nvSpPr>
          <p:cNvPr id="9" name="矩形: 圆角 13">
            <a:extLst>
              <a:ext uri="{FF2B5EF4-FFF2-40B4-BE49-F238E27FC236}">
                <a16:creationId xmlns:a16="http://schemas.microsoft.com/office/drawing/2014/main" xmlns="" id="{AD303FA0-BBC5-594C-37D1-3164BE837703}"/>
              </a:ext>
            </a:extLst>
          </p:cNvPr>
          <p:cNvSpPr/>
          <p:nvPr/>
        </p:nvSpPr>
        <p:spPr>
          <a:xfrm>
            <a:off x="253264" y="-120066"/>
            <a:ext cx="9862864" cy="1198060"/>
          </a:xfrm>
          <a:prstGeom prst="roundRect">
            <a:avLst>
              <a:gd name="adj" fmla="val 0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ECB0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lnSpc>
                <a:spcPct val="120000"/>
              </a:lnSpc>
              <a:buClr>
                <a:srgbClr val="000000"/>
              </a:buClr>
            </a:pPr>
            <a:r>
              <a:rPr lang="en-US" altLang="zh-CN" sz="2800" b="1" kern="0" dirty="0" err="1" smtClean="0">
                <a:solidFill>
                  <a:srgbClr val="0070C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Thứ</a:t>
            </a:r>
            <a:r>
              <a:rPr lang="en-US" altLang="zh-CN" sz="2800" b="1" kern="0" dirty="0">
                <a:solidFill>
                  <a:srgbClr val="0070C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 </a:t>
            </a:r>
            <a:r>
              <a:rPr lang="en-US" altLang="zh-CN" sz="2800" b="1" kern="0" dirty="0" err="1" smtClean="0">
                <a:solidFill>
                  <a:srgbClr val="0070C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ba</a:t>
            </a:r>
            <a:r>
              <a:rPr lang="en-US" altLang="zh-CN" sz="2800" b="1" kern="0" dirty="0" smtClean="0">
                <a:solidFill>
                  <a:srgbClr val="0070C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 </a:t>
            </a:r>
            <a:r>
              <a:rPr lang="en-US" altLang="zh-CN" sz="2800" b="1" kern="0" dirty="0" err="1" smtClean="0">
                <a:solidFill>
                  <a:srgbClr val="0070C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ngày</a:t>
            </a:r>
            <a:r>
              <a:rPr lang="en-US" altLang="zh-CN" sz="2800" b="1" kern="0" dirty="0" smtClean="0">
                <a:solidFill>
                  <a:srgbClr val="0070C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 26 </a:t>
            </a:r>
            <a:r>
              <a:rPr lang="en-US" altLang="zh-CN" sz="2800" b="1" kern="0" dirty="0" err="1" smtClean="0">
                <a:solidFill>
                  <a:srgbClr val="0070C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tháng</a:t>
            </a:r>
            <a:r>
              <a:rPr lang="en-US" altLang="zh-CN" sz="2800" b="1" kern="0" dirty="0" smtClean="0">
                <a:solidFill>
                  <a:srgbClr val="0070C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 11 </a:t>
            </a:r>
            <a:r>
              <a:rPr lang="en-US" altLang="zh-CN" sz="2800" b="1" kern="0" dirty="0" err="1" smtClean="0">
                <a:solidFill>
                  <a:srgbClr val="0070C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năm</a:t>
            </a:r>
            <a:r>
              <a:rPr lang="en-US" altLang="zh-CN" sz="2800" b="1" kern="0" dirty="0" smtClean="0">
                <a:solidFill>
                  <a:srgbClr val="0070C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 2024</a:t>
            </a:r>
          </a:p>
          <a:p>
            <a:pPr algn="ctr" defTabSz="1219170">
              <a:lnSpc>
                <a:spcPct val="120000"/>
              </a:lnSpc>
              <a:buClr>
                <a:srgbClr val="000000"/>
              </a:buClr>
            </a:pPr>
            <a:r>
              <a:rPr lang="en-US" altLang="zh-CN" sz="2800" b="1" u="sng" kern="0" dirty="0" err="1" smtClean="0">
                <a:solidFill>
                  <a:srgbClr val="0070C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Khoa</a:t>
            </a:r>
            <a:r>
              <a:rPr lang="en-US" altLang="zh-CN" sz="2800" b="1" u="sng" kern="0" dirty="0" smtClean="0">
                <a:solidFill>
                  <a:srgbClr val="0070C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 </a:t>
            </a:r>
            <a:r>
              <a:rPr lang="en-US" altLang="zh-CN" sz="2800" b="1" u="sng" kern="0" dirty="0" err="1" smtClean="0">
                <a:solidFill>
                  <a:srgbClr val="0070C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học</a:t>
            </a:r>
            <a:endParaRPr lang="en-US" altLang="zh-CN" sz="2400" b="1" u="sng" kern="0" dirty="0" smtClean="0">
              <a:solidFill>
                <a:srgbClr val="0070C0"/>
              </a:solidFill>
              <a:latin typeface="Times New Roman" panose="02020603050405020304" pitchFamily="18" charset="0"/>
              <a:ea typeface="Microsoft YaHei" panose="020B0503020204020204" charset="-122"/>
              <a:cs typeface="Times New Roman" panose="02020603050405020304" pitchFamily="18" charset="0"/>
              <a:sym typeface="迷你简细行楷" panose="02010609000101010101" charset="-122"/>
            </a:endParaRPr>
          </a:p>
        </p:txBody>
      </p:sp>
      <p:sp>
        <p:nvSpPr>
          <p:cNvPr id="10" name="矩形: 圆角 13">
            <a:extLst>
              <a:ext uri="{FF2B5EF4-FFF2-40B4-BE49-F238E27FC236}">
                <a16:creationId xmlns:a16="http://schemas.microsoft.com/office/drawing/2014/main" xmlns="" id="{AD303FA0-BBC5-594C-37D1-3164BE837703}"/>
              </a:ext>
            </a:extLst>
          </p:cNvPr>
          <p:cNvSpPr/>
          <p:nvPr/>
        </p:nvSpPr>
        <p:spPr>
          <a:xfrm>
            <a:off x="495097" y="666869"/>
            <a:ext cx="9862864" cy="1198060"/>
          </a:xfrm>
          <a:prstGeom prst="roundRect">
            <a:avLst>
              <a:gd name="adj" fmla="val 0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ECB0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lnSpc>
                <a:spcPct val="120000"/>
              </a:lnSpc>
              <a:buClr>
                <a:srgbClr val="000000"/>
              </a:buClr>
            </a:pPr>
            <a:r>
              <a:rPr lang="en-US" altLang="zh-CN" sz="3600" b="1" kern="0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Nhiệt</a:t>
            </a:r>
            <a:r>
              <a:rPr lang="en-US" altLang="zh-CN" sz="3600" b="1" kern="0" dirty="0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 </a:t>
            </a:r>
            <a:r>
              <a:rPr lang="en-US" altLang="zh-CN" sz="3600" b="1" kern="0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đô</a:t>
            </a:r>
            <a:r>
              <a:rPr lang="en-US" altLang="zh-CN" sz="3600" b="1" kern="0" dirty="0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̣ </a:t>
            </a:r>
            <a:r>
              <a:rPr lang="en-US" altLang="zh-CN" sz="3600" b="1" kern="0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va</a:t>
            </a:r>
            <a:r>
              <a:rPr lang="en-US" altLang="zh-CN" sz="3600" b="1" kern="0" dirty="0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̀ </a:t>
            </a:r>
            <a:r>
              <a:rPr lang="en-US" altLang="zh-CN" sz="3600" b="1" kern="0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sư</a:t>
            </a:r>
            <a:r>
              <a:rPr lang="en-US" altLang="zh-CN" sz="3600" b="1" kern="0" dirty="0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̣ </a:t>
            </a:r>
            <a:r>
              <a:rPr lang="en-US" altLang="zh-CN" sz="3600" b="1" kern="0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truyền</a:t>
            </a:r>
            <a:r>
              <a:rPr lang="en-US" altLang="zh-CN" sz="3600" b="1" kern="0" dirty="0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  </a:t>
            </a:r>
            <a:r>
              <a:rPr lang="en-US" altLang="zh-CN" sz="3600" b="1" kern="0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nhiệt</a:t>
            </a:r>
            <a:r>
              <a:rPr lang="en-US" altLang="zh-CN" sz="3600" b="1" kern="0" dirty="0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 ( </a:t>
            </a:r>
            <a:r>
              <a:rPr lang="en-US" altLang="zh-CN" sz="3600" b="1" kern="0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Tiết</a:t>
            </a:r>
            <a:r>
              <a:rPr lang="en-US" altLang="zh-CN" sz="3600" b="1" kern="0" dirty="0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 1)</a:t>
            </a:r>
            <a:endParaRPr lang="en-US" altLang="zh-CN" sz="3600" b="1" kern="0" dirty="0">
              <a:solidFill>
                <a:srgbClr val="FF0000"/>
              </a:solidFill>
              <a:latin typeface="Times New Roman" panose="02020603050405020304" pitchFamily="18" charset="0"/>
              <a:ea typeface="Microsoft YaHei" panose="020B0503020204020204" charset="-122"/>
              <a:cs typeface="Times New Roman" panose="02020603050405020304" pitchFamily="18" charset="0"/>
              <a:sym typeface="迷你简细行楷" panose="02010609000101010101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8899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3">
            <a:extLst>
              <a:ext uri="{FF2B5EF4-FFF2-40B4-BE49-F238E27FC236}">
                <a16:creationId xmlns="" xmlns:a16="http://schemas.microsoft.com/office/drawing/2014/main" id="{DD2A7A5E-2FBC-4C9B-B0EB-76A100ED1E67}"/>
              </a:ext>
            </a:extLst>
          </p:cNvPr>
          <p:cNvSpPr txBox="1">
            <a:spLocks/>
          </p:cNvSpPr>
          <p:nvPr/>
        </p:nvSpPr>
        <p:spPr>
          <a:xfrm>
            <a:off x="3717151" y="2093440"/>
            <a:ext cx="8621485" cy="1588127"/>
          </a:xfrm>
          <a:custGeom>
            <a:avLst/>
            <a:gdLst>
              <a:gd name="connsiteX0" fmla="*/ -301528 w 6854457"/>
              <a:gd name="connsiteY0" fmla="*/ 2508853 h 2934331"/>
              <a:gd name="connsiteX1" fmla="*/ 252431 w 6854457"/>
              <a:gd name="connsiteY1" fmla="*/ 2019810 h 2934331"/>
              <a:gd name="connsiteX2" fmla="*/ 3088988 w 6854457"/>
              <a:gd name="connsiteY2" fmla="*/ 7162 h 2934331"/>
              <a:gd name="connsiteX3" fmla="*/ 6262324 w 6854457"/>
              <a:gd name="connsiteY3" fmla="*/ 642811 h 2934331"/>
              <a:gd name="connsiteX4" fmla="*/ 3937620 w 6854457"/>
              <a:gd name="connsiteY4" fmla="*/ 2917971 h 2934331"/>
              <a:gd name="connsiteX5" fmla="*/ 967206 w 6854457"/>
              <a:gd name="connsiteY5" fmla="*/ 2488697 h 2934331"/>
              <a:gd name="connsiteX6" fmla="*/ -301528 w 6854457"/>
              <a:gd name="connsiteY6" fmla="*/ 2508853 h 2934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854457" h="2934331" fill="none" extrusionOk="0">
                <a:moveTo>
                  <a:pt x="-301528" y="2508853"/>
                </a:moveTo>
                <a:cubicBezTo>
                  <a:pt x="-163105" y="2435259"/>
                  <a:pt x="115998" y="2120917"/>
                  <a:pt x="252431" y="2019810"/>
                </a:cubicBezTo>
                <a:cubicBezTo>
                  <a:pt x="-783512" y="1365271"/>
                  <a:pt x="804442" y="67872"/>
                  <a:pt x="3088988" y="7162"/>
                </a:cubicBezTo>
                <a:cubicBezTo>
                  <a:pt x="4343713" y="-16698"/>
                  <a:pt x="5643454" y="133701"/>
                  <a:pt x="6262324" y="642811"/>
                </a:cubicBezTo>
                <a:cubicBezTo>
                  <a:pt x="7712487" y="1531253"/>
                  <a:pt x="6441362" y="2808410"/>
                  <a:pt x="3937620" y="2917971"/>
                </a:cubicBezTo>
                <a:cubicBezTo>
                  <a:pt x="2867350" y="2977916"/>
                  <a:pt x="1736740" y="2885697"/>
                  <a:pt x="967206" y="2488697"/>
                </a:cubicBezTo>
                <a:cubicBezTo>
                  <a:pt x="728425" y="2491747"/>
                  <a:pt x="-78366" y="2466548"/>
                  <a:pt x="-301528" y="2508853"/>
                </a:cubicBezTo>
                <a:close/>
              </a:path>
              <a:path w="6854457" h="2934331" stroke="0" extrusionOk="0">
                <a:moveTo>
                  <a:pt x="-301528" y="2508853"/>
                </a:moveTo>
                <a:cubicBezTo>
                  <a:pt x="-95736" y="2297149"/>
                  <a:pt x="-22757" y="2239923"/>
                  <a:pt x="252431" y="2019810"/>
                </a:cubicBezTo>
                <a:cubicBezTo>
                  <a:pt x="-742754" y="1071267"/>
                  <a:pt x="792047" y="125285"/>
                  <a:pt x="3088988" y="7162"/>
                </a:cubicBezTo>
                <a:cubicBezTo>
                  <a:pt x="4325138" y="-13119"/>
                  <a:pt x="5511899" y="235144"/>
                  <a:pt x="6262324" y="642811"/>
                </a:cubicBezTo>
                <a:cubicBezTo>
                  <a:pt x="7418146" y="1318143"/>
                  <a:pt x="6456399" y="2746097"/>
                  <a:pt x="3937620" y="2917971"/>
                </a:cubicBezTo>
                <a:cubicBezTo>
                  <a:pt x="2963205" y="3028872"/>
                  <a:pt x="1715463" y="2718221"/>
                  <a:pt x="967206" y="2488697"/>
                </a:cubicBezTo>
                <a:cubicBezTo>
                  <a:pt x="449183" y="2425621"/>
                  <a:pt x="326045" y="2434370"/>
                  <a:pt x="-301528" y="2508853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ysDash"/>
            <a:miter lim="800000"/>
            <a:extLst>
              <a:ext uri="{C807C97D-BFC1-408E-A445-0C87EB9F89A2}">
                <ask:lineSketchStyleProps xmlns="" xmlns:ask="http://schemas.microsoft.com/office/drawing/2018/sketchyshapes" sd="2632578232">
                  <a:prstGeom prst="wedgeEllipseCallout">
                    <a:avLst>
                      <a:gd name="adj1" fmla="val -54399"/>
                      <a:gd name="adj2" fmla="val 35500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rtlCol="0" anchor="ctr">
            <a:spAutoFit/>
            <a:scene3d>
              <a:camera prst="orthographicFront"/>
              <a:lightRig rig="threePt" dir="t"/>
            </a:scene3d>
            <a:sp3d extrusionH="57150">
              <a:bevelT w="57150" h="38100" prst="artDeco"/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en-US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Chuẩn</a:t>
            </a:r>
            <a:r>
              <a:rPr lang="en-US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bị</a:t>
            </a:r>
            <a:r>
              <a:rPr lang="en-US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en-US" sz="36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chiếc</a:t>
            </a:r>
            <a:r>
              <a:rPr lang="en-US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nhiệt</a:t>
            </a:r>
            <a:r>
              <a:rPr lang="en-US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kế</a:t>
            </a:r>
            <a:r>
              <a:rPr lang="en-US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hồng</a:t>
            </a:r>
            <a:r>
              <a:rPr lang="en-US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ngoại</a:t>
            </a:r>
            <a:r>
              <a:rPr lang="en-US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1 </a:t>
            </a:r>
            <a:r>
              <a:rPr lang="en-US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chiếc</a:t>
            </a:r>
            <a:r>
              <a:rPr lang="en-US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nhiệt</a:t>
            </a:r>
            <a:r>
              <a:rPr lang="en-US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kế</a:t>
            </a:r>
            <a:r>
              <a:rPr lang="en-US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thủy</a:t>
            </a:r>
            <a:r>
              <a:rPr lang="en-US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ngân</a:t>
            </a:r>
            <a:r>
              <a:rPr lang="en-US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en-US" sz="36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chiếc</a:t>
            </a:r>
            <a:r>
              <a:rPr lang="en-US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nhiệt</a:t>
            </a:r>
            <a:r>
              <a:rPr lang="en-US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kế</a:t>
            </a:r>
            <a:r>
              <a:rPr lang="en-US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điện</a:t>
            </a:r>
            <a:r>
              <a:rPr lang="en-US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tử</a:t>
            </a:r>
            <a:r>
              <a:rPr lang="en-US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0E68C201-3044-7F9A-E966-91E6A45639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37444" y="3041829"/>
            <a:ext cx="5015314" cy="3706971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="" xmlns:a16="http://schemas.microsoft.com/office/drawing/2014/main" id="{D0501BEC-605C-4F03-ECAD-9FDE2259FB1A}"/>
              </a:ext>
            </a:extLst>
          </p:cNvPr>
          <p:cNvSpPr txBox="1">
            <a:spLocks/>
          </p:cNvSpPr>
          <p:nvPr/>
        </p:nvSpPr>
        <p:spPr>
          <a:xfrm>
            <a:off x="4303059" y="5409801"/>
            <a:ext cx="7449671" cy="535531"/>
          </a:xfrm>
          <a:custGeom>
            <a:avLst/>
            <a:gdLst>
              <a:gd name="connsiteX0" fmla="*/ -493419 w 5961321"/>
              <a:gd name="connsiteY0" fmla="*/ 1785834 h 2934331"/>
              <a:gd name="connsiteX1" fmla="*/ 89 w 5961321"/>
              <a:gd name="connsiteY1" fmla="*/ 1455798 h 2934331"/>
              <a:gd name="connsiteX2" fmla="*/ 2914385 w 5961321"/>
              <a:gd name="connsiteY2" fmla="*/ 362 h 2934331"/>
              <a:gd name="connsiteX3" fmla="*/ 5907976 w 5961321"/>
              <a:gd name="connsiteY3" fmla="*/ 1190830 h 2934331"/>
              <a:gd name="connsiteX4" fmla="*/ 3191508 w 5961321"/>
              <a:gd name="connsiteY4" fmla="*/ 2930656 h 2934331"/>
              <a:gd name="connsiteX5" fmla="*/ 208472 w 5961321"/>
              <a:gd name="connsiteY5" fmla="*/ 2006219 h 2934331"/>
              <a:gd name="connsiteX6" fmla="*/ -493419 w 5961321"/>
              <a:gd name="connsiteY6" fmla="*/ 1785834 h 2934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61321" h="2934331" fill="none" extrusionOk="0">
                <a:moveTo>
                  <a:pt x="-493419" y="1785834"/>
                </a:moveTo>
                <a:cubicBezTo>
                  <a:pt x="-274758" y="1685437"/>
                  <a:pt x="-165927" y="1543906"/>
                  <a:pt x="89" y="1455798"/>
                </a:cubicBezTo>
                <a:cubicBezTo>
                  <a:pt x="-55777" y="762601"/>
                  <a:pt x="1298138" y="-14593"/>
                  <a:pt x="2914385" y="362"/>
                </a:cubicBezTo>
                <a:cubicBezTo>
                  <a:pt x="4375144" y="23711"/>
                  <a:pt x="5729191" y="417149"/>
                  <a:pt x="5907976" y="1190830"/>
                </a:cubicBezTo>
                <a:cubicBezTo>
                  <a:pt x="6309467" y="2044114"/>
                  <a:pt x="4991279" y="2974774"/>
                  <a:pt x="3191508" y="2930656"/>
                </a:cubicBezTo>
                <a:cubicBezTo>
                  <a:pt x="1922543" y="2963136"/>
                  <a:pt x="685379" y="2684473"/>
                  <a:pt x="208472" y="2006219"/>
                </a:cubicBezTo>
                <a:cubicBezTo>
                  <a:pt x="137710" y="1947523"/>
                  <a:pt x="-197696" y="1905844"/>
                  <a:pt x="-493419" y="1785834"/>
                </a:cubicBezTo>
                <a:close/>
              </a:path>
              <a:path w="5961321" h="2934331" stroke="0" extrusionOk="0">
                <a:moveTo>
                  <a:pt x="-493419" y="1785834"/>
                </a:moveTo>
                <a:cubicBezTo>
                  <a:pt x="-279726" y="1582352"/>
                  <a:pt x="-247373" y="1615944"/>
                  <a:pt x="89" y="1455798"/>
                </a:cubicBezTo>
                <a:cubicBezTo>
                  <a:pt x="-112358" y="624546"/>
                  <a:pt x="1147893" y="200452"/>
                  <a:pt x="2914385" y="362"/>
                </a:cubicBezTo>
                <a:cubicBezTo>
                  <a:pt x="4338575" y="56063"/>
                  <a:pt x="5581476" y="531270"/>
                  <a:pt x="5907976" y="1190830"/>
                </a:cubicBezTo>
                <a:cubicBezTo>
                  <a:pt x="6020920" y="1868059"/>
                  <a:pt x="5049140" y="2833267"/>
                  <a:pt x="3191508" y="2930656"/>
                </a:cubicBezTo>
                <a:cubicBezTo>
                  <a:pt x="2021907" y="3019199"/>
                  <a:pt x="672429" y="2531490"/>
                  <a:pt x="208472" y="2006219"/>
                </a:cubicBezTo>
                <a:cubicBezTo>
                  <a:pt x="-16332" y="1873325"/>
                  <a:pt x="-208670" y="1881797"/>
                  <a:pt x="-493419" y="1785834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ysDash"/>
            <a:miter lim="800000"/>
            <a:extLst>
              <a:ext uri="{C807C97D-BFC1-408E-A445-0C87EB9F89A2}">
                <ask:lineSketchStyleProps xmlns="" xmlns:ask="http://schemas.microsoft.com/office/drawing/2018/sketchyshapes" sd="2632578232">
                  <a:prstGeom prst="wedgeEllipseCallout">
                    <a:avLst>
                      <a:gd name="adj1" fmla="val -58277"/>
                      <a:gd name="adj2" fmla="val 10860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rtlCol="0" anchor="ctr">
            <a:spAutoFit/>
            <a:scene3d>
              <a:camera prst="orthographicFront"/>
              <a:lightRig rig="threePt" dir="t"/>
            </a:scene3d>
            <a:sp3d extrusionH="57150">
              <a:bevelT w="57150" h="38100" prst="artDeco"/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en-US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Chia </a:t>
            </a:r>
            <a:r>
              <a:rPr lang="en-US" sz="3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lớp</a:t>
            </a:r>
            <a:r>
              <a:rPr lang="en-US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thành</a:t>
            </a:r>
            <a:r>
              <a:rPr lang="en-US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4 </a:t>
            </a:r>
            <a:r>
              <a:rPr lang="en-US" sz="32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tổ</a:t>
            </a:r>
            <a:r>
              <a:rPr lang="en-US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tiến</a:t>
            </a:r>
            <a:r>
              <a:rPr lang="en-US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hành</a:t>
            </a:r>
            <a:r>
              <a:rPr lang="en-US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đo</a:t>
            </a:r>
            <a:r>
              <a:rPr lang="en-US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nhiệt</a:t>
            </a:r>
            <a:r>
              <a:rPr lang="en-US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矩形: 圆角 13">
            <a:extLst>
              <a:ext uri="{FF2B5EF4-FFF2-40B4-BE49-F238E27FC236}">
                <a16:creationId xmlns:a16="http://schemas.microsoft.com/office/drawing/2014/main" xmlns="" id="{AD303FA0-BBC5-594C-37D1-3164BE837703}"/>
              </a:ext>
            </a:extLst>
          </p:cNvPr>
          <p:cNvSpPr/>
          <p:nvPr/>
        </p:nvSpPr>
        <p:spPr>
          <a:xfrm>
            <a:off x="253264" y="-120066"/>
            <a:ext cx="9862864" cy="1198060"/>
          </a:xfrm>
          <a:prstGeom prst="roundRect">
            <a:avLst>
              <a:gd name="adj" fmla="val 0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ECB0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lnSpc>
                <a:spcPct val="120000"/>
              </a:lnSpc>
              <a:buClr>
                <a:srgbClr val="000000"/>
              </a:buClr>
            </a:pPr>
            <a:r>
              <a:rPr lang="en-US" altLang="zh-CN" sz="2800" b="1" kern="0" dirty="0" err="1" smtClean="0">
                <a:solidFill>
                  <a:srgbClr val="0070C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Thứ</a:t>
            </a:r>
            <a:r>
              <a:rPr lang="en-US" altLang="zh-CN" sz="2800" b="1" kern="0" dirty="0">
                <a:solidFill>
                  <a:srgbClr val="0070C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 </a:t>
            </a:r>
            <a:r>
              <a:rPr lang="en-US" altLang="zh-CN" sz="2800" b="1" kern="0" dirty="0" err="1" smtClean="0">
                <a:solidFill>
                  <a:srgbClr val="0070C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ba</a:t>
            </a:r>
            <a:r>
              <a:rPr lang="en-US" altLang="zh-CN" sz="2800" b="1" kern="0" dirty="0" smtClean="0">
                <a:solidFill>
                  <a:srgbClr val="0070C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 </a:t>
            </a:r>
            <a:r>
              <a:rPr lang="en-US" altLang="zh-CN" sz="2800" b="1" kern="0" dirty="0" err="1" smtClean="0">
                <a:solidFill>
                  <a:srgbClr val="0070C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ngày</a:t>
            </a:r>
            <a:r>
              <a:rPr lang="en-US" altLang="zh-CN" sz="2800" b="1" kern="0" dirty="0" smtClean="0">
                <a:solidFill>
                  <a:srgbClr val="0070C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 26 </a:t>
            </a:r>
            <a:r>
              <a:rPr lang="en-US" altLang="zh-CN" sz="2800" b="1" kern="0" dirty="0" err="1" smtClean="0">
                <a:solidFill>
                  <a:srgbClr val="0070C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tháng</a:t>
            </a:r>
            <a:r>
              <a:rPr lang="en-US" altLang="zh-CN" sz="2800" b="1" kern="0" dirty="0" smtClean="0">
                <a:solidFill>
                  <a:srgbClr val="0070C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 11 </a:t>
            </a:r>
            <a:r>
              <a:rPr lang="en-US" altLang="zh-CN" sz="2800" b="1" kern="0" dirty="0" err="1" smtClean="0">
                <a:solidFill>
                  <a:srgbClr val="0070C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năm</a:t>
            </a:r>
            <a:r>
              <a:rPr lang="en-US" altLang="zh-CN" sz="2800" b="1" kern="0" dirty="0" smtClean="0">
                <a:solidFill>
                  <a:srgbClr val="0070C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 2024</a:t>
            </a:r>
          </a:p>
          <a:p>
            <a:pPr algn="ctr" defTabSz="1219170">
              <a:lnSpc>
                <a:spcPct val="120000"/>
              </a:lnSpc>
              <a:buClr>
                <a:srgbClr val="000000"/>
              </a:buClr>
            </a:pPr>
            <a:r>
              <a:rPr lang="en-US" altLang="zh-CN" sz="2800" b="1" u="sng" kern="0" dirty="0" err="1" smtClean="0">
                <a:solidFill>
                  <a:srgbClr val="0070C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Khoa</a:t>
            </a:r>
            <a:r>
              <a:rPr lang="en-US" altLang="zh-CN" sz="2800" b="1" u="sng" kern="0" dirty="0" smtClean="0">
                <a:solidFill>
                  <a:srgbClr val="0070C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 </a:t>
            </a:r>
            <a:r>
              <a:rPr lang="en-US" altLang="zh-CN" sz="2800" b="1" u="sng" kern="0" dirty="0" err="1" smtClean="0">
                <a:solidFill>
                  <a:srgbClr val="0070C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học</a:t>
            </a:r>
            <a:endParaRPr lang="en-US" altLang="zh-CN" sz="2400" b="1" u="sng" kern="0" dirty="0" smtClean="0">
              <a:solidFill>
                <a:srgbClr val="0070C0"/>
              </a:solidFill>
              <a:latin typeface="Times New Roman" panose="02020603050405020304" pitchFamily="18" charset="0"/>
              <a:ea typeface="Microsoft YaHei" panose="020B0503020204020204" charset="-122"/>
              <a:cs typeface="Times New Roman" panose="02020603050405020304" pitchFamily="18" charset="0"/>
              <a:sym typeface="迷你简细行楷" panose="02010609000101010101" charset="-122"/>
            </a:endParaRPr>
          </a:p>
        </p:txBody>
      </p:sp>
      <p:sp>
        <p:nvSpPr>
          <p:cNvPr id="6" name="矩形: 圆角 13">
            <a:extLst>
              <a:ext uri="{FF2B5EF4-FFF2-40B4-BE49-F238E27FC236}">
                <a16:creationId xmlns:a16="http://schemas.microsoft.com/office/drawing/2014/main" xmlns="" id="{AD303FA0-BBC5-594C-37D1-3164BE837703}"/>
              </a:ext>
            </a:extLst>
          </p:cNvPr>
          <p:cNvSpPr/>
          <p:nvPr/>
        </p:nvSpPr>
        <p:spPr>
          <a:xfrm>
            <a:off x="495097" y="666869"/>
            <a:ext cx="9862864" cy="1198060"/>
          </a:xfrm>
          <a:prstGeom prst="roundRect">
            <a:avLst>
              <a:gd name="adj" fmla="val 0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ECB0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lnSpc>
                <a:spcPct val="120000"/>
              </a:lnSpc>
              <a:buClr>
                <a:srgbClr val="000000"/>
              </a:buClr>
            </a:pPr>
            <a:r>
              <a:rPr lang="en-US" altLang="zh-CN" sz="3600" b="1" kern="0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Nhiệt</a:t>
            </a:r>
            <a:r>
              <a:rPr lang="en-US" altLang="zh-CN" sz="3600" b="1" kern="0" dirty="0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 </a:t>
            </a:r>
            <a:r>
              <a:rPr lang="en-US" altLang="zh-CN" sz="3600" b="1" kern="0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đô</a:t>
            </a:r>
            <a:r>
              <a:rPr lang="en-US" altLang="zh-CN" sz="3600" b="1" kern="0" dirty="0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̣ </a:t>
            </a:r>
            <a:r>
              <a:rPr lang="en-US" altLang="zh-CN" sz="3600" b="1" kern="0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va</a:t>
            </a:r>
            <a:r>
              <a:rPr lang="en-US" altLang="zh-CN" sz="3600" b="1" kern="0" dirty="0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̀ </a:t>
            </a:r>
            <a:r>
              <a:rPr lang="en-US" altLang="zh-CN" sz="3600" b="1" kern="0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sư</a:t>
            </a:r>
            <a:r>
              <a:rPr lang="en-US" altLang="zh-CN" sz="3600" b="1" kern="0" dirty="0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̣ </a:t>
            </a:r>
            <a:r>
              <a:rPr lang="en-US" altLang="zh-CN" sz="3600" b="1" kern="0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truyền</a:t>
            </a:r>
            <a:r>
              <a:rPr lang="en-US" altLang="zh-CN" sz="3600" b="1" kern="0" dirty="0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  </a:t>
            </a:r>
            <a:r>
              <a:rPr lang="en-US" altLang="zh-CN" sz="3600" b="1" kern="0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nhiệt</a:t>
            </a:r>
            <a:r>
              <a:rPr lang="en-US" altLang="zh-CN" sz="3600" b="1" kern="0" dirty="0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 ( </a:t>
            </a:r>
            <a:r>
              <a:rPr lang="en-US" altLang="zh-CN" sz="3600" b="1" kern="0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Tiết</a:t>
            </a:r>
            <a:r>
              <a:rPr lang="en-US" altLang="zh-CN" sz="3600" b="1" kern="0" dirty="0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 1)</a:t>
            </a:r>
            <a:endParaRPr lang="en-US" altLang="zh-CN" sz="3600" b="1" kern="0" dirty="0">
              <a:solidFill>
                <a:srgbClr val="FF0000"/>
              </a:solidFill>
              <a:latin typeface="Times New Roman" panose="02020603050405020304" pitchFamily="18" charset="0"/>
              <a:ea typeface="Microsoft YaHei" panose="020B0503020204020204" charset="-122"/>
              <a:cs typeface="Times New Roman" panose="02020603050405020304" pitchFamily="18" charset="0"/>
              <a:sym typeface="迷你简细行楷" panose="02010609000101010101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71109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Nhiệt độ cơ thể con Người Đo nhiệt độ C - Nhiệt kế png tải về - Miễn phí  trong suốt Dụng Cụ đo png Tải về.">
            <a:extLst>
              <a:ext uri="{FF2B5EF4-FFF2-40B4-BE49-F238E27FC236}">
                <a16:creationId xmlns="" xmlns:a16="http://schemas.microsoft.com/office/drawing/2014/main" id="{819FC637-8197-4D95-BC1D-8148F55B84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111" b="90000" l="8556" r="90000">
                        <a14:foregroundMark x1="85444" y1="8000" x2="85444" y2="8000"/>
                        <a14:foregroundMark x1="82111" y1="7667" x2="82111" y2="7667"/>
                        <a14:foregroundMark x1="89333" y1="14667" x2="89333" y2="14667"/>
                        <a14:foregroundMark x1="83222" y1="6444" x2="83222" y2="6444"/>
                        <a14:foregroundMark x1="81667" y1="7222" x2="81667" y2="7222"/>
                        <a14:foregroundMark x1="9444" y1="86333" x2="9444" y2="86333"/>
                        <a14:foregroundMark x1="8778" y1="88333" x2="8778" y2="88333"/>
                        <a14:foregroundMark x1="8556" y1="86889" x2="8556" y2="86889"/>
                        <a14:foregroundMark x1="74111" y1="16778" x2="74111" y2="16778"/>
                        <a14:foregroundMark x1="78444" y1="10444" x2="51222" y2="48333"/>
                        <a14:foregroundMark x1="77333" y1="24000" x2="64333" y2="32333"/>
                        <a14:foregroundMark x1="83556" y1="7000" x2="83556" y2="7000"/>
                        <a14:foregroundMark x1="84000" y1="8000" x2="84000" y2="8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663715">
            <a:off x="416781" y="-1935493"/>
            <a:ext cx="6022720" cy="5543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Hình ảnh Đo Nhiệt độ Cơ Thể, Đo Nhiệt độ Cơ Thể, Vi Rút Corona Mới, Viêm  Phổi Vector và PNG với nền trong suốt để tải xuống miễn phí">
            <a:hlinkClick r:id="rId4" action="ppaction://hlinksldjump"/>
            <a:extLst>
              <a:ext uri="{FF2B5EF4-FFF2-40B4-BE49-F238E27FC236}">
                <a16:creationId xmlns="" xmlns:a16="http://schemas.microsoft.com/office/drawing/2014/main" id="{4CACC1CC-2FBD-44BF-86C5-AAEE311204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5625" r="92344">
                        <a14:foregroundMark x1="9375" y1="41719" x2="9375" y2="41719"/>
                        <a14:foregroundMark x1="5781" y1="50313" x2="5781" y2="50313"/>
                        <a14:foregroundMark x1="62031" y1="29531" x2="62031" y2="29531"/>
                        <a14:foregroundMark x1="69531" y1="28281" x2="68281" y2="41719"/>
                        <a14:foregroundMark x1="57969" y1="29531" x2="66406" y2="29531"/>
                        <a14:foregroundMark x1="68125" y1="26563" x2="59688" y2="27813"/>
                        <a14:foregroundMark x1="59688" y1="27813" x2="59688" y2="27813"/>
                        <a14:foregroundMark x1="57969" y1="27969" x2="53906" y2="34844"/>
                        <a14:foregroundMark x1="53906" y1="34844" x2="54375" y2="35313"/>
                        <a14:foregroundMark x1="70625" y1="51875" x2="90625" y2="65469"/>
                        <a14:foregroundMark x1="85156" y1="52188" x2="89219" y2="61094"/>
                        <a14:foregroundMark x1="89219" y1="61094" x2="89219" y2="61250"/>
                        <a14:foregroundMark x1="76406" y1="60625" x2="83438" y2="66875"/>
                        <a14:foregroundMark x1="83438" y1="66875" x2="83438" y2="67188"/>
                        <a14:foregroundMark x1="90625" y1="58750" x2="92344" y2="60000"/>
                        <a14:foregroundMark x1="72188" y1="63594" x2="85625" y2="70469"/>
                        <a14:foregroundMark x1="87500" y1="54531" x2="87500" y2="54531"/>
                        <a14:foregroundMark x1="82813" y1="52188" x2="89531" y2="56563"/>
                        <a14:foregroundMark x1="86250" y1="52500" x2="92344" y2="57813"/>
                        <a14:foregroundMark x1="67813" y1="60156" x2="67813" y2="60156"/>
                        <a14:foregroundMark x1="65313" y1="59062" x2="71719" y2="634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84338">
            <a:off x="5237598" y="-168416"/>
            <a:ext cx="9140952" cy="8189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图片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39531"/>
            <a:ext cx="5544115" cy="4512500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366092" y="2451497"/>
            <a:ext cx="4515291" cy="3404591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 algn="ctr"/>
            <a:r>
              <a:rPr lang="en-US" altLang="zh-CN" sz="5867" b="1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</a:rPr>
              <a:t>Các</a:t>
            </a:r>
            <a:r>
              <a:rPr lang="en-US" altLang="zh-CN" sz="5867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</a:rPr>
              <a:t> </a:t>
            </a:r>
            <a:r>
              <a:rPr lang="en-US" altLang="zh-CN" sz="5867" b="1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</a:rPr>
              <a:t>nhóm</a:t>
            </a:r>
            <a:r>
              <a:rPr lang="en-US" altLang="zh-CN" sz="5867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</a:rPr>
              <a:t> </a:t>
            </a:r>
            <a:r>
              <a:rPr lang="en-US" altLang="zh-CN" sz="5867" b="1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</a:rPr>
              <a:t>tiến</a:t>
            </a:r>
            <a:r>
              <a:rPr lang="en-US" altLang="zh-CN" sz="5867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</a:rPr>
              <a:t> </a:t>
            </a:r>
            <a:r>
              <a:rPr lang="en-US" altLang="zh-CN" sz="5867" b="1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</a:rPr>
              <a:t>hành</a:t>
            </a:r>
            <a:r>
              <a:rPr lang="en-US" altLang="zh-CN" sz="5867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</a:rPr>
              <a:t> </a:t>
            </a:r>
            <a:r>
              <a:rPr lang="en-US" altLang="zh-CN" sz="5867" b="1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</a:rPr>
              <a:t>đo</a:t>
            </a:r>
            <a:r>
              <a:rPr lang="en-US" altLang="zh-CN" sz="5867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</a:rPr>
              <a:t> </a:t>
            </a:r>
            <a:r>
              <a:rPr lang="en-US" altLang="zh-CN" sz="5867" b="1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</a:rPr>
              <a:t>nhiệt</a:t>
            </a:r>
            <a:r>
              <a:rPr lang="en-US" altLang="zh-CN" sz="5867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</a:rPr>
              <a:t> </a:t>
            </a:r>
            <a:endParaRPr lang="zh-CN" altLang="en-US" sz="4800" b="1" dirty="0">
              <a:solidFill>
                <a:srgbClr val="1616F6"/>
              </a:solidFill>
              <a:latin typeface="Times New Roman" panose="02020603050405020304" pitchFamily="18" charset="0"/>
              <a:ea typeface="隶书" panose="020105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2022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ainting of a field of flowers&#10;&#10;Description automatically generated">
            <a:extLst>
              <a:ext uri="{FF2B5EF4-FFF2-40B4-BE49-F238E27FC236}">
                <a16:creationId xmlns:a16="http://schemas.microsoft.com/office/drawing/2014/main" xmlns="" id="{D9825902-4039-4DA5-5FA4-68F90BE735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xmlns="" id="{60CA445E-1084-10F2-C302-594FE9B1019E}"/>
              </a:ext>
            </a:extLst>
          </p:cNvPr>
          <p:cNvSpPr/>
          <p:nvPr/>
        </p:nvSpPr>
        <p:spPr>
          <a:xfrm>
            <a:off x="0" y="-1998"/>
            <a:ext cx="12192000" cy="6858000"/>
          </a:xfrm>
          <a:prstGeom prst="roundRect">
            <a:avLst>
              <a:gd name="adj" fmla="val 5907"/>
            </a:avLst>
          </a:prstGeom>
          <a:solidFill>
            <a:schemeClr val="bg1">
              <a:alpha val="96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Picture 10" descr="A cartoon of a child holding a book&#10;&#10;Description automatically generated">
            <a:extLst>
              <a:ext uri="{FF2B5EF4-FFF2-40B4-BE49-F238E27FC236}">
                <a16:creationId xmlns:a16="http://schemas.microsoft.com/office/drawing/2014/main" xmlns="" id="{6040EE8C-370E-2FC1-F7C5-4265043F40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3450"/>
            <a:ext cx="3415890" cy="5832552"/>
          </a:xfrm>
          <a:prstGeom prst="rect">
            <a:avLst/>
          </a:prstGeom>
        </p:spPr>
      </p:pic>
      <p:sp>
        <p:nvSpPr>
          <p:cNvPr id="10" name="矩形: 圆角 13">
            <a:extLst>
              <a:ext uri="{FF2B5EF4-FFF2-40B4-BE49-F238E27FC236}">
                <a16:creationId xmlns:a16="http://schemas.microsoft.com/office/drawing/2014/main" xmlns="" id="{AD303FA0-BBC5-594C-37D1-3164BE837703}"/>
              </a:ext>
            </a:extLst>
          </p:cNvPr>
          <p:cNvSpPr/>
          <p:nvPr/>
        </p:nvSpPr>
        <p:spPr>
          <a:xfrm>
            <a:off x="922735" y="-174610"/>
            <a:ext cx="9862864" cy="1198060"/>
          </a:xfrm>
          <a:prstGeom prst="roundRect">
            <a:avLst>
              <a:gd name="adj" fmla="val 0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ECB0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lnSpc>
                <a:spcPct val="120000"/>
              </a:lnSpc>
              <a:buClr>
                <a:srgbClr val="000000"/>
              </a:buClr>
            </a:pPr>
            <a:r>
              <a:rPr lang="en-US" altLang="zh-CN" sz="2800" b="1" kern="0" dirty="0" err="1" smtClean="0">
                <a:solidFill>
                  <a:srgbClr val="0070C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Thứ</a:t>
            </a:r>
            <a:r>
              <a:rPr lang="en-US" altLang="zh-CN" sz="2800" b="1" kern="0" dirty="0">
                <a:solidFill>
                  <a:srgbClr val="0070C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 </a:t>
            </a:r>
            <a:r>
              <a:rPr lang="en-US" altLang="zh-CN" sz="2800" b="1" kern="0" dirty="0" err="1" smtClean="0">
                <a:solidFill>
                  <a:srgbClr val="0070C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ba</a:t>
            </a:r>
            <a:r>
              <a:rPr lang="en-US" altLang="zh-CN" sz="2800" b="1" kern="0" dirty="0" smtClean="0">
                <a:solidFill>
                  <a:srgbClr val="0070C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 </a:t>
            </a:r>
            <a:r>
              <a:rPr lang="en-US" altLang="zh-CN" sz="2800" b="1" kern="0" dirty="0" err="1" smtClean="0">
                <a:solidFill>
                  <a:srgbClr val="0070C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ngày</a:t>
            </a:r>
            <a:r>
              <a:rPr lang="en-US" altLang="zh-CN" sz="2800" b="1" kern="0" dirty="0" smtClean="0">
                <a:solidFill>
                  <a:srgbClr val="0070C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 26 </a:t>
            </a:r>
            <a:r>
              <a:rPr lang="en-US" altLang="zh-CN" sz="2800" b="1" kern="0" dirty="0" err="1" smtClean="0">
                <a:solidFill>
                  <a:srgbClr val="0070C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tháng</a:t>
            </a:r>
            <a:r>
              <a:rPr lang="en-US" altLang="zh-CN" sz="2800" b="1" kern="0" dirty="0" smtClean="0">
                <a:solidFill>
                  <a:srgbClr val="0070C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 11 </a:t>
            </a:r>
            <a:r>
              <a:rPr lang="en-US" altLang="zh-CN" sz="2800" b="1" kern="0" dirty="0" err="1" smtClean="0">
                <a:solidFill>
                  <a:srgbClr val="0070C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năm</a:t>
            </a:r>
            <a:r>
              <a:rPr lang="en-US" altLang="zh-CN" sz="2800" b="1" kern="0" dirty="0" smtClean="0">
                <a:solidFill>
                  <a:srgbClr val="0070C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 2024</a:t>
            </a:r>
          </a:p>
          <a:p>
            <a:pPr algn="ctr" defTabSz="1219170">
              <a:lnSpc>
                <a:spcPct val="120000"/>
              </a:lnSpc>
              <a:buClr>
                <a:srgbClr val="000000"/>
              </a:buClr>
            </a:pPr>
            <a:r>
              <a:rPr lang="en-US" altLang="zh-CN" sz="2800" b="1" u="sng" kern="0" dirty="0" err="1" smtClean="0">
                <a:solidFill>
                  <a:srgbClr val="0070C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Khoa</a:t>
            </a:r>
            <a:r>
              <a:rPr lang="en-US" altLang="zh-CN" sz="2800" b="1" u="sng" kern="0" dirty="0" smtClean="0">
                <a:solidFill>
                  <a:srgbClr val="0070C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 </a:t>
            </a:r>
            <a:r>
              <a:rPr lang="en-US" altLang="zh-CN" sz="2800" b="1" u="sng" kern="0" dirty="0" err="1" smtClean="0">
                <a:solidFill>
                  <a:srgbClr val="0070C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học</a:t>
            </a:r>
            <a:endParaRPr lang="en-US" altLang="zh-CN" sz="2400" b="1" u="sng" kern="0" dirty="0" smtClean="0">
              <a:solidFill>
                <a:srgbClr val="0070C0"/>
              </a:solidFill>
              <a:latin typeface="Times New Roman" panose="02020603050405020304" pitchFamily="18" charset="0"/>
              <a:ea typeface="Microsoft YaHei" panose="020B0503020204020204" charset="-122"/>
              <a:cs typeface="Times New Roman" panose="02020603050405020304" pitchFamily="18" charset="0"/>
              <a:sym typeface="迷你简细行楷" panose="02010609000101010101" charset="-122"/>
            </a:endParaRPr>
          </a:p>
        </p:txBody>
      </p:sp>
      <p:sp>
        <p:nvSpPr>
          <p:cNvPr id="2" name="Cloud Callout 1"/>
          <p:cNvSpPr/>
          <p:nvPr/>
        </p:nvSpPr>
        <p:spPr>
          <a:xfrm>
            <a:off x="2418143" y="3137022"/>
            <a:ext cx="9607036" cy="2560453"/>
          </a:xfrm>
          <a:prstGeom prst="cloudCallout">
            <a:avLst>
              <a:gd name="adj1" fmla="val -50864"/>
              <a:gd name="adj2" fmla="val 106143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7" name="Rectangle: Rounded Corners 10">
            <a:extLst>
              <a:ext uri="{FF2B5EF4-FFF2-40B4-BE49-F238E27FC236}">
                <a16:creationId xmlns:a16="http://schemas.microsoft.com/office/drawing/2014/main" xmlns="" id="{D0372AA5-8B26-DC69-DCBA-975541FBDCA0}"/>
              </a:ext>
            </a:extLst>
          </p:cNvPr>
          <p:cNvSpPr/>
          <p:nvPr/>
        </p:nvSpPr>
        <p:spPr>
          <a:xfrm>
            <a:off x="3062592" y="3427002"/>
            <a:ext cx="8318139" cy="214760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>
              <a:spcBef>
                <a:spcPct val="50000"/>
              </a:spcBef>
            </a:pPr>
            <a:r>
              <a:rPr lang="vi-VN" sz="4000" b="1" dirty="0" smtClean="0">
                <a:solidFill>
                  <a:srgbClr val="FF00FF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  <a:sym typeface="Webdings" pitchFamily="18" charset="2"/>
              </a:rPr>
              <a:t>Nhiệt độ cơ thể của một người bình thường khoảng 37 </a:t>
            </a:r>
            <a:r>
              <a:rPr lang="vi-VN" sz="4000" b="1" baseline="30000" dirty="0" smtClean="0">
                <a:solidFill>
                  <a:srgbClr val="FF00FF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  <a:sym typeface="Webdings" pitchFamily="18" charset="2"/>
              </a:rPr>
              <a:t>0</a:t>
            </a:r>
            <a:r>
              <a:rPr lang="vi-VN" sz="4000" b="1" dirty="0" smtClean="0">
                <a:solidFill>
                  <a:srgbClr val="FF00FF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  <a:sym typeface="Webdings" pitchFamily="18" charset="2"/>
              </a:rPr>
              <a:t> C</a:t>
            </a:r>
            <a:endParaRPr lang="en-US" sz="4000" dirty="0">
              <a:solidFill>
                <a:srgbClr val="FF00FF"/>
              </a:solidFill>
              <a:latin typeface="Cambria" panose="02040503050406030204" pitchFamily="18" charset="0"/>
              <a:ea typeface="Cambria" panose="02040503050406030204" pitchFamily="18" charset="0"/>
              <a:cs typeface="Times New Roman" pitchFamily="18" charset="0"/>
            </a:endParaRPr>
          </a:p>
        </p:txBody>
      </p:sp>
      <p:sp>
        <p:nvSpPr>
          <p:cNvPr id="13" name="矩形: 圆角 13">
            <a:extLst>
              <a:ext uri="{FF2B5EF4-FFF2-40B4-BE49-F238E27FC236}">
                <a16:creationId xmlns:a16="http://schemas.microsoft.com/office/drawing/2014/main" xmlns="" id="{AD303FA0-BBC5-594C-37D1-3164BE837703}"/>
              </a:ext>
            </a:extLst>
          </p:cNvPr>
          <p:cNvSpPr/>
          <p:nvPr/>
        </p:nvSpPr>
        <p:spPr>
          <a:xfrm>
            <a:off x="1164568" y="612325"/>
            <a:ext cx="9862864" cy="1198060"/>
          </a:xfrm>
          <a:prstGeom prst="roundRect">
            <a:avLst>
              <a:gd name="adj" fmla="val 0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ECB0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lnSpc>
                <a:spcPct val="120000"/>
              </a:lnSpc>
              <a:buClr>
                <a:srgbClr val="000000"/>
              </a:buClr>
            </a:pPr>
            <a:r>
              <a:rPr lang="en-US" altLang="zh-CN" sz="3600" b="1" kern="0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Nhiệt</a:t>
            </a:r>
            <a:r>
              <a:rPr lang="en-US" altLang="zh-CN" sz="3600" b="1" kern="0" dirty="0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 </a:t>
            </a:r>
            <a:r>
              <a:rPr lang="en-US" altLang="zh-CN" sz="3600" b="1" kern="0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đô</a:t>
            </a:r>
            <a:r>
              <a:rPr lang="en-US" altLang="zh-CN" sz="3600" b="1" kern="0" dirty="0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̣ </a:t>
            </a:r>
            <a:r>
              <a:rPr lang="en-US" altLang="zh-CN" sz="3600" b="1" kern="0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va</a:t>
            </a:r>
            <a:r>
              <a:rPr lang="en-US" altLang="zh-CN" sz="3600" b="1" kern="0" dirty="0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̀ </a:t>
            </a:r>
            <a:r>
              <a:rPr lang="en-US" altLang="zh-CN" sz="3600" b="1" kern="0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sư</a:t>
            </a:r>
            <a:r>
              <a:rPr lang="en-US" altLang="zh-CN" sz="3600" b="1" kern="0" dirty="0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̣ </a:t>
            </a:r>
            <a:r>
              <a:rPr lang="en-US" altLang="zh-CN" sz="3600" b="1" kern="0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truyền</a:t>
            </a:r>
            <a:r>
              <a:rPr lang="en-US" altLang="zh-CN" sz="3600" b="1" kern="0" dirty="0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  </a:t>
            </a:r>
            <a:r>
              <a:rPr lang="en-US" altLang="zh-CN" sz="3600" b="1" kern="0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nhiệt</a:t>
            </a:r>
            <a:r>
              <a:rPr lang="en-US" altLang="zh-CN" sz="3600" b="1" kern="0" dirty="0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 ( </a:t>
            </a:r>
            <a:r>
              <a:rPr lang="en-US" altLang="zh-CN" sz="3600" b="1" kern="0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Tiết</a:t>
            </a:r>
            <a:r>
              <a:rPr lang="en-US" altLang="zh-CN" sz="3600" b="1" kern="0" dirty="0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 1)</a:t>
            </a:r>
            <a:endParaRPr lang="en-US" altLang="zh-CN" sz="3600" b="1" kern="0" dirty="0">
              <a:solidFill>
                <a:srgbClr val="FF0000"/>
              </a:solidFill>
              <a:latin typeface="Times New Roman" panose="02020603050405020304" pitchFamily="18" charset="0"/>
              <a:ea typeface="Microsoft YaHei" panose="020B0503020204020204" charset="-122"/>
              <a:cs typeface="Times New Roman" panose="02020603050405020304" pitchFamily="18" charset="0"/>
              <a:sym typeface="迷你简细行楷" panose="02010609000101010101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1961394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1723" y="-1440180"/>
            <a:ext cx="3735963" cy="373596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2E8D0C5B-4956-4A5A-A332-91D68A0E71D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6941" y="1"/>
            <a:ext cx="3410857" cy="341085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4041" y="3614532"/>
            <a:ext cx="3836841" cy="3836841"/>
          </a:xfrm>
          <a:prstGeom prst="rect">
            <a:avLst/>
          </a:prstGeom>
          <a:effectLst>
            <a:innerShdw blurRad="63500" dist="50800">
              <a:prstClr val="black">
                <a:alpha val="50000"/>
              </a:prstClr>
            </a:innerShdw>
          </a:effectLst>
        </p:spPr>
      </p:pic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019E6DFC-5410-40C1-BFFF-B7BB03F0F058}"/>
              </a:ext>
            </a:extLst>
          </p:cNvPr>
          <p:cNvSpPr/>
          <p:nvPr/>
        </p:nvSpPr>
        <p:spPr>
          <a:xfrm>
            <a:off x="557511" y="1827290"/>
            <a:ext cx="9281339" cy="1846632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vi-VN" sz="5400" b="1" dirty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Hoạt động 4: Đo nhiệt độ trong phòng </a:t>
            </a: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srgbClr val="FF00FF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4" descr="Nhiệt độ không khí là gì? Hướng dẫn cách đo nhiệt độ không khí chính xác -  KHBVPTR">
            <a:extLst>
              <a:ext uri="{FF2B5EF4-FFF2-40B4-BE49-F238E27FC236}">
                <a16:creationId xmlns="" xmlns:a16="http://schemas.microsoft.com/office/drawing/2014/main" id="{EFAE777A-390F-DB29-E253-4609FAE5302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16" r="1" b="1"/>
          <a:stretch/>
        </p:blipFill>
        <p:spPr bwMode="auto">
          <a:xfrm>
            <a:off x="5198181" y="3932988"/>
            <a:ext cx="3271284" cy="2794685"/>
          </a:xfrm>
          <a:custGeom>
            <a:avLst/>
            <a:gdLst/>
            <a:ahLst/>
            <a:cxnLst/>
            <a:rect l="l" t="t" r="r" b="b"/>
            <a:pathLst>
              <a:path w="4538463" h="3877247">
                <a:moveTo>
                  <a:pt x="0" y="0"/>
                </a:moveTo>
                <a:lnTo>
                  <a:pt x="4538463" y="0"/>
                </a:lnTo>
                <a:lnTo>
                  <a:pt x="4538463" y="3437173"/>
                </a:lnTo>
                <a:lnTo>
                  <a:pt x="4530710" y="3429000"/>
                </a:lnTo>
                <a:cubicBezTo>
                  <a:pt x="4370289" y="3495842"/>
                  <a:pt x="4239946" y="3686344"/>
                  <a:pt x="4056129" y="3636211"/>
                </a:cubicBezTo>
                <a:cubicBezTo>
                  <a:pt x="3872313" y="3589422"/>
                  <a:pt x="3788760" y="3830055"/>
                  <a:pt x="3618310" y="3756528"/>
                </a:cubicBezTo>
                <a:cubicBezTo>
                  <a:pt x="3394389" y="3823371"/>
                  <a:pt x="3163783" y="3823371"/>
                  <a:pt x="2933176" y="3810002"/>
                </a:cubicBezTo>
                <a:cubicBezTo>
                  <a:pt x="2702570" y="3840081"/>
                  <a:pt x="2471962" y="3873503"/>
                  <a:pt x="2238015" y="3850107"/>
                </a:cubicBezTo>
                <a:cubicBezTo>
                  <a:pt x="2007408" y="3870161"/>
                  <a:pt x="1783486" y="3883529"/>
                  <a:pt x="1552880" y="3863476"/>
                </a:cubicBezTo>
                <a:cubicBezTo>
                  <a:pt x="1322274" y="3886870"/>
                  <a:pt x="1091667" y="3876844"/>
                  <a:pt x="864402" y="3860134"/>
                </a:cubicBezTo>
                <a:cubicBezTo>
                  <a:pt x="757455" y="3860134"/>
                  <a:pt x="653849" y="3856792"/>
                  <a:pt x="546902" y="3856792"/>
                </a:cubicBezTo>
                <a:cubicBezTo>
                  <a:pt x="404861" y="3850108"/>
                  <a:pt x="262821" y="3845095"/>
                  <a:pt x="120363" y="3840499"/>
                </a:cubicBezTo>
                <a:lnTo>
                  <a:pt x="0" y="3836632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矩形: 圆角 13">
            <a:extLst>
              <a:ext uri="{FF2B5EF4-FFF2-40B4-BE49-F238E27FC236}">
                <a16:creationId xmlns:a16="http://schemas.microsoft.com/office/drawing/2014/main" xmlns="" id="{AD303FA0-BBC5-594C-37D1-3164BE837703}"/>
              </a:ext>
            </a:extLst>
          </p:cNvPr>
          <p:cNvSpPr/>
          <p:nvPr/>
        </p:nvSpPr>
        <p:spPr>
          <a:xfrm>
            <a:off x="726792" y="-169608"/>
            <a:ext cx="9862864" cy="1198060"/>
          </a:xfrm>
          <a:prstGeom prst="roundRect">
            <a:avLst>
              <a:gd name="adj" fmla="val 0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ECB0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lnSpc>
                <a:spcPct val="120000"/>
              </a:lnSpc>
              <a:buClr>
                <a:srgbClr val="000000"/>
              </a:buClr>
            </a:pPr>
            <a:r>
              <a:rPr lang="en-US" altLang="zh-CN" sz="2800" b="1" kern="0" dirty="0" err="1" smtClean="0">
                <a:solidFill>
                  <a:srgbClr val="0070C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Thứ</a:t>
            </a:r>
            <a:r>
              <a:rPr lang="en-US" altLang="zh-CN" sz="2800" b="1" kern="0" dirty="0">
                <a:solidFill>
                  <a:srgbClr val="0070C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 </a:t>
            </a:r>
            <a:r>
              <a:rPr lang="en-US" altLang="zh-CN" sz="2800" b="1" kern="0" dirty="0" err="1" smtClean="0">
                <a:solidFill>
                  <a:srgbClr val="0070C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ba</a:t>
            </a:r>
            <a:r>
              <a:rPr lang="en-US" altLang="zh-CN" sz="2800" b="1" kern="0" dirty="0" smtClean="0">
                <a:solidFill>
                  <a:srgbClr val="0070C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 </a:t>
            </a:r>
            <a:r>
              <a:rPr lang="en-US" altLang="zh-CN" sz="2800" b="1" kern="0" dirty="0" err="1" smtClean="0">
                <a:solidFill>
                  <a:srgbClr val="0070C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ngày</a:t>
            </a:r>
            <a:r>
              <a:rPr lang="en-US" altLang="zh-CN" sz="2800" b="1" kern="0" dirty="0" smtClean="0">
                <a:solidFill>
                  <a:srgbClr val="0070C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 26 </a:t>
            </a:r>
            <a:r>
              <a:rPr lang="en-US" altLang="zh-CN" sz="2800" b="1" kern="0" dirty="0" err="1" smtClean="0">
                <a:solidFill>
                  <a:srgbClr val="0070C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tháng</a:t>
            </a:r>
            <a:r>
              <a:rPr lang="en-US" altLang="zh-CN" sz="2800" b="1" kern="0" dirty="0" smtClean="0">
                <a:solidFill>
                  <a:srgbClr val="0070C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 11 </a:t>
            </a:r>
            <a:r>
              <a:rPr lang="en-US" altLang="zh-CN" sz="2800" b="1" kern="0" dirty="0" err="1" smtClean="0">
                <a:solidFill>
                  <a:srgbClr val="0070C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năm</a:t>
            </a:r>
            <a:r>
              <a:rPr lang="en-US" altLang="zh-CN" sz="2800" b="1" kern="0" dirty="0" smtClean="0">
                <a:solidFill>
                  <a:srgbClr val="0070C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 2024</a:t>
            </a:r>
          </a:p>
          <a:p>
            <a:pPr algn="ctr" defTabSz="1219170">
              <a:lnSpc>
                <a:spcPct val="120000"/>
              </a:lnSpc>
              <a:buClr>
                <a:srgbClr val="000000"/>
              </a:buClr>
            </a:pPr>
            <a:r>
              <a:rPr lang="en-US" altLang="zh-CN" sz="2800" b="1" u="sng" kern="0" dirty="0" err="1" smtClean="0">
                <a:solidFill>
                  <a:srgbClr val="0070C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Khoa</a:t>
            </a:r>
            <a:r>
              <a:rPr lang="en-US" altLang="zh-CN" sz="2800" b="1" u="sng" kern="0" dirty="0" smtClean="0">
                <a:solidFill>
                  <a:srgbClr val="0070C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 </a:t>
            </a:r>
            <a:r>
              <a:rPr lang="en-US" altLang="zh-CN" sz="2800" b="1" u="sng" kern="0" dirty="0" err="1" smtClean="0">
                <a:solidFill>
                  <a:srgbClr val="0070C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học</a:t>
            </a:r>
            <a:endParaRPr lang="en-US" altLang="zh-CN" sz="2400" b="1" u="sng" kern="0" dirty="0" smtClean="0">
              <a:solidFill>
                <a:srgbClr val="0070C0"/>
              </a:solidFill>
              <a:latin typeface="Times New Roman" panose="02020603050405020304" pitchFamily="18" charset="0"/>
              <a:ea typeface="Microsoft YaHei" panose="020B0503020204020204" charset="-122"/>
              <a:cs typeface="Times New Roman" panose="02020603050405020304" pitchFamily="18" charset="0"/>
              <a:sym typeface="迷你简细行楷" panose="02010609000101010101" charset="-122"/>
            </a:endParaRPr>
          </a:p>
        </p:txBody>
      </p:sp>
      <p:sp>
        <p:nvSpPr>
          <p:cNvPr id="12" name="矩形: 圆角 13">
            <a:extLst>
              <a:ext uri="{FF2B5EF4-FFF2-40B4-BE49-F238E27FC236}">
                <a16:creationId xmlns:a16="http://schemas.microsoft.com/office/drawing/2014/main" xmlns="" id="{AD303FA0-BBC5-594C-37D1-3164BE837703}"/>
              </a:ext>
            </a:extLst>
          </p:cNvPr>
          <p:cNvSpPr/>
          <p:nvPr/>
        </p:nvSpPr>
        <p:spPr>
          <a:xfrm>
            <a:off x="968625" y="617327"/>
            <a:ext cx="9862864" cy="1198060"/>
          </a:xfrm>
          <a:prstGeom prst="roundRect">
            <a:avLst>
              <a:gd name="adj" fmla="val 0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ECB0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lnSpc>
                <a:spcPct val="120000"/>
              </a:lnSpc>
              <a:buClr>
                <a:srgbClr val="000000"/>
              </a:buClr>
            </a:pPr>
            <a:r>
              <a:rPr lang="en-US" altLang="zh-CN" sz="3600" b="1" kern="0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Nhiệt</a:t>
            </a:r>
            <a:r>
              <a:rPr lang="en-US" altLang="zh-CN" sz="3600" b="1" kern="0" dirty="0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 </a:t>
            </a:r>
            <a:r>
              <a:rPr lang="en-US" altLang="zh-CN" sz="3600" b="1" kern="0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đô</a:t>
            </a:r>
            <a:r>
              <a:rPr lang="en-US" altLang="zh-CN" sz="3600" b="1" kern="0" dirty="0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̣ </a:t>
            </a:r>
            <a:r>
              <a:rPr lang="en-US" altLang="zh-CN" sz="3600" b="1" kern="0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va</a:t>
            </a:r>
            <a:r>
              <a:rPr lang="en-US" altLang="zh-CN" sz="3600" b="1" kern="0" dirty="0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̀ </a:t>
            </a:r>
            <a:r>
              <a:rPr lang="en-US" altLang="zh-CN" sz="3600" b="1" kern="0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sư</a:t>
            </a:r>
            <a:r>
              <a:rPr lang="en-US" altLang="zh-CN" sz="3600" b="1" kern="0" dirty="0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̣ </a:t>
            </a:r>
            <a:r>
              <a:rPr lang="en-US" altLang="zh-CN" sz="3600" b="1" kern="0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truyền</a:t>
            </a:r>
            <a:r>
              <a:rPr lang="en-US" altLang="zh-CN" sz="3600" b="1" kern="0" dirty="0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  </a:t>
            </a:r>
            <a:r>
              <a:rPr lang="en-US" altLang="zh-CN" sz="3600" b="1" kern="0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nhiệt</a:t>
            </a:r>
            <a:r>
              <a:rPr lang="en-US" altLang="zh-CN" sz="3600" b="1" kern="0" dirty="0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 ( </a:t>
            </a:r>
            <a:r>
              <a:rPr lang="en-US" altLang="zh-CN" sz="3600" b="1" kern="0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Tiết</a:t>
            </a:r>
            <a:r>
              <a:rPr lang="en-US" altLang="zh-CN" sz="3600" b="1" kern="0" dirty="0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 1)</a:t>
            </a:r>
            <a:endParaRPr lang="en-US" altLang="zh-CN" sz="3600" b="1" kern="0" dirty="0">
              <a:solidFill>
                <a:srgbClr val="FF0000"/>
              </a:solidFill>
              <a:latin typeface="Times New Roman" panose="02020603050405020304" pitchFamily="18" charset="0"/>
              <a:ea typeface="Microsoft YaHei" panose="020B0503020204020204" charset="-122"/>
              <a:cs typeface="Times New Roman" panose="02020603050405020304" pitchFamily="18" charset="0"/>
              <a:sym typeface="迷你简细行楷" panose="02010609000101010101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83860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2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8" presetClass="emph" presetSubtype="0" repeatCount="indefinite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21600000">
                                      <p:cBhvr>
                                        <p:cTn id="16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000"/>
                            </p:stCondLst>
                            <p:childTnLst>
                              <p:par>
                                <p:cTn id="1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8F372A9-74EE-42C1-8A0C-294DC0ADC0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1504" y="2951861"/>
            <a:ext cx="4373657" cy="1143000"/>
          </a:xfrm>
          <a:solidFill>
            <a:srgbClr val="FFFF00"/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>
            <a:normAutofit fontScale="90000"/>
          </a:bodyPr>
          <a:lstStyle/>
          <a:p>
            <a:r>
              <a:rPr lang="en-US" b="1" dirty="0" err="1" smtClean="0">
                <a:solidFill>
                  <a:srgbClr val="0409B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Chuẩn</a:t>
            </a:r>
            <a:r>
              <a:rPr lang="en-US" b="1" dirty="0" smtClean="0">
                <a:solidFill>
                  <a:srgbClr val="0409B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bị </a:t>
            </a:r>
            <a:r>
              <a:rPr lang="en-US" b="1" dirty="0" err="1" smtClean="0">
                <a:solidFill>
                  <a:srgbClr val="0409B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dụng</a:t>
            </a:r>
            <a:r>
              <a:rPr lang="en-US" b="1" dirty="0" smtClean="0">
                <a:solidFill>
                  <a:srgbClr val="0409B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cụ:</a:t>
            </a:r>
            <a:endParaRPr lang="en-US" b="1" dirty="0">
              <a:solidFill>
                <a:srgbClr val="0409BB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4533294" y="1477905"/>
            <a:ext cx="6717092" cy="4482381"/>
            <a:chOff x="4272037" y="1461576"/>
            <a:chExt cx="6717092" cy="4482381"/>
          </a:xfrm>
        </p:grpSpPr>
        <p:cxnSp>
          <p:nvCxnSpPr>
            <p:cNvPr id="6" name="Straight Arrow Connector 5"/>
            <p:cNvCxnSpPr/>
            <p:nvPr/>
          </p:nvCxnSpPr>
          <p:spPr>
            <a:xfrm flipV="1">
              <a:off x="4272037" y="2393256"/>
              <a:ext cx="574053" cy="1201549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Arrow Connector 8"/>
            <p:cNvCxnSpPr/>
            <p:nvPr/>
          </p:nvCxnSpPr>
          <p:spPr>
            <a:xfrm>
              <a:off x="4283849" y="3614377"/>
              <a:ext cx="564776" cy="919185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Rectangle 10"/>
            <p:cNvSpPr/>
            <p:nvPr/>
          </p:nvSpPr>
          <p:spPr>
            <a:xfrm>
              <a:off x="4867957" y="1461576"/>
              <a:ext cx="6121172" cy="2403098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just">
                <a:defRPr/>
              </a:pPr>
              <a:r>
                <a:rPr lang="en-US" sz="4000" b="1" dirty="0" smtClean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1 </a:t>
              </a:r>
              <a:r>
                <a:rPr lang="en-US" sz="4000" b="1" dirty="0" err="1" smtClean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chiếc</a:t>
              </a:r>
              <a:r>
                <a:rPr lang="en-US" sz="4000" b="1" dirty="0" smtClean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4000" b="1" dirty="0" err="1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nhiệt</a:t>
              </a:r>
              <a:r>
                <a:rPr lang="en-US" sz="4000" b="1" dirty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4000" b="1" dirty="0" err="1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kế</a:t>
              </a:r>
              <a:r>
                <a:rPr lang="en-US" sz="4000" b="1" dirty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4000" b="1" dirty="0" err="1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đo</a:t>
              </a:r>
              <a:r>
                <a:rPr lang="en-US" sz="4000" b="1" dirty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4000" b="1" dirty="0" err="1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không</a:t>
              </a:r>
              <a:r>
                <a:rPr lang="en-US" sz="4000" b="1" dirty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4000" b="1" dirty="0" err="1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khí</a:t>
              </a:r>
              <a:r>
                <a:rPr lang="en-US" sz="4000" b="1" dirty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4867957" y="4095697"/>
              <a:ext cx="5976258" cy="184826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just">
                <a:defRPr/>
              </a:pPr>
              <a:r>
                <a:rPr lang="en-US" sz="4000" b="1" dirty="0" smtClean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1 </a:t>
              </a:r>
              <a:r>
                <a:rPr lang="en-US" sz="4000" b="1" dirty="0" err="1" smtClean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học</a:t>
              </a:r>
              <a:r>
                <a:rPr lang="en-US" sz="4000" b="1" dirty="0" smtClean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4000" b="1" dirty="0" err="1" smtClean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sinhh</a:t>
              </a:r>
              <a:r>
                <a:rPr lang="en-US" sz="4000" b="1" dirty="0" smtClean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4000" b="1" dirty="0" err="1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lên</a:t>
              </a:r>
              <a:r>
                <a:rPr lang="en-US" sz="4000" b="1" dirty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4000" b="1" dirty="0" err="1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thực</a:t>
              </a:r>
              <a:r>
                <a:rPr lang="en-US" sz="4000" b="1" dirty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4000" b="1" dirty="0" err="1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hiện</a:t>
              </a:r>
              <a:r>
                <a:rPr lang="en-US" sz="4000" b="1" dirty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4000" b="1" dirty="0" err="1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đo</a:t>
              </a:r>
              <a:r>
                <a:rPr lang="en-US" sz="4000" b="1" dirty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4000" b="1" dirty="0" err="1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nhiệt</a:t>
              </a:r>
              <a:r>
                <a:rPr lang="en-US" sz="4000" b="1" dirty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4000" b="1" dirty="0" err="1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độ</a:t>
              </a:r>
              <a:r>
                <a:rPr lang="en-US" sz="4000" b="1" dirty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4000" b="1" dirty="0" err="1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trong</a:t>
              </a:r>
              <a:r>
                <a:rPr lang="en-US" sz="4000" b="1" dirty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4000" b="1" dirty="0" err="1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phòng</a:t>
              </a:r>
              <a:r>
                <a:rPr lang="en-US" sz="4000" b="1" dirty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4000" b="1" dirty="0" err="1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lớp</a:t>
              </a:r>
              <a:r>
                <a:rPr lang="en-US" sz="4000" b="1" dirty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4000" b="1" dirty="0" err="1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học</a:t>
              </a:r>
              <a:r>
                <a:rPr lang="en-US" sz="4000" b="1" dirty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. </a:t>
              </a:r>
            </a:p>
          </p:txBody>
        </p:sp>
      </p:grpSp>
      <p:sp>
        <p:nvSpPr>
          <p:cNvPr id="25" name="矩形: 圆角 13">
            <a:extLst>
              <a:ext uri="{FF2B5EF4-FFF2-40B4-BE49-F238E27FC236}">
                <a16:creationId xmlns:a16="http://schemas.microsoft.com/office/drawing/2014/main" xmlns="" id="{AD303FA0-BBC5-594C-37D1-3164BE837703}"/>
              </a:ext>
            </a:extLst>
          </p:cNvPr>
          <p:cNvSpPr/>
          <p:nvPr/>
        </p:nvSpPr>
        <p:spPr>
          <a:xfrm>
            <a:off x="645150" y="-259892"/>
            <a:ext cx="9862864" cy="1198060"/>
          </a:xfrm>
          <a:prstGeom prst="roundRect">
            <a:avLst>
              <a:gd name="adj" fmla="val 0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ECB0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lnSpc>
                <a:spcPct val="120000"/>
              </a:lnSpc>
              <a:buClr>
                <a:srgbClr val="000000"/>
              </a:buClr>
            </a:pPr>
            <a:r>
              <a:rPr lang="en-US" altLang="zh-CN" sz="2800" b="1" kern="0" dirty="0" err="1" smtClean="0">
                <a:solidFill>
                  <a:srgbClr val="0070C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Thứ</a:t>
            </a:r>
            <a:r>
              <a:rPr lang="en-US" altLang="zh-CN" sz="2800" b="1" kern="0" dirty="0">
                <a:solidFill>
                  <a:srgbClr val="0070C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 </a:t>
            </a:r>
            <a:r>
              <a:rPr lang="en-US" altLang="zh-CN" sz="2800" b="1" kern="0" dirty="0" err="1" smtClean="0">
                <a:solidFill>
                  <a:srgbClr val="0070C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ba</a:t>
            </a:r>
            <a:r>
              <a:rPr lang="en-US" altLang="zh-CN" sz="2800" b="1" kern="0" dirty="0" smtClean="0">
                <a:solidFill>
                  <a:srgbClr val="0070C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 </a:t>
            </a:r>
            <a:r>
              <a:rPr lang="en-US" altLang="zh-CN" sz="2800" b="1" kern="0" dirty="0" err="1" smtClean="0">
                <a:solidFill>
                  <a:srgbClr val="0070C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ngày</a:t>
            </a:r>
            <a:r>
              <a:rPr lang="en-US" altLang="zh-CN" sz="2800" b="1" kern="0" dirty="0" smtClean="0">
                <a:solidFill>
                  <a:srgbClr val="0070C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 26 </a:t>
            </a:r>
            <a:r>
              <a:rPr lang="en-US" altLang="zh-CN" sz="2800" b="1" kern="0" dirty="0" err="1" smtClean="0">
                <a:solidFill>
                  <a:srgbClr val="0070C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tháng</a:t>
            </a:r>
            <a:r>
              <a:rPr lang="en-US" altLang="zh-CN" sz="2800" b="1" kern="0" dirty="0" smtClean="0">
                <a:solidFill>
                  <a:srgbClr val="0070C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 11 </a:t>
            </a:r>
            <a:r>
              <a:rPr lang="en-US" altLang="zh-CN" sz="2800" b="1" kern="0" dirty="0" err="1" smtClean="0">
                <a:solidFill>
                  <a:srgbClr val="0070C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năm</a:t>
            </a:r>
            <a:r>
              <a:rPr lang="en-US" altLang="zh-CN" sz="2800" b="1" kern="0" dirty="0" smtClean="0">
                <a:solidFill>
                  <a:srgbClr val="0070C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 2024</a:t>
            </a:r>
          </a:p>
          <a:p>
            <a:pPr algn="ctr" defTabSz="1219170">
              <a:lnSpc>
                <a:spcPct val="120000"/>
              </a:lnSpc>
              <a:buClr>
                <a:srgbClr val="000000"/>
              </a:buClr>
            </a:pPr>
            <a:r>
              <a:rPr lang="en-US" altLang="zh-CN" sz="2800" b="1" u="sng" kern="0" dirty="0" err="1" smtClean="0">
                <a:solidFill>
                  <a:srgbClr val="0070C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Khoa</a:t>
            </a:r>
            <a:r>
              <a:rPr lang="en-US" altLang="zh-CN" sz="2800" b="1" u="sng" kern="0" dirty="0" smtClean="0">
                <a:solidFill>
                  <a:srgbClr val="0070C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 </a:t>
            </a:r>
            <a:r>
              <a:rPr lang="en-US" altLang="zh-CN" sz="2800" b="1" u="sng" kern="0" dirty="0" err="1" smtClean="0">
                <a:solidFill>
                  <a:srgbClr val="0070C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học</a:t>
            </a:r>
            <a:endParaRPr lang="en-US" altLang="zh-CN" sz="2400" b="1" u="sng" kern="0" dirty="0" smtClean="0">
              <a:solidFill>
                <a:srgbClr val="0070C0"/>
              </a:solidFill>
              <a:latin typeface="Times New Roman" panose="02020603050405020304" pitchFamily="18" charset="0"/>
              <a:ea typeface="Microsoft YaHei" panose="020B0503020204020204" charset="-122"/>
              <a:cs typeface="Times New Roman" panose="02020603050405020304" pitchFamily="18" charset="0"/>
              <a:sym typeface="迷你简细行楷" panose="02010609000101010101" charset="-122"/>
            </a:endParaRPr>
          </a:p>
        </p:txBody>
      </p:sp>
      <p:sp>
        <p:nvSpPr>
          <p:cNvPr id="26" name="矩形: 圆角 13">
            <a:extLst>
              <a:ext uri="{FF2B5EF4-FFF2-40B4-BE49-F238E27FC236}">
                <a16:creationId xmlns:a16="http://schemas.microsoft.com/office/drawing/2014/main" xmlns="" id="{AD303FA0-BBC5-594C-37D1-3164BE837703}"/>
              </a:ext>
            </a:extLst>
          </p:cNvPr>
          <p:cNvSpPr/>
          <p:nvPr/>
        </p:nvSpPr>
        <p:spPr>
          <a:xfrm>
            <a:off x="886983" y="527043"/>
            <a:ext cx="9862864" cy="1198060"/>
          </a:xfrm>
          <a:prstGeom prst="roundRect">
            <a:avLst>
              <a:gd name="adj" fmla="val 0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ECB0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lnSpc>
                <a:spcPct val="120000"/>
              </a:lnSpc>
              <a:buClr>
                <a:srgbClr val="000000"/>
              </a:buClr>
            </a:pPr>
            <a:r>
              <a:rPr lang="en-US" altLang="zh-CN" sz="3600" b="1" kern="0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Nhiệt</a:t>
            </a:r>
            <a:r>
              <a:rPr lang="en-US" altLang="zh-CN" sz="3600" b="1" kern="0" dirty="0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 </a:t>
            </a:r>
            <a:r>
              <a:rPr lang="en-US" altLang="zh-CN" sz="3600" b="1" kern="0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đô</a:t>
            </a:r>
            <a:r>
              <a:rPr lang="en-US" altLang="zh-CN" sz="3600" b="1" kern="0" dirty="0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̣ </a:t>
            </a:r>
            <a:r>
              <a:rPr lang="en-US" altLang="zh-CN" sz="3600" b="1" kern="0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va</a:t>
            </a:r>
            <a:r>
              <a:rPr lang="en-US" altLang="zh-CN" sz="3600" b="1" kern="0" dirty="0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̀ </a:t>
            </a:r>
            <a:r>
              <a:rPr lang="en-US" altLang="zh-CN" sz="3600" b="1" kern="0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sư</a:t>
            </a:r>
            <a:r>
              <a:rPr lang="en-US" altLang="zh-CN" sz="3600" b="1" kern="0" dirty="0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̣ </a:t>
            </a:r>
            <a:r>
              <a:rPr lang="en-US" altLang="zh-CN" sz="3600" b="1" kern="0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truyền</a:t>
            </a:r>
            <a:r>
              <a:rPr lang="en-US" altLang="zh-CN" sz="3600" b="1" kern="0" dirty="0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  </a:t>
            </a:r>
            <a:r>
              <a:rPr lang="en-US" altLang="zh-CN" sz="3600" b="1" kern="0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nhiệt</a:t>
            </a:r>
            <a:r>
              <a:rPr lang="en-US" altLang="zh-CN" sz="3600" b="1" kern="0" dirty="0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 ( </a:t>
            </a:r>
            <a:r>
              <a:rPr lang="en-US" altLang="zh-CN" sz="3600" b="1" kern="0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Tiết</a:t>
            </a:r>
            <a:r>
              <a:rPr lang="en-US" altLang="zh-CN" sz="3600" b="1" kern="0" dirty="0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 1)</a:t>
            </a:r>
            <a:endParaRPr lang="en-US" altLang="zh-CN" sz="3600" b="1" kern="0" dirty="0">
              <a:solidFill>
                <a:srgbClr val="FF0000"/>
              </a:solidFill>
              <a:latin typeface="Times New Roman" panose="02020603050405020304" pitchFamily="18" charset="0"/>
              <a:ea typeface="Microsoft YaHei" panose="020B0503020204020204" charset="-122"/>
              <a:cs typeface="Times New Roman" panose="02020603050405020304" pitchFamily="18" charset="0"/>
              <a:sym typeface="迷你简细行楷" panose="02010609000101010101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5155778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Hình ảnh 4" descr="Ảnh có chứa văn bản, đồ chơi&#10;&#10;Mô tả được tạo tự động">
            <a:extLst>
              <a:ext uri="{FF2B5EF4-FFF2-40B4-BE49-F238E27FC236}">
                <a16:creationId xmlns:a16="http://schemas.microsoft.com/office/drawing/2014/main" xmlns="" id="{DC60280D-538D-3D33-C731-40BB64E617A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"/>
          <a:stretch/>
        </p:blipFill>
        <p:spPr>
          <a:xfrm>
            <a:off x="0" y="1861457"/>
            <a:ext cx="12192000" cy="5127172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40B47968-BAFC-0FB6-90C0-977B29036D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8087" y="1580650"/>
            <a:ext cx="8852159" cy="3907875"/>
          </a:xfrm>
          <a:prstGeom prst="rect">
            <a:avLst/>
          </a:prstGeom>
        </p:spPr>
      </p:pic>
      <p:sp>
        <p:nvSpPr>
          <p:cNvPr id="7" name="矩形: 圆角 13">
            <a:extLst>
              <a:ext uri="{FF2B5EF4-FFF2-40B4-BE49-F238E27FC236}">
                <a16:creationId xmlns:a16="http://schemas.microsoft.com/office/drawing/2014/main" xmlns="" id="{AD303FA0-BBC5-594C-37D1-3164BE837703}"/>
              </a:ext>
            </a:extLst>
          </p:cNvPr>
          <p:cNvSpPr/>
          <p:nvPr/>
        </p:nvSpPr>
        <p:spPr>
          <a:xfrm>
            <a:off x="726792" y="-169608"/>
            <a:ext cx="9862864" cy="1198060"/>
          </a:xfrm>
          <a:prstGeom prst="roundRect">
            <a:avLst>
              <a:gd name="adj" fmla="val 0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ECB0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lnSpc>
                <a:spcPct val="120000"/>
              </a:lnSpc>
              <a:buClr>
                <a:srgbClr val="000000"/>
              </a:buClr>
            </a:pPr>
            <a:r>
              <a:rPr lang="en-US" altLang="zh-CN" sz="2800" b="1" kern="0" dirty="0" err="1" smtClean="0">
                <a:solidFill>
                  <a:srgbClr val="0070C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Thứ</a:t>
            </a:r>
            <a:r>
              <a:rPr lang="en-US" altLang="zh-CN" sz="2800" b="1" kern="0" dirty="0">
                <a:solidFill>
                  <a:srgbClr val="0070C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 </a:t>
            </a:r>
            <a:r>
              <a:rPr lang="en-US" altLang="zh-CN" sz="2800" b="1" kern="0" dirty="0" err="1" smtClean="0">
                <a:solidFill>
                  <a:srgbClr val="0070C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ba</a:t>
            </a:r>
            <a:r>
              <a:rPr lang="en-US" altLang="zh-CN" sz="2800" b="1" kern="0" dirty="0" smtClean="0">
                <a:solidFill>
                  <a:srgbClr val="0070C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 </a:t>
            </a:r>
            <a:r>
              <a:rPr lang="en-US" altLang="zh-CN" sz="2800" b="1" kern="0" dirty="0" err="1" smtClean="0">
                <a:solidFill>
                  <a:srgbClr val="0070C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ngày</a:t>
            </a:r>
            <a:r>
              <a:rPr lang="en-US" altLang="zh-CN" sz="2800" b="1" kern="0" dirty="0" smtClean="0">
                <a:solidFill>
                  <a:srgbClr val="0070C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 26 </a:t>
            </a:r>
            <a:r>
              <a:rPr lang="en-US" altLang="zh-CN" sz="2800" b="1" kern="0" dirty="0" err="1" smtClean="0">
                <a:solidFill>
                  <a:srgbClr val="0070C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tháng</a:t>
            </a:r>
            <a:r>
              <a:rPr lang="en-US" altLang="zh-CN" sz="2800" b="1" kern="0" dirty="0" smtClean="0">
                <a:solidFill>
                  <a:srgbClr val="0070C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 11 </a:t>
            </a:r>
            <a:r>
              <a:rPr lang="en-US" altLang="zh-CN" sz="2800" b="1" kern="0" dirty="0" err="1" smtClean="0">
                <a:solidFill>
                  <a:srgbClr val="0070C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năm</a:t>
            </a:r>
            <a:r>
              <a:rPr lang="en-US" altLang="zh-CN" sz="2800" b="1" kern="0" dirty="0" smtClean="0">
                <a:solidFill>
                  <a:srgbClr val="0070C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 2024</a:t>
            </a:r>
          </a:p>
          <a:p>
            <a:pPr algn="ctr" defTabSz="1219170">
              <a:lnSpc>
                <a:spcPct val="120000"/>
              </a:lnSpc>
              <a:buClr>
                <a:srgbClr val="000000"/>
              </a:buClr>
            </a:pPr>
            <a:r>
              <a:rPr lang="en-US" altLang="zh-CN" sz="2800" b="1" u="sng" kern="0" dirty="0" err="1" smtClean="0">
                <a:solidFill>
                  <a:srgbClr val="0070C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Khoa</a:t>
            </a:r>
            <a:r>
              <a:rPr lang="en-US" altLang="zh-CN" sz="2800" b="1" u="sng" kern="0" dirty="0" smtClean="0">
                <a:solidFill>
                  <a:srgbClr val="0070C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 </a:t>
            </a:r>
            <a:r>
              <a:rPr lang="en-US" altLang="zh-CN" sz="2800" b="1" u="sng" kern="0" dirty="0" err="1" smtClean="0">
                <a:solidFill>
                  <a:srgbClr val="0070C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học</a:t>
            </a:r>
            <a:endParaRPr lang="en-US" altLang="zh-CN" sz="2400" b="1" u="sng" kern="0" dirty="0" smtClean="0">
              <a:solidFill>
                <a:srgbClr val="0070C0"/>
              </a:solidFill>
              <a:latin typeface="Times New Roman" panose="02020603050405020304" pitchFamily="18" charset="0"/>
              <a:ea typeface="Microsoft YaHei" panose="020B0503020204020204" charset="-122"/>
              <a:cs typeface="Times New Roman" panose="02020603050405020304" pitchFamily="18" charset="0"/>
              <a:sym typeface="迷你简细行楷" panose="02010609000101010101" charset="-122"/>
            </a:endParaRPr>
          </a:p>
        </p:txBody>
      </p:sp>
      <p:sp>
        <p:nvSpPr>
          <p:cNvPr id="8" name="矩形: 圆角 13">
            <a:extLst>
              <a:ext uri="{FF2B5EF4-FFF2-40B4-BE49-F238E27FC236}">
                <a16:creationId xmlns:a16="http://schemas.microsoft.com/office/drawing/2014/main" xmlns="" id="{AD303FA0-BBC5-594C-37D1-3164BE837703}"/>
              </a:ext>
            </a:extLst>
          </p:cNvPr>
          <p:cNvSpPr/>
          <p:nvPr/>
        </p:nvSpPr>
        <p:spPr>
          <a:xfrm>
            <a:off x="968625" y="617327"/>
            <a:ext cx="9862864" cy="1198060"/>
          </a:xfrm>
          <a:prstGeom prst="roundRect">
            <a:avLst>
              <a:gd name="adj" fmla="val 0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ECB0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lnSpc>
                <a:spcPct val="120000"/>
              </a:lnSpc>
              <a:buClr>
                <a:srgbClr val="000000"/>
              </a:buClr>
            </a:pPr>
            <a:r>
              <a:rPr lang="en-US" altLang="zh-CN" sz="3600" b="1" kern="0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Nhiệt</a:t>
            </a:r>
            <a:r>
              <a:rPr lang="en-US" altLang="zh-CN" sz="3600" b="1" kern="0" dirty="0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 </a:t>
            </a:r>
            <a:r>
              <a:rPr lang="en-US" altLang="zh-CN" sz="3600" b="1" kern="0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đô</a:t>
            </a:r>
            <a:r>
              <a:rPr lang="en-US" altLang="zh-CN" sz="3600" b="1" kern="0" dirty="0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̣ </a:t>
            </a:r>
            <a:r>
              <a:rPr lang="en-US" altLang="zh-CN" sz="3600" b="1" kern="0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va</a:t>
            </a:r>
            <a:r>
              <a:rPr lang="en-US" altLang="zh-CN" sz="3600" b="1" kern="0" dirty="0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̀ </a:t>
            </a:r>
            <a:r>
              <a:rPr lang="en-US" altLang="zh-CN" sz="3600" b="1" kern="0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sư</a:t>
            </a:r>
            <a:r>
              <a:rPr lang="en-US" altLang="zh-CN" sz="3600" b="1" kern="0" dirty="0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̣ </a:t>
            </a:r>
            <a:r>
              <a:rPr lang="en-US" altLang="zh-CN" sz="3600" b="1" kern="0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truyền</a:t>
            </a:r>
            <a:r>
              <a:rPr lang="en-US" altLang="zh-CN" sz="3600" b="1" kern="0" dirty="0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  </a:t>
            </a:r>
            <a:r>
              <a:rPr lang="en-US" altLang="zh-CN" sz="3600" b="1" kern="0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nhiệt</a:t>
            </a:r>
            <a:r>
              <a:rPr lang="en-US" altLang="zh-CN" sz="3600" b="1" kern="0" dirty="0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 ( </a:t>
            </a:r>
            <a:r>
              <a:rPr lang="en-US" altLang="zh-CN" sz="3600" b="1" kern="0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Tiết</a:t>
            </a:r>
            <a:r>
              <a:rPr lang="en-US" altLang="zh-CN" sz="3600" b="1" kern="0" dirty="0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 1)</a:t>
            </a:r>
            <a:endParaRPr lang="en-US" altLang="zh-CN" sz="3600" b="1" kern="0" dirty="0">
              <a:solidFill>
                <a:srgbClr val="FF0000"/>
              </a:solidFill>
              <a:latin typeface="Times New Roman" panose="02020603050405020304" pitchFamily="18" charset="0"/>
              <a:ea typeface="Microsoft YaHei" panose="020B0503020204020204" charset="-122"/>
              <a:cs typeface="Times New Roman" panose="02020603050405020304" pitchFamily="18" charset="0"/>
              <a:sym typeface="迷你简细行楷" panose="02010609000101010101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88861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Picture 5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584" y="-26160"/>
            <a:ext cx="12191470" cy="6857701"/>
          </a:xfrm>
          <a:prstGeom prst="rect">
            <a:avLst/>
          </a:prstGeom>
        </p:spPr>
      </p:pic>
      <p:pic>
        <p:nvPicPr>
          <p:cNvPr id="33" name="图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306" y="499016"/>
            <a:ext cx="10941690" cy="5763512"/>
          </a:xfrm>
          <a:prstGeom prst="rect">
            <a:avLst/>
          </a:prstGeom>
        </p:spPr>
      </p:pic>
      <p:pic>
        <p:nvPicPr>
          <p:cNvPr id="24" name="HUYENHANGRAO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" y="5843514"/>
            <a:ext cx="12190413" cy="101404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926250" y="1027184"/>
            <a:ext cx="1033380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defRPr/>
            </a:pPr>
            <a:r>
              <a:rPr lang="vi-VN" sz="5400" b="1" dirty="0" smtClean="0">
                <a:ln w="0"/>
                <a:solidFill>
                  <a:srgbClr val="FF0000"/>
                </a:solidFill>
                <a:latin typeface="Times New Roman" panose="02020603050405020304" pitchFamily="18" charset="0"/>
                <a:ea typeface="LNTH-LuoLuoNotangYuanTi 1" pitchFamily="2" charset="-128"/>
                <a:cs typeface="Times New Roman" panose="02020603050405020304" pitchFamily="18" charset="0"/>
              </a:rPr>
              <a:t>	</a:t>
            </a:r>
            <a:endParaRPr lang="vi-VN" sz="5400" b="1" dirty="0">
              <a:ln w="0"/>
              <a:solidFill>
                <a:srgbClr val="FF0000"/>
              </a:solidFill>
              <a:latin typeface="Times New Roman" panose="02020603050405020304" pitchFamily="18" charset="0"/>
              <a:ea typeface="LNTH-LuoLuoNotangYuanTi 1" pitchFamily="2" charset="-128"/>
              <a:cs typeface="Times New Roman" panose="02020603050405020304" pitchFamily="18" charset="0"/>
            </a:endParaRPr>
          </a:p>
        </p:txBody>
      </p:sp>
      <p:pic>
        <p:nvPicPr>
          <p:cNvPr id="10" name="Picture 2" descr="Dấu chấm hỏi png | PNGEgg">
            <a:extLst>
              <a:ext uri="{FF2B5EF4-FFF2-40B4-BE49-F238E27FC236}">
                <a16:creationId xmlns="" xmlns:a16="http://schemas.microsoft.com/office/drawing/2014/main" id="{6C294E72-3352-3A3B-82EC-11504A3FA0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2594" b="96542" l="9483" r="89943">
                        <a14:foregroundMark x1="36207" y1="8934" x2="65230" y2="6916"/>
                        <a14:foregroundMark x1="65230" y1="6916" x2="67241" y2="8357"/>
                        <a14:foregroundMark x1="44828" y1="85014" x2="53448" y2="88473"/>
                        <a14:foregroundMark x1="46552" y1="2594" x2="59195" y2="2594"/>
                        <a14:foregroundMark x1="47126" y1="96542" x2="52299" y2="9596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407" y="1878060"/>
            <a:ext cx="1556919" cy="1143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430E4D94-5941-7541-5ED3-F40B14095BCA}"/>
              </a:ext>
            </a:extLst>
          </p:cNvPr>
          <p:cNvSpPr/>
          <p:nvPr/>
        </p:nvSpPr>
        <p:spPr>
          <a:xfrm>
            <a:off x="1593537" y="2801390"/>
            <a:ext cx="9666514" cy="83099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Số chỉ của nhiệt kế cho biết điều gì?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矩形: 圆角 13">
            <a:extLst>
              <a:ext uri="{FF2B5EF4-FFF2-40B4-BE49-F238E27FC236}">
                <a16:creationId xmlns:a16="http://schemas.microsoft.com/office/drawing/2014/main" xmlns="" id="{AD303FA0-BBC5-594C-37D1-3164BE837703}"/>
              </a:ext>
            </a:extLst>
          </p:cNvPr>
          <p:cNvSpPr/>
          <p:nvPr/>
        </p:nvSpPr>
        <p:spPr>
          <a:xfrm>
            <a:off x="884240" y="792803"/>
            <a:ext cx="9862864" cy="1198060"/>
          </a:xfrm>
          <a:prstGeom prst="roundRect">
            <a:avLst>
              <a:gd name="adj" fmla="val 0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ECB0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lnSpc>
                <a:spcPct val="120000"/>
              </a:lnSpc>
              <a:buClr>
                <a:srgbClr val="000000"/>
              </a:buClr>
            </a:pPr>
            <a:r>
              <a:rPr lang="en-US" altLang="zh-CN" sz="2800" b="1" kern="0" dirty="0" err="1" smtClean="0">
                <a:solidFill>
                  <a:srgbClr val="0070C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Thứ</a:t>
            </a:r>
            <a:r>
              <a:rPr lang="en-US" altLang="zh-CN" sz="2800" b="1" kern="0" dirty="0">
                <a:solidFill>
                  <a:srgbClr val="0070C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 </a:t>
            </a:r>
            <a:r>
              <a:rPr lang="en-US" altLang="zh-CN" sz="2800" b="1" kern="0" dirty="0" err="1" smtClean="0">
                <a:solidFill>
                  <a:srgbClr val="0070C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ba</a:t>
            </a:r>
            <a:r>
              <a:rPr lang="en-US" altLang="zh-CN" sz="2800" b="1" kern="0" dirty="0" smtClean="0">
                <a:solidFill>
                  <a:srgbClr val="0070C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 </a:t>
            </a:r>
            <a:r>
              <a:rPr lang="en-US" altLang="zh-CN" sz="2800" b="1" kern="0" dirty="0" err="1" smtClean="0">
                <a:solidFill>
                  <a:srgbClr val="0070C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ngày</a:t>
            </a:r>
            <a:r>
              <a:rPr lang="en-US" altLang="zh-CN" sz="2800" b="1" kern="0" dirty="0" smtClean="0">
                <a:solidFill>
                  <a:srgbClr val="0070C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 26 </a:t>
            </a:r>
            <a:r>
              <a:rPr lang="en-US" altLang="zh-CN" sz="2800" b="1" kern="0" dirty="0" err="1" smtClean="0">
                <a:solidFill>
                  <a:srgbClr val="0070C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tháng</a:t>
            </a:r>
            <a:r>
              <a:rPr lang="en-US" altLang="zh-CN" sz="2800" b="1" kern="0" dirty="0" smtClean="0">
                <a:solidFill>
                  <a:srgbClr val="0070C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 11 </a:t>
            </a:r>
            <a:r>
              <a:rPr lang="en-US" altLang="zh-CN" sz="2800" b="1" kern="0" dirty="0" err="1" smtClean="0">
                <a:solidFill>
                  <a:srgbClr val="0070C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năm</a:t>
            </a:r>
            <a:r>
              <a:rPr lang="en-US" altLang="zh-CN" sz="2800" b="1" kern="0" dirty="0" smtClean="0">
                <a:solidFill>
                  <a:srgbClr val="0070C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 2024</a:t>
            </a:r>
          </a:p>
          <a:p>
            <a:pPr algn="ctr" defTabSz="1219170">
              <a:lnSpc>
                <a:spcPct val="120000"/>
              </a:lnSpc>
              <a:buClr>
                <a:srgbClr val="000000"/>
              </a:buClr>
            </a:pPr>
            <a:r>
              <a:rPr lang="en-US" altLang="zh-CN" sz="2800" b="1" u="sng" kern="0" dirty="0" err="1" smtClean="0">
                <a:solidFill>
                  <a:srgbClr val="0070C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Khoa</a:t>
            </a:r>
            <a:r>
              <a:rPr lang="en-US" altLang="zh-CN" sz="2800" b="1" u="sng" kern="0" dirty="0" smtClean="0">
                <a:solidFill>
                  <a:srgbClr val="0070C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 </a:t>
            </a:r>
            <a:r>
              <a:rPr lang="en-US" altLang="zh-CN" sz="2800" b="1" u="sng" kern="0" dirty="0" err="1" smtClean="0">
                <a:solidFill>
                  <a:srgbClr val="0070C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học</a:t>
            </a:r>
            <a:endParaRPr lang="en-US" altLang="zh-CN" sz="2400" b="1" u="sng" kern="0" dirty="0" smtClean="0">
              <a:solidFill>
                <a:srgbClr val="0070C0"/>
              </a:solidFill>
              <a:latin typeface="Times New Roman" panose="02020603050405020304" pitchFamily="18" charset="0"/>
              <a:ea typeface="Microsoft YaHei" panose="020B0503020204020204" charset="-122"/>
              <a:cs typeface="Times New Roman" panose="02020603050405020304" pitchFamily="18" charset="0"/>
              <a:sym typeface="迷你简细行楷" panose="02010609000101010101" charset="-122"/>
            </a:endParaRPr>
          </a:p>
        </p:txBody>
      </p:sp>
      <p:sp>
        <p:nvSpPr>
          <p:cNvPr id="13" name="矩形: 圆角 13">
            <a:extLst>
              <a:ext uri="{FF2B5EF4-FFF2-40B4-BE49-F238E27FC236}">
                <a16:creationId xmlns:a16="http://schemas.microsoft.com/office/drawing/2014/main" xmlns="" id="{AD303FA0-BBC5-594C-37D1-3164BE837703}"/>
              </a:ext>
            </a:extLst>
          </p:cNvPr>
          <p:cNvSpPr/>
          <p:nvPr/>
        </p:nvSpPr>
        <p:spPr>
          <a:xfrm>
            <a:off x="1126073" y="1579738"/>
            <a:ext cx="9862864" cy="1198060"/>
          </a:xfrm>
          <a:prstGeom prst="roundRect">
            <a:avLst>
              <a:gd name="adj" fmla="val 0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ECB0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lnSpc>
                <a:spcPct val="120000"/>
              </a:lnSpc>
              <a:buClr>
                <a:srgbClr val="000000"/>
              </a:buClr>
            </a:pPr>
            <a:r>
              <a:rPr lang="en-US" altLang="zh-CN" sz="3600" b="1" kern="0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Nhiệt</a:t>
            </a:r>
            <a:r>
              <a:rPr lang="en-US" altLang="zh-CN" sz="3600" b="1" kern="0" dirty="0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 </a:t>
            </a:r>
            <a:r>
              <a:rPr lang="en-US" altLang="zh-CN" sz="3600" b="1" kern="0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đô</a:t>
            </a:r>
            <a:r>
              <a:rPr lang="en-US" altLang="zh-CN" sz="3600" b="1" kern="0" dirty="0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̣ </a:t>
            </a:r>
            <a:r>
              <a:rPr lang="en-US" altLang="zh-CN" sz="3600" b="1" kern="0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va</a:t>
            </a:r>
            <a:r>
              <a:rPr lang="en-US" altLang="zh-CN" sz="3600" b="1" kern="0" dirty="0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̀ </a:t>
            </a:r>
            <a:r>
              <a:rPr lang="en-US" altLang="zh-CN" sz="3600" b="1" kern="0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sư</a:t>
            </a:r>
            <a:r>
              <a:rPr lang="en-US" altLang="zh-CN" sz="3600" b="1" kern="0" dirty="0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̣ </a:t>
            </a:r>
            <a:r>
              <a:rPr lang="en-US" altLang="zh-CN" sz="3600" b="1" kern="0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truyền</a:t>
            </a:r>
            <a:r>
              <a:rPr lang="en-US" altLang="zh-CN" sz="3600" b="1" kern="0" dirty="0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  </a:t>
            </a:r>
            <a:r>
              <a:rPr lang="en-US" altLang="zh-CN" sz="3600" b="1" kern="0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nhiệt</a:t>
            </a:r>
            <a:r>
              <a:rPr lang="en-US" altLang="zh-CN" sz="3600" b="1" kern="0" dirty="0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 ( </a:t>
            </a:r>
            <a:r>
              <a:rPr lang="en-US" altLang="zh-CN" sz="3600" b="1" kern="0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Tiết</a:t>
            </a:r>
            <a:r>
              <a:rPr lang="en-US" altLang="zh-CN" sz="3600" b="1" kern="0" dirty="0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 1)</a:t>
            </a:r>
            <a:endParaRPr lang="en-US" altLang="zh-CN" sz="3600" b="1" kern="0" dirty="0">
              <a:solidFill>
                <a:srgbClr val="FF0000"/>
              </a:solidFill>
              <a:latin typeface="Times New Roman" panose="02020603050405020304" pitchFamily="18" charset="0"/>
              <a:ea typeface="Microsoft YaHei" panose="020B0503020204020204" charset="-122"/>
              <a:cs typeface="Times New Roman" panose="02020603050405020304" pitchFamily="18" charset="0"/>
              <a:sym typeface="迷你简细行楷" panose="02010609000101010101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10720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Picture 5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584" y="-26160"/>
            <a:ext cx="12191470" cy="6857701"/>
          </a:xfrm>
          <a:prstGeom prst="rect">
            <a:avLst/>
          </a:prstGeom>
        </p:spPr>
      </p:pic>
      <p:pic>
        <p:nvPicPr>
          <p:cNvPr id="33" name="图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306" y="499016"/>
            <a:ext cx="10941690" cy="5763512"/>
          </a:xfrm>
          <a:prstGeom prst="rect">
            <a:avLst/>
          </a:prstGeom>
        </p:spPr>
      </p:pic>
      <p:pic>
        <p:nvPicPr>
          <p:cNvPr id="24" name="HUYENHANGRAO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" y="5843514"/>
            <a:ext cx="12190413" cy="1014040"/>
          </a:xfrm>
          <a:prstGeom prst="rect">
            <a:avLst/>
          </a:prstGeom>
        </p:spPr>
      </p:pic>
      <p:pic>
        <p:nvPicPr>
          <p:cNvPr id="7" name="Picture 2" descr="Dấu chấm hỏi png | PNGEgg">
            <a:extLst>
              <a:ext uri="{FF2B5EF4-FFF2-40B4-BE49-F238E27FC236}">
                <a16:creationId xmlns="" xmlns:a16="http://schemas.microsoft.com/office/drawing/2014/main" id="{6C294E72-3352-3A3B-82EC-11504A3FA0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2594" b="96542" l="9483" r="89943">
                        <a14:foregroundMark x1="36207" y1="8934" x2="65230" y2="6916"/>
                        <a14:foregroundMark x1="65230" y1="6916" x2="67241" y2="8357"/>
                        <a14:foregroundMark x1="44828" y1="85014" x2="53448" y2="88473"/>
                        <a14:foregroundMark x1="46552" y1="2594" x2="59195" y2="2594"/>
                        <a14:foregroundMark x1="47126" y1="96542" x2="52299" y2="9596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985" y="2103820"/>
            <a:ext cx="1556919" cy="1143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430E4D94-5941-7541-5ED3-F40B14095BCA}"/>
              </a:ext>
            </a:extLst>
          </p:cNvPr>
          <p:cNvSpPr/>
          <p:nvPr/>
        </p:nvSpPr>
        <p:spPr>
          <a:xfrm>
            <a:off x="1466742" y="2938025"/>
            <a:ext cx="9506057" cy="1754326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5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Làm thế nào biết vật này nóng hơn hay lạnh hơn vật kia?</a:t>
            </a: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矩形: 圆角 13">
            <a:extLst>
              <a:ext uri="{FF2B5EF4-FFF2-40B4-BE49-F238E27FC236}">
                <a16:creationId xmlns:a16="http://schemas.microsoft.com/office/drawing/2014/main" xmlns="" id="{AD303FA0-BBC5-594C-37D1-3164BE837703}"/>
              </a:ext>
            </a:extLst>
          </p:cNvPr>
          <p:cNvSpPr/>
          <p:nvPr/>
        </p:nvSpPr>
        <p:spPr>
          <a:xfrm>
            <a:off x="868102" y="792803"/>
            <a:ext cx="9862864" cy="1198060"/>
          </a:xfrm>
          <a:prstGeom prst="roundRect">
            <a:avLst>
              <a:gd name="adj" fmla="val 0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ECB0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lnSpc>
                <a:spcPct val="120000"/>
              </a:lnSpc>
              <a:buClr>
                <a:srgbClr val="000000"/>
              </a:buClr>
            </a:pPr>
            <a:r>
              <a:rPr lang="en-US" altLang="zh-CN" sz="2800" b="1" kern="0" dirty="0" err="1" smtClean="0">
                <a:solidFill>
                  <a:srgbClr val="0070C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Thứ</a:t>
            </a:r>
            <a:r>
              <a:rPr lang="en-US" altLang="zh-CN" sz="2800" b="1" kern="0" dirty="0">
                <a:solidFill>
                  <a:srgbClr val="0070C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 </a:t>
            </a:r>
            <a:r>
              <a:rPr lang="en-US" altLang="zh-CN" sz="2800" b="1" kern="0" dirty="0" err="1" smtClean="0">
                <a:solidFill>
                  <a:srgbClr val="0070C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ba</a:t>
            </a:r>
            <a:r>
              <a:rPr lang="en-US" altLang="zh-CN" sz="2800" b="1" kern="0" dirty="0" smtClean="0">
                <a:solidFill>
                  <a:srgbClr val="0070C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 </a:t>
            </a:r>
            <a:r>
              <a:rPr lang="en-US" altLang="zh-CN" sz="2800" b="1" kern="0" dirty="0" err="1" smtClean="0">
                <a:solidFill>
                  <a:srgbClr val="0070C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ngày</a:t>
            </a:r>
            <a:r>
              <a:rPr lang="en-US" altLang="zh-CN" sz="2800" b="1" kern="0" dirty="0" smtClean="0">
                <a:solidFill>
                  <a:srgbClr val="0070C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 26 </a:t>
            </a:r>
            <a:r>
              <a:rPr lang="en-US" altLang="zh-CN" sz="2800" b="1" kern="0" dirty="0" err="1" smtClean="0">
                <a:solidFill>
                  <a:srgbClr val="0070C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tháng</a:t>
            </a:r>
            <a:r>
              <a:rPr lang="en-US" altLang="zh-CN" sz="2800" b="1" kern="0" dirty="0" smtClean="0">
                <a:solidFill>
                  <a:srgbClr val="0070C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 11 </a:t>
            </a:r>
            <a:r>
              <a:rPr lang="en-US" altLang="zh-CN" sz="2800" b="1" kern="0" dirty="0" err="1" smtClean="0">
                <a:solidFill>
                  <a:srgbClr val="0070C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năm</a:t>
            </a:r>
            <a:r>
              <a:rPr lang="en-US" altLang="zh-CN" sz="2800" b="1" kern="0" dirty="0" smtClean="0">
                <a:solidFill>
                  <a:srgbClr val="0070C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 2024</a:t>
            </a:r>
          </a:p>
          <a:p>
            <a:pPr algn="ctr" defTabSz="1219170">
              <a:lnSpc>
                <a:spcPct val="120000"/>
              </a:lnSpc>
              <a:buClr>
                <a:srgbClr val="000000"/>
              </a:buClr>
            </a:pPr>
            <a:r>
              <a:rPr lang="en-US" altLang="zh-CN" sz="2800" b="1" u="sng" kern="0" dirty="0" err="1" smtClean="0">
                <a:solidFill>
                  <a:srgbClr val="0070C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Khoa</a:t>
            </a:r>
            <a:r>
              <a:rPr lang="en-US" altLang="zh-CN" sz="2800" b="1" u="sng" kern="0" dirty="0" smtClean="0">
                <a:solidFill>
                  <a:srgbClr val="0070C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 </a:t>
            </a:r>
            <a:r>
              <a:rPr lang="en-US" altLang="zh-CN" sz="2800" b="1" u="sng" kern="0" dirty="0" err="1" smtClean="0">
                <a:solidFill>
                  <a:srgbClr val="0070C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học</a:t>
            </a:r>
            <a:endParaRPr lang="en-US" altLang="zh-CN" sz="2400" b="1" u="sng" kern="0" dirty="0" smtClean="0">
              <a:solidFill>
                <a:srgbClr val="0070C0"/>
              </a:solidFill>
              <a:latin typeface="Times New Roman" panose="02020603050405020304" pitchFamily="18" charset="0"/>
              <a:ea typeface="Microsoft YaHei" panose="020B0503020204020204" charset="-122"/>
              <a:cs typeface="Times New Roman" panose="02020603050405020304" pitchFamily="18" charset="0"/>
              <a:sym typeface="迷你简细行楷" panose="02010609000101010101" charset="-122"/>
            </a:endParaRPr>
          </a:p>
        </p:txBody>
      </p:sp>
      <p:sp>
        <p:nvSpPr>
          <p:cNvPr id="10" name="矩形: 圆角 13">
            <a:extLst>
              <a:ext uri="{FF2B5EF4-FFF2-40B4-BE49-F238E27FC236}">
                <a16:creationId xmlns:a16="http://schemas.microsoft.com/office/drawing/2014/main" xmlns="" id="{AD303FA0-BBC5-594C-37D1-3164BE837703}"/>
              </a:ext>
            </a:extLst>
          </p:cNvPr>
          <p:cNvSpPr/>
          <p:nvPr/>
        </p:nvSpPr>
        <p:spPr>
          <a:xfrm>
            <a:off x="1109935" y="1579738"/>
            <a:ext cx="9862864" cy="1198060"/>
          </a:xfrm>
          <a:prstGeom prst="roundRect">
            <a:avLst>
              <a:gd name="adj" fmla="val 0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ECB0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lnSpc>
                <a:spcPct val="120000"/>
              </a:lnSpc>
              <a:buClr>
                <a:srgbClr val="000000"/>
              </a:buClr>
            </a:pPr>
            <a:r>
              <a:rPr lang="en-US" altLang="zh-CN" sz="3600" b="1" kern="0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Nhiệt</a:t>
            </a:r>
            <a:r>
              <a:rPr lang="en-US" altLang="zh-CN" sz="3600" b="1" kern="0" dirty="0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 </a:t>
            </a:r>
            <a:r>
              <a:rPr lang="en-US" altLang="zh-CN" sz="3600" b="1" kern="0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đô</a:t>
            </a:r>
            <a:r>
              <a:rPr lang="en-US" altLang="zh-CN" sz="3600" b="1" kern="0" dirty="0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̣ </a:t>
            </a:r>
            <a:r>
              <a:rPr lang="en-US" altLang="zh-CN" sz="3600" b="1" kern="0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va</a:t>
            </a:r>
            <a:r>
              <a:rPr lang="en-US" altLang="zh-CN" sz="3600" b="1" kern="0" dirty="0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̀ </a:t>
            </a:r>
            <a:r>
              <a:rPr lang="en-US" altLang="zh-CN" sz="3600" b="1" kern="0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sư</a:t>
            </a:r>
            <a:r>
              <a:rPr lang="en-US" altLang="zh-CN" sz="3600" b="1" kern="0" dirty="0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̣ </a:t>
            </a:r>
            <a:r>
              <a:rPr lang="en-US" altLang="zh-CN" sz="3600" b="1" kern="0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truyền</a:t>
            </a:r>
            <a:r>
              <a:rPr lang="en-US" altLang="zh-CN" sz="3600" b="1" kern="0" dirty="0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  </a:t>
            </a:r>
            <a:r>
              <a:rPr lang="en-US" altLang="zh-CN" sz="3600" b="1" kern="0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nhiệt</a:t>
            </a:r>
            <a:r>
              <a:rPr lang="en-US" altLang="zh-CN" sz="3600" b="1" kern="0" dirty="0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 ( </a:t>
            </a:r>
            <a:r>
              <a:rPr lang="en-US" altLang="zh-CN" sz="3600" b="1" kern="0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Tiết</a:t>
            </a:r>
            <a:r>
              <a:rPr lang="en-US" altLang="zh-CN" sz="3600" b="1" kern="0" dirty="0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 1)</a:t>
            </a:r>
            <a:endParaRPr lang="en-US" altLang="zh-CN" sz="3600" b="1" kern="0" dirty="0">
              <a:solidFill>
                <a:srgbClr val="FF0000"/>
              </a:solidFill>
              <a:latin typeface="Times New Roman" panose="02020603050405020304" pitchFamily="18" charset="0"/>
              <a:ea typeface="Microsoft YaHei" panose="020B0503020204020204" charset="-122"/>
              <a:cs typeface="Times New Roman" panose="02020603050405020304" pitchFamily="18" charset="0"/>
              <a:sym typeface="迷你简细行楷" panose="02010609000101010101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82870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Hình ảnh 1">
            <a:extLst>
              <a:ext uri="{FF2B5EF4-FFF2-40B4-BE49-F238E27FC236}">
                <a16:creationId xmlns:a16="http://schemas.microsoft.com/office/drawing/2014/main" xmlns="" id="{64506A87-3340-105E-E612-CF58EE4DCC6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83" name="Google Shape;383;p19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7819"/>
            </a:avLst>
          </a:prstGeom>
          <a:solidFill>
            <a:schemeClr val="lt1">
              <a:alpha val="88627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95" name="Google Shape;395;p1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7454370" y="1794819"/>
            <a:ext cx="4737630" cy="5063181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矩形: 圆角 13">
            <a:extLst>
              <a:ext uri="{FF2B5EF4-FFF2-40B4-BE49-F238E27FC236}">
                <a16:creationId xmlns:a16="http://schemas.microsoft.com/office/drawing/2014/main" xmlns="" id="{AD303FA0-BBC5-594C-37D1-3164BE837703}"/>
              </a:ext>
            </a:extLst>
          </p:cNvPr>
          <p:cNvSpPr/>
          <p:nvPr/>
        </p:nvSpPr>
        <p:spPr>
          <a:xfrm>
            <a:off x="188910" y="19807"/>
            <a:ext cx="9862864" cy="1198060"/>
          </a:xfrm>
          <a:prstGeom prst="roundRect">
            <a:avLst>
              <a:gd name="adj" fmla="val 0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ECB0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lnSpc>
                <a:spcPct val="120000"/>
              </a:lnSpc>
              <a:buClr>
                <a:srgbClr val="000000"/>
              </a:buClr>
            </a:pPr>
            <a:r>
              <a:rPr lang="en-US" altLang="zh-CN" sz="2800" b="1" kern="0" dirty="0" err="1" smtClean="0">
                <a:solidFill>
                  <a:srgbClr val="0070C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Thứ</a:t>
            </a:r>
            <a:r>
              <a:rPr lang="en-US" altLang="zh-CN" sz="2800" b="1" kern="0" dirty="0">
                <a:solidFill>
                  <a:srgbClr val="0070C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 </a:t>
            </a:r>
            <a:r>
              <a:rPr lang="en-US" altLang="zh-CN" sz="2800" b="1" kern="0" dirty="0" err="1" smtClean="0">
                <a:solidFill>
                  <a:srgbClr val="0070C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ba</a:t>
            </a:r>
            <a:r>
              <a:rPr lang="en-US" altLang="zh-CN" sz="2800" b="1" kern="0" dirty="0" smtClean="0">
                <a:solidFill>
                  <a:srgbClr val="0070C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 </a:t>
            </a:r>
            <a:r>
              <a:rPr lang="en-US" altLang="zh-CN" sz="2800" b="1" kern="0" dirty="0" err="1" smtClean="0">
                <a:solidFill>
                  <a:srgbClr val="0070C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ngày</a:t>
            </a:r>
            <a:r>
              <a:rPr lang="en-US" altLang="zh-CN" sz="2800" b="1" kern="0" dirty="0" smtClean="0">
                <a:solidFill>
                  <a:srgbClr val="0070C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 26 </a:t>
            </a:r>
            <a:r>
              <a:rPr lang="en-US" altLang="zh-CN" sz="2800" b="1" kern="0" dirty="0" err="1" smtClean="0">
                <a:solidFill>
                  <a:srgbClr val="0070C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tháng</a:t>
            </a:r>
            <a:r>
              <a:rPr lang="en-US" altLang="zh-CN" sz="2800" b="1" kern="0" dirty="0" smtClean="0">
                <a:solidFill>
                  <a:srgbClr val="0070C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 11 </a:t>
            </a:r>
            <a:r>
              <a:rPr lang="en-US" altLang="zh-CN" sz="2800" b="1" kern="0" dirty="0" err="1" smtClean="0">
                <a:solidFill>
                  <a:srgbClr val="0070C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năm</a:t>
            </a:r>
            <a:r>
              <a:rPr lang="en-US" altLang="zh-CN" sz="2800" b="1" kern="0" dirty="0" smtClean="0">
                <a:solidFill>
                  <a:srgbClr val="0070C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 2024</a:t>
            </a:r>
          </a:p>
          <a:p>
            <a:pPr algn="ctr" defTabSz="1219170">
              <a:lnSpc>
                <a:spcPct val="120000"/>
              </a:lnSpc>
              <a:buClr>
                <a:srgbClr val="000000"/>
              </a:buClr>
            </a:pPr>
            <a:r>
              <a:rPr lang="en-US" altLang="zh-CN" sz="2800" b="1" u="sng" kern="0" dirty="0" err="1" smtClean="0">
                <a:solidFill>
                  <a:srgbClr val="0070C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Khoa</a:t>
            </a:r>
            <a:r>
              <a:rPr lang="en-US" altLang="zh-CN" sz="2800" b="1" u="sng" kern="0" dirty="0" smtClean="0">
                <a:solidFill>
                  <a:srgbClr val="0070C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 </a:t>
            </a:r>
            <a:r>
              <a:rPr lang="en-US" altLang="zh-CN" sz="2800" b="1" u="sng" kern="0" dirty="0" err="1" smtClean="0">
                <a:solidFill>
                  <a:srgbClr val="0070C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học</a:t>
            </a:r>
            <a:endParaRPr lang="en-US" altLang="zh-CN" sz="2400" b="1" u="sng" kern="0" dirty="0" smtClean="0">
              <a:solidFill>
                <a:srgbClr val="0070C0"/>
              </a:solidFill>
              <a:latin typeface="Times New Roman" panose="02020603050405020304" pitchFamily="18" charset="0"/>
              <a:ea typeface="Microsoft YaHei" panose="020B0503020204020204" charset="-122"/>
              <a:cs typeface="Times New Roman" panose="02020603050405020304" pitchFamily="18" charset="0"/>
              <a:sym typeface="迷你简细行楷" panose="02010609000101010101" charset="-122"/>
            </a:endParaRPr>
          </a:p>
        </p:txBody>
      </p:sp>
      <p:sp>
        <p:nvSpPr>
          <p:cNvPr id="9" name="矩形: 圆角 13">
            <a:extLst>
              <a:ext uri="{FF2B5EF4-FFF2-40B4-BE49-F238E27FC236}">
                <a16:creationId xmlns:a16="http://schemas.microsoft.com/office/drawing/2014/main" xmlns="" id="{AD303FA0-BBC5-594C-37D1-3164BE837703}"/>
              </a:ext>
            </a:extLst>
          </p:cNvPr>
          <p:cNvSpPr/>
          <p:nvPr/>
        </p:nvSpPr>
        <p:spPr>
          <a:xfrm>
            <a:off x="430743" y="806742"/>
            <a:ext cx="9862864" cy="1198060"/>
          </a:xfrm>
          <a:prstGeom prst="roundRect">
            <a:avLst>
              <a:gd name="adj" fmla="val 0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ECB0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lnSpc>
                <a:spcPct val="120000"/>
              </a:lnSpc>
              <a:buClr>
                <a:srgbClr val="000000"/>
              </a:buClr>
            </a:pPr>
            <a:r>
              <a:rPr lang="en-US" altLang="zh-CN" sz="3600" b="1" kern="0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Nhiệt</a:t>
            </a:r>
            <a:r>
              <a:rPr lang="en-US" altLang="zh-CN" sz="3600" b="1" kern="0" dirty="0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 </a:t>
            </a:r>
            <a:r>
              <a:rPr lang="en-US" altLang="zh-CN" sz="3600" b="1" kern="0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đô</a:t>
            </a:r>
            <a:r>
              <a:rPr lang="en-US" altLang="zh-CN" sz="3600" b="1" kern="0" dirty="0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̣ </a:t>
            </a:r>
            <a:r>
              <a:rPr lang="en-US" altLang="zh-CN" sz="3600" b="1" kern="0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va</a:t>
            </a:r>
            <a:r>
              <a:rPr lang="en-US" altLang="zh-CN" sz="3600" b="1" kern="0" dirty="0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̀ </a:t>
            </a:r>
            <a:r>
              <a:rPr lang="en-US" altLang="zh-CN" sz="3600" b="1" kern="0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sư</a:t>
            </a:r>
            <a:r>
              <a:rPr lang="en-US" altLang="zh-CN" sz="3600" b="1" kern="0" dirty="0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̣ </a:t>
            </a:r>
            <a:r>
              <a:rPr lang="en-US" altLang="zh-CN" sz="3600" b="1" kern="0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truyền</a:t>
            </a:r>
            <a:r>
              <a:rPr lang="en-US" altLang="zh-CN" sz="3600" b="1" kern="0" dirty="0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  </a:t>
            </a:r>
            <a:r>
              <a:rPr lang="en-US" altLang="zh-CN" sz="3600" b="1" kern="0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nhiệt</a:t>
            </a:r>
            <a:r>
              <a:rPr lang="en-US" altLang="zh-CN" sz="3600" b="1" kern="0" dirty="0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 ( </a:t>
            </a:r>
            <a:r>
              <a:rPr lang="en-US" altLang="zh-CN" sz="3600" b="1" kern="0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Tiết</a:t>
            </a:r>
            <a:r>
              <a:rPr lang="en-US" altLang="zh-CN" sz="3600" b="1" kern="0" dirty="0" smtClean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迷你简细行楷" panose="02010609000101010101" charset="-122"/>
              </a:rPr>
              <a:t> 1)</a:t>
            </a:r>
            <a:endParaRPr lang="en-US" altLang="zh-CN" sz="3600" b="1" kern="0" dirty="0">
              <a:solidFill>
                <a:srgbClr val="FF0000"/>
              </a:solidFill>
              <a:latin typeface="Times New Roman" panose="02020603050405020304" pitchFamily="18" charset="0"/>
              <a:ea typeface="Microsoft YaHei" panose="020B0503020204020204" charset="-122"/>
              <a:cs typeface="Times New Roman" panose="02020603050405020304" pitchFamily="18" charset="0"/>
              <a:sym typeface="迷你简细行楷" panose="02010609000101010101" charset="-122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1723" y="-1440180"/>
            <a:ext cx="3735963" cy="373596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2E8D0C5B-4956-4A5A-A332-91D68A0E71D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6941" y="1"/>
            <a:ext cx="3410857" cy="341085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4041" y="3614532"/>
            <a:ext cx="3836841" cy="3836841"/>
          </a:xfrm>
          <a:prstGeom prst="rect">
            <a:avLst/>
          </a:prstGeom>
          <a:effectLst>
            <a:innerShdw blurRad="63500" dist="50800">
              <a:prstClr val="black">
                <a:alpha val="50000"/>
              </a:prstClr>
            </a:innerShdw>
          </a:effectLst>
        </p:spPr>
      </p:pic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F19FF286-447A-9A3D-830B-AB474EA4439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78962" y="1044143"/>
            <a:ext cx="10053175" cy="4102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6780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2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8" presetClass="emph" presetSubtype="0" repeatCount="indefinite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21600000">
                                      <p:cBhvr>
                                        <p:cTn id="16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000"/>
                            </p:stCondLst>
                            <p:childTnLst>
                              <p:par>
                                <p:cTn id="1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1226</TotalTime>
  <Words>1144</Words>
  <Application>Microsoft Office PowerPoint</Application>
  <PresentationFormat>Widescreen</PresentationFormat>
  <Paragraphs>157</Paragraphs>
  <Slides>41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41</vt:i4>
      </vt:variant>
    </vt:vector>
  </HeadingPairs>
  <TitlesOfParts>
    <vt:vector size="65" baseType="lpstr">
      <vt:lpstr>微软雅黑</vt:lpstr>
      <vt:lpstr>微软雅黑</vt:lpstr>
      <vt:lpstr>SimSun</vt:lpstr>
      <vt:lpstr>微软雅黑 Light</vt:lpstr>
      <vt:lpstr>#9Slide03 Arima Madurai Black</vt:lpstr>
      <vt:lpstr>Arial</vt:lpstr>
      <vt:lpstr>Calibri</vt:lpstr>
      <vt:lpstr>Calibri Light</vt:lpstr>
      <vt:lpstr>Cambria</vt:lpstr>
      <vt:lpstr>隶书</vt:lpstr>
      <vt:lpstr>LNTH-LuoLuoNotangYuanTi 1</vt:lpstr>
      <vt:lpstr>Sitka Small</vt:lpstr>
      <vt:lpstr>SVN-Hole Hearted</vt:lpstr>
      <vt:lpstr>Times New Roman</vt:lpstr>
      <vt:lpstr>UTM Avo</vt:lpstr>
      <vt:lpstr>UVF Typewriterhand</vt:lpstr>
      <vt:lpstr>Webdings</vt:lpstr>
      <vt:lpstr>印品黑体</vt:lpstr>
      <vt:lpstr>字魂52号-阿开漫画体</vt:lpstr>
      <vt:lpstr>字魂59号-创粗黑</vt:lpstr>
      <vt:lpstr>等线</vt:lpstr>
      <vt:lpstr>迷你简细行楷</vt:lpstr>
      <vt:lpstr>1_Custom Design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2. Quan sát hình 2 và cho biết nhiệt kế nào dùng để đo nhiệt độ cơ thể người, nhiệt kế nào dùng để đo nhiệt độ không khí.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Chuẩn bị dụng cụ: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Thao Tran</dc:creator>
  <cp:lastModifiedBy>Admin</cp:lastModifiedBy>
  <cp:revision>115</cp:revision>
  <dcterms:created xsi:type="dcterms:W3CDTF">2024-02-02T15:05:46Z</dcterms:created>
  <dcterms:modified xsi:type="dcterms:W3CDTF">2025-05-10T06:44:30Z</dcterms:modified>
</cp:coreProperties>
</file>