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366" r:id="rId2"/>
    <p:sldId id="271" r:id="rId3"/>
    <p:sldId id="256" r:id="rId4"/>
    <p:sldId id="308" r:id="rId5"/>
    <p:sldId id="279" r:id="rId6"/>
    <p:sldId id="281" r:id="rId7"/>
    <p:sldId id="315" r:id="rId8"/>
    <p:sldId id="316" r:id="rId9"/>
    <p:sldId id="317" r:id="rId10"/>
    <p:sldId id="283" r:id="rId11"/>
    <p:sldId id="276" r:id="rId12"/>
    <p:sldId id="298" r:id="rId13"/>
    <p:sldId id="327" r:id="rId14"/>
    <p:sldId id="339" r:id="rId15"/>
    <p:sldId id="325" r:id="rId16"/>
    <p:sldId id="313" r:id="rId17"/>
    <p:sldId id="314" r:id="rId18"/>
    <p:sldId id="330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5"/>
    <a:srgbClr val="048DA4"/>
    <a:srgbClr val="FFDAAB"/>
    <a:srgbClr val="F7941E"/>
    <a:srgbClr val="CBEAF0"/>
    <a:srgbClr val="48C0B6"/>
    <a:srgbClr val="FBB040"/>
    <a:srgbClr val="00B2A5"/>
    <a:srgbClr val="FF9801"/>
    <a:srgbClr val="0FB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8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0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2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21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61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14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86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5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90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93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8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80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95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82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4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9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6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.gif"/><Relationship Id="rId7" Type="http://schemas.openxmlformats.org/officeDocument/2006/relationships/image" Target="../media/image3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gif"/><Relationship Id="rId4" Type="http://schemas.openxmlformats.org/officeDocument/2006/relationships/hyperlink" Target="file:///C:\Documents%20and%20Settings\PC\Local%20Settings\Temp\Nhac\Di%20hoc%20-%20Xuan%20Mai.mp3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9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4.jpeg"/><Relationship Id="rId5" Type="http://schemas.microsoft.com/office/2007/relationships/media" Target="../media/media3.mp3"/><Relationship Id="rId10" Type="http://schemas.openxmlformats.org/officeDocument/2006/relationships/notesSlide" Target="../notesSlides/notesSlide6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203200" y="0"/>
            <a:ext cx="11988800" cy="18288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0066"/>
              </a:gs>
              <a:gs pos="100000">
                <a:srgbClr val="0000D6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3200">
              <a:solidFill>
                <a:srgbClr val="000000"/>
              </a:solidFill>
            </a:endParaRPr>
          </a:p>
        </p:txBody>
      </p:sp>
      <p:pic>
        <p:nvPicPr>
          <p:cNvPr id="3075" name="Picture 3" descr="butterflies_flowers_md_wh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1" y="5867400"/>
            <a:ext cx="163406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butterflies_flowers_md_wh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1930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butterflies_flowers_md_wh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5791200"/>
            <a:ext cx="1727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butterflies_flowers_md_wh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5562600"/>
            <a:ext cx="1930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7" name="Text Box 7"/>
          <p:cNvSpPr txBox="1">
            <a:spLocks noChangeArrowheads="1"/>
          </p:cNvSpPr>
          <p:nvPr/>
        </p:nvSpPr>
        <p:spPr bwMode="auto">
          <a:xfrm>
            <a:off x="304800" y="0"/>
            <a:ext cx="124968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000" b="1" dirty="0">
              <a:solidFill>
                <a:srgbClr val="FFFF00"/>
              </a:solidFill>
              <a:latin typeface=".VnTimeH" pitchFamily="34" charset="0"/>
            </a:endParaRP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solidFill>
                  <a:srgbClr val="FFFF00"/>
                </a:solidFill>
                <a:latin typeface=".VnTimeH" pitchFamily="34" charset="0"/>
              </a:rPr>
              <a:t>  Wednesday, October 9</a:t>
            </a:r>
            <a:r>
              <a:rPr lang="en-US" b="1" baseline="30000" dirty="0">
                <a:solidFill>
                  <a:srgbClr val="FFFF00"/>
                </a:solidFill>
                <a:latin typeface=".VnTimeH" pitchFamily="34" charset="0"/>
              </a:rPr>
              <a:t>th</a:t>
            </a:r>
            <a:r>
              <a:rPr lang="en-US" b="1" dirty="0">
                <a:solidFill>
                  <a:srgbClr val="FFFF00"/>
                </a:solidFill>
                <a:latin typeface=".VnTimeH" pitchFamily="34" charset="0"/>
              </a:rPr>
              <a:t>, 2024</a:t>
            </a:r>
          </a:p>
        </p:txBody>
      </p:sp>
      <p:sp>
        <p:nvSpPr>
          <p:cNvPr id="3080" name="AutoShape 8">
            <a:hlinkClick r:id="rId4" action="ppaction://hlinkfile" highlightClick="1"/>
          </p:cNvPr>
          <p:cNvSpPr>
            <a:spLocks noChangeArrowheads="1"/>
          </p:cNvSpPr>
          <p:nvPr/>
        </p:nvSpPr>
        <p:spPr bwMode="auto">
          <a:xfrm>
            <a:off x="11684000" y="6413215"/>
            <a:ext cx="508000" cy="584775"/>
          </a:xfrm>
          <a:prstGeom prst="actionButtonSound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89" name="AutoShape 9"/>
          <p:cNvSpPr>
            <a:spLocks noChangeArrowheads="1"/>
          </p:cNvSpPr>
          <p:nvPr/>
        </p:nvSpPr>
        <p:spPr bwMode="auto">
          <a:xfrm>
            <a:off x="11684000" y="4114800"/>
            <a:ext cx="508000" cy="3810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0" name="AutoShape 10"/>
          <p:cNvSpPr>
            <a:spLocks noChangeArrowheads="1"/>
          </p:cNvSpPr>
          <p:nvPr/>
        </p:nvSpPr>
        <p:spPr bwMode="auto">
          <a:xfrm>
            <a:off x="0" y="2133600"/>
            <a:ext cx="508000" cy="3810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1" name="AutoShape 11"/>
          <p:cNvSpPr>
            <a:spLocks noChangeArrowheads="1"/>
          </p:cNvSpPr>
          <p:nvPr/>
        </p:nvSpPr>
        <p:spPr bwMode="auto">
          <a:xfrm>
            <a:off x="5689600" y="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2" name="AutoShape 12"/>
          <p:cNvSpPr>
            <a:spLocks noChangeArrowheads="1"/>
          </p:cNvSpPr>
          <p:nvPr/>
        </p:nvSpPr>
        <p:spPr bwMode="auto">
          <a:xfrm>
            <a:off x="8229600" y="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3" name="AutoShape 13"/>
          <p:cNvSpPr>
            <a:spLocks noChangeArrowheads="1"/>
          </p:cNvSpPr>
          <p:nvPr/>
        </p:nvSpPr>
        <p:spPr bwMode="auto">
          <a:xfrm>
            <a:off x="11684000" y="342900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4" name="AutoShape 14"/>
          <p:cNvSpPr>
            <a:spLocks noChangeArrowheads="1"/>
          </p:cNvSpPr>
          <p:nvPr/>
        </p:nvSpPr>
        <p:spPr bwMode="auto">
          <a:xfrm>
            <a:off x="10871200" y="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5" name="AutoShape 15"/>
          <p:cNvSpPr>
            <a:spLocks noChangeArrowheads="1"/>
          </p:cNvSpPr>
          <p:nvPr/>
        </p:nvSpPr>
        <p:spPr bwMode="auto">
          <a:xfrm>
            <a:off x="508000" y="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6" name="AutoShape 16"/>
          <p:cNvSpPr>
            <a:spLocks noChangeArrowheads="1"/>
          </p:cNvSpPr>
          <p:nvPr/>
        </p:nvSpPr>
        <p:spPr bwMode="auto">
          <a:xfrm>
            <a:off x="3149600" y="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7" name="AutoShape 17"/>
          <p:cNvSpPr>
            <a:spLocks noChangeArrowheads="1"/>
          </p:cNvSpPr>
          <p:nvPr/>
        </p:nvSpPr>
        <p:spPr bwMode="auto">
          <a:xfrm>
            <a:off x="1828800" y="0"/>
            <a:ext cx="508000" cy="3810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8" name="AutoShape 18"/>
          <p:cNvSpPr>
            <a:spLocks noChangeArrowheads="1"/>
          </p:cNvSpPr>
          <p:nvPr/>
        </p:nvSpPr>
        <p:spPr bwMode="auto">
          <a:xfrm>
            <a:off x="4470400" y="0"/>
            <a:ext cx="508000" cy="3810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499" name="AutoShape 19"/>
          <p:cNvSpPr>
            <a:spLocks noChangeArrowheads="1"/>
          </p:cNvSpPr>
          <p:nvPr/>
        </p:nvSpPr>
        <p:spPr bwMode="auto">
          <a:xfrm>
            <a:off x="9448800" y="0"/>
            <a:ext cx="508000" cy="3810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500" name="AutoShape 20"/>
          <p:cNvSpPr>
            <a:spLocks noChangeArrowheads="1"/>
          </p:cNvSpPr>
          <p:nvPr/>
        </p:nvSpPr>
        <p:spPr bwMode="auto">
          <a:xfrm>
            <a:off x="6908800" y="0"/>
            <a:ext cx="508000" cy="3810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501" name="AutoShape 21"/>
          <p:cNvSpPr>
            <a:spLocks noChangeArrowheads="1"/>
          </p:cNvSpPr>
          <p:nvPr/>
        </p:nvSpPr>
        <p:spPr bwMode="auto">
          <a:xfrm>
            <a:off x="0" y="4038600"/>
            <a:ext cx="508000" cy="3810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pic>
        <p:nvPicPr>
          <p:cNvPr id="3094" name="Picture 22" descr="AG00130_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6172200"/>
            <a:ext cx="4064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 descr="AG00130_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2" y="5791200"/>
            <a:ext cx="4445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 descr="AG00130_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2" y="5943603"/>
            <a:ext cx="342900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4876800" y="4800600"/>
          <a:ext cx="3048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98671" imgH="266224" progId="CorelDRAW.Graphic.11">
                  <p:embed/>
                </p:oleObj>
              </mc:Choice>
              <mc:Fallback>
                <p:oleObj r:id="rId6" imgW="798671" imgH="266224" progId="CorelDRAW.Graphic.11">
                  <p:embed/>
                  <p:pic>
                    <p:nvPicPr>
                      <p:cNvPr id="309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800600"/>
                        <a:ext cx="30480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FF6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506" name="AutoShape 26"/>
          <p:cNvSpPr>
            <a:spLocks noChangeArrowheads="1"/>
          </p:cNvSpPr>
          <p:nvPr/>
        </p:nvSpPr>
        <p:spPr bwMode="auto">
          <a:xfrm>
            <a:off x="0" y="3429000"/>
            <a:ext cx="508000" cy="30480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507" name="AutoShape 27"/>
          <p:cNvSpPr>
            <a:spLocks noChangeArrowheads="1"/>
          </p:cNvSpPr>
          <p:nvPr/>
        </p:nvSpPr>
        <p:spPr bwMode="auto">
          <a:xfrm>
            <a:off x="0" y="274320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508" name="AutoShape 28"/>
          <p:cNvSpPr>
            <a:spLocks noChangeArrowheads="1"/>
          </p:cNvSpPr>
          <p:nvPr/>
        </p:nvSpPr>
        <p:spPr bwMode="auto">
          <a:xfrm>
            <a:off x="0" y="472440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509" name="AutoShape 29"/>
          <p:cNvSpPr>
            <a:spLocks noChangeArrowheads="1"/>
          </p:cNvSpPr>
          <p:nvPr/>
        </p:nvSpPr>
        <p:spPr bwMode="auto">
          <a:xfrm>
            <a:off x="11684000" y="2819400"/>
            <a:ext cx="508000" cy="30480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510" name="AutoShape 30"/>
          <p:cNvSpPr>
            <a:spLocks noChangeArrowheads="1"/>
          </p:cNvSpPr>
          <p:nvPr/>
        </p:nvSpPr>
        <p:spPr bwMode="auto">
          <a:xfrm>
            <a:off x="11684000" y="4876800"/>
            <a:ext cx="508000" cy="30480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sp>
        <p:nvSpPr>
          <p:cNvPr id="148511" name="AutoShape 31"/>
          <p:cNvSpPr>
            <a:spLocks noChangeArrowheads="1"/>
          </p:cNvSpPr>
          <p:nvPr/>
        </p:nvSpPr>
        <p:spPr bwMode="auto">
          <a:xfrm>
            <a:off x="11684000" y="2057400"/>
            <a:ext cx="508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vi-VN" sz="3200">
              <a:solidFill>
                <a:srgbClr val="000000"/>
              </a:solidFill>
            </a:endParaRPr>
          </a:p>
        </p:txBody>
      </p:sp>
      <p:pic>
        <p:nvPicPr>
          <p:cNvPr id="3104" name="Picture 32" descr="AG00130_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5562600"/>
            <a:ext cx="5080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5" name="Picture 33" descr="AG00130_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2" y="5715003"/>
            <a:ext cx="342900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06" name="Group 94"/>
          <p:cNvGrpSpPr>
            <a:grpSpLocks/>
          </p:cNvGrpSpPr>
          <p:nvPr/>
        </p:nvGrpSpPr>
        <p:grpSpPr bwMode="auto">
          <a:xfrm>
            <a:off x="4470402" y="5257800"/>
            <a:ext cx="3545417" cy="1371600"/>
            <a:chOff x="2784" y="3120"/>
            <a:chExt cx="1680" cy="864"/>
          </a:xfrm>
        </p:grpSpPr>
        <p:sp>
          <p:nvSpPr>
            <p:cNvPr id="3117" name="Oval 95"/>
            <p:cNvSpPr>
              <a:spLocks noChangeArrowheads="1"/>
            </p:cNvSpPr>
            <p:nvPr/>
          </p:nvSpPr>
          <p:spPr bwMode="auto">
            <a:xfrm>
              <a:off x="2784" y="3120"/>
              <a:ext cx="1680" cy="86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vi-VN" sz="3200">
                <a:solidFill>
                  <a:srgbClr val="000000"/>
                </a:solidFill>
              </a:endParaRPr>
            </a:p>
          </p:txBody>
        </p:sp>
        <p:pic>
          <p:nvPicPr>
            <p:cNvPr id="3118" name="Picture 96" descr="1495_7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3264"/>
              <a:ext cx="826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07" name="WordArt 97"/>
          <p:cNvSpPr>
            <a:spLocks noChangeArrowheads="1" noChangeShapeType="1" noTextEdit="1"/>
          </p:cNvSpPr>
          <p:nvPr/>
        </p:nvSpPr>
        <p:spPr bwMode="auto">
          <a:xfrm>
            <a:off x="1016000" y="1828800"/>
            <a:ext cx="10668000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itchFamily="18" charset="0"/>
                <a:cs typeface="Times New Roman" pitchFamily="18" charset="0"/>
              </a:rPr>
              <a:t>UNIT 3: COMMUNITY SERVICE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grpSp>
        <p:nvGrpSpPr>
          <p:cNvPr id="3108" name="Group 98"/>
          <p:cNvGrpSpPr>
            <a:grpSpLocks/>
          </p:cNvGrpSpPr>
          <p:nvPr/>
        </p:nvGrpSpPr>
        <p:grpSpPr bwMode="auto">
          <a:xfrm>
            <a:off x="-16933" y="2"/>
            <a:ext cx="12208933" cy="6881813"/>
            <a:chOff x="-8" y="0"/>
            <a:chExt cx="5768" cy="4335"/>
          </a:xfrm>
        </p:grpSpPr>
        <p:sp>
          <p:nvSpPr>
            <p:cNvPr id="3109" name="Line 99"/>
            <p:cNvSpPr>
              <a:spLocks noChangeShapeType="1"/>
            </p:cNvSpPr>
            <p:nvPr/>
          </p:nvSpPr>
          <p:spPr bwMode="auto">
            <a:xfrm>
              <a:off x="144" y="640"/>
              <a:ext cx="0" cy="3024"/>
            </a:xfrm>
            <a:prstGeom prst="line">
              <a:avLst/>
            </a:prstGeom>
            <a:noFill/>
            <a:ln w="57150" cmpd="thickThin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pic>
          <p:nvPicPr>
            <p:cNvPr id="3110" name="Picture 100" descr="flowersright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29758" flipH="1">
              <a:off x="-8" y="3567"/>
              <a:ext cx="488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11" name="Line 101"/>
            <p:cNvSpPr>
              <a:spLocks noChangeShapeType="1"/>
            </p:cNvSpPr>
            <p:nvPr/>
          </p:nvSpPr>
          <p:spPr bwMode="auto">
            <a:xfrm>
              <a:off x="5592" y="584"/>
              <a:ext cx="0" cy="3024"/>
            </a:xfrm>
            <a:prstGeom prst="line">
              <a:avLst/>
            </a:prstGeom>
            <a:noFill/>
            <a:ln w="57150" cmpd="thinThick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pic>
          <p:nvPicPr>
            <p:cNvPr id="3112" name="Picture 102" descr="flowersright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2" y="0"/>
              <a:ext cx="528" cy="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3" name="Picture 103" descr="flowersright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0770242">
              <a:off x="5233" y="3552"/>
              <a:ext cx="527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4" name="Picture 104" descr="flowersright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80" cy="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15" name="Line 105"/>
            <p:cNvSpPr>
              <a:spLocks noChangeShapeType="1"/>
            </p:cNvSpPr>
            <p:nvPr/>
          </p:nvSpPr>
          <p:spPr bwMode="auto">
            <a:xfrm flipH="1">
              <a:off x="432" y="144"/>
              <a:ext cx="4800" cy="0"/>
            </a:xfrm>
            <a:prstGeom prst="line">
              <a:avLst/>
            </a:prstGeom>
            <a:noFill/>
            <a:ln w="57150" cmpd="thickThin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3116" name="Line 106"/>
            <p:cNvSpPr>
              <a:spLocks noChangeShapeType="1"/>
            </p:cNvSpPr>
            <p:nvPr/>
          </p:nvSpPr>
          <p:spPr bwMode="auto">
            <a:xfrm flipH="1">
              <a:off x="432" y="4176"/>
              <a:ext cx="4800" cy="0"/>
            </a:xfrm>
            <a:prstGeom prst="line">
              <a:avLst/>
            </a:prstGeom>
            <a:noFill/>
            <a:ln w="57150" cmpd="thickThin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922468"/>
      </p:ext>
    </p:extLst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485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485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148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148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48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1485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9144"/>
            <a:ext cx="9143999" cy="683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6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63498" y="5269729"/>
            <a:ext cx="1182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9053" y="5269729"/>
            <a:ext cx="4958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Myriad Pro" pitchFamily="34" charset="0"/>
              </a:rPr>
              <a:t>HOBBIES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372567" y="1670264"/>
            <a:ext cx="5020836" cy="635340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778" y="1303957"/>
            <a:ext cx="1344559" cy="12776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25338" y="1757476"/>
            <a:ext cx="456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LESSON 1: GETTING STARTED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13039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547" y="172218"/>
            <a:ext cx="855823" cy="8488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0915" y="237708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7150" y="229764"/>
            <a:ext cx="6521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COMMUNITY SERVICE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35238" y="190029"/>
            <a:ext cx="72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DC2BD2-0A15-4D92-B021-AB373125F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906" y="3868849"/>
            <a:ext cx="3776506" cy="18643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8199ED-47CF-4C32-8C47-EBB51F77F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2538" y="3782558"/>
            <a:ext cx="2657475" cy="19145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CD8C4C-B776-45F8-B852-E5570AE63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5001" y="3829896"/>
            <a:ext cx="4552950" cy="1981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7B7897-B16D-44E3-91AE-9D0FF2697117}"/>
              </a:ext>
            </a:extLst>
          </p:cNvPr>
          <p:cNvSpPr txBox="1"/>
          <p:nvPr/>
        </p:nvSpPr>
        <p:spPr>
          <a:xfrm>
            <a:off x="3327150" y="2684793"/>
            <a:ext cx="5636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FB7BD"/>
                </a:solidFill>
              </a:rPr>
              <a:t>Sounds like great work!</a:t>
            </a:r>
          </a:p>
        </p:txBody>
      </p:sp>
    </p:spTree>
    <p:extLst>
      <p:ext uri="{BB962C8B-B14F-4D97-AF65-F5344CB8AC3E}">
        <p14:creationId xmlns:p14="http://schemas.microsoft.com/office/powerpoint/2010/main" val="252621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3977081" y="5312012"/>
            <a:ext cx="1603229" cy="845902"/>
          </a:xfrm>
          <a:custGeom>
            <a:avLst/>
            <a:gdLst>
              <a:gd name="connsiteX0" fmla="*/ 0 w 1419439"/>
              <a:gd name="connsiteY0" fmla="*/ 0 h 941884"/>
              <a:gd name="connsiteX1" fmla="*/ 1419439 w 1419439"/>
              <a:gd name="connsiteY1" fmla="*/ 0 h 941884"/>
              <a:gd name="connsiteX2" fmla="*/ 1419439 w 1419439"/>
              <a:gd name="connsiteY2" fmla="*/ 941884 h 941884"/>
              <a:gd name="connsiteX3" fmla="*/ 0 w 1419439"/>
              <a:gd name="connsiteY3" fmla="*/ 941884 h 941884"/>
              <a:gd name="connsiteX4" fmla="*/ 0 w 1419439"/>
              <a:gd name="connsiteY4" fmla="*/ 0 h 94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9439" h="941884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5588839" y="1456120"/>
            <a:ext cx="5459396" cy="699274"/>
          </a:xfrm>
          <a:prstGeom prst="rect">
            <a:avLst/>
          </a:prstGeom>
          <a:solidFill>
            <a:srgbClr val="CBEAF0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Describe </a:t>
            </a:r>
            <a:r>
              <a:rPr lang="en-US">
                <a:solidFill>
                  <a:schemeClr val="tx1"/>
                </a:solidFill>
              </a:rPr>
              <a:t>the picture.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435147" y="405824"/>
            <a:ext cx="3948886" cy="625641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52" y="260303"/>
            <a:ext cx="964452" cy="91649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LESSON 1: GETTING STARTED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8DD102-E715-4860-97CF-707803E00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1" y="2720599"/>
            <a:ext cx="3776506" cy="18643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77974F-F790-48ED-B3C1-1CEBCC06F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895" y="2788082"/>
            <a:ext cx="2657475" cy="19145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5253A6-2B73-4F0A-B800-76FC8D58A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419" y="4876800"/>
            <a:ext cx="45529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37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8AC8E79-ECD6-4F34-BE5A-9F5E850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2BE1BB-2AB2-4D7E-9E27-8D245181B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A1615C-2156-4B15-BF3E-39794B37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80997"/>
            <a:ext cx="5378624" cy="6402614"/>
            <a:chOff x="-19221" y="197691"/>
            <a:chExt cx="5378624" cy="640261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0AAA4B8-4E08-4663-9835-BA403F006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69D1-3E13-4881-A292-2F38ECC07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FEDB7CE-BB3D-4A0D-A73F-3117044F32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E0C6E1-7FBF-471E-849C-A54AF1D41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2BFAA38-D910-41AD-BBED-0608E4AE71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Community &amp;amp; Preventive Dentistry - JCD Dental College">
            <a:extLst>
              <a:ext uri="{FF2B5EF4-FFF2-40B4-BE49-F238E27FC236}">
                <a16:creationId xmlns:a16="http://schemas.microsoft.com/office/drawing/2014/main" id="{BA461767-6A00-46A4-93FB-E22CDAA476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4750" y="1763548"/>
            <a:ext cx="5507803" cy="5246185"/>
          </a:xfrm>
          <a:custGeom>
            <a:avLst/>
            <a:gdLst/>
            <a:ahLst/>
            <a:cxnLst/>
            <a:rect l="l" t="t" r="r" b="b"/>
            <a:pathLst>
              <a:path w="5017317" h="5380277">
                <a:moveTo>
                  <a:pt x="0" y="0"/>
                </a:moveTo>
                <a:lnTo>
                  <a:pt x="5017317" y="0"/>
                </a:lnTo>
                <a:lnTo>
                  <a:pt x="5017317" y="5380277"/>
                </a:lnTo>
                <a:lnTo>
                  <a:pt x="0" y="5380277"/>
                </a:lnTo>
                <a:close/>
              </a:path>
            </a:pathLst>
          </a:custGeom>
          <a:noFill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"/>
            <a:ext cx="12192000" cy="10833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8247136-5336-4D02-A7B6-EC945EF027CC}"/>
              </a:ext>
            </a:extLst>
          </p:cNvPr>
          <p:cNvSpPr txBox="1"/>
          <p:nvPr/>
        </p:nvSpPr>
        <p:spPr>
          <a:xfrm>
            <a:off x="336127" y="3270694"/>
            <a:ext cx="3916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Community service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F21077-98FE-482D-97B2-39E0B4D9B128}"/>
              </a:ext>
            </a:extLst>
          </p:cNvPr>
          <p:cNvSpPr txBox="1"/>
          <p:nvPr/>
        </p:nvSpPr>
        <p:spPr>
          <a:xfrm>
            <a:off x="-30760" y="4073545"/>
            <a:ext cx="46505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(work that people do without payment to help other people)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BFA7F3-6020-4A2B-8E8C-6E987926E01D}"/>
              </a:ext>
            </a:extLst>
          </p:cNvPr>
          <p:cNvSpPr txBox="1"/>
          <p:nvPr/>
        </p:nvSpPr>
        <p:spPr>
          <a:xfrm>
            <a:off x="4327782" y="1300138"/>
            <a:ext cx="3634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DESCRIBE THE PICTURE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0484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-165741" y="1544746"/>
            <a:ext cx="8384189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>
                <a:solidFill>
                  <a:srgbClr val="F7941E"/>
                </a:solidFill>
              </a:rPr>
              <a:t>community activity </a:t>
            </a:r>
            <a:r>
              <a:rPr lang="en-US" sz="3600" b="1" dirty="0">
                <a:solidFill>
                  <a:srgbClr val="F7941E"/>
                </a:solidFill>
                <a:cs typeface="Calibri" panose="020F0502020204030204" pitchFamily="34" charset="0"/>
              </a:rPr>
              <a:t>(</a:t>
            </a:r>
            <a:r>
              <a:rPr lang="en-US" sz="3600" b="1" dirty="0" err="1">
                <a:solidFill>
                  <a:srgbClr val="F7941E"/>
                </a:solidFill>
                <a:cs typeface="Calibri" panose="020F0502020204030204" pitchFamily="34" charset="0"/>
              </a:rPr>
              <a:t>n.phr</a:t>
            </a:r>
            <a:r>
              <a:rPr lang="en-US" sz="3600" b="1" dirty="0">
                <a:solidFill>
                  <a:srgbClr val="F7941E"/>
                </a:solidFill>
                <a:cs typeface="Calibri" panose="020F0502020204030204" pitchFamily="34" charset="0"/>
              </a:rPr>
              <a:t>.)</a:t>
            </a:r>
            <a:endParaRPr lang="en-US" sz="40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23587" y="4304229"/>
            <a:ext cx="4050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dirty="0" err="1"/>
              <a:t>hoạt</a:t>
            </a:r>
            <a:r>
              <a:rPr lang="en-US" sz="3200" dirty="0"/>
              <a:t> </a:t>
            </a:r>
            <a:r>
              <a:rPr lang="en-US" sz="3200" dirty="0" err="1"/>
              <a:t>động</a:t>
            </a:r>
            <a:r>
              <a:rPr lang="en-US" sz="3200" dirty="0"/>
              <a:t> </a:t>
            </a:r>
            <a:r>
              <a:rPr lang="en-US" sz="3200" dirty="0" err="1"/>
              <a:t>cộng</a:t>
            </a:r>
            <a:r>
              <a:rPr lang="en-US" sz="3200" dirty="0"/>
              <a:t> </a:t>
            </a:r>
            <a:r>
              <a:rPr lang="en-US" sz="3200" dirty="0" err="1"/>
              <a:t>đồng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976615" y="3179364"/>
            <a:ext cx="4544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0FB7BD"/>
                </a:solidFill>
              </a:rPr>
              <a:t>/</a:t>
            </a:r>
            <a:r>
              <a:rPr lang="vi-VN" sz="3200" b="1" dirty="0">
                <a:solidFill>
                  <a:srgbClr val="0FB7BD"/>
                </a:solidFill>
              </a:rPr>
              <a:t>kəˈmjuːnɪti ækˈtɪvɪti</a:t>
            </a:r>
            <a:r>
              <a:rPr lang="en-US" sz="3200" b="1" dirty="0">
                <a:solidFill>
                  <a:srgbClr val="0FB7BD"/>
                </a:solidFill>
              </a:rPr>
              <a:t>/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53"/>
            <a:ext cx="12192000" cy="10833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Integrate STEM into Community Activities">
            <a:extLst>
              <a:ext uri="{FF2B5EF4-FFF2-40B4-BE49-F238E27FC236}">
                <a16:creationId xmlns:a16="http://schemas.microsoft.com/office/drawing/2014/main" id="{DCB86969-9551-4570-BDFB-D86B03A84E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t="2059" r="3116" b="4139"/>
          <a:stretch/>
        </p:blipFill>
        <p:spPr bwMode="auto">
          <a:xfrm>
            <a:off x="6222380" y="2559134"/>
            <a:ext cx="5876693" cy="351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mmunity activity ">
            <a:hlinkClick r:id="" action="ppaction://media"/>
            <a:extLst>
              <a:ext uri="{FF2B5EF4-FFF2-40B4-BE49-F238E27FC236}">
                <a16:creationId xmlns:a16="http://schemas.microsoft.com/office/drawing/2014/main" id="{DA38A0ED-0ECD-4119-8E39-085BD68BC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64927" y="5202062"/>
            <a:ext cx="996274" cy="9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9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623926" y="1635246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F7941E"/>
                </a:solidFill>
              </a:rPr>
              <a:t>donate</a:t>
            </a:r>
            <a:r>
              <a:rPr lang="en-US" dirty="0"/>
              <a:t> </a:t>
            </a:r>
            <a:r>
              <a:rPr lang="en-US" sz="4400" b="1" dirty="0">
                <a:solidFill>
                  <a:srgbClr val="F7941E"/>
                </a:solidFill>
                <a:cs typeface="Calibri" panose="020F0502020204030204" pitchFamily="34" charset="0"/>
              </a:rPr>
              <a:t>(v)</a:t>
            </a:r>
            <a:endParaRPr lang="en-US" sz="48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4043" y="4215809"/>
            <a:ext cx="4050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err="1"/>
              <a:t>quyên</a:t>
            </a:r>
            <a:r>
              <a:rPr lang="en-US" sz="3600" dirty="0"/>
              <a:t> </a:t>
            </a:r>
            <a:r>
              <a:rPr lang="en-US" sz="3600" dirty="0" err="1"/>
              <a:t>góp</a:t>
            </a:r>
            <a:r>
              <a:rPr lang="en-US" sz="3600" dirty="0"/>
              <a:t>, </a:t>
            </a:r>
            <a:r>
              <a:rPr lang="en-US" sz="3600" dirty="0" err="1"/>
              <a:t>ủng</a:t>
            </a:r>
            <a:r>
              <a:rPr lang="en-US" sz="3600" dirty="0"/>
              <a:t> </a:t>
            </a:r>
            <a:r>
              <a:rPr lang="en-US" sz="3600" dirty="0" err="1"/>
              <a:t>hộ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966545" y="3145689"/>
            <a:ext cx="2545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0FB7BD"/>
                </a:solidFill>
              </a:rPr>
              <a:t>/</a:t>
            </a:r>
            <a:r>
              <a:rPr lang="vi-VN" sz="3600" b="1" dirty="0">
                <a:solidFill>
                  <a:srgbClr val="0FB7BD"/>
                </a:solidFill>
              </a:rPr>
              <a:t>d</a:t>
            </a:r>
            <a:r>
              <a:rPr lang="vi-VN" sz="3600" b="1" dirty="0">
                <a:solidFill>
                  <a:srgbClr val="0FB7BD"/>
                </a:solidFill>
                <a:cs typeface="Calibri" panose="020F0502020204030204" pitchFamily="34" charset="0"/>
              </a:rPr>
              <a:t>ə</a:t>
            </a:r>
            <a:r>
              <a:rPr lang="vi-VN" sz="3600" b="1" dirty="0">
                <a:solidFill>
                  <a:srgbClr val="0FB7BD"/>
                </a:solidFill>
              </a:rPr>
              <a:t>ʊˈneɪt</a:t>
            </a:r>
            <a:r>
              <a:rPr lang="en-US" sz="3600" b="1" dirty="0">
                <a:solidFill>
                  <a:srgbClr val="0FB7BD"/>
                </a:solidFill>
              </a:rPr>
              <a:t>/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53"/>
            <a:ext cx="12192000" cy="10833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Donate là gì? Cách donate và ý nghĩa đối với Streamer">
            <a:extLst>
              <a:ext uri="{FF2B5EF4-FFF2-40B4-BE49-F238E27FC236}">
                <a16:creationId xmlns:a16="http://schemas.microsoft.com/office/drawing/2014/main" id="{0B2FF8C9-A1D0-47D0-A51C-2DE8AF101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111" y="1963968"/>
            <a:ext cx="5448093" cy="33097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donate">
            <a:hlinkClick r:id="" action="ppaction://media"/>
            <a:extLst>
              <a:ext uri="{FF2B5EF4-FFF2-40B4-BE49-F238E27FC236}">
                <a16:creationId xmlns:a16="http://schemas.microsoft.com/office/drawing/2014/main" id="{F27C58FA-E76A-4F70-ABD5-8EFB90092F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0508" y="5285929"/>
            <a:ext cx="1017963" cy="10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49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348888" y="1588819"/>
            <a:ext cx="6601435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F7941E"/>
                </a:solidFill>
              </a:rPr>
              <a:t>nursing home </a:t>
            </a:r>
            <a:r>
              <a:rPr lang="en-US" sz="4000" b="1" dirty="0">
                <a:solidFill>
                  <a:srgbClr val="F7941E"/>
                </a:solidFill>
                <a:cs typeface="Calibri" panose="020F0502020204030204" pitchFamily="34" charset="0"/>
              </a:rPr>
              <a:t>(</a:t>
            </a:r>
            <a:r>
              <a:rPr lang="en-US" sz="4000" b="1" dirty="0" err="1">
                <a:solidFill>
                  <a:srgbClr val="F7941E"/>
                </a:solidFill>
                <a:cs typeface="Calibri" panose="020F0502020204030204" pitchFamily="34" charset="0"/>
              </a:rPr>
              <a:t>n.phr</a:t>
            </a:r>
            <a:r>
              <a:rPr lang="en-US" sz="4000" b="1" dirty="0">
                <a:solidFill>
                  <a:srgbClr val="F7941E"/>
                </a:solidFill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8085" y="4214265"/>
            <a:ext cx="4050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err="1"/>
              <a:t>viện</a:t>
            </a:r>
            <a:r>
              <a:rPr lang="en-US" sz="3600" dirty="0"/>
              <a:t> </a:t>
            </a:r>
            <a:r>
              <a:rPr lang="en-US" sz="3600" dirty="0" err="1"/>
              <a:t>dưỡng</a:t>
            </a:r>
            <a:r>
              <a:rPr lang="en-US" sz="3600" dirty="0"/>
              <a:t> </a:t>
            </a:r>
            <a:r>
              <a:rPr lang="en-US" sz="3600" dirty="0" err="1"/>
              <a:t>lão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605603" y="3116494"/>
            <a:ext cx="3595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0FB7BD"/>
                </a:solidFill>
              </a:rPr>
              <a:t>/</a:t>
            </a:r>
            <a:r>
              <a:rPr lang="vi-VN" sz="3600" b="1" dirty="0">
                <a:solidFill>
                  <a:srgbClr val="0FB7BD"/>
                </a:solidFill>
              </a:rPr>
              <a:t>ˈnɜːsɪŋ həʊm</a:t>
            </a:r>
            <a:r>
              <a:rPr lang="en-US" sz="3600" b="1" dirty="0">
                <a:solidFill>
                  <a:srgbClr val="0FB7BD"/>
                </a:solidFill>
              </a:rPr>
              <a:t>/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53"/>
            <a:ext cx="12192000" cy="10833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Our Community – Franciscan Court">
            <a:extLst>
              <a:ext uri="{FF2B5EF4-FFF2-40B4-BE49-F238E27FC236}">
                <a16:creationId xmlns:a16="http://schemas.microsoft.com/office/drawing/2014/main" id="{55CAA921-67BD-47FC-85B5-C1B4B454D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615" y="2026790"/>
            <a:ext cx="5586931" cy="407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ursing home ">
            <a:hlinkClick r:id="" action="ppaction://media"/>
            <a:extLst>
              <a:ext uri="{FF2B5EF4-FFF2-40B4-BE49-F238E27FC236}">
                <a16:creationId xmlns:a16="http://schemas.microsoft.com/office/drawing/2014/main" id="{37920D83-8996-49D2-8A61-3B0D35CFD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17579" y="5133213"/>
            <a:ext cx="971904" cy="97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7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864872" y="1588819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F7941E"/>
                </a:solidFill>
              </a:rPr>
              <a:t>homeless</a:t>
            </a:r>
            <a:r>
              <a:rPr lang="en-US" sz="4800" b="1" dirty="0">
                <a:solidFill>
                  <a:srgbClr val="F7941E"/>
                </a:solidFill>
              </a:rPr>
              <a:t> </a:t>
            </a:r>
            <a:r>
              <a:rPr lang="en-US" sz="4400" b="1" dirty="0">
                <a:solidFill>
                  <a:srgbClr val="F7941E"/>
                </a:solidFill>
                <a:cs typeface="Calibri" panose="020F0502020204030204" pitchFamily="34" charset="0"/>
              </a:rPr>
              <a:t>(adj)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69147" y="4020782"/>
            <a:ext cx="4050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err="1"/>
              <a:t>vô</a:t>
            </a:r>
            <a:r>
              <a:rPr lang="en-US" sz="3600" dirty="0"/>
              <a:t> </a:t>
            </a:r>
            <a:r>
              <a:rPr lang="en-US" sz="3600" dirty="0" err="1"/>
              <a:t>gia</a:t>
            </a:r>
            <a:r>
              <a:rPr lang="en-US" sz="3600" dirty="0"/>
              <a:t> </a:t>
            </a:r>
            <a:r>
              <a:rPr lang="en-US" sz="3600" dirty="0" err="1"/>
              <a:t>cư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2060780" y="3018054"/>
            <a:ext cx="26725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0FB7BD"/>
                </a:solidFill>
              </a:rPr>
              <a:t>/ˈ</a:t>
            </a:r>
            <a:r>
              <a:rPr lang="vi-VN" sz="3600" b="1" dirty="0">
                <a:solidFill>
                  <a:srgbClr val="0FB7BD"/>
                </a:solidFill>
              </a:rPr>
              <a:t>həʊml</a:t>
            </a:r>
            <a:r>
              <a:rPr lang="en-GB" sz="3600" b="1" dirty="0">
                <a:solidFill>
                  <a:srgbClr val="0FB7BD"/>
                </a:solidFill>
              </a:rPr>
              <a:t>ə</a:t>
            </a:r>
            <a:r>
              <a:rPr lang="vi-VN" sz="3600" b="1" dirty="0">
                <a:solidFill>
                  <a:srgbClr val="0FB7BD"/>
                </a:solidFill>
              </a:rPr>
              <a:t>s</a:t>
            </a:r>
            <a:r>
              <a:rPr lang="en-US" sz="3600" b="1" dirty="0">
                <a:solidFill>
                  <a:srgbClr val="0FB7BD"/>
                </a:solidFill>
              </a:rPr>
              <a:t>/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53"/>
            <a:ext cx="12192000" cy="10833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GETTING STARTED, trắc nghiệm - Hoc24">
            <a:extLst>
              <a:ext uri="{FF2B5EF4-FFF2-40B4-BE49-F238E27FC236}">
                <a16:creationId xmlns:a16="http://schemas.microsoft.com/office/drawing/2014/main" id="{93141C3D-53AA-4137-A80E-CC1D9E7D0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214" y="1170098"/>
            <a:ext cx="5447911" cy="544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homeless">
            <a:hlinkClick r:id="" action="ppaction://media"/>
            <a:extLst>
              <a:ext uri="{FF2B5EF4-FFF2-40B4-BE49-F238E27FC236}">
                <a16:creationId xmlns:a16="http://schemas.microsoft.com/office/drawing/2014/main" id="{3434F517-39BD-40CC-9E30-836134F616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09691" y="5247046"/>
            <a:ext cx="941489" cy="94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8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60749"/>
              </p:ext>
            </p:extLst>
          </p:nvPr>
        </p:nvGraphicFramePr>
        <p:xfrm>
          <a:off x="1261127" y="1453314"/>
          <a:ext cx="10403049" cy="511908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243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3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6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388"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rgbClr val="0070C0"/>
                          </a:solidFill>
                          <a:latin typeface="+mn-lt"/>
                        </a:rPr>
                        <a:t>New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rgbClr val="0070C0"/>
                          </a:solidFill>
                          <a:latin typeface="+mn-lt"/>
                        </a:rPr>
                        <a:t>Pronunciation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rgbClr val="0070C0"/>
                          </a:solidFill>
                          <a:latin typeface="+mn-lt"/>
                        </a:rPr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activity 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/kəˈmjuːnɪti ækˈtɪvɪti/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hoạt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cộng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đồng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donate 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/dəʊˈneɪt/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quyên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góp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ủng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hộ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nursing home 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/ˈnɜːsɪŋ həʊm/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viện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dưỡng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lão</a:t>
                      </a:r>
                      <a:endParaRPr lang="vi-VN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7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homeless 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/ˈhəʊmləs/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vô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cư</a:t>
                      </a:r>
                      <a:endParaRPr lang="en-US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9767" y="218487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mmunity activity ">
            <a:hlinkClick r:id="" action="ppaction://media"/>
            <a:extLst>
              <a:ext uri="{FF2B5EF4-FFF2-40B4-BE49-F238E27FC236}">
                <a16:creationId xmlns:a16="http://schemas.microsoft.com/office/drawing/2014/main" id="{B95B0556-1437-495E-83F7-7987ECD949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7212" y="2237251"/>
            <a:ext cx="587828" cy="587828"/>
          </a:xfrm>
          <a:prstGeom prst="rect">
            <a:avLst/>
          </a:prstGeom>
        </p:spPr>
      </p:pic>
      <p:pic>
        <p:nvPicPr>
          <p:cNvPr id="7" name="donate">
            <a:hlinkClick r:id="" action="ppaction://media"/>
            <a:extLst>
              <a:ext uri="{FF2B5EF4-FFF2-40B4-BE49-F238E27FC236}">
                <a16:creationId xmlns:a16="http://schemas.microsoft.com/office/drawing/2014/main" id="{55178D7D-7A96-45F5-892C-30F5A0C827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7212" y="3292263"/>
            <a:ext cx="587828" cy="587828"/>
          </a:xfrm>
          <a:prstGeom prst="rect">
            <a:avLst/>
          </a:prstGeom>
        </p:spPr>
      </p:pic>
      <p:pic>
        <p:nvPicPr>
          <p:cNvPr id="8" name="nursing home ">
            <a:hlinkClick r:id="" action="ppaction://media"/>
            <a:extLst>
              <a:ext uri="{FF2B5EF4-FFF2-40B4-BE49-F238E27FC236}">
                <a16:creationId xmlns:a16="http://schemas.microsoft.com/office/drawing/2014/main" id="{EE65F0AC-FD48-474C-BFAE-ADE50C975AE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7212" y="4463031"/>
            <a:ext cx="587828" cy="587828"/>
          </a:xfrm>
          <a:prstGeom prst="rect">
            <a:avLst/>
          </a:prstGeom>
        </p:spPr>
      </p:pic>
      <p:pic>
        <p:nvPicPr>
          <p:cNvPr id="9" name="homeless">
            <a:hlinkClick r:id="" action="ppaction://media"/>
            <a:extLst>
              <a:ext uri="{FF2B5EF4-FFF2-40B4-BE49-F238E27FC236}">
                <a16:creationId xmlns:a16="http://schemas.microsoft.com/office/drawing/2014/main" id="{824A87D4-54C1-46CF-AD11-1122FE4D749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7211" y="5591486"/>
            <a:ext cx="587829" cy="58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8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08026" y="1387377"/>
            <a:ext cx="802263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067" y="1357587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1254947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7067" y="1996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ED1EB4-113D-4AEB-89E8-CDE9E15413C6}"/>
              </a:ext>
            </a:extLst>
          </p:cNvPr>
          <p:cNvSpPr txBox="1"/>
          <p:nvPr/>
        </p:nvSpPr>
        <p:spPr>
          <a:xfrm>
            <a:off x="487066" y="1962833"/>
            <a:ext cx="11635523" cy="474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00" b="1" i="1" dirty="0">
                <a:solidFill>
                  <a:srgbClr val="242021"/>
                </a:solidFill>
                <a:effectLst/>
              </a:rPr>
              <a:t>Minh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</a:t>
            </a:r>
            <a:r>
              <a:rPr lang="en-US" sz="2100" dirty="0">
                <a:solidFill>
                  <a:srgbClr val="242021"/>
                </a:solidFill>
              </a:rPr>
              <a:t>H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i, Tom. Are you back in Ha </a:t>
            </a:r>
            <a:r>
              <a:rPr lang="en-US" sz="2100" b="0" i="0" dirty="0" err="1">
                <a:solidFill>
                  <a:srgbClr val="242021"/>
                </a:solidFill>
                <a:effectLst/>
              </a:rPr>
              <a:t>Noi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?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Tom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</a:t>
            </a:r>
            <a:r>
              <a:rPr lang="en-US" sz="2100" dirty="0">
                <a:solidFill>
                  <a:srgbClr val="242021"/>
                </a:solidFill>
              </a:rPr>
              <a:t>Y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es. </a:t>
            </a:r>
            <a:r>
              <a:rPr lang="en-US" sz="2100" dirty="0">
                <a:solidFill>
                  <a:srgbClr val="242021"/>
                </a:solidFill>
              </a:rPr>
              <a:t>I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 came back yesterday. Can we meet up this Sunday morning? </a:t>
            </a:r>
            <a:r>
              <a:rPr lang="en-US" sz="2100" dirty="0">
                <a:solidFill>
                  <a:srgbClr val="242021"/>
                </a:solidFill>
              </a:rPr>
              <a:t>I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 bought you a board game.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Minh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</a:t>
            </a:r>
            <a:r>
              <a:rPr lang="en-US" sz="2100" dirty="0">
                <a:solidFill>
                  <a:srgbClr val="242021"/>
                </a:solidFill>
              </a:rPr>
              <a:t>S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ure, </a:t>
            </a:r>
            <a:r>
              <a:rPr lang="en-US" sz="2100" dirty="0">
                <a:solidFill>
                  <a:srgbClr val="242021"/>
                </a:solidFill>
              </a:rPr>
              <a:t>I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 can’t wait! But our Green School Club will have some community activities on that morning.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Tom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What activities does your club do?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Minh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Well, we pick up litter around our school and plant vegetables in our school garden.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Tom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School gardening? That’s fantastic!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Minh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</a:t>
            </a:r>
            <a:r>
              <a:rPr lang="en-US" sz="2100" dirty="0">
                <a:solidFill>
                  <a:srgbClr val="242021"/>
                </a:solidFill>
              </a:rPr>
              <a:t>Y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es. We donate the vegetables to a nursing home. Does your school have any activities like these?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Tom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</a:t>
            </a:r>
            <a:r>
              <a:rPr lang="en-US" sz="2100" dirty="0">
                <a:solidFill>
                  <a:srgbClr val="242021"/>
                </a:solidFill>
              </a:rPr>
              <a:t>Y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es. We donate books to homeless children. We also have English classes. Last summer, we taught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0" i="0" dirty="0">
                <a:solidFill>
                  <a:srgbClr val="242021"/>
                </a:solidFill>
                <a:effectLst/>
              </a:rPr>
              <a:t>English to 30 kids in the area.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Minh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</a:t>
            </a:r>
            <a:r>
              <a:rPr lang="en-US" sz="2100" dirty="0">
                <a:solidFill>
                  <a:srgbClr val="242021"/>
                </a:solidFill>
              </a:rPr>
              <a:t>S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ounds like great work!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Tom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</a:t>
            </a:r>
            <a:r>
              <a:rPr lang="en-US" sz="2100" dirty="0">
                <a:solidFill>
                  <a:srgbClr val="242021"/>
                </a:solidFill>
              </a:rPr>
              <a:t>T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hanks.</a:t>
            </a:r>
            <a:br>
              <a:rPr lang="en-US" sz="2100" b="0" i="0" dirty="0">
                <a:solidFill>
                  <a:srgbClr val="242021"/>
                </a:solidFill>
                <a:effectLst/>
              </a:rPr>
            </a:br>
            <a:r>
              <a:rPr lang="en-US" sz="2100" b="1" i="1" dirty="0">
                <a:solidFill>
                  <a:srgbClr val="242021"/>
                </a:solidFill>
                <a:effectLst/>
              </a:rPr>
              <a:t>Minh</a:t>
            </a:r>
            <a:r>
              <a:rPr lang="en-US" sz="2100" b="0" i="0" dirty="0">
                <a:solidFill>
                  <a:srgbClr val="242021"/>
                </a:solidFill>
                <a:effectLst/>
              </a:rPr>
              <a:t>: ... So, let’s meet in the afternoon then.</a:t>
            </a:r>
            <a:r>
              <a:rPr lang="en-US" sz="2100" dirty="0"/>
              <a:t> </a:t>
            </a:r>
          </a:p>
        </p:txBody>
      </p:sp>
      <p:pic>
        <p:nvPicPr>
          <p:cNvPr id="2" name="0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28585" y="13245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2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88585" y="1328388"/>
            <a:ext cx="768742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Read the conversation again and tick the appropriate box.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336EA9C8-C040-41D8-A450-F85D6218D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135703"/>
              </p:ext>
            </p:extLst>
          </p:nvPr>
        </p:nvGraphicFramePr>
        <p:xfrm>
          <a:off x="1078804" y="2240146"/>
          <a:ext cx="9809763" cy="37273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55901">
                  <a:extLst>
                    <a:ext uri="{9D8B030D-6E8A-4147-A177-3AD203B41FA5}">
                      <a16:colId xmlns:a16="http://schemas.microsoft.com/office/drawing/2014/main" val="879033425"/>
                    </a:ext>
                  </a:extLst>
                </a:gridCol>
                <a:gridCol w="1902633">
                  <a:extLst>
                    <a:ext uri="{9D8B030D-6E8A-4147-A177-3AD203B41FA5}">
                      <a16:colId xmlns:a16="http://schemas.microsoft.com/office/drawing/2014/main" val="1137353043"/>
                    </a:ext>
                  </a:extLst>
                </a:gridCol>
                <a:gridCol w="1851229">
                  <a:extLst>
                    <a:ext uri="{9D8B030D-6E8A-4147-A177-3AD203B41FA5}">
                      <a16:colId xmlns:a16="http://schemas.microsoft.com/office/drawing/2014/main" val="1069350663"/>
                    </a:ext>
                  </a:extLst>
                </a:gridCol>
              </a:tblGrid>
              <a:tr h="6212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Community activity</a:t>
                      </a:r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Minh’s club</a:t>
                      </a:r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Tom’s club</a:t>
                      </a:r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223861"/>
                  </a:ext>
                </a:extLst>
              </a:tr>
              <a:tr h="621231">
                <a:tc>
                  <a:txBody>
                    <a:bodyPr/>
                    <a:lstStyle/>
                    <a:p>
                      <a:r>
                        <a:rPr lang="en-US" sz="2400" dirty="0"/>
                        <a:t>1. picking up litter</a:t>
                      </a:r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285410"/>
                  </a:ext>
                </a:extLst>
              </a:tr>
              <a:tr h="621231">
                <a:tc>
                  <a:txBody>
                    <a:bodyPr/>
                    <a:lstStyle/>
                    <a:p>
                      <a:r>
                        <a:rPr lang="en-US" sz="2400" dirty="0"/>
                        <a:t>2. planting vegetables</a:t>
                      </a:r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424088"/>
                  </a:ext>
                </a:extLst>
              </a:tr>
              <a:tr h="621231">
                <a:tc>
                  <a:txBody>
                    <a:bodyPr/>
                    <a:lstStyle/>
                    <a:p>
                      <a:r>
                        <a:rPr lang="en-US" sz="2400" dirty="0"/>
                        <a:t>3. donating books</a:t>
                      </a:r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178348"/>
                  </a:ext>
                </a:extLst>
              </a:tr>
              <a:tr h="621231">
                <a:tc>
                  <a:txBody>
                    <a:bodyPr/>
                    <a:lstStyle/>
                    <a:p>
                      <a:r>
                        <a:rPr lang="en-US" sz="2400" dirty="0"/>
                        <a:t>4. donating vegetables</a:t>
                      </a:r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224885"/>
                  </a:ext>
                </a:extLst>
              </a:tr>
              <a:tr h="621231">
                <a:tc>
                  <a:txBody>
                    <a:bodyPr/>
                    <a:lstStyle/>
                    <a:p>
                      <a:r>
                        <a:rPr lang="en-US" sz="2400" dirty="0"/>
                        <a:t>5. </a:t>
                      </a:r>
                      <a:r>
                        <a:rPr lang="en-US" sz="2400"/>
                        <a:t>teaching English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4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411285"/>
                  </a:ext>
                </a:extLst>
              </a:tr>
            </a:tbl>
          </a:graphicData>
        </a:graphic>
      </p:graphicFrame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8D745C6C-E200-494B-8744-17E2E40608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5895" y="2856790"/>
            <a:ext cx="572210" cy="572210"/>
          </a:xfrm>
          <a:prstGeom prst="rect">
            <a:avLst/>
          </a:prstGeom>
        </p:spPr>
      </p:pic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672DBF6C-61C8-42BF-9FA3-D24256E73E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5895" y="3529632"/>
            <a:ext cx="572210" cy="572210"/>
          </a:xfrm>
          <a:prstGeom prst="rect">
            <a:avLst/>
          </a:prstGeom>
        </p:spPr>
      </p:pic>
      <p:pic>
        <p:nvPicPr>
          <p:cNvPr id="19" name="Graphic 18" descr="Checkmark with solid fill">
            <a:extLst>
              <a:ext uri="{FF2B5EF4-FFF2-40B4-BE49-F238E27FC236}">
                <a16:creationId xmlns:a16="http://schemas.microsoft.com/office/drawing/2014/main" id="{3BECFC6B-963A-4AF8-B4BF-6296C708F3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5895" y="4774684"/>
            <a:ext cx="572210" cy="572210"/>
          </a:xfrm>
          <a:prstGeom prst="rect">
            <a:avLst/>
          </a:prstGeom>
        </p:spPr>
      </p:pic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202ECE30-9A4F-491E-8050-E63BDF90E0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0056" y="4136098"/>
            <a:ext cx="572210" cy="572210"/>
          </a:xfrm>
          <a:prstGeom prst="rect">
            <a:avLst/>
          </a:prstGeom>
        </p:spPr>
      </p:pic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32884D8F-04A2-49AB-B8CB-5832990A97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0056" y="5346894"/>
            <a:ext cx="572210" cy="57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5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75834" y="1338896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the phrases under the pictures with the verbs below.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46A3D0-D1E2-4E65-BCCB-BF32391E5194}"/>
              </a:ext>
            </a:extLst>
          </p:cNvPr>
          <p:cNvSpPr txBox="1"/>
          <p:nvPr/>
        </p:nvSpPr>
        <p:spPr>
          <a:xfrm>
            <a:off x="1981788" y="1968464"/>
            <a:ext cx="8116613" cy="461665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/>
              <a:t>pick up		clean		donate		recycle		help  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C74C3C-513A-4FC9-BBB3-5BFB3586ABBC}"/>
              </a:ext>
            </a:extLst>
          </p:cNvPr>
          <p:cNvSpPr txBox="1"/>
          <p:nvPr/>
        </p:nvSpPr>
        <p:spPr>
          <a:xfrm>
            <a:off x="626114" y="5704331"/>
            <a:ext cx="448789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i="0" dirty="0">
                <a:solidFill>
                  <a:srgbClr val="F26548"/>
                </a:solidFill>
                <a:effectLst/>
              </a:rPr>
              <a:t>1</a:t>
            </a:r>
            <a:r>
              <a:rPr lang="en-US" sz="2600" b="1" i="0">
                <a:solidFill>
                  <a:srgbClr val="F26548"/>
                </a:solidFill>
                <a:effectLst/>
              </a:rPr>
              <a:t>. </a:t>
            </a:r>
            <a:r>
              <a:rPr lang="en-US" sz="2600" b="0" i="0">
                <a:solidFill>
                  <a:srgbClr val="949599"/>
                </a:solidFill>
                <a:effectLst/>
              </a:rPr>
              <a:t>________ </a:t>
            </a:r>
            <a:r>
              <a:rPr lang="en-US" sz="2600" b="0" i="0" dirty="0">
                <a:solidFill>
                  <a:srgbClr val="242021"/>
                </a:solidFill>
                <a:effectLst/>
              </a:rPr>
              <a:t>litter</a:t>
            </a:r>
            <a:r>
              <a:rPr lang="en-US" sz="2600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F1F3CC-B829-4711-AC99-A059FD50060B}"/>
              </a:ext>
            </a:extLst>
          </p:cNvPr>
          <p:cNvSpPr txBox="1"/>
          <p:nvPr/>
        </p:nvSpPr>
        <p:spPr>
          <a:xfrm>
            <a:off x="4118991" y="5720263"/>
            <a:ext cx="418721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i="0" dirty="0">
                <a:solidFill>
                  <a:srgbClr val="F26548"/>
                </a:solidFill>
                <a:effectLst/>
              </a:rPr>
              <a:t>2</a:t>
            </a:r>
            <a:r>
              <a:rPr lang="en-US" sz="2600" b="1" i="0">
                <a:solidFill>
                  <a:srgbClr val="F26548"/>
                </a:solidFill>
                <a:effectLst/>
              </a:rPr>
              <a:t>. </a:t>
            </a:r>
            <a:r>
              <a:rPr lang="en-US" sz="2600" b="0" i="0">
                <a:solidFill>
                  <a:srgbClr val="949599"/>
                </a:solidFill>
                <a:effectLst/>
              </a:rPr>
              <a:t>______ </a:t>
            </a:r>
            <a:r>
              <a:rPr lang="en-US" sz="2600" b="0" i="0" dirty="0">
                <a:solidFill>
                  <a:srgbClr val="242021"/>
                </a:solidFill>
                <a:effectLst/>
              </a:rPr>
              <a:t>homeless children</a:t>
            </a:r>
            <a:r>
              <a:rPr lang="en-US" sz="26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D200BE-A9D8-4DD9-A53A-D8A9ECFA1DEA}"/>
              </a:ext>
            </a:extLst>
          </p:cNvPr>
          <p:cNvSpPr txBox="1"/>
          <p:nvPr/>
        </p:nvSpPr>
        <p:spPr>
          <a:xfrm>
            <a:off x="7975508" y="5720263"/>
            <a:ext cx="412704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i="0" dirty="0">
                <a:solidFill>
                  <a:srgbClr val="F26548"/>
                </a:solidFill>
                <a:effectLst/>
              </a:rPr>
              <a:t>3</a:t>
            </a:r>
            <a:r>
              <a:rPr lang="en-US" sz="2600" b="1" i="0">
                <a:solidFill>
                  <a:srgbClr val="F26548"/>
                </a:solidFill>
                <a:effectLst/>
              </a:rPr>
              <a:t>. </a:t>
            </a:r>
            <a:r>
              <a:rPr lang="en-US" sz="2600" b="0" i="0">
                <a:solidFill>
                  <a:srgbClr val="949599"/>
                </a:solidFill>
                <a:effectLst/>
              </a:rPr>
              <a:t>_______ </a:t>
            </a:r>
            <a:r>
              <a:rPr lang="en-US" sz="2600" b="0" i="0" dirty="0">
                <a:solidFill>
                  <a:srgbClr val="242021"/>
                </a:solidFill>
                <a:effectLst/>
              </a:rPr>
              <a:t>plastic bottles</a:t>
            </a:r>
            <a:r>
              <a:rPr lang="en-US" sz="2600" dirty="0"/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DED0FC-3853-409A-9D77-2C0FF218F983}"/>
              </a:ext>
            </a:extLst>
          </p:cNvPr>
          <p:cNvSpPr txBox="1"/>
          <p:nvPr/>
        </p:nvSpPr>
        <p:spPr>
          <a:xfrm>
            <a:off x="1085845" y="5666130"/>
            <a:ext cx="137698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</a:rPr>
              <a:t>pick 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B00F91-96D3-4383-B518-CD7FC1F337AE}"/>
              </a:ext>
            </a:extLst>
          </p:cNvPr>
          <p:cNvSpPr txBox="1"/>
          <p:nvPr/>
        </p:nvSpPr>
        <p:spPr>
          <a:xfrm>
            <a:off x="4687466" y="5704330"/>
            <a:ext cx="99481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</a:rPr>
              <a:t>help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CC7E56-CA6D-4BAC-9A10-348E9D9E0D47}"/>
              </a:ext>
            </a:extLst>
          </p:cNvPr>
          <p:cNvSpPr txBox="1"/>
          <p:nvPr/>
        </p:nvSpPr>
        <p:spPr>
          <a:xfrm>
            <a:off x="8656734" y="5685247"/>
            <a:ext cx="12944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</a:rPr>
              <a:t>recycle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67" y="3128372"/>
            <a:ext cx="3386676" cy="22411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349" y="3128372"/>
            <a:ext cx="3062097" cy="22411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7365" y="3128372"/>
            <a:ext cx="3355876" cy="224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75834" y="1338896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the phrases under the pictures with the verbs below.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46A3D0-D1E2-4E65-BCCB-BF32391E5194}"/>
              </a:ext>
            </a:extLst>
          </p:cNvPr>
          <p:cNvSpPr txBox="1"/>
          <p:nvPr/>
        </p:nvSpPr>
        <p:spPr>
          <a:xfrm>
            <a:off x="1981788" y="1968464"/>
            <a:ext cx="8116613" cy="461665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/>
              <a:t>pick up		clean		donate		recycle		help  </a:t>
            </a:r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B7309B-2D2C-441D-97F8-CB2C8C0F4036}"/>
              </a:ext>
            </a:extLst>
          </p:cNvPr>
          <p:cNvSpPr txBox="1"/>
          <p:nvPr/>
        </p:nvSpPr>
        <p:spPr>
          <a:xfrm>
            <a:off x="1336048" y="5593469"/>
            <a:ext cx="3447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26548"/>
                </a:solidFill>
                <a:effectLst/>
              </a:rPr>
              <a:t>4</a:t>
            </a:r>
            <a:r>
              <a:rPr lang="en-US" sz="2800" b="1" i="0">
                <a:solidFill>
                  <a:srgbClr val="F26548"/>
                </a:solidFill>
                <a:effectLst/>
              </a:rPr>
              <a:t>. </a:t>
            </a:r>
            <a:r>
              <a:rPr lang="en-US" sz="2800" b="0" i="0">
                <a:solidFill>
                  <a:srgbClr val="949599"/>
                </a:solidFill>
                <a:effectLst/>
              </a:rPr>
              <a:t>_________ </a:t>
            </a:r>
            <a:r>
              <a:rPr lang="en-US" sz="2800" b="0" i="0" dirty="0">
                <a:solidFill>
                  <a:srgbClr val="242021"/>
                </a:solidFill>
                <a:effectLst/>
              </a:rPr>
              <a:t>clothes</a:t>
            </a:r>
            <a:r>
              <a:rPr lang="en-US" sz="2800" dirty="0"/>
              <a:t>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98004C-8EE8-4A95-A988-19A5527983BB}"/>
              </a:ext>
            </a:extLst>
          </p:cNvPr>
          <p:cNvSpPr txBox="1"/>
          <p:nvPr/>
        </p:nvSpPr>
        <p:spPr>
          <a:xfrm>
            <a:off x="6483491" y="5655794"/>
            <a:ext cx="5133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F26548"/>
                </a:solidFill>
                <a:effectLst/>
                <a:latin typeface="ChronicaPro-Bold"/>
              </a:rPr>
              <a:t>5</a:t>
            </a:r>
            <a:r>
              <a:rPr lang="en-US" sz="2400" b="1" i="0">
                <a:solidFill>
                  <a:srgbClr val="F26548"/>
                </a:solidFill>
                <a:effectLst/>
                <a:latin typeface="ChronicaPro-Bold"/>
              </a:rPr>
              <a:t>. </a:t>
            </a:r>
            <a:r>
              <a:rPr lang="en-US" sz="2400" b="0" i="0">
                <a:solidFill>
                  <a:srgbClr val="949599"/>
                </a:solidFill>
                <a:effectLst/>
                <a:latin typeface="ChronicaPro-Book"/>
              </a:rPr>
              <a:t>________ </a:t>
            </a:r>
            <a:r>
              <a:rPr lang="en-US" sz="2400" b="0" i="0" dirty="0">
                <a:solidFill>
                  <a:srgbClr val="242021"/>
                </a:solidFill>
                <a:effectLst/>
                <a:latin typeface="ChronicaPro-Book"/>
              </a:rPr>
              <a:t>the playground</a:t>
            </a:r>
            <a:r>
              <a:rPr lang="en-US" sz="2400" dirty="0"/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FBC758-3121-40AD-8F5B-5CA2750E546E}"/>
              </a:ext>
            </a:extLst>
          </p:cNvPr>
          <p:cNvSpPr txBox="1"/>
          <p:nvPr/>
        </p:nvSpPr>
        <p:spPr>
          <a:xfrm>
            <a:off x="1843518" y="5573841"/>
            <a:ext cx="14014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donate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0278C4-C073-4DFF-BA2E-5B2EF60A6547}"/>
              </a:ext>
            </a:extLst>
          </p:cNvPr>
          <p:cNvSpPr txBox="1"/>
          <p:nvPr/>
        </p:nvSpPr>
        <p:spPr>
          <a:xfrm>
            <a:off x="7011174" y="5573841"/>
            <a:ext cx="1162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clean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851" y="3071668"/>
            <a:ext cx="3488022" cy="23499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0940" y="3016099"/>
            <a:ext cx="3567461" cy="240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6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86985" y="1331912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the sentences with the correct words or phrases below.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82F91C-C231-4E4B-9399-89C65FBB0A0C}"/>
              </a:ext>
            </a:extLst>
          </p:cNvPr>
          <p:cNvSpPr txBox="1"/>
          <p:nvPr/>
        </p:nvSpPr>
        <p:spPr>
          <a:xfrm>
            <a:off x="1438509" y="1914496"/>
            <a:ext cx="9433135" cy="461665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/>
              <a:t>old people	homeless children	planted              litter	        taught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2B6E71-64B2-40BF-9B52-0C78933CEF7E}"/>
              </a:ext>
            </a:extLst>
          </p:cNvPr>
          <p:cNvSpPr txBox="1"/>
          <p:nvPr/>
        </p:nvSpPr>
        <p:spPr>
          <a:xfrm>
            <a:off x="622402" y="2452035"/>
            <a:ext cx="1094719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i="0" dirty="0">
                <a:solidFill>
                  <a:srgbClr val="F26548"/>
                </a:solidFill>
                <a:effectLst/>
              </a:rPr>
              <a:t>1.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We collected clothes and gave them to </a:t>
            </a:r>
            <a:r>
              <a:rPr lang="en-US" sz="2400" b="0" i="0" dirty="0">
                <a:solidFill>
                  <a:srgbClr val="949599"/>
                </a:solidFill>
                <a:effectLst/>
              </a:rPr>
              <a:t>_________________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.</a:t>
            </a:r>
            <a:br>
              <a:rPr lang="en-US" sz="2400" b="0" i="0" dirty="0">
                <a:solidFill>
                  <a:srgbClr val="242021"/>
                </a:solidFill>
                <a:effectLst/>
              </a:rPr>
            </a:br>
            <a:r>
              <a:rPr lang="en-US" sz="2400" b="1" i="0" dirty="0">
                <a:solidFill>
                  <a:srgbClr val="F26548"/>
                </a:solidFill>
                <a:effectLst/>
              </a:rPr>
              <a:t>2.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Those students picked up all the </a:t>
            </a:r>
            <a:r>
              <a:rPr lang="en-US" sz="2400" b="0" i="0" dirty="0">
                <a:solidFill>
                  <a:srgbClr val="949599"/>
                </a:solidFill>
                <a:effectLst/>
              </a:rPr>
              <a:t>__________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on the street.</a:t>
            </a:r>
            <a:br>
              <a:rPr lang="en-US" sz="2400" b="0" i="0" dirty="0">
                <a:solidFill>
                  <a:srgbClr val="242021"/>
                </a:solidFill>
                <a:effectLst/>
              </a:rPr>
            </a:br>
            <a:r>
              <a:rPr lang="en-US" sz="2400" b="1" i="0" dirty="0">
                <a:solidFill>
                  <a:srgbClr val="F26548"/>
                </a:solidFill>
                <a:effectLst/>
              </a:rPr>
              <a:t>3.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We helped </a:t>
            </a:r>
            <a:r>
              <a:rPr lang="en-US" sz="2400" b="0" i="0" dirty="0">
                <a:solidFill>
                  <a:srgbClr val="949599"/>
                </a:solidFill>
                <a:effectLst/>
              </a:rPr>
              <a:t>____________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in the nursing home last Sunday.</a:t>
            </a:r>
            <a:br>
              <a:rPr lang="en-US" sz="2400" b="0" i="0" dirty="0">
                <a:solidFill>
                  <a:srgbClr val="242021"/>
                </a:solidFill>
                <a:effectLst/>
              </a:rPr>
            </a:br>
            <a:r>
              <a:rPr lang="en-US" sz="2400" b="1" i="0" dirty="0">
                <a:solidFill>
                  <a:srgbClr val="F26548"/>
                </a:solidFill>
                <a:effectLst/>
              </a:rPr>
              <a:t>4.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The club members </a:t>
            </a:r>
            <a:r>
              <a:rPr lang="en-US" sz="2400" b="0" i="0" dirty="0">
                <a:solidFill>
                  <a:srgbClr val="949599"/>
                </a:solidFill>
                <a:effectLst/>
              </a:rPr>
              <a:t>________ </a:t>
            </a:r>
            <a:r>
              <a:rPr lang="en-US" sz="2400" dirty="0" err="1">
                <a:solidFill>
                  <a:srgbClr val="242021"/>
                </a:solidFill>
              </a:rPr>
              <a:t>M</a:t>
            </a:r>
            <a:r>
              <a:rPr lang="en-US" sz="2400" b="0" i="0" dirty="0" err="1">
                <a:solidFill>
                  <a:srgbClr val="242021"/>
                </a:solidFill>
                <a:effectLst/>
              </a:rPr>
              <a:t>aths</a:t>
            </a:r>
            <a:r>
              <a:rPr lang="en-US" sz="2400" dirty="0">
                <a:solidFill>
                  <a:srgbClr val="242021"/>
                </a:solidFill>
              </a:rPr>
              <a:t>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to primary students during school holidays.</a:t>
            </a:r>
            <a:br>
              <a:rPr lang="en-US" sz="2400" b="0" i="0" dirty="0">
                <a:solidFill>
                  <a:srgbClr val="242021"/>
                </a:solidFill>
                <a:effectLst/>
              </a:rPr>
            </a:br>
            <a:r>
              <a:rPr lang="en-US" sz="2400" b="1" i="0" dirty="0">
                <a:solidFill>
                  <a:srgbClr val="F26548"/>
                </a:solidFill>
                <a:effectLst/>
              </a:rPr>
              <a:t>5.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We </a:t>
            </a:r>
            <a:r>
              <a:rPr lang="en-US" sz="2400" b="0" i="0" dirty="0">
                <a:solidFill>
                  <a:srgbClr val="949599"/>
                </a:solidFill>
                <a:effectLst/>
              </a:rPr>
              <a:t>__________ </a:t>
            </a:r>
            <a:r>
              <a:rPr lang="en-US" sz="2400" b="0" i="0" dirty="0">
                <a:solidFill>
                  <a:srgbClr val="242021"/>
                </a:solidFill>
                <a:effectLst/>
              </a:rPr>
              <a:t>a lot of trees in the park last summer.</a:t>
            </a:r>
            <a:r>
              <a:rPr lang="en-US" sz="24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60BE08-BA52-4908-A709-72DF96270ED1}"/>
              </a:ext>
            </a:extLst>
          </p:cNvPr>
          <p:cNvSpPr txBox="1"/>
          <p:nvPr/>
        </p:nvSpPr>
        <p:spPr>
          <a:xfrm>
            <a:off x="5917704" y="2692855"/>
            <a:ext cx="27120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homeless children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84696F-7C3F-446E-9786-057A0A26BE52}"/>
              </a:ext>
            </a:extLst>
          </p:cNvPr>
          <p:cNvSpPr txBox="1"/>
          <p:nvPr/>
        </p:nvSpPr>
        <p:spPr>
          <a:xfrm>
            <a:off x="5379514" y="3445657"/>
            <a:ext cx="1008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litter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268528-D828-46E9-942B-1F9BF5510B22}"/>
              </a:ext>
            </a:extLst>
          </p:cNvPr>
          <p:cNvSpPr txBox="1"/>
          <p:nvPr/>
        </p:nvSpPr>
        <p:spPr>
          <a:xfrm>
            <a:off x="2515470" y="4139687"/>
            <a:ext cx="1554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old people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60F290-5B09-49D4-AA44-EFB5F25A6F0B}"/>
              </a:ext>
            </a:extLst>
          </p:cNvPr>
          <p:cNvSpPr txBox="1"/>
          <p:nvPr/>
        </p:nvSpPr>
        <p:spPr>
          <a:xfrm>
            <a:off x="3457862" y="4926337"/>
            <a:ext cx="12246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taught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172ACF-FE86-40E4-8E49-A9892B523FC5}"/>
              </a:ext>
            </a:extLst>
          </p:cNvPr>
          <p:cNvSpPr txBox="1"/>
          <p:nvPr/>
        </p:nvSpPr>
        <p:spPr>
          <a:xfrm>
            <a:off x="1681482" y="5615465"/>
            <a:ext cx="11955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planted</a:t>
            </a:r>
          </a:p>
        </p:txBody>
      </p:sp>
    </p:spTree>
    <p:extLst>
      <p:ext uri="{BB962C8B-B14F-4D97-AF65-F5344CB8AC3E}">
        <p14:creationId xmlns:p14="http://schemas.microsoft.com/office/powerpoint/2010/main" val="214110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77906" y="1314062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/>
              <a:t>Game: Vocabulary Ping-pong</a:t>
            </a:r>
            <a:endParaRPr lang="en-US" sz="24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</a:p>
        </p:txBody>
      </p:sp>
      <p:pic>
        <p:nvPicPr>
          <p:cNvPr id="1026" name="Picture 2" descr="Ball games and sports | Baamboozle">
            <a:extLst>
              <a:ext uri="{FF2B5EF4-FFF2-40B4-BE49-F238E27FC236}">
                <a16:creationId xmlns:a16="http://schemas.microsoft.com/office/drawing/2014/main" id="{323A1CAF-D721-4D91-8F64-3451F709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504" y="1649700"/>
            <a:ext cx="5148257" cy="260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74BCE9-C5A7-42EA-958E-49E5B5110208}"/>
              </a:ext>
            </a:extLst>
          </p:cNvPr>
          <p:cNvSpPr txBox="1"/>
          <p:nvPr/>
        </p:nvSpPr>
        <p:spPr>
          <a:xfrm>
            <a:off x="628983" y="1978813"/>
            <a:ext cx="5053271" cy="2251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Work in two teams.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Team A provides a cue word.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Team B makes up a sentence with it.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Then switch roles.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0B8B02-D3FD-4E7E-9CCB-8F38E5D565EE}"/>
              </a:ext>
            </a:extLst>
          </p:cNvPr>
          <p:cNvSpPr txBox="1"/>
          <p:nvPr/>
        </p:nvSpPr>
        <p:spPr>
          <a:xfrm>
            <a:off x="4170556" y="3845272"/>
            <a:ext cx="82019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rgbClr val="4494D0"/>
                </a:solidFill>
                <a:effectLst/>
                <a:latin typeface="ChronicaPro-Medium"/>
              </a:rPr>
              <a:t>Example:</a:t>
            </a:r>
            <a:br>
              <a:rPr lang="en-US" sz="2400" b="0" i="1" dirty="0">
                <a:solidFill>
                  <a:srgbClr val="4494D0"/>
                </a:solidFill>
                <a:effectLst/>
                <a:latin typeface="ChronicaPro-Medium"/>
              </a:rPr>
            </a:br>
            <a:r>
              <a:rPr lang="en-US" sz="2400" b="0" i="1" dirty="0">
                <a:solidFill>
                  <a:srgbClr val="242021"/>
                </a:solidFill>
                <a:effectLst/>
                <a:latin typeface="ChronicaProMediumIt"/>
              </a:rPr>
              <a:t>Team A</a:t>
            </a:r>
            <a:r>
              <a:rPr lang="en-US" sz="2400" b="0" i="1">
                <a:solidFill>
                  <a:srgbClr val="242021"/>
                </a:solidFill>
                <a:effectLst/>
                <a:latin typeface="ChronicaProMediumIt"/>
              </a:rPr>
              <a:t>: </a:t>
            </a:r>
            <a:r>
              <a:rPr lang="en-US" sz="2400" b="1" i="1">
                <a:solidFill>
                  <a:schemeClr val="accent2"/>
                </a:solidFill>
                <a:effectLst/>
                <a:latin typeface="ChronicaPro-Book"/>
              </a:rPr>
              <a:t>Litter</a:t>
            </a:r>
            <a:br>
              <a:rPr lang="en-US" sz="2400" b="0" i="1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400" b="0" i="1" dirty="0">
                <a:solidFill>
                  <a:srgbClr val="242021"/>
                </a:solidFill>
                <a:effectLst/>
                <a:latin typeface="ChronicaProMediumIt"/>
              </a:rPr>
              <a:t>Team B: </a:t>
            </a:r>
            <a:r>
              <a:rPr lang="en-US" sz="2400" b="0" i="1" dirty="0">
                <a:solidFill>
                  <a:srgbClr val="242021"/>
                </a:solidFill>
                <a:effectLst/>
                <a:latin typeface="ChronicaPro-Book"/>
              </a:rPr>
              <a:t>We often pick up </a:t>
            </a:r>
            <a:r>
              <a:rPr lang="en-US" sz="2400" b="0" i="1" u="sng" dirty="0">
                <a:solidFill>
                  <a:srgbClr val="242021"/>
                </a:solidFill>
                <a:effectLst/>
                <a:latin typeface="ChronicaPro-Book"/>
              </a:rPr>
              <a:t>litter</a:t>
            </a:r>
            <a:r>
              <a:rPr lang="en-US" sz="2400" b="0" i="1" dirty="0">
                <a:solidFill>
                  <a:srgbClr val="242021"/>
                </a:solidFill>
                <a:effectLst/>
                <a:latin typeface="ChronicaPro-Book"/>
              </a:rPr>
              <a:t> in the park</a:t>
            </a:r>
            <a:r>
              <a:rPr lang="en-US" sz="2400" b="0" i="1">
                <a:solidFill>
                  <a:srgbClr val="242021"/>
                </a:solidFill>
                <a:effectLst/>
                <a:latin typeface="ChronicaPro-Book"/>
              </a:rPr>
              <a:t>. </a:t>
            </a:r>
            <a:r>
              <a:rPr lang="en-US" sz="2400" b="1" i="1" dirty="0">
                <a:solidFill>
                  <a:schemeClr val="accent2"/>
                </a:solidFill>
                <a:latin typeface="ChronicaPro-Book"/>
              </a:rPr>
              <a:t>T</a:t>
            </a:r>
            <a:r>
              <a:rPr lang="en-US" sz="2400" b="1" i="1">
                <a:solidFill>
                  <a:schemeClr val="accent2"/>
                </a:solidFill>
                <a:effectLst/>
                <a:latin typeface="ChronicaPro-Book"/>
              </a:rPr>
              <a:t>rees</a:t>
            </a:r>
            <a:br>
              <a:rPr lang="en-US" sz="2400" b="0" i="1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2400" b="0" i="1" dirty="0">
                <a:solidFill>
                  <a:srgbClr val="242021"/>
                </a:solidFill>
                <a:effectLst/>
                <a:latin typeface="ChronicaProMediumIt"/>
              </a:rPr>
              <a:t>Team A: </a:t>
            </a:r>
            <a:r>
              <a:rPr lang="en-US" sz="2400" b="0" i="1" dirty="0">
                <a:solidFill>
                  <a:srgbClr val="242021"/>
                </a:solidFill>
                <a:effectLst/>
                <a:latin typeface="ChronicaPro-Book"/>
              </a:rPr>
              <a:t>We plant </a:t>
            </a:r>
            <a:r>
              <a:rPr lang="en-US" sz="2400" b="0" i="1" u="sng" dirty="0">
                <a:solidFill>
                  <a:srgbClr val="242021"/>
                </a:solidFill>
                <a:effectLst/>
                <a:latin typeface="ChronicaPro-Book"/>
              </a:rPr>
              <a:t>trees</a:t>
            </a:r>
            <a:r>
              <a:rPr lang="en-US" sz="2400" b="0" i="1" dirty="0">
                <a:solidFill>
                  <a:srgbClr val="242021"/>
                </a:solidFill>
                <a:effectLst/>
                <a:latin typeface="ChronicaPro-Book"/>
              </a:rPr>
              <a:t> in our school every year. </a:t>
            </a:r>
            <a:r>
              <a:rPr lang="en-US" sz="2400" b="1" i="1" dirty="0">
                <a:solidFill>
                  <a:schemeClr val="accent2"/>
                </a:solidFill>
                <a:effectLst/>
                <a:latin typeface="ChronicaPro-Book"/>
              </a:rPr>
              <a:t>Book</a:t>
            </a:r>
          </a:p>
          <a:p>
            <a:pPr>
              <a:lnSpc>
                <a:spcPct val="150000"/>
              </a:lnSpc>
            </a:pPr>
            <a:r>
              <a:rPr lang="en-US" sz="2400" i="1" dirty="0"/>
              <a:t> </a:t>
            </a:r>
            <a:r>
              <a:rPr lang="en-US" sz="2400" b="0" i="1" dirty="0">
                <a:solidFill>
                  <a:srgbClr val="242021"/>
                </a:solidFill>
                <a:effectLst/>
                <a:latin typeface="ChronicaProMediumIt"/>
              </a:rPr>
              <a:t>Team A</a:t>
            </a:r>
            <a:r>
              <a:rPr lang="en-US" sz="2400" b="0" i="1">
                <a:solidFill>
                  <a:srgbClr val="242021"/>
                </a:solidFill>
                <a:effectLst/>
                <a:latin typeface="ChronicaProMediumIt"/>
              </a:rPr>
              <a:t>: 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62651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31589" y="1331912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WRAP-UP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5D3B7-A40A-4421-9C5F-777653C71BC7}"/>
              </a:ext>
            </a:extLst>
          </p:cNvPr>
          <p:cNvSpPr txBox="1"/>
          <p:nvPr/>
        </p:nvSpPr>
        <p:spPr>
          <a:xfrm>
            <a:off x="942235" y="2721209"/>
            <a:ext cx="97702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What have we learnt in this lesson?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identify the topic of the unit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use lexical items related to community activities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identify the language features that are covered in </a:t>
            </a:r>
            <a:r>
              <a:rPr lang="en-US" sz="2800"/>
              <a:t>the unit</a:t>
            </a:r>
            <a:endParaRPr lang="en-US" sz="2800" dirty="0"/>
          </a:p>
        </p:txBody>
      </p:sp>
      <p:pic>
        <p:nvPicPr>
          <p:cNvPr id="2050" name="Picture 2" descr="Recruiting Action Plan Wrap-Up – firecrackers">
            <a:extLst>
              <a:ext uri="{FF2B5EF4-FFF2-40B4-BE49-F238E27FC236}">
                <a16:creationId xmlns:a16="http://schemas.microsoft.com/office/drawing/2014/main" id="{FE7FA83B-BF66-4478-AC2F-3619125C5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588" y="1542274"/>
            <a:ext cx="3203942" cy="215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72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9944" y="1331913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3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4012" y="2187032"/>
            <a:ext cx="87184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Think about </a:t>
            </a:r>
            <a:r>
              <a:rPr lang="en-GB" sz="2800" dirty="0"/>
              <a:t>community activities that students can do (at least 3 activities)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Prepare for the Project lesson</a:t>
            </a:r>
          </a:p>
        </p:txBody>
      </p:sp>
    </p:spTree>
    <p:extLst>
      <p:ext uri="{BB962C8B-B14F-4D97-AF65-F5344CB8AC3E}">
        <p14:creationId xmlns:p14="http://schemas.microsoft.com/office/powerpoint/2010/main" val="387957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7553"/>
            <a:ext cx="9143999" cy="6839711"/>
          </a:xfrm>
        </p:spPr>
      </p:pic>
      <p:sp>
        <p:nvSpPr>
          <p:cNvPr id="3" name="Rectangle 2"/>
          <p:cNvSpPr/>
          <p:nvPr/>
        </p:nvSpPr>
        <p:spPr>
          <a:xfrm>
            <a:off x="2951748" y="59931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 err="1">
                <a:latin typeface="Calibri" panose="020F0502020204030204" pitchFamily="34" charset="0"/>
              </a:rPr>
              <a:t>Website</a:t>
            </a:r>
            <a:r>
              <a:rPr lang="en-GB" b="1">
                <a:latin typeface="Calibri" panose="020F0502020204030204" pitchFamily="34" charset="0"/>
              </a:rPr>
              <a:t>: </a:t>
            </a:r>
            <a:r>
              <a:rPr lang="en-GB" b="1" i="1">
                <a:latin typeface="Calibri" panose="020F0502020204030204" pitchFamily="34" charset="0"/>
              </a:rPr>
              <a:t>hoclieu.vn</a:t>
            </a:r>
            <a:endParaRPr lang="en-GB" dirty="0"/>
          </a:p>
          <a:p>
            <a:pPr algn="ctr"/>
            <a:r>
              <a:rPr lang="en-GB" b="1" dirty="0" err="1">
                <a:latin typeface="Calibri" panose="020F0502020204030204" pitchFamily="34" charset="0"/>
              </a:rPr>
              <a:t>Fanpage</a:t>
            </a:r>
            <a:r>
              <a:rPr lang="en-GB" b="1" dirty="0">
                <a:latin typeface="Calibri" panose="020F0502020204030204" pitchFamily="34" charset="0"/>
              </a:rPr>
              <a:t>: </a:t>
            </a:r>
            <a:r>
              <a:rPr lang="en-GB" b="1" i="1" dirty="0" err="1">
                <a:latin typeface="Calibri" panose="020F0502020204030204" pitchFamily="34" charset="0"/>
              </a:rPr>
              <a:t>facebook.com</a:t>
            </a:r>
            <a:r>
              <a:rPr lang="en-GB" b="1" i="1" dirty="0">
                <a:latin typeface="Calibri" panose="020F0502020204030204" pitchFamily="34" charset="0"/>
              </a:rPr>
              <a:t>/</a:t>
            </a:r>
            <a:r>
              <a:rPr lang="en-GB" b="1" i="1" dirty="0" err="1">
                <a:latin typeface="Calibri" panose="020F0502020204030204" pitchFamily="34" charset="0"/>
              </a:rPr>
              <a:t>www.tienganhglobalsuccess.vn</a:t>
            </a:r>
            <a:r>
              <a:rPr lang="en-GB" b="1" i="1">
                <a:latin typeface="Calibri" panose="020F0502020204030204" pitchFamily="34" charset="0"/>
              </a:rPr>
              <a:t>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792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2679</TotalTime>
  <Words>734</Words>
  <Application>Microsoft Office PowerPoint</Application>
  <PresentationFormat>Widescreen</PresentationFormat>
  <Paragraphs>128</Paragraphs>
  <Slides>19</Slides>
  <Notes>14</Notes>
  <HiddenSlides>0</HiddenSlides>
  <MMClips>9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.VnTimeH</vt:lpstr>
      <vt:lpstr>Arial</vt:lpstr>
      <vt:lpstr>Calibri</vt:lpstr>
      <vt:lpstr>Calibri Light</vt:lpstr>
      <vt:lpstr>ChronicaPro-Bold</vt:lpstr>
      <vt:lpstr>ChronicaPro-Book</vt:lpstr>
      <vt:lpstr>ChronicaPro-Medium</vt:lpstr>
      <vt:lpstr>ChronicaProMediumIt</vt:lpstr>
      <vt:lpstr>Myriad Pro</vt:lpstr>
      <vt:lpstr>Times New Roman</vt:lpstr>
      <vt:lpstr>Wingdings</vt:lpstr>
      <vt:lpstr>Office Theme</vt:lpstr>
      <vt:lpstr>CorelDRAW.Graphic.11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CMP</cp:lastModifiedBy>
  <cp:revision>141</cp:revision>
  <dcterms:created xsi:type="dcterms:W3CDTF">2020-12-09T02:04:09Z</dcterms:created>
  <dcterms:modified xsi:type="dcterms:W3CDTF">2025-05-17T02:13:21Z</dcterms:modified>
</cp:coreProperties>
</file>