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26"/>
  </p:notesMasterIdLst>
  <p:sldIdLst>
    <p:sldId id="311" r:id="rId3"/>
    <p:sldId id="291" r:id="rId4"/>
    <p:sldId id="258" r:id="rId5"/>
    <p:sldId id="279" r:id="rId6"/>
    <p:sldId id="280" r:id="rId7"/>
    <p:sldId id="281" r:id="rId8"/>
    <p:sldId id="282" r:id="rId9"/>
    <p:sldId id="283" r:id="rId10"/>
    <p:sldId id="257" r:id="rId11"/>
    <p:sldId id="276" r:id="rId12"/>
    <p:sldId id="277" r:id="rId13"/>
    <p:sldId id="285" r:id="rId14"/>
    <p:sldId id="261" r:id="rId15"/>
    <p:sldId id="284" r:id="rId16"/>
    <p:sldId id="260" r:id="rId17"/>
    <p:sldId id="286" r:id="rId18"/>
    <p:sldId id="287" r:id="rId19"/>
    <p:sldId id="288" r:id="rId20"/>
    <p:sldId id="292" r:id="rId21"/>
    <p:sldId id="293" r:id="rId22"/>
    <p:sldId id="271" r:id="rId23"/>
    <p:sldId id="290"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D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D266C0-F73B-45EB-8A78-CCB5A4969475}"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56249-511D-4BF4-B0CF-5E7A7B03DD21}" type="slidenum">
              <a:rPr lang="en-US" smtClean="0"/>
              <a:t>‹#›</a:t>
            </a:fld>
            <a:endParaRPr lang="en-US"/>
          </a:p>
        </p:txBody>
      </p:sp>
    </p:spTree>
    <p:extLst>
      <p:ext uri="{BB962C8B-B14F-4D97-AF65-F5344CB8AC3E}">
        <p14:creationId xmlns:p14="http://schemas.microsoft.com/office/powerpoint/2010/main" val="268905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2361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a:t> 0972115126</a:t>
            </a:r>
          </a:p>
          <a:p>
            <a:endParaRPr lang="en-US"/>
          </a:p>
        </p:txBody>
      </p:sp>
      <p:sp>
        <p:nvSpPr>
          <p:cNvPr id="4" name="Slide Number Placeholder 3"/>
          <p:cNvSpPr>
            <a:spLocks noGrp="1"/>
          </p:cNvSpPr>
          <p:nvPr>
            <p:ph type="sldNum" sz="quarter" idx="5"/>
          </p:nvPr>
        </p:nvSpPr>
        <p:spPr/>
        <p:txBody>
          <a:bodyPr/>
          <a:lstStyle/>
          <a:p>
            <a:fld id="{18C56249-511D-4BF4-B0CF-5E7A7B03DD21}" type="slidenum">
              <a:rPr lang="en-US" smtClean="0"/>
              <a:t>3</a:t>
            </a:fld>
            <a:endParaRPr lang="en-US"/>
          </a:p>
        </p:txBody>
      </p:sp>
    </p:spTree>
    <p:extLst>
      <p:ext uri="{BB962C8B-B14F-4D97-AF65-F5344CB8AC3E}">
        <p14:creationId xmlns:p14="http://schemas.microsoft.com/office/powerpoint/2010/main" val="3274771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18C56249-511D-4BF4-B0CF-5E7A7B03DD21}" type="slidenum">
              <a:rPr lang="en-US" smtClean="0"/>
              <a:t>23</a:t>
            </a:fld>
            <a:endParaRPr lang="en-US"/>
          </a:p>
        </p:txBody>
      </p:sp>
    </p:spTree>
    <p:extLst>
      <p:ext uri="{BB962C8B-B14F-4D97-AF65-F5344CB8AC3E}">
        <p14:creationId xmlns:p14="http://schemas.microsoft.com/office/powerpoint/2010/main" val="3179514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65532220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34665270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270733496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84057688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23172118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4208823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99046097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4644895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4699338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36166736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5/19/2025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6995257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E200363-7C94-4E36-8FB5-0E352645CA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9" name="图片 8">
            <a:extLst>
              <a:ext uri="{FF2B5EF4-FFF2-40B4-BE49-F238E27FC236}">
                <a16:creationId xmlns:a16="http://schemas.microsoft.com/office/drawing/2014/main" id="{B4E77426-1DDD-4F81-95DE-5A7062A9AF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sp>
        <p:nvSpPr>
          <p:cNvPr id="11" name="矩形: 圆角 10">
            <a:extLst>
              <a:ext uri="{FF2B5EF4-FFF2-40B4-BE49-F238E27FC236}">
                <a16:creationId xmlns:a16="http://schemas.microsoft.com/office/drawing/2014/main" id="{EAAEC667-B4D8-448E-A070-D30133DE6F84}"/>
              </a:ext>
            </a:extLst>
          </p:cNvPr>
          <p:cNvSpPr/>
          <p:nvPr userDrawn="1"/>
        </p:nvSpPr>
        <p:spPr>
          <a:xfrm>
            <a:off x="304800" y="342900"/>
            <a:ext cx="11544300" cy="6223000"/>
          </a:xfrm>
          <a:prstGeom prst="roundRect">
            <a:avLst>
              <a:gd name="adj" fmla="val 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7207371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E200363-7C94-4E36-8FB5-0E352645CA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9" name="图片 8">
            <a:extLst>
              <a:ext uri="{FF2B5EF4-FFF2-40B4-BE49-F238E27FC236}">
                <a16:creationId xmlns:a16="http://schemas.microsoft.com/office/drawing/2014/main" id="{B4E77426-1DDD-4F81-95DE-5A7062A9AF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sp>
        <p:nvSpPr>
          <p:cNvPr id="11" name="矩形: 圆角 10">
            <a:extLst>
              <a:ext uri="{FF2B5EF4-FFF2-40B4-BE49-F238E27FC236}">
                <a16:creationId xmlns:a16="http://schemas.microsoft.com/office/drawing/2014/main" id="{EAAEC667-B4D8-448E-A070-D30133DE6F84}"/>
              </a:ext>
            </a:extLst>
          </p:cNvPr>
          <p:cNvSpPr/>
          <p:nvPr userDrawn="1"/>
        </p:nvSpPr>
        <p:spPr>
          <a:xfrm>
            <a:off x="304800" y="342900"/>
            <a:ext cx="11544300" cy="6223000"/>
          </a:xfrm>
          <a:prstGeom prst="roundRect">
            <a:avLst>
              <a:gd name="adj" fmla="val 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9854702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colorTemperature colorTemp="7200"/>
                    </a14:imgEffect>
                    <a14:imgEffect>
                      <a14:saturation sat="400000"/>
                    </a14:imgEffect>
                  </a14:imgLayer>
                </a14:imgProps>
              </a:ext>
            </a:extLst>
          </a:blip>
          <a:stretch>
            <a:fillRect/>
          </a:stretch>
        </p:blipFill>
        <p:spPr>
          <a:xfrm>
            <a:off x="-2977" y="0"/>
            <a:ext cx="12197954" cy="6858000"/>
          </a:xfrm>
          <a:prstGeom prst="rect">
            <a:avLst/>
          </a:prstGeom>
        </p:spPr>
      </p:pic>
      <p:sp>
        <p:nvSpPr>
          <p:cNvPr id="7" name="Rectangle 6"/>
          <p:cNvSpPr/>
          <p:nvPr userDrawn="1"/>
        </p:nvSpPr>
        <p:spPr>
          <a:xfrm>
            <a:off x="298938" y="246185"/>
            <a:ext cx="11588262" cy="640080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0000000我图PPT\03.20\亲子乐园\34.png"/>
          <p:cNvPicPr>
            <a:picLocks noChangeAspect="1" noChangeArrowheads="1"/>
          </p:cNvPicPr>
          <p:nvPr userDrawn="1"/>
        </p:nvPicPr>
        <p:blipFill>
          <a:blip r:embed="rId4">
            <a:extLst>
              <a:ext uri="{BEBA8EAE-BF5A-486C-A8C5-ECC9F3942E4B}">
                <a14:imgProps xmlns:a14="http://schemas.microsoft.com/office/drawing/2010/main">
                  <a14:imgLayer r:embed="rId5">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990" y="5134708"/>
            <a:ext cx="12194117" cy="241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74322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3" name="图片 2" descr="电脑合成图&#10;&#10;中度可信度描述已自动生成">
            <a:extLst>
              <a:ext uri="{FF2B5EF4-FFF2-40B4-BE49-F238E27FC236}">
                <a16:creationId xmlns:a16="http://schemas.microsoft.com/office/drawing/2014/main" id="{38D3B090-BD1B-188E-C7D5-348C634DC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182" y="508000"/>
            <a:ext cx="11631636" cy="5919255"/>
          </a:xfrm>
          <a:prstGeom prst="rect">
            <a:avLst/>
          </a:prstGeom>
        </p:spPr>
      </p:pic>
    </p:spTree>
    <p:extLst>
      <p:ext uri="{BB962C8B-B14F-4D97-AF65-F5344CB8AC3E}">
        <p14:creationId xmlns:p14="http://schemas.microsoft.com/office/powerpoint/2010/main" val="23586733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B9B79B-378A-4B43-ABE8-12C910C011DE}"/>
              </a:ext>
            </a:extLst>
          </p:cNvPr>
          <p:cNvPicPr>
            <a:picLocks noChangeAspect="1"/>
          </p:cNvPicPr>
          <p:nvPr userDrawn="1"/>
        </p:nvPicPr>
        <p:blipFill>
          <a:blip r:embed="rId2"/>
          <a:stretch>
            <a:fillRect/>
          </a:stretch>
        </p:blipFill>
        <p:spPr>
          <a:xfrm>
            <a:off x="-616299" y="-895350"/>
            <a:ext cx="13815206" cy="8362950"/>
          </a:xfrm>
          <a:prstGeom prst="rect">
            <a:avLst/>
          </a:prstGeom>
        </p:spPr>
      </p:pic>
    </p:spTree>
    <p:extLst>
      <p:ext uri="{BB962C8B-B14F-4D97-AF65-F5344CB8AC3E}">
        <p14:creationId xmlns:p14="http://schemas.microsoft.com/office/powerpoint/2010/main" val="3699652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D11014-B856-42BC-BBF2-CA7B352345E6}"/>
              </a:ext>
            </a:extLst>
          </p:cNvPr>
          <p:cNvPicPr>
            <a:picLocks noChangeAspect="1"/>
          </p:cNvPicPr>
          <p:nvPr userDrawn="1"/>
        </p:nvPicPr>
        <p:blipFill>
          <a:blip r:embed="rId2"/>
          <a:stretch>
            <a:fillRect/>
          </a:stretch>
        </p:blipFill>
        <p:spPr>
          <a:xfrm>
            <a:off x="-617584" y="-647700"/>
            <a:ext cx="13493113" cy="8362950"/>
          </a:xfrm>
          <a:prstGeom prst="rect">
            <a:avLst/>
          </a:prstGeom>
        </p:spPr>
      </p:pic>
    </p:spTree>
    <p:extLst>
      <p:ext uri="{BB962C8B-B14F-4D97-AF65-F5344CB8AC3E}">
        <p14:creationId xmlns:p14="http://schemas.microsoft.com/office/powerpoint/2010/main" val="173276102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AE2FCB-B0B6-4D13-ABA8-E15BF4E80F88}"/>
              </a:ext>
            </a:extLst>
          </p:cNvPr>
          <p:cNvPicPr>
            <a:picLocks noChangeAspect="1"/>
          </p:cNvPicPr>
          <p:nvPr userDrawn="1"/>
        </p:nvPicPr>
        <p:blipFill>
          <a:blip r:embed="rId2"/>
          <a:stretch>
            <a:fillRect/>
          </a:stretch>
        </p:blipFill>
        <p:spPr>
          <a:xfrm>
            <a:off x="-636634" y="-704850"/>
            <a:ext cx="13457284" cy="8340744"/>
          </a:xfrm>
          <a:prstGeom prst="rect">
            <a:avLst/>
          </a:prstGeom>
        </p:spPr>
      </p:pic>
    </p:spTree>
    <p:extLst>
      <p:ext uri="{BB962C8B-B14F-4D97-AF65-F5344CB8AC3E}">
        <p14:creationId xmlns:p14="http://schemas.microsoft.com/office/powerpoint/2010/main" val="18539634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white circle with leaves and blue text&#10;&#10;Description automatically generated">
            <a:extLst>
              <a:ext uri="{FF2B5EF4-FFF2-40B4-BE49-F238E27FC236}">
                <a16:creationId xmlns:a16="http://schemas.microsoft.com/office/drawing/2014/main" id="{1D0682BD-E4E4-9576-D9F8-C584F9F7C01B}"/>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617483" y="171057"/>
            <a:ext cx="1365512" cy="1365512"/>
          </a:xfrm>
          <a:prstGeom prst="rect">
            <a:avLst/>
          </a:prstGeom>
        </p:spPr>
      </p:pic>
    </p:spTree>
    <p:extLst>
      <p:ext uri="{BB962C8B-B14F-4D97-AF65-F5344CB8AC3E}">
        <p14:creationId xmlns:p14="http://schemas.microsoft.com/office/powerpoint/2010/main" val="2291428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6" r:id="rId14"/>
    <p:sldLayoutId id="2147483681" r:id="rId15"/>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18045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slide" Target="slide9.xml"/><Relationship Id="rId2" Type="http://schemas.openxmlformats.org/officeDocument/2006/relationships/slide" Target="slide6.xml"/><Relationship Id="rId1" Type="http://schemas.openxmlformats.org/officeDocument/2006/relationships/slideLayout" Target="../slideLayouts/slideLayout16.xml"/><Relationship Id="rId6" Type="http://schemas.openxmlformats.org/officeDocument/2006/relationships/image" Target="../media/image25.png"/><Relationship Id="rId5" Type="http://schemas.openxmlformats.org/officeDocument/2006/relationships/slide" Target="slide8.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17.xml"/><Relationship Id="rId5" Type="http://schemas.openxmlformats.org/officeDocument/2006/relationships/slide" Target="slide5.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17.xml"/><Relationship Id="rId5" Type="http://schemas.openxmlformats.org/officeDocument/2006/relationships/image" Target="../media/image26.pn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17.xml"/><Relationship Id="rId5" Type="http://schemas.openxmlformats.org/officeDocument/2006/relationships/image" Target="../media/image26.png"/><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9.png"/><Relationship Id="rId7"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9.png"/><Relationship Id="rId10" Type="http://schemas.microsoft.com/office/2007/relationships/hdphoto" Target="../media/hdphoto4.wdp"/><Relationship Id="rId4" Type="http://schemas.openxmlformats.org/officeDocument/2006/relationships/image" Target="../media/image27.pn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id="{DD310B36-59A5-DCC5-8B75-27292A8E5A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407"/>
          <a:stretch/>
        </p:blipFill>
        <p:spPr>
          <a:xfrm>
            <a:off x="-1" y="-5108"/>
            <a:ext cx="12192001" cy="6863107"/>
          </a:xfrm>
          <a:prstGeom prst="rect">
            <a:avLst/>
          </a:prstGeom>
        </p:spPr>
      </p:pic>
      <p:pic>
        <p:nvPicPr>
          <p:cNvPr id="48" name="图片 47">
            <a:extLst>
              <a:ext uri="{FF2B5EF4-FFF2-40B4-BE49-F238E27FC236}">
                <a16:creationId xmlns:a16="http://schemas.microsoft.com/office/drawing/2014/main" id="{B830F8C0-C741-763E-9EA0-4E7515AE1A68}"/>
              </a:ext>
            </a:extLst>
          </p:cNvPr>
          <p:cNvPicPr>
            <a:picLocks noChangeAspect="1"/>
          </p:cNvPicPr>
          <p:nvPr/>
        </p:nvPicPr>
        <p:blipFill rotWithShape="1">
          <a:blip r:embed="rId4"/>
          <a:srcRect l="9484" t="11959" r="11818"/>
          <a:stretch/>
        </p:blipFill>
        <p:spPr>
          <a:xfrm>
            <a:off x="810771" y="-103140"/>
            <a:ext cx="11350894" cy="6628580"/>
          </a:xfrm>
          <a:prstGeom prst="rect">
            <a:avLst/>
          </a:prstGeom>
        </p:spPr>
      </p:pic>
      <p:pic>
        <p:nvPicPr>
          <p:cNvPr id="54" name="图片 53">
            <a:extLst>
              <a:ext uri="{FF2B5EF4-FFF2-40B4-BE49-F238E27FC236}">
                <a16:creationId xmlns:a16="http://schemas.microsoft.com/office/drawing/2014/main" id="{9F6D768A-BF3F-D1AA-1652-D36EFC8D80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5625" y="4151447"/>
            <a:ext cx="4059807" cy="4059807"/>
          </a:xfrm>
          <a:prstGeom prst="rect">
            <a:avLst/>
          </a:prstGeom>
        </p:spPr>
      </p:pic>
      <p:pic>
        <p:nvPicPr>
          <p:cNvPr id="56" name="图片 55">
            <a:extLst>
              <a:ext uri="{FF2B5EF4-FFF2-40B4-BE49-F238E27FC236}">
                <a16:creationId xmlns:a16="http://schemas.microsoft.com/office/drawing/2014/main" id="{FC252311-5B28-D452-D611-B7EF425834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014260">
            <a:off x="-205060" y="-280201"/>
            <a:ext cx="4619311" cy="4619311"/>
          </a:xfrm>
          <a:prstGeom prst="rect">
            <a:avLst/>
          </a:prstGeom>
        </p:spPr>
      </p:pic>
      <p:pic>
        <p:nvPicPr>
          <p:cNvPr id="62" name="图片 61">
            <a:extLst>
              <a:ext uri="{FF2B5EF4-FFF2-40B4-BE49-F238E27FC236}">
                <a16:creationId xmlns:a16="http://schemas.microsoft.com/office/drawing/2014/main" id="{1EE7C8CB-BDA3-BE81-B6C5-2E1D69EBB696}"/>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colorTemperature colorTemp="11200"/>
                    </a14:imgEffect>
                    <a14:imgEffect>
                      <a14:brightnessContrast bright="20000"/>
                    </a14:imgEffect>
                  </a14:imgLayer>
                </a14:imgProps>
              </a:ext>
              <a:ext uri="{28A0092B-C50C-407E-A947-70E740481C1C}">
                <a14:useLocalDpi xmlns:a14="http://schemas.microsoft.com/office/drawing/2010/main" val="0"/>
              </a:ext>
            </a:extLst>
          </a:blip>
          <a:srcRect l="3274" t="5212" r="63318" b="67851"/>
          <a:stretch/>
        </p:blipFill>
        <p:spPr>
          <a:xfrm>
            <a:off x="5040303" y="5428702"/>
            <a:ext cx="1376878" cy="1110160"/>
          </a:xfrm>
          <a:prstGeom prst="rect">
            <a:avLst/>
          </a:prstGeom>
        </p:spPr>
      </p:pic>
      <p:grpSp>
        <p:nvGrpSpPr>
          <p:cNvPr id="66" name="组合 65">
            <a:extLst>
              <a:ext uri="{FF2B5EF4-FFF2-40B4-BE49-F238E27FC236}">
                <a16:creationId xmlns:a16="http://schemas.microsoft.com/office/drawing/2014/main" id="{B1EAD35E-A6A9-1409-C3E1-5FAE61B5ACF3}"/>
              </a:ext>
            </a:extLst>
          </p:cNvPr>
          <p:cNvGrpSpPr/>
          <p:nvPr/>
        </p:nvGrpSpPr>
        <p:grpSpPr>
          <a:xfrm>
            <a:off x="8770887" y="3492194"/>
            <a:ext cx="3984357" cy="3463837"/>
            <a:chOff x="8236467" y="3278909"/>
            <a:chExt cx="3984357" cy="3463837"/>
          </a:xfrm>
        </p:grpSpPr>
        <p:pic>
          <p:nvPicPr>
            <p:cNvPr id="65" name="图片 64">
              <a:extLst>
                <a:ext uri="{FF2B5EF4-FFF2-40B4-BE49-F238E27FC236}">
                  <a16:creationId xmlns:a16="http://schemas.microsoft.com/office/drawing/2014/main" id="{770CB4B2-3A9C-E7EB-E8E7-36A5EE93DCC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384052" y="3278909"/>
              <a:ext cx="2836772" cy="2836772"/>
            </a:xfrm>
            <a:prstGeom prst="rect">
              <a:avLst/>
            </a:prstGeom>
          </p:spPr>
        </p:pic>
        <p:pic>
          <p:nvPicPr>
            <p:cNvPr id="7" name="图片 6">
              <a:extLst>
                <a:ext uri="{FF2B5EF4-FFF2-40B4-BE49-F238E27FC236}">
                  <a16:creationId xmlns:a16="http://schemas.microsoft.com/office/drawing/2014/main" id="{67476EE9-09E3-ED15-5951-44DCF49E449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36467" y="5043319"/>
              <a:ext cx="3395458" cy="1699427"/>
            </a:xfrm>
            <a:prstGeom prst="rect">
              <a:avLst/>
            </a:prstGeom>
          </p:spPr>
        </p:pic>
      </p:grpSp>
      <p:pic>
        <p:nvPicPr>
          <p:cNvPr id="21" name="图片 20">
            <a:extLst>
              <a:ext uri="{FF2B5EF4-FFF2-40B4-BE49-F238E27FC236}">
                <a16:creationId xmlns:a16="http://schemas.microsoft.com/office/drawing/2014/main" id="{7E96C052-9917-2FE7-A31E-3EC932B0F61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219557" y="2846098"/>
            <a:ext cx="3161336" cy="3161336"/>
          </a:xfrm>
          <a:prstGeom prst="rect">
            <a:avLst/>
          </a:prstGeom>
          <a:effectLst>
            <a:outerShdw blurRad="76200" dir="13500000" sy="23000" kx="1200000" algn="br" rotWithShape="0">
              <a:prstClr val="black">
                <a:alpha val="20000"/>
              </a:prstClr>
            </a:outerShdw>
          </a:effectLst>
        </p:spPr>
      </p:pic>
      <p:sp>
        <p:nvSpPr>
          <p:cNvPr id="2" name="Rectangle 1">
            <a:extLst>
              <a:ext uri="{FF2B5EF4-FFF2-40B4-BE49-F238E27FC236}">
                <a16:creationId xmlns:a16="http://schemas.microsoft.com/office/drawing/2014/main" id="{94DF084C-53BE-E23F-BF5D-B1511DF12A67}"/>
              </a:ext>
            </a:extLst>
          </p:cNvPr>
          <p:cNvSpPr/>
          <p:nvPr/>
        </p:nvSpPr>
        <p:spPr>
          <a:xfrm>
            <a:off x="524656" y="1664015"/>
            <a:ext cx="10532353" cy="4154984"/>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defTabSz="609630"/>
            <a:r>
              <a:rPr lang="en-US" sz="6600" b="1" dirty="0">
                <a:ln/>
                <a:solidFill>
                  <a:srgbClr val="FF0000"/>
                </a:solidFill>
                <a:effectLst>
                  <a:outerShdw blurRad="63500" sx="102000" sy="102000" algn="ctr" rotWithShape="0">
                    <a:prstClr val="black">
                      <a:alpha val="40000"/>
                    </a:prstClr>
                  </a:outerShdw>
                </a:effectLst>
                <a:latin typeface="Cascadia Code Light" panose="020B0609020000020004" pitchFamily="49" charset="0"/>
                <a:ea typeface="Cascadia Code Light" panose="020B0609020000020004" pitchFamily="49" charset="0"/>
                <a:cs typeface="Cascadia Code Light" panose="020B0609020000020004" pitchFamily="49" charset="0"/>
              </a:rPr>
              <a:t>CHÀO MỪNG QUÝ CÔ ĐẾN DỰ GIỜ LỚP 4/2</a:t>
            </a:r>
          </a:p>
          <a:p>
            <a:pPr algn="ctr" defTabSz="609630"/>
            <a:endParaRPr lang="en-US" sz="6600" b="1" dirty="0">
              <a:ln/>
              <a:solidFill>
                <a:srgbClr val="FF0000"/>
              </a:solidFill>
              <a:effectLst>
                <a:outerShdw blurRad="63500" sx="102000" sy="102000" algn="ctr" rotWithShape="0">
                  <a:prstClr val="black">
                    <a:alpha val="40000"/>
                  </a:prstClr>
                </a:outerShdw>
              </a:effectLst>
              <a:latin typeface="Cascadia Code Light" panose="020B0609020000020004" pitchFamily="49" charset="0"/>
              <a:ea typeface="Cascadia Code Light" panose="020B0609020000020004" pitchFamily="49" charset="0"/>
              <a:cs typeface="Cascadia Code Light" panose="020B0609020000020004" pitchFamily="49" charset="0"/>
            </a:endParaRPr>
          </a:p>
          <a:p>
            <a:pPr algn="ctr" defTabSz="609630"/>
            <a:r>
              <a:rPr lang="en-US" sz="6600" b="1" dirty="0">
                <a:ln/>
                <a:solidFill>
                  <a:srgbClr val="FF0000"/>
                </a:solidFill>
                <a:effectLst>
                  <a:outerShdw blurRad="63500" sx="102000" sy="102000" algn="ctr" rotWithShape="0">
                    <a:prstClr val="black">
                      <a:alpha val="40000"/>
                    </a:prstClr>
                  </a:outerShdw>
                </a:effectLst>
                <a:latin typeface="Cascadia Code Light" panose="020B0609020000020004" pitchFamily="49" charset="0"/>
                <a:ea typeface="Cascadia Code Light" panose="020B0609020000020004" pitchFamily="49" charset="0"/>
                <a:cs typeface="Cascadia Code Light" panose="020B0609020000020004" pitchFamily="49" charset="0"/>
              </a:rPr>
              <a:t>GV:TRẦN THỤY THÙY TRANG</a:t>
            </a:r>
            <a:endParaRPr lang="en-GB" sz="2800" b="1" dirty="0">
              <a:ln/>
              <a:solidFill>
                <a:srgbClr val="FF0000"/>
              </a:solidFill>
              <a:effectLst>
                <a:outerShdw blurRad="63500" sx="102000" sy="102000" algn="ctr" rotWithShape="0">
                  <a:prstClr val="black">
                    <a:alpha val="40000"/>
                  </a:prstClr>
                </a:outerShdw>
              </a:effectLst>
              <a:latin typeface="Cascadia Code Light" panose="020B0609020000020004" pitchFamily="49" charset="0"/>
              <a:ea typeface="Cascadia Code Light" panose="020B0609020000020004" pitchFamily="49" charset="0"/>
              <a:cs typeface="Cascadia Code Light" panose="020B0609020000020004" pitchFamily="49" charset="0"/>
            </a:endParaRPr>
          </a:p>
        </p:txBody>
      </p:sp>
    </p:spTree>
    <p:extLst>
      <p:ext uri="{BB962C8B-B14F-4D97-AF65-F5344CB8AC3E}">
        <p14:creationId xmlns:p14="http://schemas.microsoft.com/office/powerpoint/2010/main" val="2788107320"/>
      </p:ext>
    </p:extLst>
  </p:cSld>
  <p:clrMapOvr>
    <a:masterClrMapping/>
  </p:clrMapOvr>
  <p:transition>
    <p:fade/>
  </p:transition>
  <p:extLst>
    <p:ext uri="{E180D4A7-C9FB-4DFB-919C-405C955672EB}">
      <p14:showEvtLst xmlns:p14="http://schemas.microsoft.com/office/powerpoint/2010/main">
        <p14:playEvt time="1" objId="4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3A8B7-1523-7D7E-DE1A-B6233BC716AC}"/>
              </a:ext>
            </a:extLst>
          </p:cNvPr>
          <p:cNvSpPr>
            <a:spLocks noGrp="1"/>
          </p:cNvSpPr>
          <p:nvPr>
            <p:ph type="title"/>
          </p:nvPr>
        </p:nvSpPr>
        <p:spPr/>
        <p:txBody>
          <a:bodyPr/>
          <a:lstStyle/>
          <a:p>
            <a:endParaRPr lang="vi-VN"/>
          </a:p>
        </p:txBody>
      </p:sp>
      <p:pic>
        <p:nvPicPr>
          <p:cNvPr id="4" name="LỚP CHÚNG TA ĐOÀN KẾT HÁT MẪU">
            <a:hlinkClick r:id="" action="ppaction://media"/>
            <a:extLst>
              <a:ext uri="{FF2B5EF4-FFF2-40B4-BE49-F238E27FC236}">
                <a16:creationId xmlns:a16="http://schemas.microsoft.com/office/drawing/2014/main" id="{66DFF8D5-C79F-DB37-E4B8-14B50BEDFCB8}"/>
              </a:ext>
            </a:extLst>
          </p:cNvPr>
          <p:cNvPicPr>
            <a:picLocks noGrp="1" noChangeAspect="1"/>
          </p:cNvPicPr>
          <p:nvPr>
            <p:ph idx="1"/>
            <a:videoFile r:link="rId1"/>
            <p:extLst>
              <p:ext uri="{DAA4B4D4-6D71-4841-9C94-3DE7FCFB9230}">
                <p14:media xmlns:p14="http://schemas.microsoft.com/office/powerpoint/2010/main" r:embed="rId2">
                  <p14:trim end="55392.0156"/>
                </p14:media>
              </p:ext>
            </p:extLst>
          </p:nvPr>
        </p:nvPicPr>
        <p:blipFill>
          <a:blip r:embed="rId4"/>
          <a:stretch>
            <a:fillRect/>
          </a:stretch>
        </p:blipFill>
        <p:spPr>
          <a:xfrm>
            <a:off x="838200" y="365124"/>
            <a:ext cx="10515600" cy="5914891"/>
          </a:xfrm>
        </p:spPr>
      </p:pic>
    </p:spTree>
    <p:extLst>
      <p:ext uri="{BB962C8B-B14F-4D97-AF65-F5344CB8AC3E}">
        <p14:creationId xmlns:p14="http://schemas.microsoft.com/office/powerpoint/2010/main" val="92444684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3">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353" r="11950" b="29574"/>
          <a:stretch/>
        </p:blipFill>
        <p:spPr>
          <a:xfrm>
            <a:off x="9082601" y="-506248"/>
            <a:ext cx="2870200" cy="3477454"/>
          </a:xfrm>
          <a:prstGeom prst="rect">
            <a:avLst/>
          </a:prstGeom>
        </p:spPr>
      </p:pic>
      <p:pic>
        <p:nvPicPr>
          <p:cNvPr id="6" name="图片 5">
            <a:extLst>
              <a:ext uri="{FF2B5EF4-FFF2-40B4-BE49-F238E27FC236}">
                <a16:creationId xmlns:a16="http://schemas.microsoft.com/office/drawing/2014/main" id="{FDD62142-1B72-41B2-908A-3CA6B6EF98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303" y="165877"/>
            <a:ext cx="12207919" cy="6866955"/>
          </a:xfrm>
          <a:prstGeom prst="rect">
            <a:avLst/>
          </a:prstGeom>
        </p:spPr>
      </p:pic>
      <p:pic>
        <p:nvPicPr>
          <p:cNvPr id="3" name="图片 2">
            <a:extLst>
              <a:ext uri="{FF2B5EF4-FFF2-40B4-BE49-F238E27FC236}">
                <a16:creationId xmlns:a16="http://schemas.microsoft.com/office/drawing/2014/main" id="{EE4BFFCF-2EAB-47FE-BB15-FEF18B0210B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45" t="8591" r="69242" b="40741"/>
          <a:stretch/>
        </p:blipFill>
        <p:spPr>
          <a:xfrm>
            <a:off x="461808" y="136931"/>
            <a:ext cx="2549926" cy="2462428"/>
          </a:xfrm>
          <a:prstGeom prst="rect">
            <a:avLst/>
          </a:prstGeom>
        </p:spPr>
      </p:pic>
      <p:pic>
        <p:nvPicPr>
          <p:cNvPr id="47" name="图片 46">
            <a:extLst>
              <a:ext uri="{FF2B5EF4-FFF2-40B4-BE49-F238E27FC236}">
                <a16:creationId xmlns:a16="http://schemas.microsoft.com/office/drawing/2014/main" id="{2A5E1603-D41E-466E-BFCA-ED1AB7081D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353" r="11950" b="29574"/>
          <a:stretch/>
        </p:blipFill>
        <p:spPr>
          <a:xfrm>
            <a:off x="583056" y="1860256"/>
            <a:ext cx="2870200" cy="3477454"/>
          </a:xfrm>
          <a:prstGeom prst="rect">
            <a:avLst/>
          </a:prstGeom>
        </p:spPr>
      </p:pic>
      <p:pic>
        <p:nvPicPr>
          <p:cNvPr id="4" name="图片 3">
            <a:extLst>
              <a:ext uri="{FF2B5EF4-FFF2-40B4-BE49-F238E27FC236}">
                <a16:creationId xmlns:a16="http://schemas.microsoft.com/office/drawing/2014/main" id="{92612493-5B66-4617-9C8D-FE9E20B3EE3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9582" b="18913"/>
          <a:stretch/>
        </p:blipFill>
        <p:spPr>
          <a:xfrm>
            <a:off x="4907825" y="3248013"/>
            <a:ext cx="5789243" cy="3560638"/>
          </a:xfrm>
          <a:prstGeom prst="rect">
            <a:avLst/>
          </a:prstGeom>
        </p:spPr>
      </p:pic>
      <p:pic>
        <p:nvPicPr>
          <p:cNvPr id="8" name="Picture 7">
            <a:extLst>
              <a:ext uri="{FF2B5EF4-FFF2-40B4-BE49-F238E27FC236}">
                <a16:creationId xmlns:a16="http://schemas.microsoft.com/office/drawing/2014/main" id="{778464EF-05F5-0857-A5FE-B5CE8EFD2DAB}"/>
              </a:ext>
            </a:extLst>
          </p:cNvPr>
          <p:cNvPicPr>
            <a:picLocks noChangeAspect="1"/>
          </p:cNvPicPr>
          <p:nvPr/>
        </p:nvPicPr>
        <p:blipFill>
          <a:blip r:embed="rId8"/>
          <a:stretch>
            <a:fillRect/>
          </a:stretch>
        </p:blipFill>
        <p:spPr>
          <a:xfrm>
            <a:off x="2950785" y="528098"/>
            <a:ext cx="8888738" cy="2749534"/>
          </a:xfrm>
          <a:prstGeom prst="rect">
            <a:avLst/>
          </a:prstGeom>
        </p:spPr>
      </p:pic>
    </p:spTree>
    <p:extLst>
      <p:ext uri="{BB962C8B-B14F-4D97-AF65-F5344CB8AC3E}">
        <p14:creationId xmlns:p14="http://schemas.microsoft.com/office/powerpoint/2010/main" val="264950618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9A17F04-6C54-A695-8348-6884AB0D5E47}"/>
              </a:ext>
            </a:extLst>
          </p:cNvPr>
          <p:cNvPicPr>
            <a:picLocks noChangeAspect="1"/>
          </p:cNvPicPr>
          <p:nvPr/>
        </p:nvPicPr>
        <p:blipFill>
          <a:blip r:embed="rId2"/>
          <a:stretch>
            <a:fillRect/>
          </a:stretch>
        </p:blipFill>
        <p:spPr>
          <a:xfrm>
            <a:off x="574632" y="3429000"/>
            <a:ext cx="11327350" cy="3718882"/>
          </a:xfrm>
          <a:prstGeom prst="rect">
            <a:avLst/>
          </a:prstGeom>
        </p:spPr>
      </p:pic>
    </p:spTree>
    <p:extLst>
      <p:ext uri="{BB962C8B-B14F-4D97-AF65-F5344CB8AC3E}">
        <p14:creationId xmlns:p14="http://schemas.microsoft.com/office/powerpoint/2010/main" val="34689059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ction="ppaction://hlinksldjump"/>
            <a:extLst>
              <a:ext uri="{FF2B5EF4-FFF2-40B4-BE49-F238E27FC236}">
                <a16:creationId xmlns:a16="http://schemas.microsoft.com/office/drawing/2014/main" id="{AAB64F0E-3261-E839-467F-E697E3923C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8" t="-4859" r="68082" b="72053"/>
          <a:stretch/>
        </p:blipFill>
        <p:spPr>
          <a:xfrm>
            <a:off x="1371602" y="4347134"/>
            <a:ext cx="2102068" cy="1659528"/>
          </a:xfrm>
          <a:prstGeom prst="rect">
            <a:avLst/>
          </a:prstGeom>
        </p:spPr>
      </p:pic>
      <p:pic>
        <p:nvPicPr>
          <p:cNvPr id="5" name="Picture 4">
            <a:hlinkClick r:id="rId4" action="ppaction://hlinksldjump"/>
            <a:extLst>
              <a:ext uri="{FF2B5EF4-FFF2-40B4-BE49-F238E27FC236}">
                <a16:creationId xmlns:a16="http://schemas.microsoft.com/office/drawing/2014/main" id="{9FB841AA-4BC8-19B5-B527-238FBE3082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31" t="-3966" r="31893" b="71160"/>
          <a:stretch/>
        </p:blipFill>
        <p:spPr>
          <a:xfrm>
            <a:off x="3283134" y="2218478"/>
            <a:ext cx="2102068" cy="1659528"/>
          </a:xfrm>
          <a:prstGeom prst="rect">
            <a:avLst/>
          </a:prstGeom>
        </p:spPr>
      </p:pic>
      <p:pic>
        <p:nvPicPr>
          <p:cNvPr id="6" name="Picture 5">
            <a:hlinkClick r:id="rId5" action="ppaction://hlinksldjump"/>
            <a:extLst>
              <a:ext uri="{FF2B5EF4-FFF2-40B4-BE49-F238E27FC236}">
                <a16:creationId xmlns:a16="http://schemas.microsoft.com/office/drawing/2014/main" id="{BF557063-49DA-C464-06BC-BDF1F786ED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098" t="72951" r="256" b="-5757"/>
          <a:stretch/>
        </p:blipFill>
        <p:spPr>
          <a:xfrm>
            <a:off x="6484302" y="1475865"/>
            <a:ext cx="1655379" cy="1659528"/>
          </a:xfrm>
          <a:prstGeom prst="rect">
            <a:avLst/>
          </a:prstGeom>
        </p:spPr>
      </p:pic>
      <p:pic>
        <p:nvPicPr>
          <p:cNvPr id="7" name="Picture 6">
            <a:extLst>
              <a:ext uri="{FF2B5EF4-FFF2-40B4-BE49-F238E27FC236}">
                <a16:creationId xmlns:a16="http://schemas.microsoft.com/office/drawing/2014/main" id="{80974FA6-77F1-9FB4-0BC7-971F2C345F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6887" y="4347134"/>
            <a:ext cx="2711839" cy="2605195"/>
          </a:xfrm>
          <a:prstGeom prst="rect">
            <a:avLst/>
          </a:prstGeom>
        </p:spPr>
      </p:pic>
      <p:grpSp>
        <p:nvGrpSpPr>
          <p:cNvPr id="8" name="Group 7">
            <a:extLst>
              <a:ext uri="{FF2B5EF4-FFF2-40B4-BE49-F238E27FC236}">
                <a16:creationId xmlns:a16="http://schemas.microsoft.com/office/drawing/2014/main" id="{AD4D66D6-0751-08DE-03EA-3973E61C3AA2}"/>
              </a:ext>
            </a:extLst>
          </p:cNvPr>
          <p:cNvGrpSpPr/>
          <p:nvPr/>
        </p:nvGrpSpPr>
        <p:grpSpPr>
          <a:xfrm>
            <a:off x="302875" y="3878006"/>
            <a:ext cx="2266293" cy="859946"/>
            <a:chOff x="302875" y="3878006"/>
            <a:chExt cx="2266293" cy="859946"/>
          </a:xfrm>
        </p:grpSpPr>
        <p:sp>
          <p:nvSpPr>
            <p:cNvPr id="9" name="Speech Bubble: Oval 10">
              <a:extLst>
                <a:ext uri="{FF2B5EF4-FFF2-40B4-BE49-F238E27FC236}">
                  <a16:creationId xmlns:a16="http://schemas.microsoft.com/office/drawing/2014/main" id="{1D2AB6CC-313B-F84C-A786-F80B9A9FBDF0}"/>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0" name="TextBox 9">
              <a:extLst>
                <a:ext uri="{FF2B5EF4-FFF2-40B4-BE49-F238E27FC236}">
                  <a16:creationId xmlns:a16="http://schemas.microsoft.com/office/drawing/2014/main" id="{D64667E8-FC92-6B86-6C70-655D86569DF4}"/>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1</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grpSp>
        <p:nvGrpSpPr>
          <p:cNvPr id="11" name="Group 10">
            <a:extLst>
              <a:ext uri="{FF2B5EF4-FFF2-40B4-BE49-F238E27FC236}">
                <a16:creationId xmlns:a16="http://schemas.microsoft.com/office/drawing/2014/main" id="{B81C6010-4BEC-B7C0-8CA2-C1FE9216F991}"/>
              </a:ext>
            </a:extLst>
          </p:cNvPr>
          <p:cNvGrpSpPr/>
          <p:nvPr/>
        </p:nvGrpSpPr>
        <p:grpSpPr>
          <a:xfrm>
            <a:off x="1937413" y="1818520"/>
            <a:ext cx="2266293" cy="859946"/>
            <a:chOff x="302875" y="3878006"/>
            <a:chExt cx="2266293" cy="859946"/>
          </a:xfrm>
        </p:grpSpPr>
        <p:sp>
          <p:nvSpPr>
            <p:cNvPr id="12" name="Speech Bubble: Oval 13">
              <a:extLst>
                <a:ext uri="{FF2B5EF4-FFF2-40B4-BE49-F238E27FC236}">
                  <a16:creationId xmlns:a16="http://schemas.microsoft.com/office/drawing/2014/main" id="{B02E95A0-EB39-80B9-75F8-46AA45C3896A}"/>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3" name="TextBox 12">
              <a:extLst>
                <a:ext uri="{FF2B5EF4-FFF2-40B4-BE49-F238E27FC236}">
                  <a16:creationId xmlns:a16="http://schemas.microsoft.com/office/drawing/2014/main" id="{70CDEF5A-F80C-6632-4420-BCA901145F0B}"/>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2</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grpSp>
        <p:nvGrpSpPr>
          <p:cNvPr id="14" name="Group 13">
            <a:extLst>
              <a:ext uri="{FF2B5EF4-FFF2-40B4-BE49-F238E27FC236}">
                <a16:creationId xmlns:a16="http://schemas.microsoft.com/office/drawing/2014/main" id="{20A7838F-16A3-1692-4BB7-635493546886}"/>
              </a:ext>
            </a:extLst>
          </p:cNvPr>
          <p:cNvGrpSpPr/>
          <p:nvPr/>
        </p:nvGrpSpPr>
        <p:grpSpPr>
          <a:xfrm>
            <a:off x="5351155" y="895510"/>
            <a:ext cx="2266293" cy="859946"/>
            <a:chOff x="302875" y="3878006"/>
            <a:chExt cx="2266293" cy="859946"/>
          </a:xfrm>
        </p:grpSpPr>
        <p:sp>
          <p:nvSpPr>
            <p:cNvPr id="15" name="Speech Bubble: Oval 16">
              <a:extLst>
                <a:ext uri="{FF2B5EF4-FFF2-40B4-BE49-F238E27FC236}">
                  <a16:creationId xmlns:a16="http://schemas.microsoft.com/office/drawing/2014/main" id="{B2DFAF44-C391-87B2-C833-BDECD8121BF8}"/>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6" name="TextBox 15">
              <a:extLst>
                <a:ext uri="{FF2B5EF4-FFF2-40B4-BE49-F238E27FC236}">
                  <a16:creationId xmlns:a16="http://schemas.microsoft.com/office/drawing/2014/main" id="{C37F0AA9-D0B9-44ED-7D79-BAEEDA58EC00}"/>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3</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17" name="Arrow: Right 1">
            <a:hlinkClick r:id="rId7" action="ppaction://hlinksldjump"/>
            <a:extLst>
              <a:ext uri="{FF2B5EF4-FFF2-40B4-BE49-F238E27FC236}">
                <a16:creationId xmlns:a16="http://schemas.microsoft.com/office/drawing/2014/main" id="{72D87F74-15BD-1C79-F724-2F5AFB70EFE2}"/>
              </a:ext>
            </a:extLst>
          </p:cNvPr>
          <p:cNvSpPr/>
          <p:nvPr/>
        </p:nvSpPr>
        <p:spPr>
          <a:xfrm>
            <a:off x="10820398" y="5649731"/>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7368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par>
                          <p:cTn id="8" fill="hold">
                            <p:stCondLst>
                              <p:cond delay="500"/>
                            </p:stCondLst>
                            <p:childTnLst>
                              <p:par>
                                <p:cTn id="9" presetID="64" presetClass="path" presetSubtype="0" accel="50000" decel="50000" fill="hold" nodeType="afterEffect">
                                  <p:stCondLst>
                                    <p:cond delay="0"/>
                                  </p:stCondLst>
                                  <p:childTnLst>
                                    <p:animMotion origin="layout" path="M 0.01993 -1.11111E-6 L 0.12748 -0.18981 " pathEditMode="fixed" rAng="0" ptsTypes="AA">
                                      <p:cBhvr>
                                        <p:cTn id="10" dur="2000" fill="hold"/>
                                        <p:tgtEl>
                                          <p:spTgt spid="7"/>
                                        </p:tgtEl>
                                        <p:attrNameLst>
                                          <p:attrName>ppt_x</p:attrName>
                                          <p:attrName>ppt_y</p:attrName>
                                        </p:attrNameLst>
                                      </p:cBhvr>
                                      <p:rCtr x="5378" y="-9491"/>
                                    </p:animMotion>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6" presetClass="emph" presetSubtype="0" fill="hold" nodeType="clickEffect">
                                  <p:stCondLst>
                                    <p:cond delay="0"/>
                                  </p:stCondLst>
                                  <p:childTnLst>
                                    <p:animEffect transition="out" filter="fade">
                                      <p:cBhvr>
                                        <p:cTn id="15" dur="500" tmFilter="0, 0; .2, .5; .8, .5; 1, 0"/>
                                        <p:tgtEl>
                                          <p:spTgt spid="11"/>
                                        </p:tgtEl>
                                      </p:cBhvr>
                                    </p:animEffect>
                                    <p:animScale>
                                      <p:cBhvr>
                                        <p:cTn id="16" dur="250" autoRev="1" fill="hold"/>
                                        <p:tgtEl>
                                          <p:spTgt spid="11"/>
                                        </p:tgtEl>
                                      </p:cBhvr>
                                      <p:by x="105000" y="105000"/>
                                    </p:animScale>
                                  </p:childTnLst>
                                </p:cTn>
                              </p:par>
                            </p:childTnLst>
                          </p:cTn>
                        </p:par>
                        <p:par>
                          <p:cTn id="17" fill="hold">
                            <p:stCondLst>
                              <p:cond delay="500"/>
                            </p:stCondLst>
                            <p:childTnLst>
                              <p:par>
                                <p:cTn id="18" presetID="64" presetClass="path" presetSubtype="0" accel="50000" decel="50000" fill="hold" nodeType="afterEffect">
                                  <p:stCondLst>
                                    <p:cond delay="0"/>
                                  </p:stCondLst>
                                  <p:childTnLst>
                                    <p:animMotion origin="layout" path="M 0.12748 -0.18981 L 0.3905 -0.3243 " pathEditMode="fixed" rAng="0" ptsTypes="AA">
                                      <p:cBhvr>
                                        <p:cTn id="19" dur="2000" fill="hold"/>
                                        <p:tgtEl>
                                          <p:spTgt spid="7"/>
                                        </p:tgtEl>
                                        <p:attrNameLst>
                                          <p:attrName>ppt_x</p:attrName>
                                          <p:attrName>ppt_y</p:attrName>
                                        </p:attrNameLst>
                                      </p:cBhvr>
                                      <p:rCtr x="13151" y="-6736"/>
                                    </p:animMotion>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4"/>
                                        </p:tgtEl>
                                      </p:cBhvr>
                                    </p:animEffect>
                                    <p:animScale>
                                      <p:cBhvr>
                                        <p:cTn id="25" dur="250" autoRev="1" fill="hold"/>
                                        <p:tgtEl>
                                          <p:spTgt spid="14"/>
                                        </p:tgtEl>
                                      </p:cBhvr>
                                      <p:by x="105000" y="105000"/>
                                    </p:animScale>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9">
            <a:extLst>
              <a:ext uri="{FF2B5EF4-FFF2-40B4-BE49-F238E27FC236}">
                <a16:creationId xmlns:a16="http://schemas.microsoft.com/office/drawing/2014/main" id="{B0BED9AB-0B49-36B2-82A6-8B12CF08A8DD}"/>
              </a:ext>
            </a:extLst>
          </p:cNvPr>
          <p:cNvSpPr/>
          <p:nvPr/>
        </p:nvSpPr>
        <p:spPr>
          <a:xfrm>
            <a:off x="2686050" y="325706"/>
            <a:ext cx="9420225" cy="1659528"/>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43FBE1A-12C5-2E24-9EFB-FB2B44D8F0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8" t="-4859" r="68082" b="72053"/>
          <a:stretch/>
        </p:blipFill>
        <p:spPr>
          <a:xfrm>
            <a:off x="766563" y="316231"/>
            <a:ext cx="2102068" cy="1659528"/>
          </a:xfrm>
          <a:prstGeom prst="rect">
            <a:avLst/>
          </a:prstGeom>
        </p:spPr>
      </p:pic>
      <p:grpSp>
        <p:nvGrpSpPr>
          <p:cNvPr id="6" name="Group 5">
            <a:extLst>
              <a:ext uri="{FF2B5EF4-FFF2-40B4-BE49-F238E27FC236}">
                <a16:creationId xmlns:a16="http://schemas.microsoft.com/office/drawing/2014/main" id="{842EA7BB-F818-6B56-85F9-8CDCF9A10C3E}"/>
              </a:ext>
            </a:extLst>
          </p:cNvPr>
          <p:cNvGrpSpPr/>
          <p:nvPr/>
        </p:nvGrpSpPr>
        <p:grpSpPr>
          <a:xfrm>
            <a:off x="40181" y="143318"/>
            <a:ext cx="2266293" cy="859946"/>
            <a:chOff x="302875" y="3878006"/>
            <a:chExt cx="2266293" cy="859946"/>
          </a:xfrm>
        </p:grpSpPr>
        <p:sp>
          <p:nvSpPr>
            <p:cNvPr id="7" name="Speech Bubble: Oval 7">
              <a:extLst>
                <a:ext uri="{FF2B5EF4-FFF2-40B4-BE49-F238E27FC236}">
                  <a16:creationId xmlns:a16="http://schemas.microsoft.com/office/drawing/2014/main" id="{88EF8AAF-1885-E1D4-38FE-B9287C929FE6}"/>
                </a:ext>
              </a:extLst>
            </p:cNvPr>
            <p:cNvSpPr/>
            <p:nvPr/>
          </p:nvSpPr>
          <p:spPr>
            <a:xfrm>
              <a:off x="512465" y="3878006"/>
              <a:ext cx="1847112" cy="859946"/>
            </a:xfrm>
            <a:prstGeom prst="wedgeEllipseCallout">
              <a:avLst>
                <a:gd name="adj1" fmla="val 33373"/>
                <a:gd name="adj2" fmla="val 62500"/>
              </a:avLst>
            </a:prstGeom>
            <a:solidFill>
              <a:schemeClr val="accent4">
                <a:lumMod val="60000"/>
                <a:lumOff val="40000"/>
              </a:schemeClr>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8" name="TextBox 7">
              <a:extLst>
                <a:ext uri="{FF2B5EF4-FFF2-40B4-BE49-F238E27FC236}">
                  <a16:creationId xmlns:a16="http://schemas.microsoft.com/office/drawing/2014/main" id="{D7482C70-07CE-2B2B-CEB2-EDBA8F735562}"/>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1</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9" name="TextBox 8">
            <a:extLst>
              <a:ext uri="{FF2B5EF4-FFF2-40B4-BE49-F238E27FC236}">
                <a16:creationId xmlns:a16="http://schemas.microsoft.com/office/drawing/2014/main" id="{4A1B0FDC-092C-EA16-0F63-9500F0D797AD}"/>
              </a:ext>
            </a:extLst>
          </p:cNvPr>
          <p:cNvSpPr txBox="1"/>
          <p:nvPr/>
        </p:nvSpPr>
        <p:spPr>
          <a:xfrm>
            <a:off x="2647950" y="437315"/>
            <a:ext cx="954405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effectLst/>
                <a:uLnTx/>
                <a:uFillTx/>
                <a:latin typeface="Cambria" panose="02040503050406030204" pitchFamily="18" charset="0"/>
                <a:ea typeface="+mn-ea"/>
                <a:cs typeface="+mn-cs"/>
              </a:rPr>
              <a:t>Xác định chủ ngữ của câu sau: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effectLst/>
                <a:uLnTx/>
                <a:uFillTx/>
                <a:latin typeface="Cambria" panose="02040503050406030204" pitchFamily="18" charset="0"/>
                <a:ea typeface="+mn-ea"/>
                <a:cs typeface="+mn-cs"/>
              </a:rPr>
              <a:t>Cầu Thê Húc đỏ thắm dưới ánh bình minh.</a:t>
            </a:r>
          </a:p>
        </p:txBody>
      </p:sp>
      <p:grpSp>
        <p:nvGrpSpPr>
          <p:cNvPr id="10" name="Group 9">
            <a:extLst>
              <a:ext uri="{FF2B5EF4-FFF2-40B4-BE49-F238E27FC236}">
                <a16:creationId xmlns:a16="http://schemas.microsoft.com/office/drawing/2014/main" id="{8F5F092C-8148-A68F-0E9F-2939CB256417}"/>
              </a:ext>
            </a:extLst>
          </p:cNvPr>
          <p:cNvGrpSpPr/>
          <p:nvPr/>
        </p:nvGrpSpPr>
        <p:grpSpPr>
          <a:xfrm>
            <a:off x="4439946" y="3025982"/>
            <a:ext cx="5475579" cy="1129886"/>
            <a:chOff x="6830721" y="2864057"/>
            <a:chExt cx="4537107" cy="1129886"/>
          </a:xfrm>
          <a:solidFill>
            <a:srgbClr val="FFFF00"/>
          </a:solidFill>
        </p:grpSpPr>
        <p:sp>
          <p:nvSpPr>
            <p:cNvPr id="11" name="Rectangle: Rounded Corners 24">
              <a:extLst>
                <a:ext uri="{FF2B5EF4-FFF2-40B4-BE49-F238E27FC236}">
                  <a16:creationId xmlns:a16="http://schemas.microsoft.com/office/drawing/2014/main" id="{50BF13E3-7E5F-3970-D703-1EDA216F5988}"/>
                </a:ext>
              </a:extLst>
            </p:cNvPr>
            <p:cNvSpPr/>
            <p:nvPr/>
          </p:nvSpPr>
          <p:spPr>
            <a:xfrm>
              <a:off x="6830721" y="2864057"/>
              <a:ext cx="4537107" cy="1129886"/>
            </a:xfrm>
            <a:prstGeom prst="roundRect">
              <a:avLst>
                <a:gd name="adj" fmla="val 13859"/>
              </a:avLst>
            </a:prstGeom>
            <a:grp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C27FD4D-74EC-22C5-C8C7-026E41DB7F45}"/>
                </a:ext>
              </a:extLst>
            </p:cNvPr>
            <p:cNvSpPr txBox="1"/>
            <p:nvPr/>
          </p:nvSpPr>
          <p:spPr>
            <a:xfrm>
              <a:off x="7223859" y="3044278"/>
              <a:ext cx="3750829" cy="769441"/>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Cầu</a:t>
              </a:r>
              <a:r>
                <a:rPr kumimoji="0" lang="en-US" sz="4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Thê</a:t>
              </a:r>
              <a:r>
                <a:rPr kumimoji="0" lang="en-US" sz="4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Húc</a:t>
              </a:r>
              <a:endParaRPr kumimoji="0" lang="en-US" sz="4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pic>
        <p:nvPicPr>
          <p:cNvPr id="26" name="Picture 25">
            <a:extLst>
              <a:ext uri="{FF2B5EF4-FFF2-40B4-BE49-F238E27FC236}">
                <a16:creationId xmlns:a16="http://schemas.microsoft.com/office/drawing/2014/main" id="{11C6CA03-ABE9-0706-2ECC-F8544732312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8208" b="61433"/>
          <a:stretch/>
        </p:blipFill>
        <p:spPr>
          <a:xfrm>
            <a:off x="9289106" y="2962275"/>
            <a:ext cx="1219213" cy="1096679"/>
          </a:xfrm>
          <a:prstGeom prst="rect">
            <a:avLst/>
          </a:prstGeom>
        </p:spPr>
      </p:pic>
      <p:sp>
        <p:nvSpPr>
          <p:cNvPr id="30" name="Arrow: Right 1">
            <a:hlinkClick r:id="rId5" action="ppaction://hlinksldjump"/>
            <a:extLst>
              <a:ext uri="{FF2B5EF4-FFF2-40B4-BE49-F238E27FC236}">
                <a16:creationId xmlns:a16="http://schemas.microsoft.com/office/drawing/2014/main" id="{72D87F74-15BD-1C79-F724-2F5AFB70EFE2}"/>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1309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9">
            <a:extLst>
              <a:ext uri="{FF2B5EF4-FFF2-40B4-BE49-F238E27FC236}">
                <a16:creationId xmlns:a16="http://schemas.microsoft.com/office/drawing/2014/main" id="{B0BED9AB-0B49-36B2-82A6-8B12CF08A8DD}"/>
              </a:ext>
            </a:extLst>
          </p:cNvPr>
          <p:cNvSpPr/>
          <p:nvPr/>
        </p:nvSpPr>
        <p:spPr>
          <a:xfrm>
            <a:off x="2892906" y="316180"/>
            <a:ext cx="9299094" cy="1969819"/>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A1B0FDC-092C-EA16-0F63-9500F0D797AD}"/>
              </a:ext>
            </a:extLst>
          </p:cNvPr>
          <p:cNvSpPr txBox="1"/>
          <p:nvPr/>
        </p:nvSpPr>
        <p:spPr>
          <a:xfrm>
            <a:off x="3141244" y="481943"/>
            <a:ext cx="8765006" cy="1754326"/>
          </a:xfrm>
          <a:prstGeom prst="rect">
            <a:avLst/>
          </a:prstGeom>
          <a:noFill/>
        </p:spPr>
        <p:txBody>
          <a:bodyPr wrap="square" rtlCol="0">
            <a:spAutoFit/>
          </a:bodyPr>
          <a:lstStyle/>
          <a:p>
            <a:pPr lvl="0" algn="ctr">
              <a:defRPr/>
            </a:pPr>
            <a:r>
              <a:rPr lang="vi-VN" sz="3600" b="1" dirty="0">
                <a:latin typeface="Cambria" panose="02040503050406030204" pitchFamily="18" charset="0"/>
              </a:rPr>
              <a:t>Xác định vị ngữ của câu sau:</a:t>
            </a:r>
          </a:p>
          <a:p>
            <a:pPr lvl="0" algn="ctr">
              <a:defRPr/>
            </a:pPr>
            <a:r>
              <a:rPr lang="vi-VN" sz="3600" b="1" dirty="0">
                <a:latin typeface="Cambria" panose="02040503050406030204" pitchFamily="18" charset="0"/>
              </a:rPr>
              <a:t>Lý Thường Kiệt là danh tướng Việt Nam thế kỉ XI.</a:t>
            </a:r>
          </a:p>
        </p:txBody>
      </p:sp>
      <p:pic>
        <p:nvPicPr>
          <p:cNvPr id="6" name="Picture 5">
            <a:extLst>
              <a:ext uri="{FF2B5EF4-FFF2-40B4-BE49-F238E27FC236}">
                <a16:creationId xmlns:a16="http://schemas.microsoft.com/office/drawing/2014/main" id="{D1BE01AA-A31E-FEA9-0A2C-EA287F1161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31" t="-3966" r="31893" b="71160"/>
          <a:stretch/>
        </p:blipFill>
        <p:spPr>
          <a:xfrm>
            <a:off x="1447605" y="506285"/>
            <a:ext cx="2102068" cy="1659528"/>
          </a:xfrm>
          <a:prstGeom prst="rect">
            <a:avLst/>
          </a:prstGeom>
        </p:spPr>
      </p:pic>
      <p:grpSp>
        <p:nvGrpSpPr>
          <p:cNvPr id="7" name="Group 6">
            <a:extLst>
              <a:ext uri="{FF2B5EF4-FFF2-40B4-BE49-F238E27FC236}">
                <a16:creationId xmlns:a16="http://schemas.microsoft.com/office/drawing/2014/main" id="{963223FA-0C4E-6CB7-0C4F-1A8B6CD994D7}"/>
              </a:ext>
            </a:extLst>
          </p:cNvPr>
          <p:cNvGrpSpPr/>
          <p:nvPr/>
        </p:nvGrpSpPr>
        <p:grpSpPr>
          <a:xfrm>
            <a:off x="502444" y="316180"/>
            <a:ext cx="2266293" cy="859946"/>
            <a:chOff x="302875" y="3878006"/>
            <a:chExt cx="2266293" cy="859946"/>
          </a:xfrm>
        </p:grpSpPr>
        <p:sp>
          <p:nvSpPr>
            <p:cNvPr id="8" name="Speech Bubble: Oval 12">
              <a:extLst>
                <a:ext uri="{FF2B5EF4-FFF2-40B4-BE49-F238E27FC236}">
                  <a16:creationId xmlns:a16="http://schemas.microsoft.com/office/drawing/2014/main" id="{13682C50-C503-F446-99CD-4CC5D9D4294A}"/>
                </a:ext>
              </a:extLst>
            </p:cNvPr>
            <p:cNvSpPr/>
            <p:nvPr/>
          </p:nvSpPr>
          <p:spPr>
            <a:xfrm>
              <a:off x="512465" y="3878006"/>
              <a:ext cx="1847112" cy="859946"/>
            </a:xfrm>
            <a:prstGeom prst="wedgeEllipseCallout">
              <a:avLst>
                <a:gd name="adj1" fmla="val 33373"/>
                <a:gd name="adj2" fmla="val 62500"/>
              </a:avLst>
            </a:prstGeom>
            <a:solidFill>
              <a:schemeClr val="accent4">
                <a:lumMod val="60000"/>
                <a:lumOff val="40000"/>
              </a:schemeClr>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9" name="TextBox 8">
              <a:extLst>
                <a:ext uri="{FF2B5EF4-FFF2-40B4-BE49-F238E27FC236}">
                  <a16:creationId xmlns:a16="http://schemas.microsoft.com/office/drawing/2014/main" id="{0CE5F2A7-6830-36AD-AFDD-1586B3364CAD}"/>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2</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30" name="Arrow: Right 4">
            <a:hlinkClick r:id="rId4" action="ppaction://hlinksldjump"/>
            <a:extLst>
              <a:ext uri="{FF2B5EF4-FFF2-40B4-BE49-F238E27FC236}">
                <a16:creationId xmlns:a16="http://schemas.microsoft.com/office/drawing/2014/main" id="{0DC08933-BA95-8197-33B3-681282FEF6C5}"/>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9E72BC1A-8570-D437-6ADB-4014C5248AFB}"/>
              </a:ext>
            </a:extLst>
          </p:cNvPr>
          <p:cNvGrpSpPr/>
          <p:nvPr/>
        </p:nvGrpSpPr>
        <p:grpSpPr>
          <a:xfrm>
            <a:off x="1928813" y="3028950"/>
            <a:ext cx="8334374" cy="1129886"/>
            <a:chOff x="6830721" y="2864057"/>
            <a:chExt cx="4537107" cy="1129886"/>
          </a:xfrm>
          <a:solidFill>
            <a:srgbClr val="FFFF00"/>
          </a:solidFill>
        </p:grpSpPr>
        <p:sp>
          <p:nvSpPr>
            <p:cNvPr id="3" name="Rectangle: Rounded Corners 24">
              <a:extLst>
                <a:ext uri="{FF2B5EF4-FFF2-40B4-BE49-F238E27FC236}">
                  <a16:creationId xmlns:a16="http://schemas.microsoft.com/office/drawing/2014/main" id="{9FB58D79-0001-5A3E-8D2D-4080EBB8491F}"/>
                </a:ext>
              </a:extLst>
            </p:cNvPr>
            <p:cNvSpPr/>
            <p:nvPr/>
          </p:nvSpPr>
          <p:spPr>
            <a:xfrm>
              <a:off x="6830721" y="2864057"/>
              <a:ext cx="4537107" cy="1129886"/>
            </a:xfrm>
            <a:prstGeom prst="roundRect">
              <a:avLst>
                <a:gd name="adj" fmla="val 13859"/>
              </a:avLst>
            </a:prstGeom>
            <a:grp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9F9A0F2E-88BA-5F00-C529-CE9B6325899C}"/>
                </a:ext>
              </a:extLst>
            </p:cNvPr>
            <p:cNvSpPr txBox="1"/>
            <p:nvPr/>
          </p:nvSpPr>
          <p:spPr>
            <a:xfrm>
              <a:off x="6830721" y="3044278"/>
              <a:ext cx="4324511" cy="762966"/>
            </a:xfrm>
            <a:prstGeom prst="rect">
              <a:avLst/>
            </a:prstGeom>
            <a:grpFill/>
          </p:spPr>
          <p:txBody>
            <a:bodyPr wrap="square" rtlCol="0">
              <a:spAutoFit/>
            </a:bodyPr>
            <a:lstStyle/>
            <a:p>
              <a:pPr marL="0" marR="0" algn="just">
                <a:lnSpc>
                  <a:spcPct val="120000"/>
                </a:lnSpc>
                <a:spcBef>
                  <a:spcPts val="0"/>
                </a:spcBef>
                <a:spcAft>
                  <a:spcPts val="0"/>
                </a:spcAft>
              </a:pPr>
              <a:r>
                <a:rPr lang="en-US" sz="4000" b="1" dirty="0" err="1">
                  <a:solidFill>
                    <a:srgbClr val="FF0000"/>
                  </a:solidFill>
                  <a:effectLst/>
                  <a:latin typeface="Cambria" panose="02040503050406030204" pitchFamily="18" charset="0"/>
                  <a:ea typeface="Cambria" panose="02040503050406030204" pitchFamily="18" charset="0"/>
                </a:rPr>
                <a:t>là</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danh</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tướng</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Việt</a:t>
              </a:r>
              <a:r>
                <a:rPr lang="en-US" sz="4000" b="1" dirty="0">
                  <a:solidFill>
                    <a:srgbClr val="FF0000"/>
                  </a:solidFill>
                  <a:effectLst/>
                  <a:latin typeface="Cambria" panose="02040503050406030204" pitchFamily="18" charset="0"/>
                  <a:ea typeface="Cambria" panose="02040503050406030204" pitchFamily="18" charset="0"/>
                </a:rPr>
                <a:t> Nam </a:t>
              </a:r>
              <a:r>
                <a:rPr lang="en-US" sz="4000" b="1" dirty="0" err="1">
                  <a:solidFill>
                    <a:srgbClr val="FF0000"/>
                  </a:solidFill>
                  <a:effectLst/>
                  <a:latin typeface="Cambria" panose="02040503050406030204" pitchFamily="18" charset="0"/>
                  <a:ea typeface="Cambria" panose="02040503050406030204" pitchFamily="18" charset="0"/>
                </a:rPr>
                <a:t>thế</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kỉ</a:t>
              </a:r>
              <a:r>
                <a:rPr lang="en-US" sz="4000" b="1" dirty="0">
                  <a:solidFill>
                    <a:srgbClr val="FF0000"/>
                  </a:solidFill>
                  <a:effectLst/>
                  <a:latin typeface="Cambria" panose="02040503050406030204" pitchFamily="18" charset="0"/>
                  <a:ea typeface="Cambria" panose="02040503050406030204" pitchFamily="18" charset="0"/>
                </a:rPr>
                <a:t> XI.</a:t>
              </a:r>
            </a:p>
          </p:txBody>
        </p:sp>
      </p:grpSp>
      <p:pic>
        <p:nvPicPr>
          <p:cNvPr id="32" name="Picture 31">
            <a:extLst>
              <a:ext uri="{FF2B5EF4-FFF2-40B4-BE49-F238E27FC236}">
                <a16:creationId xmlns:a16="http://schemas.microsoft.com/office/drawing/2014/main" id="{C8B95F66-CA12-33A7-577C-363F0CDB67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8208" b="61433"/>
          <a:stretch/>
        </p:blipFill>
        <p:spPr>
          <a:xfrm>
            <a:off x="9879656" y="3028950"/>
            <a:ext cx="1219213" cy="1096679"/>
          </a:xfrm>
          <a:prstGeom prst="rect">
            <a:avLst/>
          </a:prstGeom>
        </p:spPr>
      </p:pic>
    </p:spTree>
    <p:extLst>
      <p:ext uri="{BB962C8B-B14F-4D97-AF65-F5344CB8AC3E}">
        <p14:creationId xmlns:p14="http://schemas.microsoft.com/office/powerpoint/2010/main" val="18812822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B0BED9AB-0B49-36B2-82A6-8B12CF08A8DD}"/>
              </a:ext>
            </a:extLst>
          </p:cNvPr>
          <p:cNvSpPr/>
          <p:nvPr/>
        </p:nvSpPr>
        <p:spPr>
          <a:xfrm>
            <a:off x="2837322" y="357680"/>
            <a:ext cx="7914290" cy="1659528"/>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A1B0FDC-092C-EA16-0F63-9500F0D797AD}"/>
              </a:ext>
            </a:extLst>
          </p:cNvPr>
          <p:cNvSpPr txBox="1"/>
          <p:nvPr/>
        </p:nvSpPr>
        <p:spPr>
          <a:xfrm>
            <a:off x="3359555" y="464169"/>
            <a:ext cx="7238889"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Xác</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định</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chủ</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ngữ</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vị</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ngữ</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của</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câu</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effectLst/>
                <a:uLnTx/>
                <a:uFillTx/>
                <a:latin typeface="Cambria" panose="02040503050406030204" pitchFamily="18" charset="0"/>
                <a:ea typeface="+mn-ea"/>
                <a:cs typeface="+mn-cs"/>
              </a:rPr>
              <a:t>sau</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 Em </a:t>
            </a:r>
            <a:r>
              <a:rPr lang="en-US" sz="4400" b="1" dirty="0" err="1">
                <a:latin typeface="Cambria" panose="02040503050406030204" pitchFamily="18" charset="0"/>
              </a:rPr>
              <a:t>đi</a:t>
            </a:r>
            <a:r>
              <a:rPr lang="en-US" sz="4400" b="1" dirty="0">
                <a:latin typeface="Cambria" panose="02040503050406030204" pitchFamily="18" charset="0"/>
              </a:rPr>
              <a:t> </a:t>
            </a:r>
            <a:r>
              <a:rPr lang="en-US" sz="4400" b="1" dirty="0" err="1">
                <a:latin typeface="Cambria" panose="02040503050406030204" pitchFamily="18" charset="0"/>
              </a:rPr>
              <a:t>học</a:t>
            </a:r>
            <a:r>
              <a:rPr kumimoji="0" lang="en-US" sz="4400" b="1" i="0" u="none" strike="noStrike" kern="1200" cap="none" spc="0" normalizeH="0" baseline="0" noProof="0" dirty="0">
                <a:ln>
                  <a:noFill/>
                </a:ln>
                <a:effectLst/>
                <a:uLnTx/>
                <a:uFillTx/>
                <a:latin typeface="Cambria" panose="02040503050406030204" pitchFamily="18" charset="0"/>
                <a:ea typeface="+mn-ea"/>
                <a:cs typeface="+mn-cs"/>
              </a:rPr>
              <a:t>.</a:t>
            </a:r>
          </a:p>
        </p:txBody>
      </p:sp>
      <p:pic>
        <p:nvPicPr>
          <p:cNvPr id="4" name="Picture 3">
            <a:extLst>
              <a:ext uri="{FF2B5EF4-FFF2-40B4-BE49-F238E27FC236}">
                <a16:creationId xmlns:a16="http://schemas.microsoft.com/office/drawing/2014/main" id="{7AB1F8C3-8BF3-D38C-1857-AB6B136938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098" t="72951" r="256" b="-5757"/>
          <a:stretch/>
        </p:blipFill>
        <p:spPr>
          <a:xfrm>
            <a:off x="1485865" y="692588"/>
            <a:ext cx="1655379" cy="1659528"/>
          </a:xfrm>
          <a:prstGeom prst="rect">
            <a:avLst/>
          </a:prstGeom>
        </p:spPr>
      </p:pic>
      <p:grpSp>
        <p:nvGrpSpPr>
          <p:cNvPr id="5" name="Group 4">
            <a:extLst>
              <a:ext uri="{FF2B5EF4-FFF2-40B4-BE49-F238E27FC236}">
                <a16:creationId xmlns:a16="http://schemas.microsoft.com/office/drawing/2014/main" id="{32A6547B-BE05-D944-D3B7-52C9AA08F23B}"/>
              </a:ext>
            </a:extLst>
          </p:cNvPr>
          <p:cNvGrpSpPr/>
          <p:nvPr/>
        </p:nvGrpSpPr>
        <p:grpSpPr>
          <a:xfrm>
            <a:off x="352718" y="327498"/>
            <a:ext cx="2266293" cy="859946"/>
            <a:chOff x="302875" y="3878006"/>
            <a:chExt cx="2266293" cy="859946"/>
          </a:xfrm>
        </p:grpSpPr>
        <p:sp>
          <p:nvSpPr>
            <p:cNvPr id="6" name="Speech Bubble: Oval 12">
              <a:extLst>
                <a:ext uri="{FF2B5EF4-FFF2-40B4-BE49-F238E27FC236}">
                  <a16:creationId xmlns:a16="http://schemas.microsoft.com/office/drawing/2014/main" id="{A5285F21-936A-C15F-F62D-FBA195CF981C}"/>
                </a:ext>
              </a:extLst>
            </p:cNvPr>
            <p:cNvSpPr/>
            <p:nvPr/>
          </p:nvSpPr>
          <p:spPr>
            <a:xfrm>
              <a:off x="512465" y="3878006"/>
              <a:ext cx="1847112" cy="859946"/>
            </a:xfrm>
            <a:prstGeom prst="wedgeEllipseCallout">
              <a:avLst>
                <a:gd name="adj1" fmla="val 33373"/>
                <a:gd name="adj2" fmla="val 62500"/>
              </a:avLst>
            </a:prstGeom>
            <a:solidFill>
              <a:schemeClr val="accent4">
                <a:lumMod val="60000"/>
                <a:lumOff val="40000"/>
              </a:schemeClr>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7" name="TextBox 6">
              <a:extLst>
                <a:ext uri="{FF2B5EF4-FFF2-40B4-BE49-F238E27FC236}">
                  <a16:creationId xmlns:a16="http://schemas.microsoft.com/office/drawing/2014/main" id="{F493D47E-4E9B-6B8B-FA4C-536BB2266370}"/>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3</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18" name="Arrow: Right 4">
            <a:hlinkClick r:id="rId4" action="ppaction://hlinksldjump"/>
            <a:extLst>
              <a:ext uri="{FF2B5EF4-FFF2-40B4-BE49-F238E27FC236}">
                <a16:creationId xmlns:a16="http://schemas.microsoft.com/office/drawing/2014/main" id="{889D5ED8-6D44-00BB-FF40-170AC5DA982D}"/>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E922FC30-C0E3-41F7-22BE-89422BF7234A}"/>
              </a:ext>
            </a:extLst>
          </p:cNvPr>
          <p:cNvGrpSpPr/>
          <p:nvPr/>
        </p:nvGrpSpPr>
        <p:grpSpPr>
          <a:xfrm>
            <a:off x="4248640" y="2888509"/>
            <a:ext cx="4733925" cy="1501629"/>
            <a:chOff x="6830721" y="2824445"/>
            <a:chExt cx="4537107" cy="1169498"/>
          </a:xfrm>
        </p:grpSpPr>
        <p:sp>
          <p:nvSpPr>
            <p:cNvPr id="20" name="Rectangle: Rounded Corners 24">
              <a:extLst>
                <a:ext uri="{FF2B5EF4-FFF2-40B4-BE49-F238E27FC236}">
                  <a16:creationId xmlns:a16="http://schemas.microsoft.com/office/drawing/2014/main" id="{8ECF2015-B133-A2E3-B1D2-6085E4F0EE2C}"/>
                </a:ext>
              </a:extLst>
            </p:cNvPr>
            <p:cNvSpPr/>
            <p:nvPr/>
          </p:nvSpPr>
          <p:spPr>
            <a:xfrm>
              <a:off x="6830721" y="2864057"/>
              <a:ext cx="4537107" cy="1129886"/>
            </a:xfrm>
            <a:prstGeom prst="roundRect">
              <a:avLst>
                <a:gd name="adj" fmla="val 13859"/>
              </a:avLst>
            </a:prstGeom>
            <a:solidFill>
              <a:srgbClr val="FFFF00"/>
            </a:solid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CDC2580-D3CE-9963-2B00-F903DAE97851}"/>
                </a:ext>
              </a:extLst>
            </p:cNvPr>
            <p:cNvSpPr txBox="1"/>
            <p:nvPr/>
          </p:nvSpPr>
          <p:spPr>
            <a:xfrm>
              <a:off x="6992093" y="2824445"/>
              <a:ext cx="4070434" cy="1169498"/>
            </a:xfrm>
            <a:prstGeom prst="rect">
              <a:avLst/>
            </a:prstGeom>
            <a:noFill/>
          </p:spPr>
          <p:txBody>
            <a:bodyPr wrap="square" rtlCol="0">
              <a:spAutoFit/>
            </a:bodyPr>
            <a:lstStyle/>
            <a:p>
              <a:pPr marL="0" marR="0" algn="just">
                <a:lnSpc>
                  <a:spcPct val="120000"/>
                </a:lnSpc>
                <a:spcBef>
                  <a:spcPts val="0"/>
                </a:spcBef>
                <a:spcAft>
                  <a:spcPts val="0"/>
                </a:spcAft>
              </a:pPr>
              <a:r>
                <a:rPr lang="en-US" sz="4000" dirty="0" err="1">
                  <a:effectLst/>
                  <a:latin typeface="Cambria" panose="02040503050406030204" pitchFamily="18" charset="0"/>
                  <a:ea typeface="Cambria" panose="02040503050406030204" pitchFamily="18" charset="0"/>
                </a:rPr>
                <a:t>Chủ</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ngữ</a:t>
              </a:r>
              <a:r>
                <a:rPr lang="en-US" sz="4000" dirty="0">
                  <a:effectLst/>
                  <a:latin typeface="Cambria" panose="02040503050406030204" pitchFamily="18" charset="0"/>
                  <a:ea typeface="Cambria" panose="02040503050406030204" pitchFamily="18" charset="0"/>
                </a:rPr>
                <a:t>: Em</a:t>
              </a:r>
            </a:p>
            <a:p>
              <a:pPr marL="0" marR="0" algn="just">
                <a:lnSpc>
                  <a:spcPct val="120000"/>
                </a:lnSpc>
                <a:spcBef>
                  <a:spcPts val="0"/>
                </a:spcBef>
                <a:spcAft>
                  <a:spcPts val="0"/>
                </a:spcAft>
              </a:pPr>
              <a:r>
                <a:rPr lang="en-US" sz="4000" dirty="0" err="1">
                  <a:effectLst/>
                  <a:latin typeface="Cambria" panose="02040503050406030204" pitchFamily="18" charset="0"/>
                  <a:ea typeface="Cambria" panose="02040503050406030204" pitchFamily="18" charset="0"/>
                </a:rPr>
                <a:t>Vị</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ngữ</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đi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học</a:t>
              </a:r>
              <a:endParaRPr lang="en-US" sz="4000" dirty="0">
                <a:effectLst/>
                <a:latin typeface="Cambria" panose="02040503050406030204" pitchFamily="18" charset="0"/>
                <a:ea typeface="Cambria" panose="02040503050406030204" pitchFamily="18" charset="0"/>
              </a:endParaRPr>
            </a:p>
          </p:txBody>
        </p:sp>
      </p:grpSp>
      <p:pic>
        <p:nvPicPr>
          <p:cNvPr id="22" name="Picture 21">
            <a:extLst>
              <a:ext uri="{FF2B5EF4-FFF2-40B4-BE49-F238E27FC236}">
                <a16:creationId xmlns:a16="http://schemas.microsoft.com/office/drawing/2014/main" id="{5F2DA692-5B4C-9761-9A0D-173C62F2FE4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8208" b="61433"/>
          <a:stretch/>
        </p:blipFill>
        <p:spPr>
          <a:xfrm>
            <a:off x="8260406" y="3171825"/>
            <a:ext cx="1219213" cy="1096679"/>
          </a:xfrm>
          <a:prstGeom prst="rect">
            <a:avLst/>
          </a:prstGeom>
        </p:spPr>
      </p:pic>
    </p:spTree>
    <p:extLst>
      <p:ext uri="{BB962C8B-B14F-4D97-AF65-F5344CB8AC3E}">
        <p14:creationId xmlns:p14="http://schemas.microsoft.com/office/powerpoint/2010/main" val="14008273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20" name="图片 19">
            <a:extLst>
              <a:ext uri="{FF2B5EF4-FFF2-40B4-BE49-F238E27FC236}">
                <a16:creationId xmlns:a16="http://schemas.microsoft.com/office/drawing/2014/main" id="{536EF5F4-A4B6-4797-A61B-B9C17EC741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2480720" y="3649425"/>
            <a:ext cx="2870200" cy="3477454"/>
          </a:xfrm>
          <a:prstGeom prst="rect">
            <a:avLst/>
          </a:prstGeom>
        </p:spPr>
      </p:pic>
      <p:grpSp>
        <p:nvGrpSpPr>
          <p:cNvPr id="2" name="组合 1"/>
          <p:cNvGrpSpPr/>
          <p:nvPr/>
        </p:nvGrpSpPr>
        <p:grpSpPr>
          <a:xfrm>
            <a:off x="-15919" y="-268880"/>
            <a:ext cx="12207919" cy="7126880"/>
            <a:chOff x="0" y="-268879"/>
            <a:chExt cx="12207919" cy="7126880"/>
          </a:xfrm>
        </p:grpSpPr>
        <p:pic>
          <p:nvPicPr>
            <p:cNvPr id="14" name="图片 13">
              <a:extLst>
                <a:ext uri="{FF2B5EF4-FFF2-40B4-BE49-F238E27FC236}">
                  <a16:creationId xmlns:a16="http://schemas.microsoft.com/office/drawing/2014/main" id="{88920206-E2C1-4CFF-AC5F-759167833D23}"/>
                </a:ext>
              </a:extLst>
            </p:cNvPr>
            <p:cNvPicPr>
              <a:picLocks noChangeAspect="1"/>
            </p:cNvPicPr>
            <p:nvPr/>
          </p:nvPicPr>
          <p:blipFill rotWithShape="1">
            <a:blip r:embed="rId4">
              <a:extLst>
                <a:ext uri="{28A0092B-C50C-407E-A947-70E740481C1C}">
                  <a14:useLocalDpi xmlns:a14="http://schemas.microsoft.com/office/drawing/2010/main" val="0"/>
                </a:ext>
              </a:extLst>
            </a:blip>
            <a:srcRect l="79133" r="695"/>
            <a:stretch/>
          </p:blipFill>
          <p:spPr>
            <a:xfrm>
              <a:off x="9652000" y="-268879"/>
              <a:ext cx="2555919" cy="712688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9321800" y="40446"/>
              <a:ext cx="2870200" cy="3477454"/>
            </a:xfrm>
            <a:prstGeom prst="rect">
              <a:avLst/>
            </a:prstGeom>
          </p:spPr>
        </p:pic>
        <p:pic>
          <p:nvPicPr>
            <p:cNvPr id="21" name="图片 20">
              <a:extLst>
                <a:ext uri="{FF2B5EF4-FFF2-40B4-BE49-F238E27FC236}">
                  <a16:creationId xmlns:a16="http://schemas.microsoft.com/office/drawing/2014/main" id="{03AC16CC-CBF8-42D9-B261-2877687433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07482"/>
              <a:ext cx="7378700" cy="4150519"/>
            </a:xfrm>
            <a:prstGeom prst="rect">
              <a:avLst/>
            </a:prstGeom>
          </p:spPr>
        </p:pic>
        <p:pic>
          <p:nvPicPr>
            <p:cNvPr id="9" name="图片 8">
              <a:extLst>
                <a:ext uri="{FF2B5EF4-FFF2-40B4-BE49-F238E27FC236}">
                  <a16:creationId xmlns:a16="http://schemas.microsoft.com/office/drawing/2014/main" id="{1A03F8D0-C22C-4AF3-A4F1-D5A4A808D35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3609" t="-2427" r="4668" b="1"/>
            <a:stretch/>
          </p:blipFill>
          <p:spPr>
            <a:xfrm>
              <a:off x="4705350" y="101291"/>
              <a:ext cx="7238524" cy="6756710"/>
            </a:xfrm>
            <a:prstGeom prst="rect">
              <a:avLst/>
            </a:prstGeom>
          </p:spPr>
        </p:pic>
      </p:grpSp>
      <p:pic>
        <p:nvPicPr>
          <p:cNvPr id="22" name="图片 21">
            <a:extLst>
              <a:ext uri="{FF2B5EF4-FFF2-40B4-BE49-F238E27FC236}">
                <a16:creationId xmlns:a16="http://schemas.microsoft.com/office/drawing/2014/main" id="{0A549482-44C1-451A-A0A8-412AA4FD1FE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45" t="8591" r="69242" b="40741"/>
          <a:stretch/>
        </p:blipFill>
        <p:spPr>
          <a:xfrm>
            <a:off x="0" y="0"/>
            <a:ext cx="1809750" cy="1747651"/>
          </a:xfrm>
          <a:prstGeom prst="rect">
            <a:avLst/>
          </a:prstGeom>
        </p:spPr>
      </p:pic>
      <p:pic>
        <p:nvPicPr>
          <p:cNvPr id="10" name="Picture 9" descr="A picture containing text, font, graphics, logo&#10;&#10;Description automatically generated">
            <a:extLst>
              <a:ext uri="{FF2B5EF4-FFF2-40B4-BE49-F238E27FC236}">
                <a16:creationId xmlns:a16="http://schemas.microsoft.com/office/drawing/2014/main" id="{1D22AF88-AE79-7A27-7450-88D46356B0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29000" y="-372575"/>
            <a:ext cx="2342158" cy="2342158"/>
          </a:xfrm>
          <a:prstGeom prst="rect">
            <a:avLst/>
          </a:prstGeom>
        </p:spPr>
      </p:pic>
      <p:pic>
        <p:nvPicPr>
          <p:cNvPr id="3" name="Picture 2">
            <a:extLst>
              <a:ext uri="{FF2B5EF4-FFF2-40B4-BE49-F238E27FC236}">
                <a16:creationId xmlns:a16="http://schemas.microsoft.com/office/drawing/2014/main" id="{4E4D0121-4E11-C36A-7191-C0CA99F6B8C6}"/>
              </a:ext>
            </a:extLst>
          </p:cNvPr>
          <p:cNvPicPr>
            <a:picLocks noChangeAspect="1"/>
          </p:cNvPicPr>
          <p:nvPr/>
        </p:nvPicPr>
        <p:blipFill>
          <a:blip r:embed="rId9"/>
          <a:stretch>
            <a:fillRect/>
          </a:stretch>
        </p:blipFill>
        <p:spPr>
          <a:xfrm>
            <a:off x="872157" y="1295371"/>
            <a:ext cx="4855591" cy="1630885"/>
          </a:xfrm>
          <a:prstGeom prst="rect">
            <a:avLst/>
          </a:prstGeom>
        </p:spPr>
      </p:pic>
      <p:pic>
        <p:nvPicPr>
          <p:cNvPr id="8" name="Picture 7">
            <a:extLst>
              <a:ext uri="{FF2B5EF4-FFF2-40B4-BE49-F238E27FC236}">
                <a16:creationId xmlns:a16="http://schemas.microsoft.com/office/drawing/2014/main" id="{F4C4473A-7EDF-A76A-F690-17CE1CA4C5CC}"/>
              </a:ext>
            </a:extLst>
          </p:cNvPr>
          <p:cNvPicPr>
            <a:picLocks noChangeAspect="1"/>
          </p:cNvPicPr>
          <p:nvPr/>
        </p:nvPicPr>
        <p:blipFill>
          <a:blip r:embed="rId10"/>
          <a:stretch>
            <a:fillRect/>
          </a:stretch>
        </p:blipFill>
        <p:spPr>
          <a:xfrm>
            <a:off x="117558" y="2379693"/>
            <a:ext cx="6444031" cy="2042337"/>
          </a:xfrm>
          <a:prstGeom prst="rect">
            <a:avLst/>
          </a:prstGeom>
        </p:spPr>
      </p:pic>
    </p:spTree>
    <p:extLst>
      <p:ext uri="{BB962C8B-B14F-4D97-AF65-F5344CB8AC3E}">
        <p14:creationId xmlns:p14="http://schemas.microsoft.com/office/powerpoint/2010/main" val="1785790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a:extLst>
              <a:ext uri="{FF2B5EF4-FFF2-40B4-BE49-F238E27FC236}">
                <a16:creationId xmlns:a16="http://schemas.microsoft.com/office/drawing/2014/main" id="{2BE9BA96-CC03-456B-A969-72102D60D676}"/>
              </a:ext>
            </a:extLst>
          </p:cNvPr>
          <p:cNvGrpSpPr/>
          <p:nvPr/>
        </p:nvGrpSpPr>
        <p:grpSpPr>
          <a:xfrm>
            <a:off x="735079" y="1273019"/>
            <a:ext cx="10363201" cy="1601524"/>
            <a:chOff x="1513192" y="1554345"/>
            <a:chExt cx="9542584" cy="2489152"/>
          </a:xfrm>
        </p:grpSpPr>
        <p:sp>
          <p:nvSpPr>
            <p:cNvPr id="3" name="Rectangle 4">
              <a:extLst>
                <a:ext uri="{FF2B5EF4-FFF2-40B4-BE49-F238E27FC236}">
                  <a16:creationId xmlns:a16="http://schemas.microsoft.com/office/drawing/2014/main" id="{A04DED19-A7ED-49D2-9E17-1A1184C17949}"/>
                </a:ext>
              </a:extLst>
            </p:cNvPr>
            <p:cNvSpPr/>
            <p:nvPr/>
          </p:nvSpPr>
          <p:spPr>
            <a:xfrm>
              <a:off x="1513192" y="1554345"/>
              <a:ext cx="9542584" cy="2489152"/>
            </a:xfrm>
            <a:prstGeom prst="roundRect">
              <a:avLst>
                <a:gd name="adj" fmla="val 50000"/>
              </a:avLst>
            </a:prstGeom>
            <a:solidFill>
              <a:sysClr val="window" lastClr="FFFFFF"/>
            </a:solidFill>
            <a:ln w="12700" cap="flat" cmpd="sng" algn="ctr">
              <a:noFill/>
              <a:prstDash val="solid"/>
              <a:miter lim="800000"/>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ectangle 4">
              <a:extLst>
                <a:ext uri="{FF2B5EF4-FFF2-40B4-BE49-F238E27FC236}">
                  <a16:creationId xmlns:a16="http://schemas.microsoft.com/office/drawing/2014/main" id="{CEBD9C19-9706-43BC-BDF4-9ECE20B6DB08}"/>
                </a:ext>
              </a:extLst>
            </p:cNvPr>
            <p:cNvSpPr/>
            <p:nvPr/>
          </p:nvSpPr>
          <p:spPr>
            <a:xfrm>
              <a:off x="1643790" y="1660916"/>
              <a:ext cx="9304524" cy="2300557"/>
            </a:xfrm>
            <a:prstGeom prst="roundRect">
              <a:avLst>
                <a:gd name="adj" fmla="val 46361"/>
              </a:avLst>
            </a:prstGeom>
            <a:noFill/>
            <a:ln w="38100" cap="rnd" cmpd="sng" algn="ctr">
              <a:solidFill>
                <a:srgbClr val="1FC2A4"/>
              </a:solidFill>
              <a:prstDash val="dash"/>
              <a:round/>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5" name="组合 7">
            <a:extLst>
              <a:ext uri="{FF2B5EF4-FFF2-40B4-BE49-F238E27FC236}">
                <a16:creationId xmlns:a16="http://schemas.microsoft.com/office/drawing/2014/main" id="{63B98217-6B10-4FDD-BDFD-B81D9FB08592}"/>
              </a:ext>
            </a:extLst>
          </p:cNvPr>
          <p:cNvGrpSpPr/>
          <p:nvPr/>
        </p:nvGrpSpPr>
        <p:grpSpPr>
          <a:xfrm>
            <a:off x="800994" y="3206936"/>
            <a:ext cx="10363201" cy="1523017"/>
            <a:chOff x="1513192" y="1554345"/>
            <a:chExt cx="9542584" cy="2489152"/>
          </a:xfrm>
        </p:grpSpPr>
        <p:sp>
          <p:nvSpPr>
            <p:cNvPr id="6" name="Rectangle 4">
              <a:extLst>
                <a:ext uri="{FF2B5EF4-FFF2-40B4-BE49-F238E27FC236}">
                  <a16:creationId xmlns:a16="http://schemas.microsoft.com/office/drawing/2014/main" id="{3F13FF09-EF85-4CFE-925A-5D151F057D84}"/>
                </a:ext>
              </a:extLst>
            </p:cNvPr>
            <p:cNvSpPr/>
            <p:nvPr/>
          </p:nvSpPr>
          <p:spPr>
            <a:xfrm>
              <a:off x="1513192" y="1554345"/>
              <a:ext cx="9542584" cy="2489152"/>
            </a:xfrm>
            <a:prstGeom prst="roundRect">
              <a:avLst>
                <a:gd name="adj" fmla="val 50000"/>
              </a:avLst>
            </a:prstGeom>
            <a:solidFill>
              <a:sysClr val="window" lastClr="FFFFFF"/>
            </a:solidFill>
            <a:ln w="12700" cap="flat" cmpd="sng" algn="ctr">
              <a:noFill/>
              <a:prstDash val="solid"/>
              <a:miter lim="800000"/>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sp>
          <p:nvSpPr>
            <p:cNvPr id="7" name="Rectangle 4">
              <a:extLst>
                <a:ext uri="{FF2B5EF4-FFF2-40B4-BE49-F238E27FC236}">
                  <a16:creationId xmlns:a16="http://schemas.microsoft.com/office/drawing/2014/main" id="{D4A63999-31F9-40BF-8D74-B29747421612}"/>
                </a:ext>
              </a:extLst>
            </p:cNvPr>
            <p:cNvSpPr/>
            <p:nvPr/>
          </p:nvSpPr>
          <p:spPr>
            <a:xfrm>
              <a:off x="1643790" y="1660916"/>
              <a:ext cx="9304524" cy="2300557"/>
            </a:xfrm>
            <a:prstGeom prst="roundRect">
              <a:avLst>
                <a:gd name="adj" fmla="val 46361"/>
              </a:avLst>
            </a:prstGeom>
            <a:noFill/>
            <a:ln w="38100" cap="rnd" cmpd="sng" algn="ctr">
              <a:solidFill>
                <a:srgbClr val="1FC2A4"/>
              </a:solidFill>
              <a:prstDash val="dash"/>
              <a:round/>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1" name="矩形 1">
            <a:extLst>
              <a:ext uri="{FF2B5EF4-FFF2-40B4-BE49-F238E27FC236}">
                <a16:creationId xmlns:a16="http://schemas.microsoft.com/office/drawing/2014/main" id="{3FF32EDE-3422-4DD8-AB79-1858FE0ED4D5}"/>
              </a:ext>
            </a:extLst>
          </p:cNvPr>
          <p:cNvSpPr/>
          <p:nvPr/>
        </p:nvSpPr>
        <p:spPr>
          <a:xfrm>
            <a:off x="1006382" y="1559886"/>
            <a:ext cx="9825451" cy="1094764"/>
          </a:xfrm>
          <a:prstGeom prst="rect">
            <a:avLst/>
          </a:prstGeom>
          <a:noFill/>
        </p:spPr>
        <p:txBody>
          <a:bodyPr wrap="square" lIns="108807" tIns="54408" rIns="108807" bIns="54408" rtlCol="0">
            <a:spAutoFit/>
          </a:bodyPr>
          <a:lstStyle/>
          <a:p>
            <a:pPr marL="0" marR="0" lvl="0" indent="22860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Nắm được khái niệm về thành phần trạng ngữ- thành phần phụ của câu. </a:t>
            </a:r>
            <a:endPar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矩形 2">
            <a:extLst>
              <a:ext uri="{FF2B5EF4-FFF2-40B4-BE49-F238E27FC236}">
                <a16:creationId xmlns:a16="http://schemas.microsoft.com/office/drawing/2014/main" id="{EAA7FB7F-6659-4E34-8710-AF86EAF5663F}"/>
              </a:ext>
            </a:extLst>
          </p:cNvPr>
          <p:cNvSpPr/>
          <p:nvPr/>
        </p:nvSpPr>
        <p:spPr>
          <a:xfrm>
            <a:off x="1189263" y="3305951"/>
            <a:ext cx="9299947" cy="1217874"/>
          </a:xfrm>
          <a:prstGeom prst="rect">
            <a:avLst/>
          </a:prstGeom>
          <a:noFill/>
        </p:spPr>
        <p:txBody>
          <a:bodyPr wrap="square" lIns="108807" tIns="54408" rIns="108807" bIns="54408" rtlCol="0">
            <a:spAutoFit/>
          </a:bodyPr>
          <a:lstStyle/>
          <a:p>
            <a:pPr marL="0" marR="0" lvl="0" indent="22860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Nhận diện được trạng ngữ trong câu và hiểu được nội dung của nó</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endParaRPr kumimoji="0" lang="zh-CN" altLang="en-US" sz="32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小单纯体" panose="02010601030101010101" pitchFamily="2" charset="-122"/>
              <a:cs typeface="Times New Roman" panose="02020603050405020304" pitchFamily="18" charset="0"/>
            </a:endParaRPr>
          </a:p>
        </p:txBody>
      </p:sp>
      <p:pic>
        <p:nvPicPr>
          <p:cNvPr id="14" name="图片 13">
            <a:extLst>
              <a:ext uri="{FF2B5EF4-FFF2-40B4-BE49-F238E27FC236}">
                <a16:creationId xmlns:a16="http://schemas.microsoft.com/office/drawing/2014/main" id="{4925F905-5282-4278-AD72-51B7E89CA7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17" t="10820" r="2856" b="71184"/>
          <a:stretch/>
        </p:blipFill>
        <p:spPr>
          <a:xfrm>
            <a:off x="9813816" y="2771199"/>
            <a:ext cx="1715729" cy="925642"/>
          </a:xfrm>
          <a:prstGeom prst="rect">
            <a:avLst/>
          </a:prstGeom>
        </p:spPr>
      </p:pic>
      <p:pic>
        <p:nvPicPr>
          <p:cNvPr id="15" name="图片 14">
            <a:extLst>
              <a:ext uri="{FF2B5EF4-FFF2-40B4-BE49-F238E27FC236}">
                <a16:creationId xmlns:a16="http://schemas.microsoft.com/office/drawing/2014/main" id="{7B090AC5-DA8E-4F58-A962-0E63CECE29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17" t="10820" r="2856" b="71184"/>
          <a:stretch/>
        </p:blipFill>
        <p:spPr>
          <a:xfrm>
            <a:off x="9217732" y="975874"/>
            <a:ext cx="1715729" cy="925642"/>
          </a:xfrm>
          <a:prstGeom prst="rect">
            <a:avLst/>
          </a:prstGeom>
        </p:spPr>
      </p:pic>
      <p:sp>
        <p:nvSpPr>
          <p:cNvPr id="17" name="矩形 16">
            <a:extLst>
              <a:ext uri="{FF2B5EF4-FFF2-40B4-BE49-F238E27FC236}">
                <a16:creationId xmlns:a16="http://schemas.microsoft.com/office/drawing/2014/main" id="{D62C42A8-0AAE-4222-85E0-39DE85DD56A6}"/>
              </a:ext>
            </a:extLst>
          </p:cNvPr>
          <p:cNvSpPr/>
          <p:nvPr/>
        </p:nvSpPr>
        <p:spPr>
          <a:xfrm>
            <a:off x="3335727" y="274584"/>
            <a:ext cx="4673600" cy="826468"/>
          </a:xfrm>
          <a:prstGeom prst="rect">
            <a:avLst/>
          </a:prstGeom>
          <a:solidFill>
            <a:srgbClr val="FFFF00"/>
          </a:solidFill>
        </p:spPr>
        <p:txBody>
          <a:bodyPr wrap="square" lIns="108807" tIns="54408" rIns="108807" bIns="54408">
            <a:spAutoFit/>
          </a:bodyPr>
          <a:lstStyle/>
          <a:p>
            <a:pPr marL="0" marR="0" lvl="0" indent="0" algn="ctr" defTabSz="408043" rtl="0" eaLnBrk="0" fontAlgn="auto" latinLnBrk="0" hangingPunct="0">
              <a:lnSpc>
                <a:spcPct val="100000"/>
              </a:lnSpc>
              <a:spcBef>
                <a:spcPts val="0"/>
              </a:spcBef>
              <a:spcAft>
                <a:spcPts val="0"/>
              </a:spcAft>
              <a:buClrTx/>
              <a:buSzTx/>
              <a:buFontTx/>
              <a:buNone/>
              <a:tabLst/>
              <a:defRPr/>
            </a:pP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Yêu</a:t>
            </a:r>
            <a:r>
              <a:rPr kumimoji="0" lang="en-US" altLang="zh-CN"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 </a:t>
            </a: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cầu</a:t>
            </a:r>
            <a:r>
              <a:rPr kumimoji="0" lang="en-US" altLang="zh-CN"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 </a:t>
            </a: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cần</a:t>
            </a:r>
            <a:r>
              <a:rPr kumimoji="0" lang="en-US" altLang="zh-CN"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 </a:t>
            </a: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đạt</a:t>
            </a:r>
            <a:endParaRPr kumimoji="0" lang="zh-CN" altLang="en-US"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576922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9082601" y="-506248"/>
            <a:ext cx="2870200" cy="3477454"/>
          </a:xfrm>
          <a:prstGeom prst="rect">
            <a:avLst/>
          </a:prstGeom>
        </p:spPr>
      </p:pic>
      <p:pic>
        <p:nvPicPr>
          <p:cNvPr id="6" name="图片 5">
            <a:extLst>
              <a:ext uri="{FF2B5EF4-FFF2-40B4-BE49-F238E27FC236}">
                <a16:creationId xmlns:a16="http://schemas.microsoft.com/office/drawing/2014/main" id="{FDD62142-1B72-41B2-908A-3CA6B6EF98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pic>
        <p:nvPicPr>
          <p:cNvPr id="3" name="图片 2">
            <a:extLst>
              <a:ext uri="{FF2B5EF4-FFF2-40B4-BE49-F238E27FC236}">
                <a16:creationId xmlns:a16="http://schemas.microsoft.com/office/drawing/2014/main" id="{EE4BFFCF-2EAB-47FE-BB15-FEF18B0210B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45" t="8591" r="69242" b="40741"/>
          <a:stretch/>
        </p:blipFill>
        <p:spPr>
          <a:xfrm>
            <a:off x="1491985" y="346186"/>
            <a:ext cx="2549926" cy="2462428"/>
          </a:xfrm>
          <a:prstGeom prst="rect">
            <a:avLst/>
          </a:prstGeom>
        </p:spPr>
      </p:pic>
      <p:pic>
        <p:nvPicPr>
          <p:cNvPr id="47" name="图片 46">
            <a:extLst>
              <a:ext uri="{FF2B5EF4-FFF2-40B4-BE49-F238E27FC236}">
                <a16:creationId xmlns:a16="http://schemas.microsoft.com/office/drawing/2014/main" id="{2A5E1603-D41E-466E-BFCA-ED1AB7081D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133146" y="1396550"/>
            <a:ext cx="2870200" cy="3477454"/>
          </a:xfrm>
          <a:prstGeom prst="rect">
            <a:avLst/>
          </a:prstGeom>
        </p:spPr>
      </p:pic>
      <p:pic>
        <p:nvPicPr>
          <p:cNvPr id="4" name="图片 3">
            <a:extLst>
              <a:ext uri="{FF2B5EF4-FFF2-40B4-BE49-F238E27FC236}">
                <a16:creationId xmlns:a16="http://schemas.microsoft.com/office/drawing/2014/main" id="{92612493-5B66-4617-9C8D-FE9E20B3EE3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582" b="18913"/>
          <a:stretch/>
        </p:blipFill>
        <p:spPr>
          <a:xfrm>
            <a:off x="5937971" y="3273545"/>
            <a:ext cx="5789243" cy="3560638"/>
          </a:xfrm>
          <a:prstGeom prst="rect">
            <a:avLst/>
          </a:prstGeom>
        </p:spPr>
      </p:pic>
      <p:pic>
        <p:nvPicPr>
          <p:cNvPr id="8" name="Picture 7">
            <a:extLst>
              <a:ext uri="{FF2B5EF4-FFF2-40B4-BE49-F238E27FC236}">
                <a16:creationId xmlns:a16="http://schemas.microsoft.com/office/drawing/2014/main" id="{312D5906-4868-1CCC-089A-F4AB1C4C3424}"/>
              </a:ext>
            </a:extLst>
          </p:cNvPr>
          <p:cNvPicPr>
            <a:picLocks noChangeAspect="1"/>
          </p:cNvPicPr>
          <p:nvPr/>
        </p:nvPicPr>
        <p:blipFill>
          <a:blip r:embed="rId7"/>
          <a:stretch>
            <a:fillRect/>
          </a:stretch>
        </p:blipFill>
        <p:spPr>
          <a:xfrm>
            <a:off x="2321199" y="988782"/>
            <a:ext cx="10668938" cy="2334278"/>
          </a:xfrm>
          <a:prstGeom prst="rect">
            <a:avLst/>
          </a:prstGeom>
        </p:spPr>
      </p:pic>
    </p:spTree>
    <p:extLst>
      <p:ext uri="{BB962C8B-B14F-4D97-AF65-F5344CB8AC3E}">
        <p14:creationId xmlns:p14="http://schemas.microsoft.com/office/powerpoint/2010/main" val="25358845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779665" y="550042"/>
            <a:ext cx="8486125" cy="1384995"/>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vi-VN" altLang="en-US" sz="2800" b="1" i="0" u="none" strike="noStrike" kern="0" cap="none" spc="0" normalizeH="0" baseline="0" noProof="0" dirty="0">
                <a:ln>
                  <a:noFill/>
                </a:ln>
                <a:solidFill>
                  <a:srgbClr val="45A082"/>
                </a:solidFill>
                <a:effectLst/>
                <a:uLnTx/>
                <a:uFillTx/>
                <a:latin typeface="Cambria" panose="02040503050406030204" pitchFamily="18" charset="0"/>
                <a:ea typeface="Cambria" panose="02040503050406030204" pitchFamily="18" charset="0"/>
                <a:cs typeface="Times New Roman" panose="02020603050405020304" pitchFamily="18" charset="0"/>
              </a:rPr>
              <a:t>1/ Đọc các câu dưới đây và thực hiện yêu cầu.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 Tìm chủ ngữ, vị ngữ của mỗi câu ở cột 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 Tìm thành phần được thêm vào mỗi câu ở cột B</a:t>
            </a:r>
            <a:r>
              <a:rPr kumimoji="0" lang="vi-VN" altLang="en-US" sz="2800" b="1" i="0" u="none" strike="noStrike" kern="0" cap="none" spc="0" normalizeH="0" baseline="0" noProof="0" dirty="0">
                <a:ln>
                  <a:noFill/>
                </a:ln>
                <a:solidFill>
                  <a:srgbClr val="45A082"/>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2800" b="1" i="0" u="none" strike="noStrike" kern="0" cap="none" spc="0" normalizeH="0" baseline="0" noProof="0" dirty="0">
              <a:ln>
                <a:noFill/>
              </a:ln>
              <a:solidFill>
                <a:srgbClr val="45A082"/>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835912" y="272774"/>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aphicFrame>
        <p:nvGraphicFramePr>
          <p:cNvPr id="12" name="Table 12">
            <a:extLst>
              <a:ext uri="{FF2B5EF4-FFF2-40B4-BE49-F238E27FC236}">
                <a16:creationId xmlns:a16="http://schemas.microsoft.com/office/drawing/2014/main" id="{D8AC5BB3-02A6-A96C-D560-0C18B83C29CE}"/>
              </a:ext>
            </a:extLst>
          </p:cNvPr>
          <p:cNvGraphicFramePr>
            <a:graphicFrameLocks noGrp="1"/>
          </p:cNvGraphicFramePr>
          <p:nvPr/>
        </p:nvGraphicFramePr>
        <p:xfrm>
          <a:off x="552451" y="2472266"/>
          <a:ext cx="4638674" cy="3400849"/>
        </p:xfrm>
        <a:graphic>
          <a:graphicData uri="http://schemas.openxmlformats.org/drawingml/2006/table">
            <a:tbl>
              <a:tblPr firstRow="1" bandRow="1">
                <a:tableStyleId>{5C22544A-7EE6-4342-B048-85BDC9FD1C3A}</a:tableStyleId>
              </a:tblPr>
              <a:tblGrid>
                <a:gridCol w="4638674">
                  <a:extLst>
                    <a:ext uri="{9D8B030D-6E8A-4147-A177-3AD203B41FA5}">
                      <a16:colId xmlns:a16="http://schemas.microsoft.com/office/drawing/2014/main" val="3931057938"/>
                    </a:ext>
                  </a:extLst>
                </a:gridCol>
              </a:tblGrid>
              <a:tr h="566209">
                <a:tc>
                  <a:txBody>
                    <a:bodyPr/>
                    <a:lstStyle/>
                    <a:p>
                      <a:pPr algn="ctr"/>
                      <a:r>
                        <a:rPr lang="en-US" sz="2800" dirty="0">
                          <a:solidFill>
                            <a:srgbClr val="002060"/>
                          </a:solidFill>
                          <a:latin typeface="Cambria" panose="02040503050406030204" pitchFamily="18" charset="0"/>
                          <a:ea typeface="Cambria" panose="02040503050406030204" pitchFamily="18"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839259">
                <a:tc>
                  <a:txBody>
                    <a:bodyPr/>
                    <a:lstStyle/>
                    <a:p>
                      <a:pPr algn="just"/>
                      <a:r>
                        <a:rPr lang="en-US" sz="2800" dirty="0" err="1">
                          <a:solidFill>
                            <a:srgbClr val="002060"/>
                          </a:solidFill>
                          <a:latin typeface="Cambria" panose="02040503050406030204" pitchFamily="18" charset="0"/>
                          <a:ea typeface="Cambria" panose="02040503050406030204" pitchFamily="18" charset="0"/>
                        </a:rPr>
                        <a:t>Bác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đã</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khắp</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năm</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châu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bốn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biển</a:t>
                      </a:r>
                      <a:r>
                        <a:rPr lang="en-US" sz="2800" dirty="0">
                          <a:solidFill>
                            <a:srgbClr val="002060"/>
                          </a:solidFill>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839259">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đọc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Tuyên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ngôn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độc</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lập</a:t>
                      </a:r>
                      <a:r>
                        <a:rPr lang="en-US" sz="2800" i="1"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839259">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Vườn</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cây</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xanh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tốt</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quanh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graphicFrame>
        <p:nvGraphicFramePr>
          <p:cNvPr id="13" name="Table 12">
            <a:extLst>
              <a:ext uri="{FF2B5EF4-FFF2-40B4-BE49-F238E27FC236}">
                <a16:creationId xmlns:a16="http://schemas.microsoft.com/office/drawing/2014/main" id="{A60DB381-304D-D768-4F5C-4979DD47DAF0}"/>
              </a:ext>
            </a:extLst>
          </p:cNvPr>
          <p:cNvGraphicFramePr>
            <a:graphicFrameLocks noGrp="1"/>
          </p:cNvGraphicFramePr>
          <p:nvPr>
            <p:extLst>
              <p:ext uri="{D42A27DB-BD31-4B8C-83A1-F6EECF244321}">
                <p14:modId xmlns:p14="http://schemas.microsoft.com/office/powerpoint/2010/main" val="995950563"/>
              </p:ext>
            </p:extLst>
          </p:nvPr>
        </p:nvGraphicFramePr>
        <p:xfrm>
          <a:off x="6219826" y="2481791"/>
          <a:ext cx="5343524" cy="3400849"/>
        </p:xfrm>
        <a:graphic>
          <a:graphicData uri="http://schemas.openxmlformats.org/drawingml/2006/table">
            <a:tbl>
              <a:tblPr firstRow="1" bandRow="1">
                <a:tableStyleId>{5C22544A-7EE6-4342-B048-85BDC9FD1C3A}</a:tableStyleId>
              </a:tblPr>
              <a:tblGrid>
                <a:gridCol w="5343524">
                  <a:extLst>
                    <a:ext uri="{9D8B030D-6E8A-4147-A177-3AD203B41FA5}">
                      <a16:colId xmlns:a16="http://schemas.microsoft.com/office/drawing/2014/main" val="3931057938"/>
                    </a:ext>
                  </a:extLst>
                </a:gridCol>
              </a:tblGrid>
              <a:tr h="566209">
                <a:tc>
                  <a:txBody>
                    <a:bodyPr/>
                    <a:lstStyle/>
                    <a:p>
                      <a:pPr algn="ctr"/>
                      <a:r>
                        <a:rPr lang="en-US" sz="2800" dirty="0">
                          <a:solidFill>
                            <a:srgbClr val="002060"/>
                          </a:solidFill>
                          <a:latin typeface="Cambria" panose="02040503050406030204" pitchFamily="18" charset="0"/>
                          <a:ea typeface="Cambria" panose="02040503050406030204" pitchFamily="18" charset="0"/>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839259">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Để</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tìm</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đường</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cứu</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nước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đã</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đi</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khắp</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châu</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bốn</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biển</a:t>
                      </a:r>
                      <a:r>
                        <a:rPr lang="en-US" sz="2800"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839259">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Ngày</a:t>
                      </a:r>
                      <a:r>
                        <a:rPr lang="en-US" sz="2800" kern="1200" dirty="0">
                          <a:solidFill>
                            <a:srgbClr val="002060"/>
                          </a:solidFill>
                          <a:effectLst/>
                          <a:latin typeface="Cambria" panose="02040503050406030204" pitchFamily="18" charset="0"/>
                          <a:ea typeface="Cambria" panose="02040503050406030204" pitchFamily="18" charset="0"/>
                          <a:cs typeface="+mn-cs"/>
                        </a:rPr>
                        <a:t> 2 </a:t>
                      </a:r>
                      <a:r>
                        <a:rPr lang="en-US" sz="2800" kern="1200" dirty="0" err="1">
                          <a:solidFill>
                            <a:srgbClr val="002060"/>
                          </a:solidFill>
                          <a:effectLst/>
                          <a:latin typeface="Cambria" panose="02040503050406030204" pitchFamily="18" charset="0"/>
                          <a:ea typeface="Cambria" panose="02040503050406030204" pitchFamily="18" charset="0"/>
                          <a:cs typeface="+mn-cs"/>
                        </a:rPr>
                        <a:t>tháng</a:t>
                      </a:r>
                      <a:r>
                        <a:rPr lang="en-US" sz="2800" kern="1200" dirty="0">
                          <a:solidFill>
                            <a:srgbClr val="002060"/>
                          </a:solidFill>
                          <a:effectLst/>
                          <a:latin typeface="Cambria" panose="02040503050406030204" pitchFamily="18" charset="0"/>
                          <a:ea typeface="Cambria" panose="02040503050406030204" pitchFamily="18" charset="0"/>
                          <a:cs typeface="+mn-cs"/>
                        </a:rPr>
                        <a:t> 9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 1945,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đọc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Tuyên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ngôn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độc</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lập</a:t>
                      </a:r>
                      <a:r>
                        <a:rPr lang="en-US" sz="2800" i="1"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839259">
                <a:tc>
                  <a:txBody>
                    <a:bodyPr/>
                    <a:lstStyle/>
                    <a:p>
                      <a:pPr algn="just"/>
                      <a:r>
                        <a:rPr lang="en-US" sz="2800" kern="1200" dirty="0">
                          <a:solidFill>
                            <a:srgbClr val="002060"/>
                          </a:solidFill>
                          <a:effectLst/>
                          <a:latin typeface="Cambria" panose="02040503050406030204" pitchFamily="18" charset="0"/>
                          <a:ea typeface="Cambria" panose="02040503050406030204" pitchFamily="18" charset="0"/>
                          <a:cs typeface="+mn-cs"/>
                        </a:rPr>
                        <a:t>Trong </a:t>
                      </a:r>
                      <a:r>
                        <a:rPr lang="en-US" sz="2800" kern="1200" dirty="0" err="1">
                          <a:solidFill>
                            <a:srgbClr val="002060"/>
                          </a:solidFill>
                          <a:effectLst/>
                          <a:latin typeface="Cambria" panose="02040503050406030204" pitchFamily="18" charset="0"/>
                          <a:ea typeface="Cambria" panose="02040503050406030204" pitchFamily="18" charset="0"/>
                          <a:cs typeface="+mn-cs"/>
                        </a:rPr>
                        <a:t>Phủ</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Chủ</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tịch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vườn</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cây</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xanh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tốt</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quanh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spTree>
    <p:extLst>
      <p:ext uri="{BB962C8B-B14F-4D97-AF65-F5344CB8AC3E}">
        <p14:creationId xmlns:p14="http://schemas.microsoft.com/office/powerpoint/2010/main" val="9013725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2">
            <a:extLst>
              <a:ext uri="{FF2B5EF4-FFF2-40B4-BE49-F238E27FC236}">
                <a16:creationId xmlns:a16="http://schemas.microsoft.com/office/drawing/2014/main" id="{681B211F-9E7C-85D7-7F19-373A102E83EC}"/>
              </a:ext>
            </a:extLst>
          </p:cNvPr>
          <p:cNvGraphicFramePr>
            <a:graphicFrameLocks noGrp="1"/>
          </p:cNvGraphicFramePr>
          <p:nvPr>
            <p:extLst>
              <p:ext uri="{D42A27DB-BD31-4B8C-83A1-F6EECF244321}">
                <p14:modId xmlns:p14="http://schemas.microsoft.com/office/powerpoint/2010/main" val="883459950"/>
              </p:ext>
            </p:extLst>
          </p:nvPr>
        </p:nvGraphicFramePr>
        <p:xfrm>
          <a:off x="1485901" y="1504950"/>
          <a:ext cx="7384722" cy="3895725"/>
        </p:xfrm>
        <a:graphic>
          <a:graphicData uri="http://schemas.openxmlformats.org/drawingml/2006/table">
            <a:tbl>
              <a:tblPr firstRow="1" bandRow="1">
                <a:tableStyleId>{5C22544A-7EE6-4342-B048-85BDC9FD1C3A}</a:tableStyleId>
              </a:tblPr>
              <a:tblGrid>
                <a:gridCol w="7384722">
                  <a:extLst>
                    <a:ext uri="{9D8B030D-6E8A-4147-A177-3AD203B41FA5}">
                      <a16:colId xmlns:a16="http://schemas.microsoft.com/office/drawing/2014/main" val="3931057938"/>
                    </a:ext>
                  </a:extLst>
                </a:gridCol>
              </a:tblGrid>
              <a:tr h="609600">
                <a:tc>
                  <a:txBody>
                    <a:bodyPr/>
                    <a:lstStyle/>
                    <a:p>
                      <a:pPr algn="ctr"/>
                      <a:r>
                        <a:rPr lang="en-US" sz="2800" dirty="0">
                          <a:solidFill>
                            <a:srgbClr val="002060"/>
                          </a:solidFill>
                          <a:latin typeface="Cambria" panose="02040503050406030204" pitchFamily="18" charset="0"/>
                          <a:ea typeface="Cambria" panose="02040503050406030204" pitchFamily="18"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1028700">
                <a:tc>
                  <a:txBody>
                    <a:bodyPr/>
                    <a:lstStyle/>
                    <a:p>
                      <a:pPr algn="just"/>
                      <a:r>
                        <a:rPr lang="en-US" sz="3200" dirty="0" err="1">
                          <a:solidFill>
                            <a:srgbClr val="002060"/>
                          </a:solidFill>
                          <a:latin typeface="Cambria" panose="02040503050406030204" pitchFamily="18" charset="0"/>
                          <a:ea typeface="Cambria" panose="02040503050406030204" pitchFamily="18" charset="0"/>
                        </a:rPr>
                        <a:t>Bác</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đã</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đi</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khắp</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năm</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châu</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bốn</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biển</a:t>
                      </a:r>
                      <a:r>
                        <a:rPr lang="en-US" sz="3200" dirty="0">
                          <a:solidFill>
                            <a:srgbClr val="002060"/>
                          </a:solidFill>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1104900">
                <a:tc>
                  <a:txBody>
                    <a:bodyPr/>
                    <a:lstStyle/>
                    <a:p>
                      <a:pPr algn="just"/>
                      <a:r>
                        <a:rPr lang="en-US" sz="3200" kern="1200" dirty="0" err="1">
                          <a:solidFill>
                            <a:srgbClr val="002060"/>
                          </a:solidFill>
                          <a:effectLst/>
                          <a:latin typeface="Cambria" panose="02040503050406030204" pitchFamily="18" charset="0"/>
                          <a:ea typeface="Cambria" panose="02040503050406030204" pitchFamily="18" charset="0"/>
                          <a:cs typeface="+mn-cs"/>
                        </a:rPr>
                        <a:t>Bác</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Hồ</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đọc</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i="1" kern="1200" dirty="0" err="1">
                          <a:solidFill>
                            <a:srgbClr val="002060"/>
                          </a:solidFill>
                          <a:effectLst/>
                          <a:latin typeface="Cambria" panose="02040503050406030204" pitchFamily="18" charset="0"/>
                          <a:ea typeface="Cambria" panose="02040503050406030204" pitchFamily="18" charset="0"/>
                          <a:cs typeface="+mn-cs"/>
                        </a:rPr>
                        <a:t>Tuyên</a:t>
                      </a:r>
                      <a:r>
                        <a:rPr lang="en-US" sz="3200" i="1" kern="1200" dirty="0">
                          <a:solidFill>
                            <a:srgbClr val="002060"/>
                          </a:solidFill>
                          <a:effectLst/>
                          <a:latin typeface="Cambria" panose="02040503050406030204" pitchFamily="18" charset="0"/>
                          <a:ea typeface="Cambria" panose="02040503050406030204" pitchFamily="18" charset="0"/>
                          <a:cs typeface="+mn-cs"/>
                        </a:rPr>
                        <a:t> </a:t>
                      </a:r>
                      <a:r>
                        <a:rPr lang="en-US" sz="3200" i="1" kern="1200" dirty="0" err="1">
                          <a:solidFill>
                            <a:srgbClr val="002060"/>
                          </a:solidFill>
                          <a:effectLst/>
                          <a:latin typeface="Cambria" panose="02040503050406030204" pitchFamily="18" charset="0"/>
                          <a:ea typeface="Cambria" panose="02040503050406030204" pitchFamily="18" charset="0"/>
                          <a:cs typeface="+mn-cs"/>
                        </a:rPr>
                        <a:t>ngôn</a:t>
                      </a:r>
                      <a:r>
                        <a:rPr lang="en-US" sz="3200" i="1" kern="1200" dirty="0">
                          <a:solidFill>
                            <a:srgbClr val="002060"/>
                          </a:solidFill>
                          <a:effectLst/>
                          <a:latin typeface="Cambria" panose="02040503050406030204" pitchFamily="18" charset="0"/>
                          <a:ea typeface="Cambria" panose="02040503050406030204" pitchFamily="18" charset="0"/>
                          <a:cs typeface="+mn-cs"/>
                        </a:rPr>
                        <a:t> </a:t>
                      </a:r>
                      <a:r>
                        <a:rPr lang="en-US" sz="3200" i="1" kern="1200" dirty="0" err="1">
                          <a:solidFill>
                            <a:srgbClr val="002060"/>
                          </a:solidFill>
                          <a:effectLst/>
                          <a:latin typeface="Cambria" panose="02040503050406030204" pitchFamily="18" charset="0"/>
                          <a:ea typeface="Cambria" panose="02040503050406030204" pitchFamily="18" charset="0"/>
                          <a:cs typeface="+mn-cs"/>
                        </a:rPr>
                        <a:t>độc</a:t>
                      </a:r>
                      <a:r>
                        <a:rPr lang="en-US" sz="3200" i="1" kern="1200" dirty="0">
                          <a:solidFill>
                            <a:srgbClr val="002060"/>
                          </a:solidFill>
                          <a:effectLst/>
                          <a:latin typeface="Cambria" panose="02040503050406030204" pitchFamily="18" charset="0"/>
                          <a:ea typeface="Cambria" panose="02040503050406030204" pitchFamily="18" charset="0"/>
                          <a:cs typeface="+mn-cs"/>
                        </a:rPr>
                        <a:t> </a:t>
                      </a:r>
                      <a:r>
                        <a:rPr lang="en-US" sz="3200" i="1" kern="1200" dirty="0" err="1">
                          <a:solidFill>
                            <a:srgbClr val="002060"/>
                          </a:solidFill>
                          <a:effectLst/>
                          <a:latin typeface="Cambria" panose="02040503050406030204" pitchFamily="18" charset="0"/>
                          <a:ea typeface="Cambria" panose="02040503050406030204" pitchFamily="18" charset="0"/>
                          <a:cs typeface="+mn-cs"/>
                        </a:rPr>
                        <a:t>lập</a:t>
                      </a:r>
                      <a:r>
                        <a:rPr lang="en-US" sz="3200" i="1" kern="1200" dirty="0">
                          <a:solidFill>
                            <a:srgbClr val="002060"/>
                          </a:solidFill>
                          <a:effectLst/>
                          <a:latin typeface="Cambria" panose="02040503050406030204" pitchFamily="18" charset="0"/>
                          <a:ea typeface="Cambria" panose="02040503050406030204" pitchFamily="18" charset="0"/>
                          <a:cs typeface="+mn-cs"/>
                        </a:rPr>
                        <a:t>.</a:t>
                      </a:r>
                      <a:endParaRPr lang="en-US" sz="32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1152525">
                <a:tc>
                  <a:txBody>
                    <a:bodyPr/>
                    <a:lstStyle/>
                    <a:p>
                      <a:pPr algn="just"/>
                      <a:r>
                        <a:rPr lang="en-US" sz="3200" kern="1200" dirty="0" err="1">
                          <a:solidFill>
                            <a:srgbClr val="002060"/>
                          </a:solidFill>
                          <a:effectLst/>
                          <a:latin typeface="Cambria" panose="02040503050406030204" pitchFamily="18" charset="0"/>
                          <a:ea typeface="Cambria" panose="02040503050406030204" pitchFamily="18" charset="0"/>
                          <a:cs typeface="+mn-cs"/>
                        </a:rPr>
                        <a:t>Vườn</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cây</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Bác</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Hồ</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xanh</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tốt</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quanh</a:t>
                      </a:r>
                      <a:r>
                        <a:rPr lang="en-US" sz="3200" kern="1200" dirty="0">
                          <a:solidFill>
                            <a:srgbClr val="002060"/>
                          </a:solidFill>
                          <a:effectLst/>
                          <a:latin typeface="Cambria" panose="02040503050406030204" pitchFamily="18" charset="0"/>
                          <a:ea typeface="Cambria" panose="02040503050406030204" pitchFamily="18" charset="0"/>
                          <a:cs typeface="+mn-cs"/>
                        </a:rPr>
                        <a:t> </a:t>
                      </a:r>
                      <a:r>
                        <a:rPr lang="en-US" sz="3200" kern="1200" dirty="0" err="1">
                          <a:solidFill>
                            <a:srgbClr val="002060"/>
                          </a:solidFill>
                          <a:effectLst/>
                          <a:latin typeface="Cambria" panose="02040503050406030204" pitchFamily="18" charset="0"/>
                          <a:ea typeface="Cambria" panose="02040503050406030204" pitchFamily="18" charset="0"/>
                          <a:cs typeface="+mn-cs"/>
                        </a:rPr>
                        <a:t>năm</a:t>
                      </a:r>
                      <a:r>
                        <a:rPr lang="en-US" sz="3200" kern="1200" dirty="0">
                          <a:solidFill>
                            <a:srgbClr val="002060"/>
                          </a:solidFill>
                          <a:effectLst/>
                          <a:latin typeface="Cambria" panose="02040503050406030204" pitchFamily="18" charset="0"/>
                          <a:ea typeface="Cambria" panose="02040503050406030204" pitchFamily="18" charset="0"/>
                          <a:cs typeface="+mn-cs"/>
                        </a:rPr>
                        <a:t>.</a:t>
                      </a:r>
                      <a:endParaRPr lang="en-US" sz="32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cxnSp>
        <p:nvCxnSpPr>
          <p:cNvPr id="4" name="Straight Connector 3">
            <a:extLst>
              <a:ext uri="{FF2B5EF4-FFF2-40B4-BE49-F238E27FC236}">
                <a16:creationId xmlns:a16="http://schemas.microsoft.com/office/drawing/2014/main" id="{BA7DDF2E-6CEE-E125-E9BE-4FE081534442}"/>
              </a:ext>
            </a:extLst>
          </p:cNvPr>
          <p:cNvCxnSpPr>
            <a:cxnSpLocks/>
          </p:cNvCxnSpPr>
          <p:nvPr/>
        </p:nvCxnSpPr>
        <p:spPr>
          <a:xfrm flipH="1">
            <a:off x="2190849" y="2215299"/>
            <a:ext cx="156425" cy="45248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C8970D1-94F1-5FAF-0C51-B9B523AF878B}"/>
              </a:ext>
            </a:extLst>
          </p:cNvPr>
          <p:cNvSpPr txBox="1"/>
          <p:nvPr/>
        </p:nvSpPr>
        <p:spPr>
          <a:xfrm>
            <a:off x="1485901" y="2490068"/>
            <a:ext cx="714375" cy="523220"/>
          </a:xfrm>
          <a:prstGeom prst="rect">
            <a:avLst/>
          </a:prstGeom>
          <a:noFill/>
        </p:spPr>
        <p:txBody>
          <a:bodyPr wrap="square" rtlCol="0">
            <a:spAutoFit/>
          </a:bodyPr>
          <a:lstStyle/>
          <a:p>
            <a:pPr algn="ctr"/>
            <a:r>
              <a:rPr lang="en-US" sz="2800" b="1" dirty="0">
                <a:solidFill>
                  <a:srgbClr val="FF0000"/>
                </a:solidFill>
                <a:latin typeface="Cambria" panose="02040503050406030204" pitchFamily="18" charset="0"/>
                <a:ea typeface="Cambria" panose="02040503050406030204" pitchFamily="18" charset="0"/>
              </a:rPr>
              <a:t>CN</a:t>
            </a:r>
          </a:p>
        </p:txBody>
      </p:sp>
      <p:sp>
        <p:nvSpPr>
          <p:cNvPr id="7" name="TextBox 6">
            <a:extLst>
              <a:ext uri="{FF2B5EF4-FFF2-40B4-BE49-F238E27FC236}">
                <a16:creationId xmlns:a16="http://schemas.microsoft.com/office/drawing/2014/main" id="{A9A25249-792F-6611-0948-A97743727600}"/>
              </a:ext>
            </a:extLst>
          </p:cNvPr>
          <p:cNvSpPr txBox="1"/>
          <p:nvPr/>
        </p:nvSpPr>
        <p:spPr>
          <a:xfrm>
            <a:off x="4185796" y="2458039"/>
            <a:ext cx="714375" cy="523220"/>
          </a:xfrm>
          <a:prstGeom prst="rect">
            <a:avLst/>
          </a:prstGeom>
          <a:noFill/>
        </p:spPr>
        <p:txBody>
          <a:bodyPr wrap="square" rtlCol="0">
            <a:spAutoFit/>
          </a:bodyPr>
          <a:lstStyle/>
          <a:p>
            <a:pPr algn="ctr"/>
            <a:r>
              <a:rPr lang="en-US" sz="2800" b="1" dirty="0">
                <a:solidFill>
                  <a:srgbClr val="FF0000"/>
                </a:solidFill>
                <a:latin typeface="Cambria" panose="02040503050406030204" pitchFamily="18" charset="0"/>
                <a:ea typeface="Cambria" panose="02040503050406030204" pitchFamily="18" charset="0"/>
              </a:rPr>
              <a:t>VN</a:t>
            </a:r>
          </a:p>
        </p:txBody>
      </p:sp>
      <p:sp>
        <p:nvSpPr>
          <p:cNvPr id="36" name="TextBox 35">
            <a:extLst>
              <a:ext uri="{FF2B5EF4-FFF2-40B4-BE49-F238E27FC236}">
                <a16:creationId xmlns:a16="http://schemas.microsoft.com/office/drawing/2014/main" id="{7CF041EC-326D-820A-FD77-15812201B38C}"/>
              </a:ext>
            </a:extLst>
          </p:cNvPr>
          <p:cNvSpPr txBox="1"/>
          <p:nvPr/>
        </p:nvSpPr>
        <p:spPr>
          <a:xfrm>
            <a:off x="1790700" y="3563036"/>
            <a:ext cx="714375" cy="523220"/>
          </a:xfrm>
          <a:prstGeom prst="rect">
            <a:avLst/>
          </a:prstGeom>
          <a:noFill/>
        </p:spPr>
        <p:txBody>
          <a:bodyPr wrap="square" rtlCol="0">
            <a:spAutoFit/>
          </a:bodyPr>
          <a:lstStyle/>
          <a:p>
            <a:pPr algn="ctr"/>
            <a:r>
              <a:rPr lang="en-US" sz="2800" b="1" dirty="0">
                <a:solidFill>
                  <a:srgbClr val="FF0000"/>
                </a:solidFill>
                <a:latin typeface="Cambria" panose="02040503050406030204" pitchFamily="18" charset="0"/>
                <a:ea typeface="Cambria" panose="02040503050406030204" pitchFamily="18" charset="0"/>
              </a:rPr>
              <a:t>CN</a:t>
            </a:r>
          </a:p>
        </p:txBody>
      </p:sp>
      <p:sp>
        <p:nvSpPr>
          <p:cNvPr id="41" name="TextBox 40">
            <a:extLst>
              <a:ext uri="{FF2B5EF4-FFF2-40B4-BE49-F238E27FC236}">
                <a16:creationId xmlns:a16="http://schemas.microsoft.com/office/drawing/2014/main" id="{8EB1464E-6258-A935-C7C0-185BC31D37D0}"/>
              </a:ext>
            </a:extLst>
          </p:cNvPr>
          <p:cNvSpPr txBox="1"/>
          <p:nvPr/>
        </p:nvSpPr>
        <p:spPr>
          <a:xfrm>
            <a:off x="4229100" y="3581400"/>
            <a:ext cx="714375" cy="523220"/>
          </a:xfrm>
          <a:prstGeom prst="rect">
            <a:avLst/>
          </a:prstGeom>
          <a:noFill/>
        </p:spPr>
        <p:txBody>
          <a:bodyPr wrap="square" rtlCol="0">
            <a:spAutoFit/>
          </a:bodyPr>
          <a:lstStyle/>
          <a:p>
            <a:pPr algn="ctr"/>
            <a:r>
              <a:rPr lang="en-US" sz="2800" b="1" dirty="0">
                <a:solidFill>
                  <a:srgbClr val="FF0000"/>
                </a:solidFill>
                <a:latin typeface="Cambria" panose="02040503050406030204" pitchFamily="18" charset="0"/>
                <a:ea typeface="Cambria" panose="02040503050406030204" pitchFamily="18" charset="0"/>
              </a:rPr>
              <a:t>VN</a:t>
            </a:r>
          </a:p>
        </p:txBody>
      </p:sp>
      <p:sp>
        <p:nvSpPr>
          <p:cNvPr id="44" name="TextBox 43">
            <a:extLst>
              <a:ext uri="{FF2B5EF4-FFF2-40B4-BE49-F238E27FC236}">
                <a16:creationId xmlns:a16="http://schemas.microsoft.com/office/drawing/2014/main" id="{97BE02EB-BC86-C33E-2C98-0A838ECD0853}"/>
              </a:ext>
            </a:extLst>
          </p:cNvPr>
          <p:cNvSpPr txBox="1"/>
          <p:nvPr/>
        </p:nvSpPr>
        <p:spPr>
          <a:xfrm>
            <a:off x="2590800" y="4620507"/>
            <a:ext cx="714375" cy="523220"/>
          </a:xfrm>
          <a:prstGeom prst="rect">
            <a:avLst/>
          </a:prstGeom>
          <a:noFill/>
        </p:spPr>
        <p:txBody>
          <a:bodyPr wrap="square" rtlCol="0">
            <a:spAutoFit/>
          </a:bodyPr>
          <a:lstStyle/>
          <a:p>
            <a:pPr algn="ctr"/>
            <a:r>
              <a:rPr lang="en-US" sz="2800" b="1" dirty="0">
                <a:solidFill>
                  <a:srgbClr val="FF0000"/>
                </a:solidFill>
                <a:latin typeface="Cambria" panose="02040503050406030204" pitchFamily="18" charset="0"/>
                <a:ea typeface="Cambria" panose="02040503050406030204" pitchFamily="18" charset="0"/>
              </a:rPr>
              <a:t>CN</a:t>
            </a:r>
          </a:p>
        </p:txBody>
      </p:sp>
      <p:sp>
        <p:nvSpPr>
          <p:cNvPr id="54" name="TextBox 53">
            <a:extLst>
              <a:ext uri="{FF2B5EF4-FFF2-40B4-BE49-F238E27FC236}">
                <a16:creationId xmlns:a16="http://schemas.microsoft.com/office/drawing/2014/main" id="{00EE403B-6C1E-0C95-F8CD-63BBC21007F0}"/>
              </a:ext>
            </a:extLst>
          </p:cNvPr>
          <p:cNvSpPr txBox="1"/>
          <p:nvPr/>
        </p:nvSpPr>
        <p:spPr>
          <a:xfrm>
            <a:off x="5222155" y="4621000"/>
            <a:ext cx="714375" cy="523220"/>
          </a:xfrm>
          <a:prstGeom prst="rect">
            <a:avLst/>
          </a:prstGeom>
          <a:noFill/>
        </p:spPr>
        <p:txBody>
          <a:bodyPr wrap="square" rtlCol="0">
            <a:spAutoFit/>
          </a:bodyPr>
          <a:lstStyle/>
          <a:p>
            <a:pPr algn="ctr"/>
            <a:r>
              <a:rPr lang="en-US" sz="2800" b="1" dirty="0">
                <a:solidFill>
                  <a:srgbClr val="FF0000"/>
                </a:solidFill>
                <a:latin typeface="Cambria" panose="02040503050406030204" pitchFamily="18" charset="0"/>
                <a:ea typeface="Cambria" panose="02040503050406030204" pitchFamily="18" charset="0"/>
              </a:rPr>
              <a:t>VN</a:t>
            </a:r>
          </a:p>
        </p:txBody>
      </p:sp>
      <p:sp>
        <p:nvSpPr>
          <p:cNvPr id="57" name="TextBox 56">
            <a:extLst>
              <a:ext uri="{FF2B5EF4-FFF2-40B4-BE49-F238E27FC236}">
                <a16:creationId xmlns:a16="http://schemas.microsoft.com/office/drawing/2014/main" id="{3A1F7A3B-CD2D-B53F-F429-D247E972F17D}"/>
              </a:ext>
            </a:extLst>
          </p:cNvPr>
          <p:cNvSpPr txBox="1"/>
          <p:nvPr/>
        </p:nvSpPr>
        <p:spPr>
          <a:xfrm>
            <a:off x="1485901" y="632036"/>
            <a:ext cx="9791700" cy="646331"/>
          </a:xfrm>
          <a:prstGeom prst="rect">
            <a:avLst/>
          </a:prstGeom>
          <a:noFill/>
        </p:spPr>
        <p:txBody>
          <a:bodyPr wrap="square">
            <a:spAutoFit/>
          </a:bodyPr>
          <a:lstStyle/>
          <a:p>
            <a:pPr lvl="0" algn="just">
              <a:defRPr/>
            </a:pPr>
            <a:r>
              <a:rPr lang="vi-VN" altLang="en-US" sz="36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Tìm chủ ngữ, vị ngữ của mỗi câu ở cột A.</a:t>
            </a:r>
          </a:p>
        </p:txBody>
      </p:sp>
      <p:cxnSp>
        <p:nvCxnSpPr>
          <p:cNvPr id="8" name="Straight Connector 7">
            <a:extLst>
              <a:ext uri="{FF2B5EF4-FFF2-40B4-BE49-F238E27FC236}">
                <a16:creationId xmlns:a16="http://schemas.microsoft.com/office/drawing/2014/main" id="{FA6BD529-A6B1-4C6A-DCFE-D13C0FD793DC}"/>
              </a:ext>
            </a:extLst>
          </p:cNvPr>
          <p:cNvCxnSpPr>
            <a:cxnSpLocks/>
          </p:cNvCxnSpPr>
          <p:nvPr/>
        </p:nvCxnSpPr>
        <p:spPr>
          <a:xfrm flipH="1">
            <a:off x="2733773" y="3233394"/>
            <a:ext cx="207390" cy="49962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42D63EA-C948-4118-4946-DADCACDCA90D}"/>
              </a:ext>
            </a:extLst>
          </p:cNvPr>
          <p:cNvCxnSpPr>
            <a:cxnSpLocks/>
          </p:cNvCxnSpPr>
          <p:nvPr/>
        </p:nvCxnSpPr>
        <p:spPr>
          <a:xfrm flipH="1">
            <a:off x="4416556" y="4331203"/>
            <a:ext cx="202529" cy="53274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5125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6">
                                            <p:txEl>
                                              <p:pRg st="0" end="0"/>
                                            </p:txEl>
                                          </p:spTgt>
                                        </p:tgtEl>
                                        <p:attrNameLst>
                                          <p:attrName>style.visibility</p:attrName>
                                        </p:attrNameLst>
                                      </p:cBhvr>
                                      <p:to>
                                        <p:strVal val="visible"/>
                                      </p:to>
                                    </p:set>
                                    <p:anim calcmode="lin" valueType="num">
                                      <p:cBhvr additive="base">
                                        <p:cTn id="3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ppt_x"/>
                                          </p:val>
                                        </p:tav>
                                        <p:tav tm="100000">
                                          <p:val>
                                            <p:strVal val="#ppt_x"/>
                                          </p:val>
                                        </p:tav>
                                      </p:tavLst>
                                    </p:anim>
                                    <p:anim calcmode="lin" valueType="num">
                                      <p:cBhvr additive="base">
                                        <p:cTn id="3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1000"/>
                                        <p:tgtEl>
                                          <p:spTgt spid="44"/>
                                        </p:tgtEl>
                                      </p:cBhvr>
                                    </p:animEffect>
                                    <p:anim calcmode="lin" valueType="num">
                                      <p:cBhvr>
                                        <p:cTn id="50" dur="1000" fill="hold"/>
                                        <p:tgtEl>
                                          <p:spTgt spid="44"/>
                                        </p:tgtEl>
                                        <p:attrNameLst>
                                          <p:attrName>ppt_x</p:attrName>
                                        </p:attrNameLst>
                                      </p:cBhvr>
                                      <p:tavLst>
                                        <p:tav tm="0">
                                          <p:val>
                                            <p:strVal val="#ppt_x"/>
                                          </p:val>
                                        </p:tav>
                                        <p:tav tm="100000">
                                          <p:val>
                                            <p:strVal val="#ppt_x"/>
                                          </p:val>
                                        </p:tav>
                                      </p:tavLst>
                                    </p:anim>
                                    <p:anim calcmode="lin" valueType="num">
                                      <p:cBhvr>
                                        <p:cTn id="5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barn(inVertical)">
                                      <p:cBhvr>
                                        <p:cTn id="5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41" grpId="0"/>
      <p:bldP spid="44"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C4871BC-1938-56EE-045A-D7E3E3A09276}"/>
              </a:ext>
            </a:extLst>
          </p:cNvPr>
          <p:cNvGraphicFramePr>
            <a:graphicFrameLocks noGrp="1"/>
          </p:cNvGraphicFramePr>
          <p:nvPr>
            <p:extLst>
              <p:ext uri="{D42A27DB-BD31-4B8C-83A1-F6EECF244321}">
                <p14:modId xmlns:p14="http://schemas.microsoft.com/office/powerpoint/2010/main" val="390012991"/>
              </p:ext>
            </p:extLst>
          </p:nvPr>
        </p:nvGraphicFramePr>
        <p:xfrm>
          <a:off x="1304926" y="1548341"/>
          <a:ext cx="9820274" cy="4071409"/>
        </p:xfrm>
        <a:graphic>
          <a:graphicData uri="http://schemas.openxmlformats.org/drawingml/2006/table">
            <a:tbl>
              <a:tblPr firstRow="1" bandRow="1">
                <a:tableStyleId>{5C22544A-7EE6-4342-B048-85BDC9FD1C3A}</a:tableStyleId>
              </a:tblPr>
              <a:tblGrid>
                <a:gridCol w="9820274">
                  <a:extLst>
                    <a:ext uri="{9D8B030D-6E8A-4147-A177-3AD203B41FA5}">
                      <a16:colId xmlns:a16="http://schemas.microsoft.com/office/drawing/2014/main" val="3931057938"/>
                    </a:ext>
                  </a:extLst>
                </a:gridCol>
              </a:tblGrid>
              <a:tr h="677851">
                <a:tc>
                  <a:txBody>
                    <a:bodyPr/>
                    <a:lstStyle/>
                    <a:p>
                      <a:pPr algn="ctr"/>
                      <a:r>
                        <a:rPr lang="en-US" sz="2800" dirty="0">
                          <a:solidFill>
                            <a:srgbClr val="002060"/>
                          </a:solidFill>
                          <a:latin typeface="Cambria" panose="02040503050406030204" pitchFamily="18" charset="0"/>
                          <a:ea typeface="Cambria" panose="02040503050406030204" pitchFamily="18" charset="0"/>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1131186">
                <a:tc>
                  <a:txBody>
                    <a:bodyPr/>
                    <a:lstStyle/>
                    <a:p>
                      <a:pPr algn="just"/>
                      <a:r>
                        <a:rPr lang="en-US" sz="3200" kern="1200" dirty="0" err="1">
                          <a:solidFill>
                            <a:schemeClr val="dk1"/>
                          </a:solidFill>
                          <a:effectLst/>
                          <a:latin typeface="Cambria" panose="02040503050406030204" pitchFamily="18" charset="0"/>
                          <a:ea typeface="Cambria" panose="02040503050406030204" pitchFamily="18" charset="0"/>
                          <a:cs typeface="+mn-cs"/>
                        </a:rPr>
                        <a:t>Để</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tìm</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đường</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cứu</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nước</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Bác</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đã</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đi</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khắp</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năm</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châu</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bốn</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biển</a:t>
                      </a:r>
                      <a:r>
                        <a:rPr lang="en-US" sz="3200" kern="1200" dirty="0">
                          <a:solidFill>
                            <a:schemeClr val="dk1"/>
                          </a:solidFill>
                          <a:effectLst/>
                          <a:latin typeface="Cambria" panose="02040503050406030204" pitchFamily="18" charset="0"/>
                          <a:ea typeface="Cambria" panose="02040503050406030204" pitchFamily="18" charset="0"/>
                          <a:cs typeface="+mn-cs"/>
                        </a:rPr>
                        <a:t>.</a:t>
                      </a:r>
                      <a:endParaRPr lang="en-US" sz="32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1131186">
                <a:tc>
                  <a:txBody>
                    <a:bodyPr/>
                    <a:lstStyle/>
                    <a:p>
                      <a:pPr algn="just"/>
                      <a:r>
                        <a:rPr lang="en-US" sz="3200" kern="1200" dirty="0" err="1">
                          <a:solidFill>
                            <a:schemeClr val="dk1"/>
                          </a:solidFill>
                          <a:effectLst/>
                          <a:latin typeface="Cambria" panose="02040503050406030204" pitchFamily="18" charset="0"/>
                          <a:ea typeface="Cambria" panose="02040503050406030204" pitchFamily="18" charset="0"/>
                          <a:cs typeface="+mn-cs"/>
                        </a:rPr>
                        <a:t>Ngày</a:t>
                      </a:r>
                      <a:r>
                        <a:rPr lang="en-US" sz="3200" kern="1200" dirty="0">
                          <a:solidFill>
                            <a:schemeClr val="dk1"/>
                          </a:solidFill>
                          <a:effectLst/>
                          <a:latin typeface="Cambria" panose="02040503050406030204" pitchFamily="18" charset="0"/>
                          <a:ea typeface="Cambria" panose="02040503050406030204" pitchFamily="18" charset="0"/>
                          <a:cs typeface="+mn-cs"/>
                        </a:rPr>
                        <a:t> 2 </a:t>
                      </a:r>
                      <a:r>
                        <a:rPr lang="en-US" sz="3200" kern="1200" dirty="0" err="1">
                          <a:solidFill>
                            <a:schemeClr val="dk1"/>
                          </a:solidFill>
                          <a:effectLst/>
                          <a:latin typeface="Cambria" panose="02040503050406030204" pitchFamily="18" charset="0"/>
                          <a:ea typeface="Cambria" panose="02040503050406030204" pitchFamily="18" charset="0"/>
                          <a:cs typeface="+mn-cs"/>
                        </a:rPr>
                        <a:t>tháng</a:t>
                      </a:r>
                      <a:r>
                        <a:rPr lang="en-US" sz="3200" kern="1200" dirty="0">
                          <a:solidFill>
                            <a:schemeClr val="dk1"/>
                          </a:solidFill>
                          <a:effectLst/>
                          <a:latin typeface="Cambria" panose="02040503050406030204" pitchFamily="18" charset="0"/>
                          <a:ea typeface="Cambria" panose="02040503050406030204" pitchFamily="18" charset="0"/>
                          <a:cs typeface="+mn-cs"/>
                        </a:rPr>
                        <a:t> 9 </a:t>
                      </a:r>
                      <a:r>
                        <a:rPr lang="en-US" sz="3200" kern="1200" dirty="0" err="1">
                          <a:solidFill>
                            <a:schemeClr val="dk1"/>
                          </a:solidFill>
                          <a:effectLst/>
                          <a:latin typeface="Cambria" panose="02040503050406030204" pitchFamily="18" charset="0"/>
                          <a:ea typeface="Cambria" panose="02040503050406030204" pitchFamily="18" charset="0"/>
                          <a:cs typeface="+mn-cs"/>
                        </a:rPr>
                        <a:t>năm</a:t>
                      </a:r>
                      <a:r>
                        <a:rPr lang="en-US" sz="3200" kern="1200" dirty="0">
                          <a:solidFill>
                            <a:schemeClr val="dk1"/>
                          </a:solidFill>
                          <a:effectLst/>
                          <a:latin typeface="Cambria" panose="02040503050406030204" pitchFamily="18" charset="0"/>
                          <a:ea typeface="Cambria" panose="02040503050406030204" pitchFamily="18" charset="0"/>
                          <a:cs typeface="+mn-cs"/>
                        </a:rPr>
                        <a:t> 1945, </a:t>
                      </a:r>
                      <a:r>
                        <a:rPr lang="en-US" sz="3200" kern="1200" dirty="0" err="1">
                          <a:solidFill>
                            <a:schemeClr val="dk1"/>
                          </a:solidFill>
                          <a:effectLst/>
                          <a:latin typeface="Cambria" panose="02040503050406030204" pitchFamily="18" charset="0"/>
                          <a:ea typeface="Cambria" panose="02040503050406030204" pitchFamily="18" charset="0"/>
                          <a:cs typeface="+mn-cs"/>
                        </a:rPr>
                        <a:t>Bác</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Hồ</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đọc</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i="1" kern="1200" dirty="0" err="1">
                          <a:solidFill>
                            <a:schemeClr val="dk1"/>
                          </a:solidFill>
                          <a:effectLst/>
                          <a:latin typeface="Cambria" panose="02040503050406030204" pitchFamily="18" charset="0"/>
                          <a:ea typeface="Cambria" panose="02040503050406030204" pitchFamily="18" charset="0"/>
                          <a:cs typeface="+mn-cs"/>
                        </a:rPr>
                        <a:t>Tuyên</a:t>
                      </a:r>
                      <a:r>
                        <a:rPr lang="en-US" sz="3200" i="1" kern="1200" dirty="0">
                          <a:solidFill>
                            <a:schemeClr val="dk1"/>
                          </a:solidFill>
                          <a:effectLst/>
                          <a:latin typeface="Cambria" panose="02040503050406030204" pitchFamily="18" charset="0"/>
                          <a:ea typeface="Cambria" panose="02040503050406030204" pitchFamily="18" charset="0"/>
                          <a:cs typeface="+mn-cs"/>
                        </a:rPr>
                        <a:t> </a:t>
                      </a:r>
                      <a:r>
                        <a:rPr lang="en-US" sz="3200" i="1" kern="1200" dirty="0" err="1">
                          <a:solidFill>
                            <a:schemeClr val="dk1"/>
                          </a:solidFill>
                          <a:effectLst/>
                          <a:latin typeface="Cambria" panose="02040503050406030204" pitchFamily="18" charset="0"/>
                          <a:ea typeface="Cambria" panose="02040503050406030204" pitchFamily="18" charset="0"/>
                          <a:cs typeface="+mn-cs"/>
                        </a:rPr>
                        <a:t>ngôn</a:t>
                      </a:r>
                      <a:r>
                        <a:rPr lang="en-US" sz="3200" i="1" kern="1200" dirty="0">
                          <a:solidFill>
                            <a:schemeClr val="dk1"/>
                          </a:solidFill>
                          <a:effectLst/>
                          <a:latin typeface="Cambria" panose="02040503050406030204" pitchFamily="18" charset="0"/>
                          <a:ea typeface="Cambria" panose="02040503050406030204" pitchFamily="18" charset="0"/>
                          <a:cs typeface="+mn-cs"/>
                        </a:rPr>
                        <a:t> </a:t>
                      </a:r>
                      <a:r>
                        <a:rPr lang="en-US" sz="3200" i="1" kern="1200" dirty="0" err="1">
                          <a:solidFill>
                            <a:schemeClr val="dk1"/>
                          </a:solidFill>
                          <a:effectLst/>
                          <a:latin typeface="Cambria" panose="02040503050406030204" pitchFamily="18" charset="0"/>
                          <a:ea typeface="Cambria" panose="02040503050406030204" pitchFamily="18" charset="0"/>
                          <a:cs typeface="+mn-cs"/>
                        </a:rPr>
                        <a:t>độc</a:t>
                      </a:r>
                      <a:r>
                        <a:rPr lang="en-US" sz="3200" i="1" kern="1200" dirty="0">
                          <a:solidFill>
                            <a:schemeClr val="dk1"/>
                          </a:solidFill>
                          <a:effectLst/>
                          <a:latin typeface="Cambria" panose="02040503050406030204" pitchFamily="18" charset="0"/>
                          <a:ea typeface="Cambria" panose="02040503050406030204" pitchFamily="18" charset="0"/>
                          <a:cs typeface="+mn-cs"/>
                        </a:rPr>
                        <a:t> </a:t>
                      </a:r>
                      <a:r>
                        <a:rPr lang="en-US" sz="3200" i="1" kern="1200" dirty="0" err="1">
                          <a:solidFill>
                            <a:schemeClr val="dk1"/>
                          </a:solidFill>
                          <a:effectLst/>
                          <a:latin typeface="Cambria" panose="02040503050406030204" pitchFamily="18" charset="0"/>
                          <a:ea typeface="Cambria" panose="02040503050406030204" pitchFamily="18" charset="0"/>
                          <a:cs typeface="+mn-cs"/>
                        </a:rPr>
                        <a:t>lập</a:t>
                      </a:r>
                      <a:r>
                        <a:rPr lang="en-US" sz="3200" i="1" kern="1200" dirty="0">
                          <a:solidFill>
                            <a:schemeClr val="dk1"/>
                          </a:solidFill>
                          <a:effectLst/>
                          <a:latin typeface="Cambria" panose="02040503050406030204" pitchFamily="18" charset="0"/>
                          <a:ea typeface="Cambria" panose="02040503050406030204" pitchFamily="18" charset="0"/>
                          <a:cs typeface="+mn-cs"/>
                        </a:rPr>
                        <a:t>.</a:t>
                      </a:r>
                      <a:endParaRPr lang="en-US" sz="32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1131186">
                <a:tc>
                  <a:txBody>
                    <a:bodyPr/>
                    <a:lstStyle/>
                    <a:p>
                      <a:pPr algn="just"/>
                      <a:r>
                        <a:rPr lang="en-US" sz="3200" kern="1200" dirty="0">
                          <a:solidFill>
                            <a:schemeClr val="dk1"/>
                          </a:solidFill>
                          <a:effectLst/>
                          <a:latin typeface="Cambria" panose="02040503050406030204" pitchFamily="18" charset="0"/>
                          <a:ea typeface="Cambria" panose="02040503050406030204" pitchFamily="18" charset="0"/>
                          <a:cs typeface="+mn-cs"/>
                        </a:rPr>
                        <a:t>Trong </a:t>
                      </a:r>
                      <a:r>
                        <a:rPr lang="en-US" sz="3200" kern="1200" dirty="0" err="1">
                          <a:solidFill>
                            <a:schemeClr val="dk1"/>
                          </a:solidFill>
                          <a:effectLst/>
                          <a:latin typeface="Cambria" panose="02040503050406030204" pitchFamily="18" charset="0"/>
                          <a:ea typeface="Cambria" panose="02040503050406030204" pitchFamily="18" charset="0"/>
                          <a:cs typeface="+mn-cs"/>
                        </a:rPr>
                        <a:t>Phủ</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Chủ</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tịch</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vườn</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cây</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Bác</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Hồ</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xanh</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tốt</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quanh</a:t>
                      </a:r>
                      <a:r>
                        <a:rPr lang="en-US" sz="3200" kern="1200" dirty="0">
                          <a:solidFill>
                            <a:schemeClr val="dk1"/>
                          </a:solidFill>
                          <a:effectLst/>
                          <a:latin typeface="Cambria" panose="02040503050406030204" pitchFamily="18" charset="0"/>
                          <a:ea typeface="Cambria" panose="02040503050406030204" pitchFamily="18" charset="0"/>
                          <a:cs typeface="+mn-cs"/>
                        </a:rPr>
                        <a:t> </a:t>
                      </a:r>
                      <a:r>
                        <a:rPr lang="en-US" sz="3200" kern="1200" dirty="0" err="1">
                          <a:solidFill>
                            <a:schemeClr val="dk1"/>
                          </a:solidFill>
                          <a:effectLst/>
                          <a:latin typeface="Cambria" panose="02040503050406030204" pitchFamily="18" charset="0"/>
                          <a:ea typeface="Cambria" panose="02040503050406030204" pitchFamily="18" charset="0"/>
                          <a:cs typeface="+mn-cs"/>
                        </a:rPr>
                        <a:t>năm</a:t>
                      </a:r>
                      <a:r>
                        <a:rPr lang="en-US" sz="3200" kern="1200" dirty="0">
                          <a:solidFill>
                            <a:schemeClr val="dk1"/>
                          </a:solidFill>
                          <a:effectLst/>
                          <a:latin typeface="Cambria" panose="02040503050406030204" pitchFamily="18" charset="0"/>
                          <a:ea typeface="Cambria" panose="02040503050406030204" pitchFamily="18" charset="0"/>
                          <a:cs typeface="+mn-cs"/>
                        </a:rPr>
                        <a:t>.</a:t>
                      </a:r>
                      <a:endParaRPr lang="en-US" sz="32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sp>
        <p:nvSpPr>
          <p:cNvPr id="3" name="TextBox 2">
            <a:extLst>
              <a:ext uri="{FF2B5EF4-FFF2-40B4-BE49-F238E27FC236}">
                <a16:creationId xmlns:a16="http://schemas.microsoft.com/office/drawing/2014/main" id="{C97FCBFE-CE4F-1FD3-F7B1-1013AF5EC80A}"/>
              </a:ext>
            </a:extLst>
          </p:cNvPr>
          <p:cNvSpPr txBox="1"/>
          <p:nvPr/>
        </p:nvSpPr>
        <p:spPr>
          <a:xfrm>
            <a:off x="895350" y="639246"/>
            <a:ext cx="10515600" cy="646331"/>
          </a:xfrm>
          <a:prstGeom prst="rect">
            <a:avLst/>
          </a:prstGeom>
          <a:noFill/>
        </p:spPr>
        <p:txBody>
          <a:bodyPr wrap="square">
            <a:spAutoFit/>
          </a:bodyPr>
          <a:lstStyle/>
          <a:p>
            <a:pPr lvl="0" algn="just">
              <a:defRPr/>
            </a:pPr>
            <a:r>
              <a:rPr lang="vi-VN" altLang="en-US" sz="36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Tìm thành phần được thêm vào mỗi câu ở cột B.</a:t>
            </a:r>
          </a:p>
        </p:txBody>
      </p:sp>
      <p:cxnSp>
        <p:nvCxnSpPr>
          <p:cNvPr id="4" name="Straight Connector 3">
            <a:extLst>
              <a:ext uri="{FF2B5EF4-FFF2-40B4-BE49-F238E27FC236}">
                <a16:creationId xmlns:a16="http://schemas.microsoft.com/office/drawing/2014/main" id="{5ACB3534-C663-8A4C-5397-00507C1B9AAC}"/>
              </a:ext>
            </a:extLst>
          </p:cNvPr>
          <p:cNvCxnSpPr>
            <a:cxnSpLocks/>
          </p:cNvCxnSpPr>
          <p:nvPr/>
        </p:nvCxnSpPr>
        <p:spPr>
          <a:xfrm>
            <a:off x="1390650" y="2695575"/>
            <a:ext cx="420887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C9E4F48-66C1-EFF7-440E-A196AD3B6D4B}"/>
              </a:ext>
            </a:extLst>
          </p:cNvPr>
          <p:cNvCxnSpPr>
            <a:cxnSpLocks/>
          </p:cNvCxnSpPr>
          <p:nvPr/>
        </p:nvCxnSpPr>
        <p:spPr>
          <a:xfrm>
            <a:off x="1419225" y="3838477"/>
            <a:ext cx="4529088"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4E6B50-99B0-B218-3052-9F1CBBD6D4CB}"/>
              </a:ext>
            </a:extLst>
          </p:cNvPr>
          <p:cNvCxnSpPr>
            <a:cxnSpLocks/>
          </p:cNvCxnSpPr>
          <p:nvPr/>
        </p:nvCxnSpPr>
        <p:spPr>
          <a:xfrm>
            <a:off x="1400175" y="4962427"/>
            <a:ext cx="347348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04342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539141"/>
            <a:ext cx="9321281" cy="954107"/>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2. Thành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phần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thêm</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mỗi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ở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cột</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B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bài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tập</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1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bổ</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sung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gì</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Rectangle: Rounded Corners 13">
            <a:extLst>
              <a:ext uri="{FF2B5EF4-FFF2-40B4-BE49-F238E27FC236}">
                <a16:creationId xmlns:a16="http://schemas.microsoft.com/office/drawing/2014/main" id="{F8CB0CA0-7F43-5768-DC26-9A34D97ED7E6}"/>
              </a:ext>
            </a:extLst>
          </p:cNvPr>
          <p:cNvSpPr/>
          <p:nvPr/>
        </p:nvSpPr>
        <p:spPr>
          <a:xfrm>
            <a:off x="714375" y="2019300"/>
            <a:ext cx="2962275" cy="923925"/>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latin typeface="Cambria" panose="02040503050406030204" pitchFamily="18" charset="0"/>
                <a:ea typeface="Cambria" panose="02040503050406030204" pitchFamily="18" charset="0"/>
              </a:rPr>
              <a:t>Thời</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gian</a:t>
            </a:r>
            <a:endParaRPr lang="en-US" sz="4000" dirty="0">
              <a:latin typeface="Cambria" panose="02040503050406030204" pitchFamily="18" charset="0"/>
              <a:ea typeface="Cambria" panose="02040503050406030204" pitchFamily="18" charset="0"/>
            </a:endParaRPr>
          </a:p>
        </p:txBody>
      </p:sp>
      <p:sp>
        <p:nvSpPr>
          <p:cNvPr id="15" name="Rectangle: Rounded Corners 14">
            <a:extLst>
              <a:ext uri="{FF2B5EF4-FFF2-40B4-BE49-F238E27FC236}">
                <a16:creationId xmlns:a16="http://schemas.microsoft.com/office/drawing/2014/main" id="{FE837C14-C067-DC96-877F-22A58BBD90A3}"/>
              </a:ext>
            </a:extLst>
          </p:cNvPr>
          <p:cNvSpPr/>
          <p:nvPr/>
        </p:nvSpPr>
        <p:spPr>
          <a:xfrm>
            <a:off x="4238625" y="2000250"/>
            <a:ext cx="2962275" cy="923925"/>
          </a:xfrm>
          <a:prstGeom prst="roundRect">
            <a:avLst/>
          </a:prstGeom>
          <a:solidFill>
            <a:schemeClr val="accent5">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latin typeface="Cambria" panose="02040503050406030204" pitchFamily="18" charset="0"/>
                <a:ea typeface="Cambria" panose="02040503050406030204" pitchFamily="18" charset="0"/>
              </a:rPr>
              <a:t>Nơi</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chốn</a:t>
            </a:r>
            <a:endParaRPr lang="en-US" sz="4000" dirty="0">
              <a:latin typeface="Cambria" panose="02040503050406030204" pitchFamily="18" charset="0"/>
              <a:ea typeface="Cambria" panose="02040503050406030204" pitchFamily="18" charset="0"/>
            </a:endParaRPr>
          </a:p>
        </p:txBody>
      </p:sp>
      <p:sp>
        <p:nvSpPr>
          <p:cNvPr id="16" name="Rectangle: Rounded Corners 15">
            <a:extLst>
              <a:ext uri="{FF2B5EF4-FFF2-40B4-BE49-F238E27FC236}">
                <a16:creationId xmlns:a16="http://schemas.microsoft.com/office/drawing/2014/main" id="{9648067E-A8BE-DE0A-8403-88B2E72E7761}"/>
              </a:ext>
            </a:extLst>
          </p:cNvPr>
          <p:cNvSpPr/>
          <p:nvPr/>
        </p:nvSpPr>
        <p:spPr>
          <a:xfrm>
            <a:off x="7867650" y="1962150"/>
            <a:ext cx="2962275" cy="923925"/>
          </a:xfrm>
          <a:prstGeom prst="roundRect">
            <a:avLst/>
          </a:prstGeom>
          <a:solidFill>
            <a:schemeClr val="accent4">
              <a:lumMod val="40000"/>
              <a:lumOff val="6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latin typeface="Cambria" panose="02040503050406030204" pitchFamily="18" charset="0"/>
                <a:ea typeface="Cambria" panose="02040503050406030204" pitchFamily="18" charset="0"/>
              </a:rPr>
              <a:t>Mục</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đích</a:t>
            </a:r>
            <a:endParaRPr lang="en-US" sz="4000" dirty="0">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98C2510-E4A6-F393-3386-EAF35EC6BAA3}"/>
              </a:ext>
            </a:extLst>
          </p:cNvPr>
          <p:cNvSpPr txBox="1"/>
          <p:nvPr/>
        </p:nvSpPr>
        <p:spPr>
          <a:xfrm>
            <a:off x="600075" y="3390900"/>
            <a:ext cx="4839191" cy="553998"/>
          </a:xfrm>
          <a:prstGeom prst="rect">
            <a:avLst/>
          </a:prstGeom>
          <a:noFill/>
        </p:spPr>
        <p:txBody>
          <a:bodyPr wrap="square" rtlCol="0">
            <a:spAutoFit/>
          </a:bodyPr>
          <a:lstStyle/>
          <a:p>
            <a:r>
              <a:rPr lang="vi-VN" sz="3000" b="1" i="1" kern="1200" dirty="0">
                <a:effectLst/>
                <a:latin typeface="Cambria" panose="02040503050406030204" pitchFamily="18" charset="0"/>
                <a:ea typeface="Cambria" panose="02040503050406030204" pitchFamily="18" charset="0"/>
                <a:cs typeface="+mn-cs"/>
              </a:rPr>
              <a:t>Để tìm đường cứu nước</a:t>
            </a:r>
            <a:endParaRPr lang="en-US" sz="3000" b="1" dirty="0">
              <a:solidFill>
                <a:srgbClr val="FF0000"/>
              </a:solidFill>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2510163F-74F8-0A6B-67CC-713A9DEB971E}"/>
              </a:ext>
            </a:extLst>
          </p:cNvPr>
          <p:cNvSpPr txBox="1"/>
          <p:nvPr/>
        </p:nvSpPr>
        <p:spPr>
          <a:xfrm>
            <a:off x="590551" y="4305300"/>
            <a:ext cx="4594192" cy="553998"/>
          </a:xfrm>
          <a:prstGeom prst="rect">
            <a:avLst/>
          </a:prstGeom>
          <a:noFill/>
        </p:spPr>
        <p:txBody>
          <a:bodyPr wrap="square" rtlCol="0">
            <a:spAutoFit/>
          </a:bodyPr>
          <a:lstStyle/>
          <a:p>
            <a:r>
              <a:rPr lang="vi-VN" sz="3000" b="1" i="1" dirty="0">
                <a:latin typeface="Cambria" panose="02040503050406030204" pitchFamily="18" charset="0"/>
                <a:ea typeface="Cambria" panose="02040503050406030204" pitchFamily="18" charset="0"/>
              </a:rPr>
              <a:t>Ngày 2 tháng 9 năm 1945</a:t>
            </a:r>
            <a:endParaRPr lang="en-US" sz="3000" b="1" dirty="0">
              <a:solidFill>
                <a:srgbClr val="FF0000"/>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A6161ED6-8DEE-FB9D-6CFF-D5B67DB5C33A}"/>
              </a:ext>
            </a:extLst>
          </p:cNvPr>
          <p:cNvSpPr txBox="1"/>
          <p:nvPr/>
        </p:nvSpPr>
        <p:spPr>
          <a:xfrm>
            <a:off x="571500" y="5286375"/>
            <a:ext cx="3500879" cy="553998"/>
          </a:xfrm>
          <a:prstGeom prst="rect">
            <a:avLst/>
          </a:prstGeom>
          <a:noFill/>
        </p:spPr>
        <p:txBody>
          <a:bodyPr wrap="square" rtlCol="0">
            <a:spAutoFit/>
          </a:bodyPr>
          <a:lstStyle/>
          <a:p>
            <a:r>
              <a:rPr lang="vi-VN" sz="3000" b="1" i="1" dirty="0">
                <a:latin typeface="Cambria" panose="02040503050406030204" pitchFamily="18" charset="0"/>
                <a:ea typeface="Cambria" panose="02040503050406030204" pitchFamily="18" charset="0"/>
              </a:rPr>
              <a:t>Trong Phủ Chủ tịch</a:t>
            </a:r>
            <a:endParaRPr lang="en-US" sz="3000" b="1" dirty="0">
              <a:solidFill>
                <a:srgbClr val="FF0000"/>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E193AC56-9CBF-EC61-A74E-7BC4FA0E6209}"/>
              </a:ext>
            </a:extLst>
          </p:cNvPr>
          <p:cNvSpPr txBox="1"/>
          <p:nvPr/>
        </p:nvSpPr>
        <p:spPr>
          <a:xfrm>
            <a:off x="4829765" y="3389264"/>
            <a:ext cx="6914560" cy="553998"/>
          </a:xfrm>
          <a:prstGeom prst="rect">
            <a:avLst/>
          </a:prstGeom>
          <a:noFill/>
        </p:spPr>
        <p:txBody>
          <a:bodyPr wrap="square">
            <a:spAutoFit/>
          </a:bodyPr>
          <a:lstStyle/>
          <a:p>
            <a:r>
              <a:rPr lang="vi-VN" sz="3000" b="1" kern="1200" dirty="0">
                <a:solidFill>
                  <a:srgbClr val="FF0000"/>
                </a:solidFill>
                <a:effectLst/>
                <a:latin typeface="Cambria" panose="02040503050406030204" pitchFamily="18" charset="0"/>
                <a:ea typeface="Cambria" panose="02040503050406030204" pitchFamily="18" charset="0"/>
                <a:cs typeface="+mn-cs"/>
              </a:rPr>
              <a:t>bổ sung thông tin về mục đích cho câu.</a:t>
            </a:r>
            <a:endParaRPr lang="vi-VN" sz="3000" dirty="0"/>
          </a:p>
        </p:txBody>
      </p:sp>
      <p:sp>
        <p:nvSpPr>
          <p:cNvPr id="20" name="TextBox 19">
            <a:extLst>
              <a:ext uri="{FF2B5EF4-FFF2-40B4-BE49-F238E27FC236}">
                <a16:creationId xmlns:a16="http://schemas.microsoft.com/office/drawing/2014/main" id="{B7954A26-7CCA-B09F-E0EA-94D7E31E7C08}"/>
              </a:ext>
            </a:extLst>
          </p:cNvPr>
          <p:cNvSpPr txBox="1"/>
          <p:nvPr/>
        </p:nvSpPr>
        <p:spPr>
          <a:xfrm>
            <a:off x="5117691" y="4303664"/>
            <a:ext cx="5469314" cy="553998"/>
          </a:xfrm>
          <a:prstGeom prst="rect">
            <a:avLst/>
          </a:prstGeom>
          <a:noFill/>
        </p:spPr>
        <p:txBody>
          <a:bodyPr wrap="square" rtlCol="0">
            <a:spAutoFit/>
          </a:bodyPr>
          <a:lstStyle/>
          <a:p>
            <a:r>
              <a:rPr lang="vi-VN" sz="3000" b="1" dirty="0">
                <a:solidFill>
                  <a:srgbClr val="FF0000"/>
                </a:solidFill>
                <a:latin typeface="Cambria" panose="02040503050406030204" pitchFamily="18" charset="0"/>
                <a:ea typeface="Cambria" panose="02040503050406030204" pitchFamily="18" charset="0"/>
              </a:rPr>
              <a:t>bổ sung thông tin về thời gian.</a:t>
            </a:r>
            <a:endParaRPr lang="en-US" sz="3000" b="1" dirty="0">
              <a:solidFill>
                <a:srgbClr val="FF0000"/>
              </a:solidFill>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0BB74225-765F-FF14-EFC4-ED93724283E0}"/>
              </a:ext>
            </a:extLst>
          </p:cNvPr>
          <p:cNvSpPr txBox="1"/>
          <p:nvPr/>
        </p:nvSpPr>
        <p:spPr>
          <a:xfrm>
            <a:off x="3947767" y="5284739"/>
            <a:ext cx="5808973" cy="553998"/>
          </a:xfrm>
          <a:prstGeom prst="rect">
            <a:avLst/>
          </a:prstGeom>
          <a:noFill/>
        </p:spPr>
        <p:txBody>
          <a:bodyPr wrap="square" rtlCol="0">
            <a:spAutoFit/>
          </a:bodyPr>
          <a:lstStyle/>
          <a:p>
            <a:r>
              <a:rPr lang="vi-VN" sz="3000" b="1" dirty="0">
                <a:solidFill>
                  <a:srgbClr val="FF0000"/>
                </a:solidFill>
                <a:latin typeface="Cambria" panose="02040503050406030204" pitchFamily="18" charset="0"/>
                <a:ea typeface="Cambria" panose="02040503050406030204" pitchFamily="18" charset="0"/>
              </a:rPr>
              <a:t>bổ sung thông tin về nơi chốn.</a:t>
            </a:r>
            <a:endParaRPr lang="en-US" sz="30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967411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P spid="16" grpId="0" animBg="1"/>
      <p:bldP spid="17" grpId="0"/>
      <p:bldP spid="18" grpId="0"/>
      <p:bldP spid="19" grpId="0"/>
      <p:bldP spid="13"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339116"/>
            <a:ext cx="9321281" cy="1077218"/>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3. </a:t>
            </a:r>
            <a:r>
              <a:rPr lang="vi-VN" altLang="en-US"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Nhận xét các thành phần được thêm vào các câu ở cột B của bài tập 1.</a:t>
            </a:r>
            <a:endParaRPr kumimoji="0" lang="en-US" altLang="en-US" sz="32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Rectangle: Rounded Corners 13">
            <a:extLst>
              <a:ext uri="{FF2B5EF4-FFF2-40B4-BE49-F238E27FC236}">
                <a16:creationId xmlns:a16="http://schemas.microsoft.com/office/drawing/2014/main" id="{F8CB0CA0-7F43-5768-DC26-9A34D97ED7E6}"/>
              </a:ext>
            </a:extLst>
          </p:cNvPr>
          <p:cNvSpPr/>
          <p:nvPr/>
        </p:nvSpPr>
        <p:spPr>
          <a:xfrm>
            <a:off x="1162051" y="2333625"/>
            <a:ext cx="2371724" cy="923925"/>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600" dirty="0">
                <a:solidFill>
                  <a:prstClr val="black"/>
                </a:solidFill>
                <a:latin typeface="Cambria" panose="02040503050406030204" pitchFamily="18" charset="0"/>
                <a:ea typeface="Cambria" panose="02040503050406030204" pitchFamily="18" charset="0"/>
              </a:rPr>
              <a:t>a. </a:t>
            </a:r>
            <a:r>
              <a:rPr lang="en-US" sz="3600" dirty="0" err="1">
                <a:solidFill>
                  <a:prstClr val="black"/>
                </a:solidFill>
                <a:latin typeface="Cambria" panose="02040503050406030204" pitchFamily="18" charset="0"/>
                <a:ea typeface="Cambria" panose="02040503050406030204" pitchFamily="18" charset="0"/>
              </a:rPr>
              <a:t>Về</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vị</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trí</a:t>
            </a:r>
            <a:r>
              <a:rPr lang="en-US" sz="3600" dirty="0">
                <a:solidFill>
                  <a:prstClr val="black"/>
                </a:solidFill>
                <a:latin typeface="Cambria" panose="02040503050406030204" pitchFamily="18" charset="0"/>
                <a:ea typeface="Cambria" panose="02040503050406030204" pitchFamily="18" charset="0"/>
              </a:rPr>
              <a: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Rectangle: Rounded Corners 11">
            <a:extLst>
              <a:ext uri="{FF2B5EF4-FFF2-40B4-BE49-F238E27FC236}">
                <a16:creationId xmlns:a16="http://schemas.microsoft.com/office/drawing/2014/main" id="{9D8F81DC-0F9E-F8AE-A5E4-54DD0CE15DB1}"/>
              </a:ext>
            </a:extLst>
          </p:cNvPr>
          <p:cNvSpPr/>
          <p:nvPr/>
        </p:nvSpPr>
        <p:spPr>
          <a:xfrm>
            <a:off x="1085850" y="4343400"/>
            <a:ext cx="9620250" cy="781050"/>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600" dirty="0">
                <a:solidFill>
                  <a:prstClr val="black"/>
                </a:solidFill>
                <a:latin typeface="Cambria" panose="02040503050406030204" pitchFamily="18" charset="0"/>
                <a:ea typeface="Cambria" panose="02040503050406030204" pitchFamily="18" charset="0"/>
              </a:rPr>
              <a:t>b. </a:t>
            </a:r>
            <a:r>
              <a:rPr lang="en-US" sz="3600" dirty="0" err="1">
                <a:solidFill>
                  <a:prstClr val="black"/>
                </a:solidFill>
                <a:latin typeface="Cambria" panose="02040503050406030204" pitchFamily="18" charset="0"/>
                <a:ea typeface="Cambria" panose="02040503050406030204" pitchFamily="18" charset="0"/>
              </a:rPr>
              <a:t>Về</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dấu</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hiệu</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ngăn</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cách</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với</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chủ</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ngữ</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và</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vị</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ngữ</a:t>
            </a:r>
            <a:r>
              <a:rPr lang="en-US" sz="3600" dirty="0">
                <a:solidFill>
                  <a:prstClr val="black"/>
                </a:solidFill>
                <a:latin typeface="Cambria" panose="02040503050406030204" pitchFamily="18" charset="0"/>
                <a:ea typeface="Cambria" panose="02040503050406030204" pitchFamily="18" charset="0"/>
              </a:rPr>
              <a: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6DA69826-7CC3-9CAB-DBF2-E24FA8F30C5F}"/>
              </a:ext>
            </a:extLst>
          </p:cNvPr>
          <p:cNvSpPr txBox="1"/>
          <p:nvPr/>
        </p:nvSpPr>
        <p:spPr>
          <a:xfrm>
            <a:off x="781050" y="3476625"/>
            <a:ext cx="10572749" cy="646331"/>
          </a:xfrm>
          <a:prstGeom prst="rect">
            <a:avLst/>
          </a:prstGeom>
          <a:noFill/>
        </p:spPr>
        <p:txBody>
          <a:bodyPr wrap="square" rtlCol="0">
            <a:spAutoFit/>
          </a:bodyPr>
          <a:lstStyle/>
          <a:p>
            <a:r>
              <a:rPr lang="vi-VN" sz="3600" b="1" i="1" dirty="0">
                <a:solidFill>
                  <a:srgbClr val="FF0000"/>
                </a:solidFill>
                <a:latin typeface="Cambria" panose="02040503050406030204" pitchFamily="18" charset="0"/>
                <a:ea typeface="Cambria" panose="02040503050406030204" pitchFamily="18" charset="0"/>
              </a:rPr>
              <a:t>Thành phần được thêm vào đứng ở đầu câu</a:t>
            </a:r>
            <a:endParaRPr lang="en-US" sz="3600" b="1" dirty="0">
              <a:solidFill>
                <a:srgbClr val="FF0000"/>
              </a:solidFill>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D89CCA2B-4D8C-BE17-5513-675C511207CE}"/>
              </a:ext>
            </a:extLst>
          </p:cNvPr>
          <p:cNvSpPr txBox="1"/>
          <p:nvPr/>
        </p:nvSpPr>
        <p:spPr>
          <a:xfrm>
            <a:off x="838200" y="5343525"/>
            <a:ext cx="10372725" cy="1200329"/>
          </a:xfrm>
          <a:prstGeom prst="rect">
            <a:avLst/>
          </a:prstGeom>
          <a:noFill/>
        </p:spPr>
        <p:txBody>
          <a:bodyPr wrap="square" rtlCol="0">
            <a:spAutoFit/>
          </a:bodyPr>
          <a:lstStyle/>
          <a:p>
            <a:r>
              <a:rPr lang="vi-VN" sz="3600" b="1" i="1" dirty="0">
                <a:solidFill>
                  <a:srgbClr val="FF0000"/>
                </a:solidFill>
                <a:latin typeface="Cambria" panose="02040503050406030204" pitchFamily="18" charset="0"/>
                <a:ea typeface="Cambria" panose="02040503050406030204" pitchFamily="18" charset="0"/>
              </a:rPr>
              <a:t>Thành phần này được ngăn cách với 2 thành phần chính của câu bằng dấu phẩy</a:t>
            </a:r>
            <a:endParaRPr lang="en-US" sz="3600" b="1" dirty="0">
              <a:solidFill>
                <a:srgbClr val="FF0000"/>
              </a:solidFill>
              <a:latin typeface="Cambria" panose="02040503050406030204" pitchFamily="18" charset="0"/>
              <a:ea typeface="Cambria" panose="02040503050406030204" pitchFamily="18" charset="0"/>
            </a:endParaRPr>
          </a:p>
        </p:txBody>
      </p:sp>
      <p:pic>
        <p:nvPicPr>
          <p:cNvPr id="22" name="Picture 21">
            <a:extLst>
              <a:ext uri="{FF2B5EF4-FFF2-40B4-BE49-F238E27FC236}">
                <a16:creationId xmlns:a16="http://schemas.microsoft.com/office/drawing/2014/main" id="{1A6B7E27-0122-CBE3-8564-9EF64EF0107B}"/>
              </a:ext>
            </a:extLst>
          </p:cNvPr>
          <p:cNvPicPr>
            <a:picLocks noChangeAspect="1"/>
          </p:cNvPicPr>
          <p:nvPr/>
        </p:nvPicPr>
        <p:blipFill>
          <a:blip r:embed="rId2"/>
          <a:stretch>
            <a:fillRect/>
          </a:stretch>
        </p:blipFill>
        <p:spPr>
          <a:xfrm>
            <a:off x="7712051" y="1440784"/>
            <a:ext cx="3136923" cy="2124552"/>
          </a:xfrm>
          <a:prstGeom prst="rect">
            <a:avLst/>
          </a:prstGeom>
        </p:spPr>
      </p:pic>
      <p:cxnSp>
        <p:nvCxnSpPr>
          <p:cNvPr id="23" name="Straight Connector 22">
            <a:extLst>
              <a:ext uri="{FF2B5EF4-FFF2-40B4-BE49-F238E27FC236}">
                <a16:creationId xmlns:a16="http://schemas.microsoft.com/office/drawing/2014/main" id="{8591A6AE-94A0-1EC7-E690-0DDDF96DAED6}"/>
              </a:ext>
            </a:extLst>
          </p:cNvPr>
          <p:cNvCxnSpPr>
            <a:cxnSpLocks/>
          </p:cNvCxnSpPr>
          <p:nvPr/>
        </p:nvCxnSpPr>
        <p:spPr>
          <a:xfrm>
            <a:off x="7781925" y="2085975"/>
            <a:ext cx="21812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7C8711C-3F15-8610-2EE6-45BC6C920688}"/>
              </a:ext>
            </a:extLst>
          </p:cNvPr>
          <p:cNvCxnSpPr>
            <a:cxnSpLocks/>
          </p:cNvCxnSpPr>
          <p:nvPr/>
        </p:nvCxnSpPr>
        <p:spPr>
          <a:xfrm>
            <a:off x="7781925" y="2628900"/>
            <a:ext cx="22574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11B068-3F78-B07D-4463-75FD354D9DFC}"/>
              </a:ext>
            </a:extLst>
          </p:cNvPr>
          <p:cNvCxnSpPr>
            <a:cxnSpLocks/>
          </p:cNvCxnSpPr>
          <p:nvPr/>
        </p:nvCxnSpPr>
        <p:spPr>
          <a:xfrm>
            <a:off x="7753350" y="3171825"/>
            <a:ext cx="18097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DFDF8268-47E0-45B9-21E4-6D23586A2EB6}"/>
              </a:ext>
            </a:extLst>
          </p:cNvPr>
          <p:cNvSpPr/>
          <p:nvPr/>
        </p:nvSpPr>
        <p:spPr>
          <a:xfrm>
            <a:off x="9877425" y="1914525"/>
            <a:ext cx="104775" cy="2571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0BE9D37-D916-D880-DC34-BB83ADB16FF2}"/>
              </a:ext>
            </a:extLst>
          </p:cNvPr>
          <p:cNvSpPr/>
          <p:nvPr/>
        </p:nvSpPr>
        <p:spPr>
          <a:xfrm>
            <a:off x="10029825" y="2447925"/>
            <a:ext cx="104775" cy="2571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77813ED-54C2-332F-C378-9D5C5F67116A}"/>
              </a:ext>
            </a:extLst>
          </p:cNvPr>
          <p:cNvSpPr/>
          <p:nvPr/>
        </p:nvSpPr>
        <p:spPr>
          <a:xfrm>
            <a:off x="9477375" y="2990850"/>
            <a:ext cx="104775" cy="2571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8529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inVertical)">
                                      <p:cBhvr>
                                        <p:cTn id="21" dur="500"/>
                                        <p:tgtEl>
                                          <p:spTgt spid="23"/>
                                        </p:tgtEl>
                                      </p:cBhvr>
                                    </p:animEffect>
                                  </p:childTnLst>
                                </p:cTn>
                              </p:par>
                              <p:par>
                                <p:cTn id="22" presetID="16" presetClass="entr" presetSubtype="21"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inVertical)">
                                      <p:cBhvr>
                                        <p:cTn id="24" dur="500"/>
                                        <p:tgtEl>
                                          <p:spTgt spid="25"/>
                                        </p:tgtEl>
                                      </p:cBhvr>
                                    </p:animEffect>
                                  </p:childTnLst>
                                </p:cTn>
                              </p:par>
                              <p:par>
                                <p:cTn id="25" presetID="16" presetClass="entr" presetSubtype="21"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25"/>
                                        </p:tgtEl>
                                      </p:cBhvr>
                                    </p:animEffect>
                                    <p:set>
                                      <p:cBhvr>
                                        <p:cTn id="40" dur="1" fill="hold">
                                          <p:stCondLst>
                                            <p:cond delay="499"/>
                                          </p:stCondLst>
                                        </p:cTn>
                                        <p:tgtEl>
                                          <p:spTgt spid="25"/>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7"/>
                                        </p:tgtEl>
                                      </p:cBhvr>
                                    </p:animEffect>
                                    <p:set>
                                      <p:cBhvr>
                                        <p:cTn id="43" dur="1" fill="hold">
                                          <p:stCondLst>
                                            <p:cond delay="499"/>
                                          </p:stCondLst>
                                        </p:cTn>
                                        <p:tgtEl>
                                          <p:spTgt spid="2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00"/>
                                        <p:tgtEl>
                                          <p:spTgt spid="2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2" grpId="0" animBg="1"/>
      <p:bldP spid="13" grpId="0"/>
      <p:bldP spid="20" grpId="0"/>
      <p:bldP spid="29" grpId="0" animBg="1"/>
      <p:bldP spid="30"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454C9E7-5350-B06F-0EE0-E9D5DBDAF941}"/>
              </a:ext>
            </a:extLst>
          </p:cNvPr>
          <p:cNvSpPr/>
          <p:nvPr/>
        </p:nvSpPr>
        <p:spPr>
          <a:xfrm>
            <a:off x="742951" y="2447925"/>
            <a:ext cx="2371724" cy="923925"/>
          </a:xfrm>
          <a:prstGeom prst="roundRect">
            <a:avLst/>
          </a:prstGeom>
          <a:solidFill>
            <a:srgbClr val="FFFF00"/>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600" dirty="0" err="1">
                <a:solidFill>
                  <a:prstClr val="black"/>
                </a:solidFill>
                <a:latin typeface="Cambria" panose="02040503050406030204" pitchFamily="18" charset="0"/>
                <a:ea typeface="Cambria" panose="02040503050406030204" pitchFamily="18" charset="0"/>
              </a:rPr>
              <a:t>Trạng</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ngữ</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4" name="Straight Connector 3">
            <a:extLst>
              <a:ext uri="{FF2B5EF4-FFF2-40B4-BE49-F238E27FC236}">
                <a16:creationId xmlns:a16="http://schemas.microsoft.com/office/drawing/2014/main" id="{80818961-F2DB-FE7A-0268-B128AEC80DDD}"/>
              </a:ext>
            </a:extLst>
          </p:cNvPr>
          <p:cNvCxnSpPr>
            <a:cxnSpLocks/>
            <a:stCxn id="2" idx="3"/>
            <a:endCxn id="5" idx="1"/>
          </p:cNvCxnSpPr>
          <p:nvPr/>
        </p:nvCxnSpPr>
        <p:spPr>
          <a:xfrm flipV="1">
            <a:off x="3114675" y="1745481"/>
            <a:ext cx="542926" cy="1164407"/>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7FB9886B-AFBE-2A8F-B4A4-5FFEF1BE73AF}"/>
              </a:ext>
            </a:extLst>
          </p:cNvPr>
          <p:cNvSpPr/>
          <p:nvPr/>
        </p:nvSpPr>
        <p:spPr>
          <a:xfrm>
            <a:off x="3657601" y="1366887"/>
            <a:ext cx="5062193" cy="757188"/>
          </a:xfrm>
          <a:prstGeom prst="roundRect">
            <a:avLst/>
          </a:prstGeom>
          <a:solidFill>
            <a:schemeClr val="accent4">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200" dirty="0" err="1">
                <a:solidFill>
                  <a:prstClr val="black"/>
                </a:solidFill>
                <a:latin typeface="Cambria" panose="02040503050406030204" pitchFamily="18" charset="0"/>
                <a:ea typeface="Cambria" panose="02040503050406030204" pitchFamily="18" charset="0"/>
              </a:rPr>
              <a:t>Là</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thành</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phần</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phụ</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của</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câu</a:t>
            </a:r>
            <a:r>
              <a:rPr lang="en-US" sz="3200" dirty="0">
                <a:solidFill>
                  <a:prstClr val="black"/>
                </a:solidFill>
                <a:latin typeface="Cambria" panose="02040503050406030204" pitchFamily="18" charset="0"/>
                <a:ea typeface="Cambria" panose="02040503050406030204" pitchFamily="18" charset="0"/>
              </a:rPr>
              <a:t>.</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7" name="Straight Connector 6">
            <a:extLst>
              <a:ext uri="{FF2B5EF4-FFF2-40B4-BE49-F238E27FC236}">
                <a16:creationId xmlns:a16="http://schemas.microsoft.com/office/drawing/2014/main" id="{F462B1E6-E369-1272-C68C-BE413D09F183}"/>
              </a:ext>
            </a:extLst>
          </p:cNvPr>
          <p:cNvCxnSpPr>
            <a:cxnSpLocks/>
            <a:stCxn id="2" idx="3"/>
            <a:endCxn id="8" idx="1"/>
          </p:cNvCxnSpPr>
          <p:nvPr/>
        </p:nvCxnSpPr>
        <p:spPr>
          <a:xfrm>
            <a:off x="3114675" y="2909888"/>
            <a:ext cx="571501" cy="3375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3761AE4D-753B-4594-07AE-5191B57FF310}"/>
              </a:ext>
            </a:extLst>
          </p:cNvPr>
          <p:cNvSpPr/>
          <p:nvPr/>
        </p:nvSpPr>
        <p:spPr>
          <a:xfrm>
            <a:off x="3686176" y="2504488"/>
            <a:ext cx="7522294" cy="1485900"/>
          </a:xfrm>
          <a:prstGeom prst="roundRect">
            <a:avLst/>
          </a:prstGeom>
          <a:solidFill>
            <a:schemeClr val="accent4">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200" dirty="0">
                <a:solidFill>
                  <a:prstClr val="black"/>
                </a:solidFill>
                <a:latin typeface="Cambria" panose="02040503050406030204" pitchFamily="18" charset="0"/>
                <a:ea typeface="Cambria" panose="02040503050406030204" pitchFamily="18" charset="0"/>
              </a:rPr>
              <a:t>B</a:t>
            </a:r>
            <a:r>
              <a:rPr lang="vi-VN" sz="3200" dirty="0">
                <a:solidFill>
                  <a:prstClr val="black"/>
                </a:solidFill>
                <a:latin typeface="Cambria" panose="02040503050406030204" pitchFamily="18" charset="0"/>
                <a:ea typeface="Cambria" panose="02040503050406030204" pitchFamily="18" charset="0"/>
              </a:rPr>
              <a:t>ổ sung thông tin về thời gian, nơi chốn, mục đích, nguyên nhân, phương tiện,... của sự việc nêu trong câu.</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16" name="Straight Connector 15">
            <a:extLst>
              <a:ext uri="{FF2B5EF4-FFF2-40B4-BE49-F238E27FC236}">
                <a16:creationId xmlns:a16="http://schemas.microsoft.com/office/drawing/2014/main" id="{6808EE30-ECFA-1FA0-B491-32FF40FFF701}"/>
              </a:ext>
            </a:extLst>
          </p:cNvPr>
          <p:cNvCxnSpPr>
            <a:cxnSpLocks/>
            <a:stCxn id="2" idx="3"/>
            <a:endCxn id="17" idx="1"/>
          </p:cNvCxnSpPr>
          <p:nvPr/>
        </p:nvCxnSpPr>
        <p:spPr>
          <a:xfrm>
            <a:off x="3114675" y="2909888"/>
            <a:ext cx="504826" cy="1978819"/>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4F2F7E14-B873-D8B8-7C58-36127FC7CE70}"/>
              </a:ext>
            </a:extLst>
          </p:cNvPr>
          <p:cNvSpPr/>
          <p:nvPr/>
        </p:nvSpPr>
        <p:spPr>
          <a:xfrm>
            <a:off x="3619501" y="4395788"/>
            <a:ext cx="7522294" cy="985837"/>
          </a:xfrm>
          <a:prstGeom prst="roundRect">
            <a:avLst/>
          </a:prstGeom>
          <a:solidFill>
            <a:schemeClr val="accent4">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200" dirty="0">
                <a:solidFill>
                  <a:prstClr val="black"/>
                </a:solidFill>
                <a:latin typeface="Cambria" panose="02040503050406030204" pitchFamily="18" charset="0"/>
                <a:ea typeface="Cambria" panose="02040503050406030204" pitchFamily="18" charset="0"/>
              </a:rPr>
              <a:t>T</a:t>
            </a:r>
            <a:r>
              <a:rPr lang="vi-VN" sz="3200" dirty="0">
                <a:solidFill>
                  <a:prstClr val="black"/>
                </a:solidFill>
                <a:latin typeface="Cambria" panose="02040503050406030204" pitchFamily="18" charset="0"/>
                <a:ea typeface="Cambria" panose="02040503050406030204" pitchFamily="18" charset="0"/>
              </a:rPr>
              <a:t>hường đứng đầu câu, ngăn cách với hai thành phần chính của câu bằng </a:t>
            </a:r>
            <a:r>
              <a:rPr lang="vi-VN" sz="3200" i="1" dirty="0">
                <a:solidFill>
                  <a:prstClr val="black"/>
                </a:solidFill>
                <a:latin typeface="Cambria" panose="02040503050406030204" pitchFamily="18" charset="0"/>
                <a:ea typeface="Cambria" panose="02040503050406030204" pitchFamily="18" charset="0"/>
              </a:rPr>
              <a:t>dấu phẩy.</a:t>
            </a:r>
            <a:endParaRPr kumimoji="0" lang="en-US" sz="320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id="{328107F7-39A9-9CB4-3FB1-2C7782423C36}"/>
              </a:ext>
            </a:extLst>
          </p:cNvPr>
          <p:cNvSpPr/>
          <p:nvPr/>
        </p:nvSpPr>
        <p:spPr>
          <a:xfrm>
            <a:off x="9465690" y="461177"/>
            <a:ext cx="2091571" cy="985837"/>
          </a:xfrm>
          <a:prstGeom prst="roundRect">
            <a:avLst/>
          </a:prstGeom>
          <a:solidFill>
            <a:srgbClr val="92D050"/>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vi-VN" sz="3200" dirty="0">
                <a:solidFill>
                  <a:prstClr val="black"/>
                </a:solidFill>
                <a:latin typeface="Cambria" panose="02040503050406030204" pitchFamily="18" charset="0"/>
                <a:ea typeface="Cambria" panose="02040503050406030204" pitchFamily="18" charset="0"/>
              </a:rPr>
              <a:t>GHI NHỚ</a:t>
            </a:r>
            <a:endParaRPr kumimoji="0" lang="en-US" sz="320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741066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par>
                                <p:cTn id="29" presetID="22" presetClass="entr" presetSubtype="4"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P spid="17"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918728" y="675918"/>
            <a:ext cx="10354543" cy="1138773"/>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4/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Tìm</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trạng</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các</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trong</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đoạn</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văn</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sau</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biết</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mỗi</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trạng</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bổ</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sung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gì</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4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34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34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497344" y="326793"/>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 name="Rectangle: Rounded Corners 14">
            <a:extLst>
              <a:ext uri="{FF2B5EF4-FFF2-40B4-BE49-F238E27FC236}">
                <a16:creationId xmlns:a16="http://schemas.microsoft.com/office/drawing/2014/main" id="{06A8B0EC-6A5D-A2C9-541D-60D4D070BC7E}"/>
              </a:ext>
            </a:extLst>
          </p:cNvPr>
          <p:cNvSpPr/>
          <p:nvPr/>
        </p:nvSpPr>
        <p:spPr>
          <a:xfrm>
            <a:off x="1181101" y="2152649"/>
            <a:ext cx="9582150" cy="4153883"/>
          </a:xfrm>
          <a:prstGeom prst="roundRect">
            <a:avLst/>
          </a:prstGeom>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b="0" i="0" dirty="0">
                <a:solidFill>
                  <a:srgbClr val="000000"/>
                </a:solidFill>
                <a:effectLst/>
                <a:latin typeface="Cambria" panose="02040503050406030204" pitchFamily="18" charset="0"/>
                <a:ea typeface="Cambria" panose="02040503050406030204" pitchFamily="18" charset="0"/>
              </a:rPr>
              <a:t>   </a:t>
            </a:r>
            <a:r>
              <a:rPr lang="vi-VN" sz="3600" b="0" i="0" dirty="0">
                <a:solidFill>
                  <a:srgbClr val="000000"/>
                </a:solidFill>
                <a:effectLst/>
                <a:latin typeface="Cambria" panose="02040503050406030204" pitchFamily="18" charset="0"/>
                <a:ea typeface="Cambria" panose="02040503050406030204" pitchFamily="18" charset="0"/>
              </a:rPr>
              <a:t>Năm 938, trên sông Bạch Đằng, Ngô Quyền đã chỉ huy quân dân ta đánh bại quân Nam Hán. Sau chiến thắng oanh liệt đó, ông lên ngôi vua và chọn Cổ Loa làm kinh đô. Ngày nay, đền thờ và lãng Ngô Quyền ở thị xã Sơn Tây đã trở thành một địa chỉ du lịch tâm linh nổi tiếng.</a:t>
            </a:r>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3262439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0074BF-1060-2D35-D9D2-74C478A86A9C}"/>
              </a:ext>
            </a:extLst>
          </p:cNvPr>
          <p:cNvGraphicFramePr>
            <a:graphicFrameLocks noGrp="1"/>
          </p:cNvGraphicFramePr>
          <p:nvPr>
            <p:extLst>
              <p:ext uri="{D42A27DB-BD31-4B8C-83A1-F6EECF244321}">
                <p14:modId xmlns:p14="http://schemas.microsoft.com/office/powerpoint/2010/main" val="2854351791"/>
              </p:ext>
            </p:extLst>
          </p:nvPr>
        </p:nvGraphicFramePr>
        <p:xfrm>
          <a:off x="377075" y="381293"/>
          <a:ext cx="11434713" cy="5812157"/>
        </p:xfrm>
        <a:graphic>
          <a:graphicData uri="http://schemas.openxmlformats.org/drawingml/2006/table">
            <a:tbl>
              <a:tblPr firstRow="1" firstCol="1" bandRow="1">
                <a:tableStyleId>{ED083AE6-46FA-4A59-8FB0-9F97EB10719F}</a:tableStyleId>
              </a:tblPr>
              <a:tblGrid>
                <a:gridCol w="4732254">
                  <a:extLst>
                    <a:ext uri="{9D8B030D-6E8A-4147-A177-3AD203B41FA5}">
                      <a16:colId xmlns:a16="http://schemas.microsoft.com/office/drawing/2014/main" val="4255710416"/>
                    </a:ext>
                  </a:extLst>
                </a:gridCol>
                <a:gridCol w="3667027">
                  <a:extLst>
                    <a:ext uri="{9D8B030D-6E8A-4147-A177-3AD203B41FA5}">
                      <a16:colId xmlns:a16="http://schemas.microsoft.com/office/drawing/2014/main" val="3380822833"/>
                    </a:ext>
                  </a:extLst>
                </a:gridCol>
                <a:gridCol w="3035432">
                  <a:extLst>
                    <a:ext uri="{9D8B030D-6E8A-4147-A177-3AD203B41FA5}">
                      <a16:colId xmlns:a16="http://schemas.microsoft.com/office/drawing/2014/main" val="1713343299"/>
                    </a:ext>
                  </a:extLst>
                </a:gridCol>
              </a:tblGrid>
              <a:tr h="0">
                <a:tc>
                  <a:txBody>
                    <a:bodyPr/>
                    <a:lstStyle/>
                    <a:p>
                      <a:pPr algn="ctr">
                        <a:lnSpc>
                          <a:spcPct val="107000"/>
                        </a:lnSpc>
                      </a:pPr>
                      <a:r>
                        <a:rPr lang="vi-VN" sz="2800" kern="100" dirty="0">
                          <a:effectLst/>
                          <a:latin typeface="+mj-lt"/>
                        </a:rPr>
                        <a:t>Câu</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pPr>
                      <a:r>
                        <a:rPr lang="vi-VN" sz="2800" kern="100" dirty="0">
                          <a:effectLst/>
                          <a:latin typeface="+mj-lt"/>
                        </a:rPr>
                        <a:t>Trạng ngữ</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pPr>
                      <a:r>
                        <a:rPr lang="vi-VN" sz="2800" kern="100" dirty="0">
                          <a:effectLst/>
                          <a:latin typeface="+mj-lt"/>
                        </a:rPr>
                        <a:t>Thông tin mà trạng ngữ bổ sung</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4844409"/>
                  </a:ext>
                </a:extLst>
              </a:tr>
              <a:tr h="290235">
                <a:tc rowSpan="2">
                  <a:txBody>
                    <a:bodyPr/>
                    <a:lstStyle/>
                    <a:p>
                      <a:pPr algn="just">
                        <a:lnSpc>
                          <a:spcPct val="107000"/>
                        </a:lnSpc>
                      </a:pPr>
                      <a:r>
                        <a:rPr lang="vi-VN" sz="2800" kern="100" dirty="0">
                          <a:effectLst/>
                          <a:latin typeface="+mj-lt"/>
                        </a:rPr>
                        <a:t>Năm 938, trên sông Bạch Đằng, Ngô Quyền đã chỉ huy quân dân ta đánh bại quân Nam Hán.</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0791040"/>
                  </a:ext>
                </a:extLst>
              </a:tr>
              <a:tr h="0">
                <a:tc vMerge="1">
                  <a:txBody>
                    <a:bodyPr/>
                    <a:lstStyle/>
                    <a:p>
                      <a:endParaRPr lang="vi-VN"/>
                    </a:p>
                  </a:txBody>
                  <a:tcPr/>
                </a:tc>
                <a:tc>
                  <a:txBody>
                    <a:bodyPr/>
                    <a:lstStyle/>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561870"/>
                  </a:ext>
                </a:extLst>
              </a:tr>
              <a:tr h="0">
                <a:tc>
                  <a:txBody>
                    <a:bodyPr/>
                    <a:lstStyle/>
                    <a:p>
                      <a:pPr algn="just">
                        <a:lnSpc>
                          <a:spcPct val="107000"/>
                        </a:lnSpc>
                      </a:pPr>
                      <a:r>
                        <a:rPr lang="vi-VN" sz="2800" kern="100" dirty="0">
                          <a:effectLst/>
                          <a:latin typeface="+mj-lt"/>
                        </a:rPr>
                        <a:t>Sau chiến thắng oanh liệt đó, ông lên ngôi vua và chọn Cổ Loa làm kinh đô.</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0258377"/>
                  </a:ext>
                </a:extLst>
              </a:tr>
              <a:tr h="0">
                <a:tc>
                  <a:txBody>
                    <a:bodyPr/>
                    <a:lstStyle/>
                    <a:p>
                      <a:pPr algn="just">
                        <a:lnSpc>
                          <a:spcPct val="107000"/>
                        </a:lnSpc>
                      </a:pPr>
                      <a:r>
                        <a:rPr lang="vi-VN" sz="2800" kern="100" dirty="0">
                          <a:effectLst/>
                          <a:latin typeface="+mj-lt"/>
                        </a:rPr>
                        <a:t>Ngày nay, đền thờ và lăng Ngô Quyền ở thị xã Sơn Tây đã trở thành một địa chỉ du lịch tâm linh nổi tiếng.</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3788735"/>
                  </a:ext>
                </a:extLst>
              </a:tr>
            </a:tbl>
          </a:graphicData>
        </a:graphic>
      </p:graphicFrame>
      <p:sp>
        <p:nvSpPr>
          <p:cNvPr id="4" name="TextBox 3">
            <a:extLst>
              <a:ext uri="{FF2B5EF4-FFF2-40B4-BE49-F238E27FC236}">
                <a16:creationId xmlns:a16="http://schemas.microsoft.com/office/drawing/2014/main" id="{65B7E4CF-783C-A58F-2883-4223EF504928}"/>
              </a:ext>
            </a:extLst>
          </p:cNvPr>
          <p:cNvSpPr txBox="1"/>
          <p:nvPr/>
        </p:nvSpPr>
        <p:spPr>
          <a:xfrm>
            <a:off x="5137709" y="4407675"/>
            <a:ext cx="3591493" cy="1754326"/>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
        <p:nvSpPr>
          <p:cNvPr id="5" name="TextBox 4">
            <a:extLst>
              <a:ext uri="{FF2B5EF4-FFF2-40B4-BE49-F238E27FC236}">
                <a16:creationId xmlns:a16="http://schemas.microsoft.com/office/drawing/2014/main" id="{EF56AB16-3909-DA7C-0B06-35B175CC0339}"/>
              </a:ext>
            </a:extLst>
          </p:cNvPr>
          <p:cNvSpPr txBox="1"/>
          <p:nvPr/>
        </p:nvSpPr>
        <p:spPr>
          <a:xfrm>
            <a:off x="8634959" y="4407675"/>
            <a:ext cx="3186161" cy="1754326"/>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
        <p:nvSpPr>
          <p:cNvPr id="6" name="TextBox 5">
            <a:extLst>
              <a:ext uri="{FF2B5EF4-FFF2-40B4-BE49-F238E27FC236}">
                <a16:creationId xmlns:a16="http://schemas.microsoft.com/office/drawing/2014/main" id="{E2AA1693-6017-788A-C32B-DD3FAD4A1932}"/>
              </a:ext>
            </a:extLst>
          </p:cNvPr>
          <p:cNvSpPr txBox="1"/>
          <p:nvPr/>
        </p:nvSpPr>
        <p:spPr>
          <a:xfrm>
            <a:off x="5213147" y="3046929"/>
            <a:ext cx="3412480" cy="1200329"/>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
        <p:nvSpPr>
          <p:cNvPr id="8" name="TextBox 7">
            <a:extLst>
              <a:ext uri="{FF2B5EF4-FFF2-40B4-BE49-F238E27FC236}">
                <a16:creationId xmlns:a16="http://schemas.microsoft.com/office/drawing/2014/main" id="{BE577EDB-F8F3-EB27-DB2D-1414331E96B8}"/>
              </a:ext>
            </a:extLst>
          </p:cNvPr>
          <p:cNvSpPr txBox="1"/>
          <p:nvPr/>
        </p:nvSpPr>
        <p:spPr>
          <a:xfrm>
            <a:off x="5118904" y="1309208"/>
            <a:ext cx="3591493" cy="646331"/>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
        <p:nvSpPr>
          <p:cNvPr id="9" name="TextBox 8">
            <a:extLst>
              <a:ext uri="{FF2B5EF4-FFF2-40B4-BE49-F238E27FC236}">
                <a16:creationId xmlns:a16="http://schemas.microsoft.com/office/drawing/2014/main" id="{17219D1D-6DB6-3255-A08E-97A27A9E8853}"/>
              </a:ext>
            </a:extLst>
          </p:cNvPr>
          <p:cNvSpPr txBox="1"/>
          <p:nvPr/>
        </p:nvSpPr>
        <p:spPr>
          <a:xfrm>
            <a:off x="8634959" y="1269428"/>
            <a:ext cx="3186161" cy="646331"/>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
        <p:nvSpPr>
          <p:cNvPr id="11" name="TextBox 10">
            <a:extLst>
              <a:ext uri="{FF2B5EF4-FFF2-40B4-BE49-F238E27FC236}">
                <a16:creationId xmlns:a16="http://schemas.microsoft.com/office/drawing/2014/main" id="{14517BC4-9AF9-2347-08BD-11DF4916BD34}"/>
              </a:ext>
            </a:extLst>
          </p:cNvPr>
          <p:cNvSpPr txBox="1"/>
          <p:nvPr/>
        </p:nvSpPr>
        <p:spPr>
          <a:xfrm>
            <a:off x="8634959" y="2182931"/>
            <a:ext cx="3186161" cy="646331"/>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
        <p:nvSpPr>
          <p:cNvPr id="12" name="TextBox 11">
            <a:extLst>
              <a:ext uri="{FF2B5EF4-FFF2-40B4-BE49-F238E27FC236}">
                <a16:creationId xmlns:a16="http://schemas.microsoft.com/office/drawing/2014/main" id="{AA4F238E-4E8E-3155-EE51-D79CD41037C8}"/>
              </a:ext>
            </a:extLst>
          </p:cNvPr>
          <p:cNvSpPr txBox="1"/>
          <p:nvPr/>
        </p:nvSpPr>
        <p:spPr>
          <a:xfrm>
            <a:off x="8710397" y="3037235"/>
            <a:ext cx="3186161" cy="1200329"/>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
        <p:nvSpPr>
          <p:cNvPr id="13" name="TextBox 12">
            <a:extLst>
              <a:ext uri="{FF2B5EF4-FFF2-40B4-BE49-F238E27FC236}">
                <a16:creationId xmlns:a16="http://schemas.microsoft.com/office/drawing/2014/main" id="{45C7FCB6-78E1-BE17-6F90-04928249F0EF}"/>
              </a:ext>
            </a:extLst>
          </p:cNvPr>
          <p:cNvSpPr txBox="1"/>
          <p:nvPr/>
        </p:nvSpPr>
        <p:spPr>
          <a:xfrm>
            <a:off x="5137709" y="2166948"/>
            <a:ext cx="3591493" cy="646331"/>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69953066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BC8D8-288A-DD73-2CD2-F7DC91D8295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F9E3D63-6A7F-E24B-94E2-BB2FDA16CE4B}"/>
              </a:ext>
            </a:extLst>
          </p:cNvPr>
          <p:cNvGraphicFramePr>
            <a:graphicFrameLocks noGrp="1"/>
          </p:cNvGraphicFramePr>
          <p:nvPr>
            <p:extLst>
              <p:ext uri="{D42A27DB-BD31-4B8C-83A1-F6EECF244321}">
                <p14:modId xmlns:p14="http://schemas.microsoft.com/office/powerpoint/2010/main" val="2424097716"/>
              </p:ext>
            </p:extLst>
          </p:nvPr>
        </p:nvGraphicFramePr>
        <p:xfrm>
          <a:off x="377075" y="381293"/>
          <a:ext cx="11434713" cy="5820412"/>
        </p:xfrm>
        <a:graphic>
          <a:graphicData uri="http://schemas.openxmlformats.org/drawingml/2006/table">
            <a:tbl>
              <a:tblPr firstRow="1" firstCol="1" bandRow="1">
                <a:tableStyleId>{ED083AE6-46FA-4A59-8FB0-9F97EB10719F}</a:tableStyleId>
              </a:tblPr>
              <a:tblGrid>
                <a:gridCol w="4732254">
                  <a:extLst>
                    <a:ext uri="{9D8B030D-6E8A-4147-A177-3AD203B41FA5}">
                      <a16:colId xmlns:a16="http://schemas.microsoft.com/office/drawing/2014/main" val="4255710416"/>
                    </a:ext>
                  </a:extLst>
                </a:gridCol>
                <a:gridCol w="3667027">
                  <a:extLst>
                    <a:ext uri="{9D8B030D-6E8A-4147-A177-3AD203B41FA5}">
                      <a16:colId xmlns:a16="http://schemas.microsoft.com/office/drawing/2014/main" val="3380822833"/>
                    </a:ext>
                  </a:extLst>
                </a:gridCol>
                <a:gridCol w="3035432">
                  <a:extLst>
                    <a:ext uri="{9D8B030D-6E8A-4147-A177-3AD203B41FA5}">
                      <a16:colId xmlns:a16="http://schemas.microsoft.com/office/drawing/2014/main" val="1713343299"/>
                    </a:ext>
                  </a:extLst>
                </a:gridCol>
              </a:tblGrid>
              <a:tr h="0">
                <a:tc>
                  <a:txBody>
                    <a:bodyPr/>
                    <a:lstStyle/>
                    <a:p>
                      <a:pPr algn="ctr">
                        <a:lnSpc>
                          <a:spcPct val="107000"/>
                        </a:lnSpc>
                      </a:pPr>
                      <a:r>
                        <a:rPr lang="vi-VN" sz="2800" kern="100" dirty="0">
                          <a:effectLst/>
                          <a:latin typeface="+mj-lt"/>
                        </a:rPr>
                        <a:t>Câu</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pPr>
                      <a:r>
                        <a:rPr lang="vi-VN" sz="2800" kern="100" dirty="0">
                          <a:effectLst/>
                          <a:latin typeface="+mj-lt"/>
                        </a:rPr>
                        <a:t>Trạng ngữ</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pPr>
                      <a:r>
                        <a:rPr lang="vi-VN" sz="2800" kern="100" dirty="0">
                          <a:effectLst/>
                          <a:latin typeface="+mj-lt"/>
                        </a:rPr>
                        <a:t>Thông tin mà trạng ngữ bổ sung</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4844409"/>
                  </a:ext>
                </a:extLst>
              </a:tr>
              <a:tr h="290235">
                <a:tc rowSpan="2">
                  <a:txBody>
                    <a:bodyPr/>
                    <a:lstStyle/>
                    <a:p>
                      <a:pPr algn="just">
                        <a:lnSpc>
                          <a:spcPct val="107000"/>
                        </a:lnSpc>
                      </a:pPr>
                      <a:r>
                        <a:rPr lang="vi-VN" sz="2800" kern="100" dirty="0">
                          <a:effectLst/>
                          <a:latin typeface="+mj-lt"/>
                        </a:rPr>
                        <a:t>Năm 938, trên sông Bạch Đằng, Ngô Quyền đã chỉ huy quân dân ta đánh bại quân Nam Hán.</a:t>
                      </a:r>
                      <a:endParaRPr lang="en-US" sz="2800" kern="100" dirty="0">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0791040"/>
                  </a:ext>
                </a:extLst>
              </a:tr>
              <a:tr h="80037">
                <a:tc vMerge="1">
                  <a:txBody>
                    <a:bodyPr/>
                    <a:lstStyle/>
                    <a:p>
                      <a:endParaRPr lang="vi-VN"/>
                    </a:p>
                  </a:txBody>
                  <a:tcPr/>
                </a:tc>
                <a:tc>
                  <a:txBody>
                    <a:bodyPr/>
                    <a:lstStyle/>
                    <a:p>
                      <a:pPr algn="just">
                        <a:lnSpc>
                          <a:spcPct val="107000"/>
                        </a:lnSpc>
                      </a:pPr>
                      <a:endParaRPr lang="vi-VN" sz="2800" kern="100" dirty="0">
                        <a:effectLst/>
                        <a:latin typeface="+mj-lt"/>
                        <a:ea typeface="Arial"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561870"/>
                  </a:ext>
                </a:extLst>
              </a:tr>
              <a:tr h="0">
                <a:tc>
                  <a:txBody>
                    <a:bodyPr/>
                    <a:lstStyle/>
                    <a:p>
                      <a:pPr algn="just">
                        <a:lnSpc>
                          <a:spcPct val="107000"/>
                        </a:lnSpc>
                      </a:pPr>
                      <a:r>
                        <a:rPr lang="vi-VN" sz="2800" kern="100">
                          <a:effectLst/>
                          <a:latin typeface="+mj-lt"/>
                        </a:rPr>
                        <a:t>Sau chiến thắng oanh liệt đó, ông lên ngôi vua và chọn Cổ Loa làm kinh đô.</a:t>
                      </a:r>
                      <a:endParaRPr lang="vi-VN" sz="2800" kern="100">
                        <a:effectLst/>
                        <a:latin typeface="+mj-lt"/>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0258377"/>
                  </a:ext>
                </a:extLst>
              </a:tr>
              <a:tr h="0">
                <a:tc>
                  <a:txBody>
                    <a:bodyPr/>
                    <a:lstStyle/>
                    <a:p>
                      <a:pPr algn="just">
                        <a:lnSpc>
                          <a:spcPct val="107000"/>
                        </a:lnSpc>
                      </a:pPr>
                      <a:r>
                        <a:rPr lang="vi-VN" sz="2800" kern="100" dirty="0">
                          <a:effectLst/>
                          <a:latin typeface="+mj-lt"/>
                        </a:rPr>
                        <a:t>Ngày nay, đền thờ và lăng Ngô Quyền ở thị xã Sơn Tây đã trở thành một địa chỉ du lịch tâm linh nổi tiếng.</a:t>
                      </a:r>
                      <a:endParaRPr lang="vi-VN" sz="2800" kern="100" dirty="0">
                        <a:effectLst/>
                        <a:latin typeface="+mj-lt"/>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pPr>
                      <a:endParaRPr lang="vi-VN" sz="2800" kern="100" dirty="0">
                        <a:effectLst/>
                        <a:latin typeface="+mj-lt"/>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3788735"/>
                  </a:ext>
                </a:extLst>
              </a:tr>
            </a:tbl>
          </a:graphicData>
        </a:graphic>
      </p:graphicFrame>
      <p:sp>
        <p:nvSpPr>
          <p:cNvPr id="3" name="TextBox 2">
            <a:extLst>
              <a:ext uri="{FF2B5EF4-FFF2-40B4-BE49-F238E27FC236}">
                <a16:creationId xmlns:a16="http://schemas.microsoft.com/office/drawing/2014/main" id="{B5A42EE9-0691-9BF0-9226-05E11EED3AE3}"/>
              </a:ext>
            </a:extLst>
          </p:cNvPr>
          <p:cNvSpPr txBox="1"/>
          <p:nvPr/>
        </p:nvSpPr>
        <p:spPr>
          <a:xfrm>
            <a:off x="5858828" y="1361266"/>
            <a:ext cx="2551719" cy="615553"/>
          </a:xfrm>
          <a:prstGeom prst="rect">
            <a:avLst/>
          </a:prstGeom>
          <a:noFill/>
        </p:spPr>
        <p:txBody>
          <a:bodyPr wrap="square" rtlCol="0">
            <a:spAutoFit/>
          </a:bodyPr>
          <a:lstStyle/>
          <a:p>
            <a:r>
              <a:rPr lang="en-US" sz="3400" dirty="0" err="1">
                <a:solidFill>
                  <a:srgbClr val="FF0000"/>
                </a:solidFill>
                <a:latin typeface="Cambria" panose="02040503050406030204" pitchFamily="18" charset="0"/>
                <a:ea typeface="Cambria" panose="02040503050406030204" pitchFamily="18" charset="0"/>
              </a:rPr>
              <a:t>Năm</a:t>
            </a:r>
            <a:r>
              <a:rPr lang="en-US" sz="3400" dirty="0">
                <a:solidFill>
                  <a:srgbClr val="FF0000"/>
                </a:solidFill>
                <a:latin typeface="Cambria" panose="02040503050406030204" pitchFamily="18" charset="0"/>
                <a:ea typeface="Cambria" panose="02040503050406030204" pitchFamily="18" charset="0"/>
              </a:rPr>
              <a:t> 938</a:t>
            </a:r>
          </a:p>
        </p:txBody>
      </p:sp>
      <p:sp>
        <p:nvSpPr>
          <p:cNvPr id="7" name="TextBox 6">
            <a:extLst>
              <a:ext uri="{FF2B5EF4-FFF2-40B4-BE49-F238E27FC236}">
                <a16:creationId xmlns:a16="http://schemas.microsoft.com/office/drawing/2014/main" id="{EACE9A35-97DE-92CC-932D-20CE0D44D524}"/>
              </a:ext>
            </a:extLst>
          </p:cNvPr>
          <p:cNvSpPr txBox="1"/>
          <p:nvPr/>
        </p:nvSpPr>
        <p:spPr>
          <a:xfrm>
            <a:off x="5438860" y="2017873"/>
            <a:ext cx="3184103" cy="1138773"/>
          </a:xfrm>
          <a:prstGeom prst="rect">
            <a:avLst/>
          </a:prstGeom>
          <a:noFill/>
        </p:spPr>
        <p:txBody>
          <a:bodyPr wrap="square" rtlCol="0">
            <a:spAutoFit/>
          </a:bodyPr>
          <a:lstStyle/>
          <a:p>
            <a:r>
              <a:rPr lang="en-US" sz="3400" dirty="0" err="1">
                <a:solidFill>
                  <a:srgbClr val="FF0000"/>
                </a:solidFill>
                <a:latin typeface="Cambria" panose="02040503050406030204" pitchFamily="18" charset="0"/>
                <a:ea typeface="Cambria" panose="02040503050406030204" pitchFamily="18" charset="0"/>
              </a:rPr>
              <a:t>Trên</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sông</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Bạch</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Đằng</a:t>
            </a:r>
            <a:endParaRPr lang="en-US" sz="3400" dirty="0">
              <a:solidFill>
                <a:srgbClr val="FF0000"/>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9A568881-AED0-A8C6-159A-55DF36D09EB2}"/>
              </a:ext>
            </a:extLst>
          </p:cNvPr>
          <p:cNvSpPr txBox="1"/>
          <p:nvPr/>
        </p:nvSpPr>
        <p:spPr>
          <a:xfrm>
            <a:off x="5410377" y="3202782"/>
            <a:ext cx="3289961" cy="1138773"/>
          </a:xfrm>
          <a:prstGeom prst="rect">
            <a:avLst/>
          </a:prstGeom>
          <a:noFill/>
        </p:spPr>
        <p:txBody>
          <a:bodyPr wrap="square" rtlCol="0">
            <a:spAutoFit/>
          </a:bodyPr>
          <a:lstStyle/>
          <a:p>
            <a:r>
              <a:rPr lang="en-US" sz="3400" dirty="0">
                <a:solidFill>
                  <a:srgbClr val="FF0000"/>
                </a:solidFill>
                <a:latin typeface="Cambria" panose="02040503050406030204" pitchFamily="18" charset="0"/>
                <a:ea typeface="Cambria" panose="02040503050406030204" pitchFamily="18" charset="0"/>
              </a:rPr>
              <a:t>Sau </a:t>
            </a:r>
            <a:r>
              <a:rPr lang="en-US" sz="3400" dirty="0" err="1">
                <a:solidFill>
                  <a:srgbClr val="FF0000"/>
                </a:solidFill>
                <a:latin typeface="Cambria" panose="02040503050406030204" pitchFamily="18" charset="0"/>
                <a:ea typeface="Cambria" panose="02040503050406030204" pitchFamily="18" charset="0"/>
              </a:rPr>
              <a:t>chiến</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thắng</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oanh</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liệt</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đó</a:t>
            </a:r>
            <a:endParaRPr lang="en-US" sz="3400" dirty="0">
              <a:solidFill>
                <a:srgbClr val="FF0000"/>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A6B2A27B-36D7-8B42-51C7-A6C00B685D0B}"/>
              </a:ext>
            </a:extLst>
          </p:cNvPr>
          <p:cNvSpPr txBox="1"/>
          <p:nvPr/>
        </p:nvSpPr>
        <p:spPr>
          <a:xfrm>
            <a:off x="5410377" y="4963853"/>
            <a:ext cx="2970524" cy="615553"/>
          </a:xfrm>
          <a:prstGeom prst="rect">
            <a:avLst/>
          </a:prstGeom>
          <a:noFill/>
        </p:spPr>
        <p:txBody>
          <a:bodyPr wrap="square" rtlCol="0">
            <a:spAutoFit/>
          </a:bodyPr>
          <a:lstStyle/>
          <a:p>
            <a:pPr algn="ctr"/>
            <a:r>
              <a:rPr lang="en-US" sz="3400" dirty="0" err="1">
                <a:solidFill>
                  <a:srgbClr val="FF0000"/>
                </a:solidFill>
                <a:latin typeface="Cambria" panose="02040503050406030204" pitchFamily="18" charset="0"/>
                <a:ea typeface="Cambria" panose="02040503050406030204" pitchFamily="18" charset="0"/>
              </a:rPr>
              <a:t>Ngày</a:t>
            </a:r>
            <a:r>
              <a:rPr lang="en-US" sz="3400" dirty="0">
                <a:solidFill>
                  <a:srgbClr val="FF0000"/>
                </a:solidFill>
                <a:latin typeface="Cambria" panose="02040503050406030204" pitchFamily="18" charset="0"/>
                <a:ea typeface="Cambria" panose="02040503050406030204" pitchFamily="18" charset="0"/>
              </a:rPr>
              <a:t> nay</a:t>
            </a:r>
          </a:p>
        </p:txBody>
      </p:sp>
      <p:sp>
        <p:nvSpPr>
          <p:cNvPr id="15" name="TextBox 14">
            <a:extLst>
              <a:ext uri="{FF2B5EF4-FFF2-40B4-BE49-F238E27FC236}">
                <a16:creationId xmlns:a16="http://schemas.microsoft.com/office/drawing/2014/main" id="{77C06342-DC12-E348-0767-FFAF8F74BBFE}"/>
              </a:ext>
            </a:extLst>
          </p:cNvPr>
          <p:cNvSpPr txBox="1"/>
          <p:nvPr/>
        </p:nvSpPr>
        <p:spPr>
          <a:xfrm>
            <a:off x="8700338" y="1386961"/>
            <a:ext cx="3419475" cy="615553"/>
          </a:xfrm>
          <a:prstGeom prst="rect">
            <a:avLst/>
          </a:prstGeom>
          <a:noFill/>
        </p:spPr>
        <p:txBody>
          <a:bodyPr wrap="square" rtlCol="0">
            <a:spAutoFit/>
          </a:bodyPr>
          <a:lstStyle/>
          <a:p>
            <a:pPr algn="ctr"/>
            <a:r>
              <a:rPr lang="en-US" sz="3400" dirty="0" err="1">
                <a:solidFill>
                  <a:srgbClr val="FF0000"/>
                </a:solidFill>
                <a:latin typeface="Cambria" panose="02040503050406030204" pitchFamily="18" charset="0"/>
                <a:ea typeface="Cambria" panose="02040503050406030204" pitchFamily="18" charset="0"/>
              </a:rPr>
              <a:t>Thời</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gian</a:t>
            </a:r>
            <a:endParaRPr lang="en-US" sz="3400" dirty="0">
              <a:solidFill>
                <a:srgbClr val="FF0000"/>
              </a:solidFill>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D2675C7C-B704-D6B5-6799-D3BA3726D38D}"/>
              </a:ext>
            </a:extLst>
          </p:cNvPr>
          <p:cNvSpPr txBox="1"/>
          <p:nvPr/>
        </p:nvSpPr>
        <p:spPr>
          <a:xfrm>
            <a:off x="8974809" y="2283528"/>
            <a:ext cx="2806739" cy="615553"/>
          </a:xfrm>
          <a:prstGeom prst="rect">
            <a:avLst/>
          </a:prstGeom>
          <a:noFill/>
        </p:spPr>
        <p:txBody>
          <a:bodyPr wrap="square" rtlCol="0">
            <a:spAutoFit/>
          </a:bodyPr>
          <a:lstStyle/>
          <a:p>
            <a:pPr algn="ctr"/>
            <a:r>
              <a:rPr lang="en-US" sz="3400" dirty="0" err="1">
                <a:solidFill>
                  <a:srgbClr val="FF0000"/>
                </a:solidFill>
                <a:latin typeface="Cambria" panose="02040503050406030204" pitchFamily="18" charset="0"/>
                <a:ea typeface="Cambria" panose="02040503050406030204" pitchFamily="18" charset="0"/>
              </a:rPr>
              <a:t>Nơi</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chốn</a:t>
            </a:r>
            <a:endParaRPr lang="en-US" sz="3400" dirty="0">
              <a:solidFill>
                <a:srgbClr val="FF0000"/>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49959B9-645D-C640-3F7C-8CA4C3E70FF6}"/>
              </a:ext>
            </a:extLst>
          </p:cNvPr>
          <p:cNvSpPr txBox="1"/>
          <p:nvPr/>
        </p:nvSpPr>
        <p:spPr>
          <a:xfrm>
            <a:off x="8668440" y="4900518"/>
            <a:ext cx="3419475" cy="615553"/>
          </a:xfrm>
          <a:prstGeom prst="rect">
            <a:avLst/>
          </a:prstGeom>
          <a:noFill/>
        </p:spPr>
        <p:txBody>
          <a:bodyPr wrap="square" rtlCol="0">
            <a:spAutoFit/>
          </a:bodyPr>
          <a:lstStyle/>
          <a:p>
            <a:pPr algn="ctr"/>
            <a:r>
              <a:rPr lang="en-US" sz="3400" dirty="0" err="1">
                <a:solidFill>
                  <a:srgbClr val="FF0000"/>
                </a:solidFill>
                <a:latin typeface="Cambria" panose="02040503050406030204" pitchFamily="18" charset="0"/>
                <a:ea typeface="Cambria" panose="02040503050406030204" pitchFamily="18" charset="0"/>
              </a:rPr>
              <a:t>Thời</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gian</a:t>
            </a:r>
            <a:endParaRPr lang="en-US" sz="3400" dirty="0">
              <a:solidFill>
                <a:srgbClr val="FF0000"/>
              </a:solidFill>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DE5BD02A-FB3F-352A-729D-DEC9C66118FF}"/>
              </a:ext>
            </a:extLst>
          </p:cNvPr>
          <p:cNvSpPr txBox="1"/>
          <p:nvPr/>
        </p:nvSpPr>
        <p:spPr>
          <a:xfrm>
            <a:off x="8729238" y="3297628"/>
            <a:ext cx="3419475" cy="615553"/>
          </a:xfrm>
          <a:prstGeom prst="rect">
            <a:avLst/>
          </a:prstGeom>
          <a:noFill/>
        </p:spPr>
        <p:txBody>
          <a:bodyPr wrap="square" rtlCol="0">
            <a:spAutoFit/>
          </a:bodyPr>
          <a:lstStyle/>
          <a:p>
            <a:pPr algn="ctr"/>
            <a:r>
              <a:rPr lang="en-US" sz="3400" dirty="0" err="1">
                <a:solidFill>
                  <a:srgbClr val="FF0000"/>
                </a:solidFill>
                <a:latin typeface="Cambria" panose="02040503050406030204" pitchFamily="18" charset="0"/>
                <a:ea typeface="Cambria" panose="02040503050406030204" pitchFamily="18" charset="0"/>
              </a:rPr>
              <a:t>Thời</a:t>
            </a:r>
            <a:r>
              <a:rPr lang="en-US" sz="3400" dirty="0">
                <a:solidFill>
                  <a:srgbClr val="FF0000"/>
                </a:solidFill>
                <a:latin typeface="Cambria" panose="02040503050406030204" pitchFamily="18" charset="0"/>
                <a:ea typeface="Cambria" panose="02040503050406030204" pitchFamily="18" charset="0"/>
              </a:rPr>
              <a:t> </a:t>
            </a:r>
            <a:r>
              <a:rPr lang="en-US" sz="3400" dirty="0" err="1">
                <a:solidFill>
                  <a:srgbClr val="FF0000"/>
                </a:solidFill>
                <a:latin typeface="Cambria" panose="02040503050406030204" pitchFamily="18" charset="0"/>
                <a:ea typeface="Cambria" panose="02040503050406030204" pitchFamily="18" charset="0"/>
              </a:rPr>
              <a:t>gian</a:t>
            </a:r>
            <a:endParaRPr lang="en-US" sz="34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013989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1000"/>
                                        <p:tgtEl>
                                          <p:spTgt spid="7">
                                            <p:txEl>
                                              <p:pRg st="0" end="0"/>
                                            </p:txEl>
                                          </p:spTgt>
                                        </p:tgtEl>
                                      </p:cBhvr>
                                    </p:animEffect>
                                    <p:anim calcmode="lin" valueType="num">
                                      <p:cBhvr>
                                        <p:cTn id="1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4"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9082601" y="-506248"/>
            <a:ext cx="2870200" cy="3477454"/>
          </a:xfrm>
          <a:prstGeom prst="rect">
            <a:avLst/>
          </a:prstGeom>
        </p:spPr>
      </p:pic>
      <p:pic>
        <p:nvPicPr>
          <p:cNvPr id="6" name="图片 5">
            <a:extLst>
              <a:ext uri="{FF2B5EF4-FFF2-40B4-BE49-F238E27FC236}">
                <a16:creationId xmlns:a16="http://schemas.microsoft.com/office/drawing/2014/main" id="{FDD62142-1B72-41B2-908A-3CA6B6EF98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pic>
        <p:nvPicPr>
          <p:cNvPr id="3" name="图片 2">
            <a:extLst>
              <a:ext uri="{FF2B5EF4-FFF2-40B4-BE49-F238E27FC236}">
                <a16:creationId xmlns:a16="http://schemas.microsoft.com/office/drawing/2014/main" id="{EE4BFFCF-2EAB-47FE-BB15-FEF18B0210B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45" t="8591" r="69242" b="40741"/>
          <a:stretch/>
        </p:blipFill>
        <p:spPr>
          <a:xfrm>
            <a:off x="446092" y="-8955"/>
            <a:ext cx="2549926" cy="2462428"/>
          </a:xfrm>
          <a:prstGeom prst="rect">
            <a:avLst/>
          </a:prstGeom>
        </p:spPr>
      </p:pic>
      <p:pic>
        <p:nvPicPr>
          <p:cNvPr id="47" name="图片 46">
            <a:extLst>
              <a:ext uri="{FF2B5EF4-FFF2-40B4-BE49-F238E27FC236}">
                <a16:creationId xmlns:a16="http://schemas.microsoft.com/office/drawing/2014/main" id="{2A5E1603-D41E-466E-BFCA-ED1AB7081D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887674" y="1069887"/>
            <a:ext cx="2870200" cy="3477454"/>
          </a:xfrm>
          <a:prstGeom prst="rect">
            <a:avLst/>
          </a:prstGeom>
        </p:spPr>
      </p:pic>
      <p:pic>
        <p:nvPicPr>
          <p:cNvPr id="4" name="图片 3">
            <a:extLst>
              <a:ext uri="{FF2B5EF4-FFF2-40B4-BE49-F238E27FC236}">
                <a16:creationId xmlns:a16="http://schemas.microsoft.com/office/drawing/2014/main" id="{92612493-5B66-4617-9C8D-FE9E20B3EE3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582" b="18913"/>
          <a:stretch/>
        </p:blipFill>
        <p:spPr>
          <a:xfrm>
            <a:off x="5937971" y="3273545"/>
            <a:ext cx="5789243" cy="3560638"/>
          </a:xfrm>
          <a:prstGeom prst="rect">
            <a:avLst/>
          </a:prstGeom>
        </p:spPr>
      </p:pic>
      <p:pic>
        <p:nvPicPr>
          <p:cNvPr id="7" name="Picture 6">
            <a:extLst>
              <a:ext uri="{FF2B5EF4-FFF2-40B4-BE49-F238E27FC236}">
                <a16:creationId xmlns:a16="http://schemas.microsoft.com/office/drawing/2014/main" id="{BB3FA131-186B-3583-758C-03B2C65B67BC}"/>
              </a:ext>
            </a:extLst>
          </p:cNvPr>
          <p:cNvPicPr>
            <a:picLocks noChangeAspect="1"/>
          </p:cNvPicPr>
          <p:nvPr/>
        </p:nvPicPr>
        <p:blipFill>
          <a:blip r:embed="rId7"/>
          <a:stretch>
            <a:fillRect/>
          </a:stretch>
        </p:blipFill>
        <p:spPr>
          <a:xfrm>
            <a:off x="1961057" y="308045"/>
            <a:ext cx="9766157" cy="3596417"/>
          </a:xfrm>
          <a:prstGeom prst="rect">
            <a:avLst/>
          </a:prstGeom>
        </p:spPr>
      </p:pic>
    </p:spTree>
    <p:extLst>
      <p:ext uri="{BB962C8B-B14F-4D97-AF65-F5344CB8AC3E}">
        <p14:creationId xmlns:p14="http://schemas.microsoft.com/office/powerpoint/2010/main" val="321821959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539141"/>
            <a:ext cx="9321281" cy="523220"/>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Sắp</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xếp</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thành</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hoàn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chỉnh</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đúng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nghĩa</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 name="Rectangle: Rounded Corners 11">
            <a:extLst>
              <a:ext uri="{FF2B5EF4-FFF2-40B4-BE49-F238E27FC236}">
                <a16:creationId xmlns:a16="http://schemas.microsoft.com/office/drawing/2014/main" id="{1E121C22-7DF3-CE78-2669-68559F814232}"/>
              </a:ext>
            </a:extLst>
          </p:cNvPr>
          <p:cNvSpPr/>
          <p:nvPr/>
        </p:nvSpPr>
        <p:spPr>
          <a:xfrm>
            <a:off x="1971675" y="1762125"/>
            <a:ext cx="8077199" cy="923925"/>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4400" dirty="0">
                <a:solidFill>
                  <a:prstClr val="black"/>
                </a:solidFill>
                <a:latin typeface="Cambria" panose="02040503050406030204" pitchFamily="18" charset="0"/>
                <a:ea typeface="Cambria" panose="02040503050406030204" pitchFamily="18" charset="0"/>
              </a:rPr>
              <a:t>hót,  chim, Trong vườn,  líu lo</a:t>
            </a:r>
            <a:endPar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D15187D6-0758-A261-2EBB-7E09A01DF568}"/>
              </a:ext>
            </a:extLst>
          </p:cNvPr>
          <p:cNvSpPr txBox="1"/>
          <p:nvPr/>
        </p:nvSpPr>
        <p:spPr>
          <a:xfrm>
            <a:off x="1790700" y="3352800"/>
            <a:ext cx="8858250" cy="769441"/>
          </a:xfrm>
          <a:prstGeom prst="rect">
            <a:avLst/>
          </a:prstGeom>
          <a:noFill/>
        </p:spPr>
        <p:txBody>
          <a:bodyPr wrap="square" rtlCol="0">
            <a:spAutoFit/>
          </a:bodyPr>
          <a:lstStyle/>
          <a:p>
            <a:r>
              <a:rPr lang="en-US" sz="4400" b="1" dirty="0">
                <a:solidFill>
                  <a:srgbClr val="FF0000"/>
                </a:solidFill>
                <a:latin typeface="Cambria" panose="02040503050406030204" pitchFamily="18" charset="0"/>
                <a:ea typeface="Cambria" panose="02040503050406030204" pitchFamily="18" charset="0"/>
              </a:rPr>
              <a:t>=&gt; Trong </a:t>
            </a:r>
            <a:r>
              <a:rPr lang="en-US" sz="4400" b="1" dirty="0" err="1">
                <a:solidFill>
                  <a:srgbClr val="FF0000"/>
                </a:solidFill>
                <a:latin typeface="Cambria" panose="02040503050406030204" pitchFamily="18" charset="0"/>
                <a:ea typeface="Cambria" panose="02040503050406030204" pitchFamily="18" charset="0"/>
              </a:rPr>
              <a:t>vườn</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chim</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hót</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líu</a:t>
            </a:r>
            <a:r>
              <a:rPr lang="en-US" sz="4400" b="1" dirty="0">
                <a:solidFill>
                  <a:srgbClr val="FF0000"/>
                </a:solidFill>
                <a:latin typeface="Cambria" panose="02040503050406030204" pitchFamily="18" charset="0"/>
                <a:ea typeface="Cambria" panose="02040503050406030204" pitchFamily="18" charset="0"/>
              </a:rPr>
              <a:t> lo.</a:t>
            </a:r>
          </a:p>
        </p:txBody>
      </p:sp>
    </p:spTree>
    <p:extLst>
      <p:ext uri="{BB962C8B-B14F-4D97-AF65-F5344CB8AC3E}">
        <p14:creationId xmlns:p14="http://schemas.microsoft.com/office/powerpoint/2010/main" val="25489477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wipe(down)">
                                      <p:cBhvr>
                                        <p:cTn id="1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3">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4" name="图片 13">
            <a:extLst>
              <a:ext uri="{FF2B5EF4-FFF2-40B4-BE49-F238E27FC236}">
                <a16:creationId xmlns:a16="http://schemas.microsoft.com/office/drawing/2014/main" id="{88920206-E2C1-4CFF-AC5F-759167833D23}"/>
              </a:ext>
            </a:extLst>
          </p:cNvPr>
          <p:cNvPicPr>
            <a:picLocks noChangeAspect="1"/>
          </p:cNvPicPr>
          <p:nvPr/>
        </p:nvPicPr>
        <p:blipFill rotWithShape="1">
          <a:blip r:embed="rId4">
            <a:extLst>
              <a:ext uri="{28A0092B-C50C-407E-A947-70E740481C1C}">
                <a14:useLocalDpi xmlns:a14="http://schemas.microsoft.com/office/drawing/2010/main" val="0"/>
              </a:ext>
            </a:extLst>
          </a:blip>
          <a:srcRect l="79133" r="695"/>
          <a:stretch/>
        </p:blipFill>
        <p:spPr>
          <a:xfrm>
            <a:off x="9652000" y="-268879"/>
            <a:ext cx="2555919" cy="712688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353" r="11950" b="29574"/>
          <a:stretch/>
        </p:blipFill>
        <p:spPr>
          <a:xfrm>
            <a:off x="9321800" y="40446"/>
            <a:ext cx="2870200" cy="3477454"/>
          </a:xfrm>
          <a:prstGeom prst="rect">
            <a:avLst/>
          </a:prstGeom>
        </p:spPr>
      </p:pic>
      <p:pic>
        <p:nvPicPr>
          <p:cNvPr id="20" name="图片 19">
            <a:extLst>
              <a:ext uri="{FF2B5EF4-FFF2-40B4-BE49-F238E27FC236}">
                <a16:creationId xmlns:a16="http://schemas.microsoft.com/office/drawing/2014/main" id="{536EF5F4-A4B6-4797-A61B-B9C17EC7412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353" r="11950" b="29574"/>
          <a:stretch/>
        </p:blipFill>
        <p:spPr>
          <a:xfrm>
            <a:off x="2480720" y="3649425"/>
            <a:ext cx="2870200" cy="3477454"/>
          </a:xfrm>
          <a:prstGeom prst="rect">
            <a:avLst/>
          </a:prstGeom>
        </p:spPr>
      </p:pic>
      <p:pic>
        <p:nvPicPr>
          <p:cNvPr id="21" name="图片 20">
            <a:extLst>
              <a:ext uri="{FF2B5EF4-FFF2-40B4-BE49-F238E27FC236}">
                <a16:creationId xmlns:a16="http://schemas.microsoft.com/office/drawing/2014/main" id="{03AC16CC-CBF8-42D9-B261-2877687433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707482"/>
            <a:ext cx="7378700" cy="4150519"/>
          </a:xfrm>
          <a:prstGeom prst="rect">
            <a:avLst/>
          </a:prstGeom>
        </p:spPr>
      </p:pic>
      <p:pic>
        <p:nvPicPr>
          <p:cNvPr id="9" name="图片 8">
            <a:extLst>
              <a:ext uri="{FF2B5EF4-FFF2-40B4-BE49-F238E27FC236}">
                <a16:creationId xmlns:a16="http://schemas.microsoft.com/office/drawing/2014/main" id="{1A03F8D0-C22C-4AF3-A4F1-D5A4A808D35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609" t="-2427" r="4668" b="1"/>
          <a:stretch/>
        </p:blipFill>
        <p:spPr>
          <a:xfrm>
            <a:off x="4705350" y="101291"/>
            <a:ext cx="7238524" cy="6756710"/>
          </a:xfrm>
          <a:prstGeom prst="rect">
            <a:avLst/>
          </a:prstGeom>
        </p:spPr>
      </p:pic>
      <p:pic>
        <p:nvPicPr>
          <p:cNvPr id="22" name="图片 21">
            <a:extLst>
              <a:ext uri="{FF2B5EF4-FFF2-40B4-BE49-F238E27FC236}">
                <a16:creationId xmlns:a16="http://schemas.microsoft.com/office/drawing/2014/main" id="{0A549482-44C1-451A-A0A8-412AA4FD1FE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45" t="8591" r="69242" b="40741"/>
          <a:stretch/>
        </p:blipFill>
        <p:spPr>
          <a:xfrm>
            <a:off x="0" y="144449"/>
            <a:ext cx="2091052" cy="2019300"/>
          </a:xfrm>
          <a:prstGeom prst="rect">
            <a:avLst/>
          </a:prstGeom>
        </p:spPr>
      </p:pic>
      <p:pic>
        <p:nvPicPr>
          <p:cNvPr id="2" name="Picture 1">
            <a:extLst>
              <a:ext uri="{FF2B5EF4-FFF2-40B4-BE49-F238E27FC236}">
                <a16:creationId xmlns:a16="http://schemas.microsoft.com/office/drawing/2014/main" id="{729D9ACA-A4B5-D926-EED5-3D12BE096B8E}"/>
              </a:ext>
            </a:extLst>
          </p:cNvPr>
          <p:cNvPicPr>
            <a:picLocks noChangeAspect="1"/>
          </p:cNvPicPr>
          <p:nvPr/>
        </p:nvPicPr>
        <p:blipFill>
          <a:blip r:embed="rId9">
            <a:duotone>
              <a:prstClr val="black"/>
              <a:schemeClr val="accent3">
                <a:tint val="45000"/>
                <a:satMod val="400000"/>
              </a:schemeClr>
            </a:duotone>
            <a:extLst>
              <a:ext uri="{BEBA8EAE-BF5A-486C-A8C5-ECC9F3942E4B}">
                <a14:imgProps xmlns:a14="http://schemas.microsoft.com/office/drawing/2010/main">
                  <a14:imgLayer r:embed="rId10">
                    <a14:imgEffect>
                      <a14:artisticTexturizer/>
                    </a14:imgEffect>
                  </a14:imgLayer>
                </a14:imgProps>
              </a:ext>
              <a:ext uri="{28A0092B-C50C-407E-A947-70E740481C1C}">
                <a14:useLocalDpi xmlns:a14="http://schemas.microsoft.com/office/drawing/2010/main" val="0"/>
              </a:ext>
            </a:extLst>
          </a:blip>
          <a:stretch>
            <a:fillRect/>
          </a:stretch>
        </p:blipFill>
        <p:spPr>
          <a:xfrm>
            <a:off x="854786" y="1237686"/>
            <a:ext cx="5422632" cy="3532254"/>
          </a:xfrm>
          <a:prstGeom prst="rect">
            <a:avLst/>
          </a:prstGeom>
        </p:spPr>
      </p:pic>
    </p:spTree>
    <p:extLst>
      <p:ext uri="{BB962C8B-B14F-4D97-AF65-F5344CB8AC3E}">
        <p14:creationId xmlns:p14="http://schemas.microsoft.com/office/powerpoint/2010/main" val="27340796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TotalTime>
  <Words>877</Words>
  <Application>Microsoft Office PowerPoint</Application>
  <PresentationFormat>Widescreen</PresentationFormat>
  <Paragraphs>106</Paragraphs>
  <Slides>23</Slides>
  <Notes>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等线</vt:lpstr>
      <vt:lpstr>#9Slide03 AllRoundGothic</vt:lpstr>
      <vt:lpstr>Arial</vt:lpstr>
      <vt:lpstr>Calibri</vt:lpstr>
      <vt:lpstr>Cambria</vt:lpstr>
      <vt:lpstr>Cascadia Code Light</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62</cp:revision>
  <dcterms:created xsi:type="dcterms:W3CDTF">2023-12-08T09:56:58Z</dcterms:created>
  <dcterms:modified xsi:type="dcterms:W3CDTF">2025-05-19T08:15:26Z</dcterms:modified>
</cp:coreProperties>
</file>