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12192000" cy="6858000"/>
  <p:notesSz cx="6858000" cy="9144000"/>
  <p:embeddedFontLst>
    <p:embeddedFont>
      <p:font typeface="Calibri" panose="020F0502020204030204" pitchFamily="34" charset="0"/>
      <p:regular r:id="rId37"/>
      <p:bold r:id="rId38"/>
      <p:italic r:id="rId39"/>
      <p:boldItalic r:id="rId40"/>
    </p:embeddedFont>
    <p:embeddedFont>
      <p:font typeface="Open Sans" panose="020B0604020202020204" charset="0"/>
      <p:regular r:id="rId41"/>
      <p:bold r:id="rId42"/>
      <p:italic r:id="rId43"/>
      <p:boldItalic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5" roundtripDataSignature="AMtx7mgL4ECClP7gXQEvalc1+elVuHq8c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4A4E897-EA73-47A1-8AB5-7918F643007C}">
  <a:tblStyle styleId="{24A4E897-EA73-47A1-8AB5-7918F643007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tcBdr/>
        <a:fill>
          <a:solidFill>
            <a:srgbClr val="D0DEE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0DEEF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6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7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" name="Google Shape;15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0" name="Google Shape;180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2" name="Google Shape;202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3" name="Google Shape;213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4" name="Google Shape;224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9" name="Google Shape;249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1" name="Google Shape;261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3" name="Google Shape;273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" name="Google Shape;288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3" name="Google Shape;303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6" name="Google Shape;316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1" name="Google Shape;331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2" name="Google Shape;362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6" name="Google Shape;396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0" name="Google Shape;430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1" name="Google Shape;431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4" name="Google Shape;464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5" name="Google Shape;465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8" name="Google Shape;498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9" name="Google Shape;499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2" name="Google Shape;532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3" name="Google Shape;533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4" name="Google Shape;554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5" name="Google Shape;555;p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1" name="Google Shape;581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1" name="Google Shape;601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2" name="Google Shape;602;p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30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3" name="Google Shape;613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6" name="Google Shape;636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7" name="Google Shape;637;p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32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9" name="Google Shape;659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0" name="Google Shape;660;p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33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0" name="Google Shape;670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2" name="Google Shape;22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4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4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4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4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4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4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4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1" y="9144"/>
            <a:ext cx="9143999" cy="68397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 txBox="1"/>
          <p:nvPr/>
        </p:nvSpPr>
        <p:spPr>
          <a:xfrm>
            <a:off x="1563498" y="5269729"/>
            <a:ext cx="1182585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Unit</a:t>
            </a:r>
            <a:endParaRPr/>
          </a:p>
        </p:txBody>
      </p:sp>
      <p:sp>
        <p:nvSpPr>
          <p:cNvPr id="94" name="Google Shape;94;p2"/>
          <p:cNvSpPr txBox="1"/>
          <p:nvPr/>
        </p:nvSpPr>
        <p:spPr>
          <a:xfrm>
            <a:off x="4289053" y="5269729"/>
            <a:ext cx="4958938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HOBBIES</a:t>
            </a:r>
            <a:endParaRPr sz="4000" b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5" name="Google Shape;95;p2"/>
          <p:cNvSpPr/>
          <p:nvPr/>
        </p:nvSpPr>
        <p:spPr>
          <a:xfrm>
            <a:off x="3372567" y="1670264"/>
            <a:ext cx="5020836" cy="635340"/>
          </a:xfrm>
          <a:prstGeom prst="roundRect">
            <a:avLst>
              <a:gd name="adj" fmla="val 42661"/>
            </a:avLst>
          </a:prstGeom>
          <a:solidFill>
            <a:srgbClr val="FF980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6" name="Google Shape;96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80778" y="1303957"/>
            <a:ext cx="1344559" cy="1277694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3441174" y="2532546"/>
            <a:ext cx="563639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0FB7BD"/>
                </a:solidFill>
                <a:latin typeface="Calibri"/>
                <a:ea typeface="Calibri"/>
                <a:cs typeface="Calibri"/>
                <a:sym typeface="Calibri"/>
              </a:rPr>
              <a:t>Let’s go to the cinema tonight!</a:t>
            </a:r>
            <a:endParaRPr sz="3200" b="1">
              <a:solidFill>
                <a:srgbClr val="0FB7B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2"/>
          <p:cNvSpPr txBox="1"/>
          <p:nvPr/>
        </p:nvSpPr>
        <p:spPr>
          <a:xfrm>
            <a:off x="4125338" y="1757476"/>
            <a:ext cx="456361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LESSON 1: GETTING STARTED</a:t>
            </a:r>
            <a:endParaRPr sz="24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9" name="Google Shape;99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" y="0"/>
            <a:ext cx="12192000" cy="1303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68547" y="172218"/>
            <a:ext cx="855823" cy="848808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"/>
          <p:cNvSpPr txBox="1"/>
          <p:nvPr/>
        </p:nvSpPr>
        <p:spPr>
          <a:xfrm>
            <a:off x="534650" y="237700"/>
            <a:ext cx="14289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Unit</a:t>
            </a:r>
            <a:endParaRPr/>
          </a:p>
        </p:txBody>
      </p:sp>
      <p:sp>
        <p:nvSpPr>
          <p:cNvPr id="102" name="Google Shape;102;p2"/>
          <p:cNvSpPr txBox="1"/>
          <p:nvPr/>
        </p:nvSpPr>
        <p:spPr>
          <a:xfrm>
            <a:off x="3327150" y="229764"/>
            <a:ext cx="4958938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FILMS</a:t>
            </a:r>
            <a:endParaRPr sz="4000" b="1" dirty="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2235238" y="190029"/>
            <a:ext cx="72244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8</a:t>
            </a:r>
            <a:endParaRPr/>
          </a:p>
        </p:txBody>
      </p:sp>
      <p:pic>
        <p:nvPicPr>
          <p:cNvPr id="104" name="Google Shape;104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372567" y="3117321"/>
            <a:ext cx="5020836" cy="36650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"/>
          <p:cNvSpPr/>
          <p:nvPr/>
        </p:nvSpPr>
        <p:spPr>
          <a:xfrm>
            <a:off x="3427102" y="587387"/>
            <a:ext cx="4958616" cy="884574"/>
          </a:xfrm>
          <a:prstGeom prst="roundRect">
            <a:avLst>
              <a:gd name="adj" fmla="val 42661"/>
            </a:avLst>
          </a:prstGeom>
          <a:solidFill>
            <a:srgbClr val="FF980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3"/>
          <p:cNvSpPr txBox="1"/>
          <p:nvPr/>
        </p:nvSpPr>
        <p:spPr>
          <a:xfrm>
            <a:off x="4791560" y="706508"/>
            <a:ext cx="3315377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OBJECTIVES</a:t>
            </a:r>
            <a:endParaRPr/>
          </a:p>
        </p:txBody>
      </p:sp>
      <p:pic>
        <p:nvPicPr>
          <p:cNvPr id="111" name="Google Shape;111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92320" y="144696"/>
            <a:ext cx="1515332" cy="1583743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3"/>
          <p:cNvSpPr txBox="1"/>
          <p:nvPr/>
        </p:nvSpPr>
        <p:spPr>
          <a:xfrm>
            <a:off x="1794683" y="1847560"/>
            <a:ext cx="9770226" cy="390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By the end of the lesson, students will be able to:</a:t>
            </a:r>
            <a:endParaRPr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urier New"/>
              <a:buChar char="o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identify the topic of the unit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urier New"/>
              <a:buChar char="o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lexical items:</a:t>
            </a:r>
            <a:endParaRPr/>
          </a:p>
          <a:p>
            <a:pPr marL="457200" marR="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 types of films</a:t>
            </a:r>
            <a:endParaRPr/>
          </a:p>
          <a:p>
            <a:pPr marL="457200" marR="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 adjectives describing films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urier New"/>
              <a:buChar char="o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identify the language features that are covered in the unit.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"/>
          <p:cNvSpPr/>
          <p:nvPr/>
        </p:nvSpPr>
        <p:spPr>
          <a:xfrm>
            <a:off x="4567839" y="1755498"/>
            <a:ext cx="2162852" cy="845902"/>
          </a:xfrm>
          <a:custGeom>
            <a:avLst/>
            <a:gdLst/>
            <a:ahLst/>
            <a:cxnLst/>
            <a:rect l="l" t="t" r="r" b="b"/>
            <a:pathLst>
              <a:path w="1728196" h="941884" extrusionOk="0">
                <a:moveTo>
                  <a:pt x="0" y="0"/>
                </a:moveTo>
                <a:lnTo>
                  <a:pt x="1728196" y="0"/>
                </a:lnTo>
                <a:lnTo>
                  <a:pt x="1728196" y="941884"/>
                </a:lnTo>
                <a:lnTo>
                  <a:pt x="0" y="94188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11425" tIns="11425" rIns="11425" bIns="11425" anchor="ctr" anchorCtr="0">
            <a:noAutofit/>
          </a:bodyPr>
          <a:lstStyle/>
          <a:p>
            <a:pPr marL="0" marR="0" lvl="1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4"/>
          <p:cNvSpPr/>
          <p:nvPr/>
        </p:nvSpPr>
        <p:spPr>
          <a:xfrm>
            <a:off x="3977081" y="5090340"/>
            <a:ext cx="1603229" cy="845902"/>
          </a:xfrm>
          <a:custGeom>
            <a:avLst/>
            <a:gdLst/>
            <a:ahLst/>
            <a:cxnLst/>
            <a:rect l="l" t="t" r="r" b="b"/>
            <a:pathLst>
              <a:path w="1419439" h="941884" extrusionOk="0">
                <a:moveTo>
                  <a:pt x="0" y="0"/>
                </a:moveTo>
                <a:lnTo>
                  <a:pt x="1419439" y="0"/>
                </a:lnTo>
                <a:lnTo>
                  <a:pt x="1419439" y="941884"/>
                </a:lnTo>
                <a:lnTo>
                  <a:pt x="0" y="94188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11425" tIns="11425" rIns="11425" bIns="11425" anchor="ctr" anchorCtr="0">
            <a:noAutofit/>
          </a:bodyPr>
          <a:lstStyle/>
          <a:p>
            <a:pPr marL="0" marR="0" lvl="1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4"/>
          <p:cNvSpPr/>
          <p:nvPr/>
        </p:nvSpPr>
        <p:spPr>
          <a:xfrm>
            <a:off x="971990" y="1229521"/>
            <a:ext cx="1883767" cy="655074"/>
          </a:xfrm>
          <a:prstGeom prst="roundRect">
            <a:avLst>
              <a:gd name="adj" fmla="val 16667"/>
            </a:avLst>
          </a:prstGeom>
          <a:solidFill>
            <a:srgbClr val="48C0B6"/>
          </a:solidFill>
          <a:ln w="12700" cap="flat" cmpd="sng">
            <a:solidFill>
              <a:srgbClr val="FFD9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WARM-UP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4"/>
          <p:cNvSpPr/>
          <p:nvPr/>
        </p:nvSpPr>
        <p:spPr>
          <a:xfrm>
            <a:off x="2672790" y="2089884"/>
            <a:ext cx="1950733" cy="655403"/>
          </a:xfrm>
          <a:prstGeom prst="roundRect">
            <a:avLst>
              <a:gd name="adj" fmla="val 16667"/>
            </a:avLst>
          </a:prstGeom>
          <a:solidFill>
            <a:srgbClr val="48C0B6"/>
          </a:solidFill>
          <a:ln w="12700" cap="flat" cmpd="sng">
            <a:solidFill>
              <a:srgbClr val="FFD9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PRESENTATION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4"/>
          <p:cNvSpPr/>
          <p:nvPr/>
        </p:nvSpPr>
        <p:spPr>
          <a:xfrm>
            <a:off x="971990" y="3346236"/>
            <a:ext cx="1950733" cy="710205"/>
          </a:xfrm>
          <a:prstGeom prst="roundRect">
            <a:avLst>
              <a:gd name="adj" fmla="val 16667"/>
            </a:avLst>
          </a:prstGeom>
          <a:solidFill>
            <a:srgbClr val="48C0B6"/>
          </a:solidFill>
          <a:ln w="12700" cap="flat" cmpd="sng">
            <a:solidFill>
              <a:srgbClr val="FFD9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PRACTICE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4"/>
          <p:cNvSpPr/>
          <p:nvPr/>
        </p:nvSpPr>
        <p:spPr>
          <a:xfrm>
            <a:off x="2451800" y="5006939"/>
            <a:ext cx="2171722" cy="623483"/>
          </a:xfrm>
          <a:prstGeom prst="roundRect">
            <a:avLst>
              <a:gd name="adj" fmla="val 16667"/>
            </a:avLst>
          </a:prstGeom>
          <a:solidFill>
            <a:srgbClr val="48C0B6"/>
          </a:solidFill>
          <a:ln w="12700" cap="flat" cmpd="sng">
            <a:solidFill>
              <a:srgbClr val="FFD9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PRODUCTION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4"/>
          <p:cNvSpPr/>
          <p:nvPr/>
        </p:nvSpPr>
        <p:spPr>
          <a:xfrm>
            <a:off x="5588839" y="1234448"/>
            <a:ext cx="5459396" cy="699274"/>
          </a:xfrm>
          <a:prstGeom prst="rect">
            <a:avLst/>
          </a:prstGeom>
          <a:solidFill>
            <a:srgbClr val="CBEAF0"/>
          </a:solidFill>
          <a:ln w="12700" cap="flat" cmpd="sng">
            <a:solidFill>
              <a:srgbClr val="FFF2C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Chatting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4"/>
          <p:cNvSpPr/>
          <p:nvPr/>
        </p:nvSpPr>
        <p:spPr>
          <a:xfrm>
            <a:off x="5571062" y="2089884"/>
            <a:ext cx="5456245" cy="699274"/>
          </a:xfrm>
          <a:prstGeom prst="rect">
            <a:avLst/>
          </a:prstGeom>
          <a:solidFill>
            <a:srgbClr val="CBEAF0"/>
          </a:solidFill>
          <a:ln w="12700" cap="flat" cmpd="sng">
            <a:solidFill>
              <a:srgbClr val="FFF2C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Vocabulary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4"/>
          <p:cNvSpPr/>
          <p:nvPr/>
        </p:nvSpPr>
        <p:spPr>
          <a:xfrm>
            <a:off x="5571062" y="2959486"/>
            <a:ext cx="5465180" cy="1828955"/>
          </a:xfrm>
          <a:prstGeom prst="rect">
            <a:avLst/>
          </a:prstGeom>
          <a:solidFill>
            <a:srgbClr val="CBEAF0"/>
          </a:solidFill>
          <a:ln w="12700" cap="flat" cmpd="sng">
            <a:solidFill>
              <a:srgbClr val="FFF2C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Task 1: Listen and read.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Task 2: Read the conversation again and choose the correct answer.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Task 3: Choose the correct word or phrase.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Task 4: Complete the sentences.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4"/>
          <p:cNvSpPr/>
          <p:nvPr/>
        </p:nvSpPr>
        <p:spPr>
          <a:xfrm>
            <a:off x="5585947" y="4976199"/>
            <a:ext cx="5465179" cy="684962"/>
          </a:xfrm>
          <a:prstGeom prst="rect">
            <a:avLst/>
          </a:prstGeom>
          <a:solidFill>
            <a:srgbClr val="CBEAF0"/>
          </a:solidFill>
          <a:ln w="12700" cap="flat" cmpd="sng">
            <a:solidFill>
              <a:srgbClr val="FFF2C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Task 5: Work in pairs. Ask and answer about a type of film. 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7" name="Google Shape;127;p4"/>
          <p:cNvCxnSpPr/>
          <p:nvPr/>
        </p:nvCxnSpPr>
        <p:spPr>
          <a:xfrm>
            <a:off x="2849262" y="1510782"/>
            <a:ext cx="844500" cy="618000"/>
          </a:xfrm>
          <a:prstGeom prst="curvedConnector2">
            <a:avLst/>
          </a:prstGeom>
          <a:noFill/>
          <a:ln w="57150" cap="flat" cmpd="sng">
            <a:solidFill>
              <a:srgbClr val="F7941E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28" name="Google Shape;128;p4"/>
          <p:cNvCxnSpPr>
            <a:stCxn id="120" idx="1"/>
          </p:cNvCxnSpPr>
          <p:nvPr/>
        </p:nvCxnSpPr>
        <p:spPr>
          <a:xfrm flipH="1">
            <a:off x="2068590" y="2417586"/>
            <a:ext cx="604200" cy="945600"/>
          </a:xfrm>
          <a:prstGeom prst="curvedConnector2">
            <a:avLst/>
          </a:prstGeom>
          <a:noFill/>
          <a:ln w="57150" cap="flat" cmpd="sng">
            <a:solidFill>
              <a:srgbClr val="F7941E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29" name="Google Shape;129;p4"/>
          <p:cNvCxnSpPr>
            <a:stCxn id="121" idx="3"/>
          </p:cNvCxnSpPr>
          <p:nvPr/>
        </p:nvCxnSpPr>
        <p:spPr>
          <a:xfrm>
            <a:off x="2922723" y="3701339"/>
            <a:ext cx="513300" cy="1305600"/>
          </a:xfrm>
          <a:prstGeom prst="curvedConnector2">
            <a:avLst/>
          </a:prstGeom>
          <a:noFill/>
          <a:ln w="57150" cap="flat" cmpd="sng">
            <a:solidFill>
              <a:srgbClr val="F7941E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30" name="Google Shape;130;p4"/>
          <p:cNvSpPr/>
          <p:nvPr/>
        </p:nvSpPr>
        <p:spPr>
          <a:xfrm>
            <a:off x="4435147" y="405824"/>
            <a:ext cx="3948886" cy="625641"/>
          </a:xfrm>
          <a:prstGeom prst="roundRect">
            <a:avLst>
              <a:gd name="adj" fmla="val 42661"/>
            </a:avLst>
          </a:prstGeom>
          <a:solidFill>
            <a:srgbClr val="FF980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1" name="Google Shape;131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26252" y="260303"/>
            <a:ext cx="964452" cy="91649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4"/>
          <p:cNvSpPr txBox="1"/>
          <p:nvPr/>
        </p:nvSpPr>
        <p:spPr>
          <a:xfrm>
            <a:off x="4787234" y="518493"/>
            <a:ext cx="359679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LESSON 1: GETTING STARTED</a:t>
            </a:r>
            <a:endParaRPr sz="20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4"/>
          <p:cNvSpPr/>
          <p:nvPr/>
        </p:nvSpPr>
        <p:spPr>
          <a:xfrm>
            <a:off x="971989" y="5818948"/>
            <a:ext cx="2049991" cy="710205"/>
          </a:xfrm>
          <a:prstGeom prst="roundRect">
            <a:avLst>
              <a:gd name="adj" fmla="val 16667"/>
            </a:avLst>
          </a:prstGeom>
          <a:solidFill>
            <a:srgbClr val="48C0B6"/>
          </a:solidFill>
          <a:ln w="12700" cap="flat" cmpd="sng">
            <a:solidFill>
              <a:srgbClr val="FFD9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CONSOLIDATION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4" name="Google Shape;134;p4"/>
          <p:cNvCxnSpPr>
            <a:stCxn id="122" idx="1"/>
            <a:endCxn id="133" idx="0"/>
          </p:cNvCxnSpPr>
          <p:nvPr/>
        </p:nvCxnSpPr>
        <p:spPr>
          <a:xfrm flipH="1">
            <a:off x="1997000" y="5318681"/>
            <a:ext cx="454800" cy="500400"/>
          </a:xfrm>
          <a:prstGeom prst="curvedConnector2">
            <a:avLst/>
          </a:prstGeom>
          <a:noFill/>
          <a:ln w="57150" cap="flat" cmpd="sng">
            <a:solidFill>
              <a:srgbClr val="F7941E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35" name="Google Shape;135;p4"/>
          <p:cNvSpPr/>
          <p:nvPr/>
        </p:nvSpPr>
        <p:spPr>
          <a:xfrm>
            <a:off x="5594317" y="5776099"/>
            <a:ext cx="5465179" cy="684962"/>
          </a:xfrm>
          <a:prstGeom prst="rect">
            <a:avLst/>
          </a:prstGeom>
          <a:solidFill>
            <a:srgbClr val="CBEAF0"/>
          </a:solidFill>
          <a:ln w="12700" cap="flat" cmpd="sng">
            <a:solidFill>
              <a:srgbClr val="FFF2C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Wrap-up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Homework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"/>
          <p:cNvSpPr/>
          <p:nvPr/>
        </p:nvSpPr>
        <p:spPr>
          <a:xfrm>
            <a:off x="3977081" y="5312012"/>
            <a:ext cx="1603229" cy="845902"/>
          </a:xfrm>
          <a:custGeom>
            <a:avLst/>
            <a:gdLst/>
            <a:ahLst/>
            <a:cxnLst/>
            <a:rect l="l" t="t" r="r" b="b"/>
            <a:pathLst>
              <a:path w="1419439" h="941884" extrusionOk="0">
                <a:moveTo>
                  <a:pt x="0" y="0"/>
                </a:moveTo>
                <a:lnTo>
                  <a:pt x="1419439" y="0"/>
                </a:lnTo>
                <a:lnTo>
                  <a:pt x="1419439" y="941884"/>
                </a:lnTo>
                <a:lnTo>
                  <a:pt x="0" y="94188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11425" tIns="11425" rIns="11425" bIns="11425" anchor="ctr" anchorCtr="0">
            <a:noAutofit/>
          </a:bodyPr>
          <a:lstStyle/>
          <a:p>
            <a:pPr marL="0" marR="0" lvl="1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5"/>
          <p:cNvSpPr/>
          <p:nvPr/>
        </p:nvSpPr>
        <p:spPr>
          <a:xfrm>
            <a:off x="971990" y="1451193"/>
            <a:ext cx="1883767" cy="655074"/>
          </a:xfrm>
          <a:prstGeom prst="roundRect">
            <a:avLst>
              <a:gd name="adj" fmla="val 16667"/>
            </a:avLst>
          </a:prstGeom>
          <a:solidFill>
            <a:srgbClr val="48C0B6"/>
          </a:solidFill>
          <a:ln w="12700" cap="flat" cmpd="sng">
            <a:solidFill>
              <a:srgbClr val="FFD9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WARM-UP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5"/>
          <p:cNvSpPr/>
          <p:nvPr/>
        </p:nvSpPr>
        <p:spPr>
          <a:xfrm>
            <a:off x="5588839" y="1456120"/>
            <a:ext cx="5459396" cy="699274"/>
          </a:xfrm>
          <a:prstGeom prst="rect">
            <a:avLst/>
          </a:prstGeom>
          <a:solidFill>
            <a:srgbClr val="CBEAF0"/>
          </a:solidFill>
          <a:ln w="12700" cap="flat" cmpd="sng">
            <a:solidFill>
              <a:srgbClr val="FFF2C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Chatting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5"/>
          <p:cNvSpPr/>
          <p:nvPr/>
        </p:nvSpPr>
        <p:spPr>
          <a:xfrm>
            <a:off x="4435147" y="405824"/>
            <a:ext cx="3948886" cy="625641"/>
          </a:xfrm>
          <a:prstGeom prst="roundRect">
            <a:avLst>
              <a:gd name="adj" fmla="val 42661"/>
            </a:avLst>
          </a:prstGeom>
          <a:solidFill>
            <a:srgbClr val="FF980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4" name="Google Shape;14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26252" y="260303"/>
            <a:ext cx="964452" cy="91649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5"/>
          <p:cNvSpPr txBox="1"/>
          <p:nvPr/>
        </p:nvSpPr>
        <p:spPr>
          <a:xfrm>
            <a:off x="4787234" y="518493"/>
            <a:ext cx="359679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LESSON 1: GETTING STARTED</a:t>
            </a:r>
            <a:endParaRPr sz="20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5"/>
          <p:cNvSpPr/>
          <p:nvPr/>
        </p:nvSpPr>
        <p:spPr>
          <a:xfrm>
            <a:off x="6130420" y="2692911"/>
            <a:ext cx="5533756" cy="2123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Aims of the stage:</a:t>
            </a:r>
            <a:endParaRPr sz="3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Symbols"/>
              <a:buChar char="⮚"/>
            </a:pPr>
            <a:r>
              <a:rPr lang="en-US"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to introduce the topic</a:t>
            </a:r>
            <a:endParaRPr/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⮚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lead in the lesson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7" name="Google Shape;147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4707" y="2469201"/>
            <a:ext cx="4918284" cy="3688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" y="1"/>
            <a:ext cx="12192000" cy="1083306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6"/>
          <p:cNvSpPr txBox="1"/>
          <p:nvPr/>
        </p:nvSpPr>
        <p:spPr>
          <a:xfrm>
            <a:off x="663572" y="202239"/>
            <a:ext cx="30598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WARM-UP</a:t>
            </a:r>
            <a:endParaRPr sz="36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6"/>
          <p:cNvSpPr/>
          <p:nvPr/>
        </p:nvSpPr>
        <p:spPr>
          <a:xfrm>
            <a:off x="3438128" y="1050808"/>
            <a:ext cx="8282815" cy="50782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Noto Sans Symbols"/>
              <a:buChar char="⮚"/>
            </a:pPr>
            <a:r>
              <a:rPr lang="en-US" sz="3600" i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What did you do last night after finishing your homework?</a:t>
            </a:r>
            <a:endParaRPr sz="3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Noto Sans Symbols"/>
              <a:buChar char="⮚"/>
            </a:pPr>
            <a:r>
              <a:rPr lang="en-US" sz="3600" i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Do you like watching film</a:t>
            </a:r>
            <a:r>
              <a:rPr lang="en-US" sz="3600" i="1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Noto Sans Symbols"/>
              <a:buChar char="⮚"/>
            </a:pPr>
            <a:r>
              <a:rPr lang="en-US" sz="3600" i="1" u="none" strike="noStrike" dirty="0" smtClean="0">
                <a:latin typeface="Calibri"/>
                <a:ea typeface="Calibri"/>
                <a:cs typeface="Calibri"/>
                <a:sym typeface="Calibri"/>
              </a:rPr>
              <a:t>What types of film do you know?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Noto Sans Symbols"/>
              <a:buChar char="⮚"/>
            </a:pPr>
            <a:r>
              <a:rPr lang="en-US" sz="3600" i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What’s your favorite film?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Noto Sans Symbols"/>
              <a:buChar char="⮚"/>
            </a:pPr>
            <a:r>
              <a:rPr lang="en-US" sz="3600" i="1" u="none" strike="noStrik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Which film stars do you like?</a:t>
            </a:r>
            <a:endParaRPr sz="3600" u="none" strike="noStrik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6" name="Google Shape;156;p6" descr="Investigating Authentic Questions — Learning in Hand with Tony Vincent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4259" y="1526326"/>
            <a:ext cx="3464924" cy="22873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7"/>
          <p:cNvSpPr/>
          <p:nvPr/>
        </p:nvSpPr>
        <p:spPr>
          <a:xfrm>
            <a:off x="4567839" y="1977170"/>
            <a:ext cx="2162852" cy="845902"/>
          </a:xfrm>
          <a:custGeom>
            <a:avLst/>
            <a:gdLst/>
            <a:ahLst/>
            <a:cxnLst/>
            <a:rect l="l" t="t" r="r" b="b"/>
            <a:pathLst>
              <a:path w="1728196" h="941884" extrusionOk="0">
                <a:moveTo>
                  <a:pt x="0" y="0"/>
                </a:moveTo>
                <a:lnTo>
                  <a:pt x="1728196" y="0"/>
                </a:lnTo>
                <a:lnTo>
                  <a:pt x="1728196" y="941884"/>
                </a:lnTo>
                <a:lnTo>
                  <a:pt x="0" y="94188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11425" tIns="11425" rIns="11425" bIns="11425" anchor="ctr" anchorCtr="0">
            <a:noAutofit/>
          </a:bodyPr>
          <a:lstStyle/>
          <a:p>
            <a:pPr marL="0" marR="0" lvl="1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7"/>
          <p:cNvSpPr/>
          <p:nvPr/>
        </p:nvSpPr>
        <p:spPr>
          <a:xfrm>
            <a:off x="3977081" y="5312012"/>
            <a:ext cx="1603229" cy="845902"/>
          </a:xfrm>
          <a:custGeom>
            <a:avLst/>
            <a:gdLst/>
            <a:ahLst/>
            <a:cxnLst/>
            <a:rect l="l" t="t" r="r" b="b"/>
            <a:pathLst>
              <a:path w="1419439" h="941884" extrusionOk="0">
                <a:moveTo>
                  <a:pt x="0" y="0"/>
                </a:moveTo>
                <a:lnTo>
                  <a:pt x="1419439" y="0"/>
                </a:lnTo>
                <a:lnTo>
                  <a:pt x="1419439" y="941884"/>
                </a:lnTo>
                <a:lnTo>
                  <a:pt x="0" y="94188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11425" tIns="11425" rIns="11425" bIns="11425" anchor="ctr" anchorCtr="0">
            <a:noAutofit/>
          </a:bodyPr>
          <a:lstStyle/>
          <a:p>
            <a:pPr marL="0" marR="0" lvl="1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7"/>
          <p:cNvSpPr/>
          <p:nvPr/>
        </p:nvSpPr>
        <p:spPr>
          <a:xfrm>
            <a:off x="971990" y="1451193"/>
            <a:ext cx="1883767" cy="655074"/>
          </a:xfrm>
          <a:prstGeom prst="roundRect">
            <a:avLst>
              <a:gd name="adj" fmla="val 16667"/>
            </a:avLst>
          </a:prstGeom>
          <a:solidFill>
            <a:srgbClr val="48C0B6"/>
          </a:solidFill>
          <a:ln w="12700" cap="flat" cmpd="sng">
            <a:solidFill>
              <a:srgbClr val="FFD9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WARM-UP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7"/>
          <p:cNvSpPr/>
          <p:nvPr/>
        </p:nvSpPr>
        <p:spPr>
          <a:xfrm>
            <a:off x="2672790" y="2311556"/>
            <a:ext cx="1950733" cy="655403"/>
          </a:xfrm>
          <a:prstGeom prst="roundRect">
            <a:avLst>
              <a:gd name="adj" fmla="val 16667"/>
            </a:avLst>
          </a:prstGeom>
          <a:solidFill>
            <a:srgbClr val="48C0B6"/>
          </a:solidFill>
          <a:ln w="12700" cap="flat" cmpd="sng">
            <a:solidFill>
              <a:srgbClr val="FFD9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PRESENTATION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7"/>
          <p:cNvSpPr/>
          <p:nvPr/>
        </p:nvSpPr>
        <p:spPr>
          <a:xfrm>
            <a:off x="5588839" y="1456120"/>
            <a:ext cx="5459396" cy="699274"/>
          </a:xfrm>
          <a:prstGeom prst="rect">
            <a:avLst/>
          </a:prstGeom>
          <a:solidFill>
            <a:srgbClr val="CBEAF0"/>
          </a:solidFill>
          <a:ln w="12700" cap="flat" cmpd="sng">
            <a:solidFill>
              <a:srgbClr val="FFF2C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Chatting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7"/>
          <p:cNvSpPr/>
          <p:nvPr/>
        </p:nvSpPr>
        <p:spPr>
          <a:xfrm>
            <a:off x="5571062" y="2311556"/>
            <a:ext cx="5456245" cy="699274"/>
          </a:xfrm>
          <a:prstGeom prst="rect">
            <a:avLst/>
          </a:prstGeom>
          <a:solidFill>
            <a:srgbClr val="CBEAF0"/>
          </a:solidFill>
          <a:ln w="12700" cap="flat" cmpd="sng">
            <a:solidFill>
              <a:srgbClr val="FFF2C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Vocabulary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7" name="Google Shape;167;p7"/>
          <p:cNvCxnSpPr/>
          <p:nvPr/>
        </p:nvCxnSpPr>
        <p:spPr>
          <a:xfrm>
            <a:off x="2849262" y="1732454"/>
            <a:ext cx="844500" cy="618000"/>
          </a:xfrm>
          <a:prstGeom prst="curvedConnector2">
            <a:avLst/>
          </a:prstGeom>
          <a:noFill/>
          <a:ln w="57150" cap="flat" cmpd="sng">
            <a:solidFill>
              <a:srgbClr val="F7941E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68" name="Google Shape;168;p7"/>
          <p:cNvSpPr/>
          <p:nvPr/>
        </p:nvSpPr>
        <p:spPr>
          <a:xfrm>
            <a:off x="4435147" y="405824"/>
            <a:ext cx="3948886" cy="625641"/>
          </a:xfrm>
          <a:prstGeom prst="roundRect">
            <a:avLst>
              <a:gd name="adj" fmla="val 42661"/>
            </a:avLst>
          </a:prstGeom>
          <a:solidFill>
            <a:srgbClr val="FF980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9" name="Google Shape;169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26252" y="260303"/>
            <a:ext cx="964452" cy="91649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7"/>
          <p:cNvSpPr txBox="1"/>
          <p:nvPr/>
        </p:nvSpPr>
        <p:spPr>
          <a:xfrm>
            <a:off x="4787234" y="518493"/>
            <a:ext cx="359679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LESSON 1: GETTING STARTED</a:t>
            </a:r>
            <a:endParaRPr sz="20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8"/>
          <p:cNvSpPr/>
          <p:nvPr/>
        </p:nvSpPr>
        <p:spPr>
          <a:xfrm>
            <a:off x="3977081" y="5312012"/>
            <a:ext cx="1603229" cy="845902"/>
          </a:xfrm>
          <a:custGeom>
            <a:avLst/>
            <a:gdLst/>
            <a:ahLst/>
            <a:cxnLst/>
            <a:rect l="l" t="t" r="r" b="b"/>
            <a:pathLst>
              <a:path w="1419439" h="941884" extrusionOk="0">
                <a:moveTo>
                  <a:pt x="0" y="0"/>
                </a:moveTo>
                <a:lnTo>
                  <a:pt x="1419439" y="0"/>
                </a:lnTo>
                <a:lnTo>
                  <a:pt x="1419439" y="941884"/>
                </a:lnTo>
                <a:lnTo>
                  <a:pt x="0" y="94188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11425" tIns="11425" rIns="11425" bIns="11425" anchor="ctr" anchorCtr="0">
            <a:noAutofit/>
          </a:bodyPr>
          <a:lstStyle/>
          <a:p>
            <a:pPr marL="0" marR="0" lvl="1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8"/>
          <p:cNvSpPr/>
          <p:nvPr/>
        </p:nvSpPr>
        <p:spPr>
          <a:xfrm>
            <a:off x="743911" y="512945"/>
            <a:ext cx="8890744" cy="26468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Aims of the stage:</a:t>
            </a:r>
            <a:endParaRPr/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⮚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provide students with vocabulary.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⮚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help students well-prepared for the listening and reading tasks.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7" name="Google Shape;177;p8" descr="Vocabulary Growth From 18 to 24 Months of Age in Children With and Without  Repaired Cleft Palate | Journal of Speech, Language, and Hearing Research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53695" y="3345366"/>
            <a:ext cx="7804782" cy="39023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9"/>
          <p:cNvSpPr txBox="1"/>
          <p:nvPr/>
        </p:nvSpPr>
        <p:spPr>
          <a:xfrm>
            <a:off x="864872" y="1588819"/>
            <a:ext cx="5231128" cy="657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7941E"/>
              </a:buClr>
              <a:buSzPts val="6000"/>
              <a:buFont typeface="Arial"/>
              <a:buNone/>
            </a:pPr>
            <a:r>
              <a:rPr lang="en-US" sz="6000" b="1">
                <a:solidFill>
                  <a:srgbClr val="F7941E"/>
                </a:solidFill>
                <a:latin typeface="Calibri"/>
                <a:ea typeface="Calibri"/>
                <a:cs typeface="Calibri"/>
                <a:sym typeface="Calibri"/>
              </a:rPr>
              <a:t>fantasy </a:t>
            </a:r>
            <a:r>
              <a:rPr lang="en-US" sz="4400" b="1">
                <a:solidFill>
                  <a:srgbClr val="F7941E"/>
                </a:solidFill>
                <a:latin typeface="Calibri"/>
                <a:ea typeface="Calibri"/>
                <a:cs typeface="Calibri"/>
                <a:sym typeface="Calibri"/>
              </a:rPr>
              <a:t>(n)</a:t>
            </a:r>
            <a:endParaRPr sz="4800" b="1">
              <a:solidFill>
                <a:srgbClr val="F7941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9"/>
          <p:cNvSpPr/>
          <p:nvPr/>
        </p:nvSpPr>
        <p:spPr>
          <a:xfrm>
            <a:off x="1378085" y="4076709"/>
            <a:ext cx="405089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phim viễn tưởng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9"/>
          <p:cNvSpPr/>
          <p:nvPr/>
        </p:nvSpPr>
        <p:spPr>
          <a:xfrm>
            <a:off x="2226221" y="3067425"/>
            <a:ext cx="235462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0FB7BD"/>
                </a:solidFill>
                <a:latin typeface="Calibri"/>
                <a:ea typeface="Calibri"/>
                <a:cs typeface="Calibri"/>
                <a:sym typeface="Calibri"/>
              </a:rPr>
              <a:t>/ˈfæntəsi / </a:t>
            </a:r>
            <a:endParaRPr/>
          </a:p>
        </p:txBody>
      </p:sp>
      <p:pic>
        <p:nvPicPr>
          <p:cNvPr id="186" name="Google Shape;186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0053"/>
            <a:ext cx="12192000" cy="1083306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9"/>
          <p:cNvSpPr txBox="1"/>
          <p:nvPr/>
        </p:nvSpPr>
        <p:spPr>
          <a:xfrm>
            <a:off x="487067" y="208434"/>
            <a:ext cx="413269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PRESENTATION</a:t>
            </a:r>
            <a:endParaRPr sz="36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8" name="Google Shape;188;p9" descr="Harry Potter and the Chamber of Secrets (film) | Books turn Movies Wikia |  Fandom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04108" y="1293569"/>
            <a:ext cx="3226916" cy="484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0"/>
          <p:cNvSpPr txBox="1"/>
          <p:nvPr/>
        </p:nvSpPr>
        <p:spPr>
          <a:xfrm>
            <a:off x="970243" y="1748009"/>
            <a:ext cx="5231128" cy="657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7941E"/>
              </a:buClr>
              <a:buSzPts val="6000"/>
              <a:buFont typeface="Arial"/>
              <a:buNone/>
            </a:pPr>
            <a:r>
              <a:rPr lang="en-US" sz="6000" b="1">
                <a:solidFill>
                  <a:srgbClr val="F7941E"/>
                </a:solidFill>
                <a:latin typeface="Calibri"/>
                <a:ea typeface="Calibri"/>
                <a:cs typeface="Calibri"/>
                <a:sym typeface="Calibri"/>
              </a:rPr>
              <a:t>horror film </a:t>
            </a:r>
            <a:r>
              <a:rPr lang="en-US" sz="4400" b="1">
                <a:solidFill>
                  <a:srgbClr val="F7941E"/>
                </a:solidFill>
                <a:latin typeface="Calibri"/>
                <a:ea typeface="Calibri"/>
                <a:cs typeface="Calibri"/>
                <a:sym typeface="Calibri"/>
              </a:rPr>
              <a:t>(n)</a:t>
            </a:r>
            <a:endParaRPr sz="4800" b="1">
              <a:solidFill>
                <a:srgbClr val="F7941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0"/>
          <p:cNvSpPr/>
          <p:nvPr/>
        </p:nvSpPr>
        <p:spPr>
          <a:xfrm>
            <a:off x="1378084" y="4299734"/>
            <a:ext cx="405089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phim kinh dị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0"/>
          <p:cNvSpPr/>
          <p:nvPr/>
        </p:nvSpPr>
        <p:spPr>
          <a:xfrm>
            <a:off x="2115357" y="3252092"/>
            <a:ext cx="2576347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0FB7BD"/>
                </a:solidFill>
                <a:latin typeface="Calibri"/>
                <a:ea typeface="Calibri"/>
                <a:cs typeface="Calibri"/>
                <a:sym typeface="Calibri"/>
              </a:rPr>
              <a:t>/'hɒrə fɪlm/ </a:t>
            </a:r>
            <a:endParaRPr/>
          </a:p>
        </p:txBody>
      </p:sp>
      <p:pic>
        <p:nvPicPr>
          <p:cNvPr id="197" name="Google Shape;197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0053"/>
            <a:ext cx="12192000" cy="1083306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10"/>
          <p:cNvSpPr txBox="1"/>
          <p:nvPr/>
        </p:nvSpPr>
        <p:spPr>
          <a:xfrm>
            <a:off x="487067" y="208434"/>
            <a:ext cx="413269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PRESENTATION</a:t>
            </a:r>
            <a:endParaRPr sz="36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9" name="Google Shape;199;p10" descr="Ghostface | Horror movies, Scream movie, Horror movie icon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0" y="1513177"/>
            <a:ext cx="3164117" cy="47461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1"/>
          <p:cNvSpPr txBox="1"/>
          <p:nvPr/>
        </p:nvSpPr>
        <p:spPr>
          <a:xfrm>
            <a:off x="787966" y="1524646"/>
            <a:ext cx="5231128" cy="657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7941E"/>
              </a:buClr>
              <a:buSzPts val="6000"/>
              <a:buFont typeface="Arial"/>
              <a:buNone/>
            </a:pPr>
            <a:r>
              <a:rPr lang="en-US" sz="6000" b="1">
                <a:solidFill>
                  <a:srgbClr val="F7941E"/>
                </a:solidFill>
                <a:latin typeface="Calibri"/>
                <a:ea typeface="Calibri"/>
                <a:cs typeface="Calibri"/>
                <a:sym typeface="Calibri"/>
              </a:rPr>
              <a:t>documentary </a:t>
            </a:r>
            <a:r>
              <a:rPr lang="en-US" sz="4400" b="1">
                <a:solidFill>
                  <a:srgbClr val="F7941E"/>
                </a:solidFill>
                <a:latin typeface="Calibri"/>
                <a:ea typeface="Calibri"/>
                <a:cs typeface="Calibri"/>
                <a:sym typeface="Calibri"/>
              </a:rPr>
              <a:t>(n)</a:t>
            </a:r>
            <a:endParaRPr sz="4800" b="1">
              <a:solidFill>
                <a:srgbClr val="F7941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1"/>
          <p:cNvSpPr/>
          <p:nvPr/>
        </p:nvSpPr>
        <p:spPr>
          <a:xfrm>
            <a:off x="971767" y="4015153"/>
            <a:ext cx="405089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phim tài liệu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1"/>
          <p:cNvSpPr/>
          <p:nvPr/>
        </p:nvSpPr>
        <p:spPr>
          <a:xfrm>
            <a:off x="1378085" y="2967875"/>
            <a:ext cx="344729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0FB7BD"/>
                </a:solidFill>
                <a:latin typeface="Calibri"/>
                <a:ea typeface="Calibri"/>
                <a:cs typeface="Calibri"/>
                <a:sym typeface="Calibri"/>
              </a:rPr>
              <a:t>/dɒkjʊˈmentəri/ </a:t>
            </a:r>
            <a:endParaRPr sz="3600" b="1">
              <a:solidFill>
                <a:srgbClr val="0FB7B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8" name="Google Shape;20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0053"/>
            <a:ext cx="12192000" cy="1083306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11"/>
          <p:cNvSpPr txBox="1"/>
          <p:nvPr/>
        </p:nvSpPr>
        <p:spPr>
          <a:xfrm>
            <a:off x="487067" y="208434"/>
            <a:ext cx="413269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PRESENTATION</a:t>
            </a:r>
            <a:endParaRPr sz="36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0" name="Google Shape;210;p11" descr="The History of Documentary Film Making | DocumentaryTub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86488" y="2967875"/>
            <a:ext cx="6658072" cy="2663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2"/>
          <p:cNvSpPr txBox="1"/>
          <p:nvPr/>
        </p:nvSpPr>
        <p:spPr>
          <a:xfrm>
            <a:off x="970243" y="1523999"/>
            <a:ext cx="5231128" cy="657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7941E"/>
              </a:buClr>
              <a:buSzPts val="6600"/>
              <a:buFont typeface="Arial"/>
              <a:buNone/>
            </a:pPr>
            <a:r>
              <a:rPr lang="en-US" sz="6600" b="1">
                <a:solidFill>
                  <a:srgbClr val="F7941E"/>
                </a:solidFill>
                <a:latin typeface="Calibri"/>
                <a:ea typeface="Calibri"/>
                <a:cs typeface="Calibri"/>
                <a:sym typeface="Calibri"/>
              </a:rPr>
              <a:t>comedy </a:t>
            </a:r>
            <a:r>
              <a:rPr lang="en-US" sz="4800" b="1">
                <a:solidFill>
                  <a:srgbClr val="F7941E"/>
                </a:solidFill>
                <a:latin typeface="Calibri"/>
                <a:ea typeface="Calibri"/>
                <a:cs typeface="Calibri"/>
                <a:sym typeface="Calibri"/>
              </a:rPr>
              <a:t>(n)</a:t>
            </a:r>
            <a:endParaRPr sz="5400" b="1">
              <a:solidFill>
                <a:srgbClr val="F7941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2"/>
          <p:cNvSpPr/>
          <p:nvPr/>
        </p:nvSpPr>
        <p:spPr>
          <a:xfrm>
            <a:off x="1378085" y="3940549"/>
            <a:ext cx="405089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phim hài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2"/>
          <p:cNvSpPr/>
          <p:nvPr/>
        </p:nvSpPr>
        <p:spPr>
          <a:xfrm>
            <a:off x="2274055" y="2968522"/>
            <a:ext cx="225895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0FB7BD"/>
                </a:solidFill>
                <a:latin typeface="Calibri"/>
                <a:ea typeface="Calibri"/>
                <a:cs typeface="Calibri"/>
                <a:sym typeface="Calibri"/>
              </a:rPr>
              <a:t>/ˈkɒmədi/ </a:t>
            </a:r>
            <a:endParaRPr/>
          </a:p>
        </p:txBody>
      </p:sp>
      <p:pic>
        <p:nvPicPr>
          <p:cNvPr id="219" name="Google Shape;219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0053"/>
            <a:ext cx="12192000" cy="1083306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12"/>
          <p:cNvSpPr txBox="1"/>
          <p:nvPr/>
        </p:nvSpPr>
        <p:spPr>
          <a:xfrm>
            <a:off x="487067" y="208434"/>
            <a:ext cx="413269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PRESENTATION</a:t>
            </a:r>
            <a:endParaRPr sz="36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1" name="Google Shape;221;p12" descr="Online Comedy Club cho Android - Tải về APK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96263" y="1523999"/>
            <a:ext cx="2982929" cy="483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7" name="Google Shape;227;p13"/>
          <p:cNvGraphicFramePr/>
          <p:nvPr/>
        </p:nvGraphicFramePr>
        <p:xfrm>
          <a:off x="1396032" y="1402823"/>
          <a:ext cx="9399925" cy="5119125"/>
        </p:xfrm>
        <a:graphic>
          <a:graphicData uri="http://schemas.openxmlformats.org/drawingml/2006/table">
            <a:tbl>
              <a:tblPr firstRow="1" bandRow="1">
                <a:noFill/>
                <a:tableStyleId>{24A4E897-EA73-47A1-8AB5-7918F643007C}</a:tableStyleId>
              </a:tblPr>
              <a:tblGrid>
                <a:gridCol w="3024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9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76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4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 b="1" u="none" strike="noStrike" cap="none">
                          <a:solidFill>
                            <a:srgbClr val="0070C0"/>
                          </a:solidFill>
                        </a:rPr>
                        <a:t>New words</a:t>
                      </a:r>
                      <a:endParaRPr sz="2500" b="1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 b="1" u="none" strike="noStrike" cap="none">
                          <a:solidFill>
                            <a:srgbClr val="0070C0"/>
                          </a:solidFill>
                        </a:rPr>
                        <a:t>Pronunciation</a:t>
                      </a:r>
                      <a:endParaRPr sz="2500" b="1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 b="1" u="none" strike="noStrike" cap="none">
                          <a:solidFill>
                            <a:srgbClr val="0070C0"/>
                          </a:solidFill>
                        </a:rPr>
                        <a:t>Meaning</a:t>
                      </a:r>
                      <a:endParaRPr sz="2500" b="1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6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rPr lang="en-US" sz="28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horror film</a:t>
                      </a:r>
                      <a:endParaRPr sz="2800" b="1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rPr lang="en-US" sz="2800" b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/'hɒrə fɪlm/ 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rPr lang="en-US" sz="2800" b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phim kinh dị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4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rPr lang="en-US" sz="28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documentary</a:t>
                      </a:r>
                      <a:endParaRPr sz="2800" b="1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rPr lang="en-US" sz="2800" b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/dɒkjuˈmentri/</a:t>
                      </a:r>
                      <a:endParaRPr sz="2800" b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rPr lang="en-US" sz="2800" b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phim tài liệu</a:t>
                      </a:r>
                      <a:endParaRPr sz="2800" b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6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rPr lang="en-US" sz="28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comedy</a:t>
                      </a:r>
                      <a:endParaRPr sz="2800" b="1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rPr lang="en-US" sz="2800" b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/ˈkɒmədi/ 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b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phim hài</a:t>
                      </a:r>
                      <a:endParaRPr sz="2800" b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78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rPr lang="en-US" sz="28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fantasy</a:t>
                      </a:r>
                      <a:endParaRPr sz="2800" b="1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rPr lang="en-US" sz="2800" b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/ˈfæntəsi / 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b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phim viễn tưởng</a:t>
                      </a:r>
                      <a:endParaRPr sz="2800" b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28" name="Google Shape;228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1083306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13"/>
          <p:cNvSpPr txBox="1"/>
          <p:nvPr/>
        </p:nvSpPr>
        <p:spPr>
          <a:xfrm>
            <a:off x="499767" y="218487"/>
            <a:ext cx="413269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PRESENTATION</a:t>
            </a:r>
            <a:endParaRPr sz="36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4"/>
          <p:cNvSpPr/>
          <p:nvPr/>
        </p:nvSpPr>
        <p:spPr>
          <a:xfrm>
            <a:off x="4567839" y="1977170"/>
            <a:ext cx="2162852" cy="845902"/>
          </a:xfrm>
          <a:custGeom>
            <a:avLst/>
            <a:gdLst/>
            <a:ahLst/>
            <a:cxnLst/>
            <a:rect l="l" t="t" r="r" b="b"/>
            <a:pathLst>
              <a:path w="1728196" h="941884" extrusionOk="0">
                <a:moveTo>
                  <a:pt x="0" y="0"/>
                </a:moveTo>
                <a:lnTo>
                  <a:pt x="1728196" y="0"/>
                </a:lnTo>
                <a:lnTo>
                  <a:pt x="1728196" y="941884"/>
                </a:lnTo>
                <a:lnTo>
                  <a:pt x="0" y="94188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11425" tIns="11425" rIns="11425" bIns="11425" anchor="ctr" anchorCtr="0">
            <a:noAutofit/>
          </a:bodyPr>
          <a:lstStyle/>
          <a:p>
            <a:pPr marL="0" marR="0" lvl="1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14"/>
          <p:cNvSpPr/>
          <p:nvPr/>
        </p:nvSpPr>
        <p:spPr>
          <a:xfrm>
            <a:off x="3977081" y="5312012"/>
            <a:ext cx="1603229" cy="845902"/>
          </a:xfrm>
          <a:custGeom>
            <a:avLst/>
            <a:gdLst/>
            <a:ahLst/>
            <a:cxnLst/>
            <a:rect l="l" t="t" r="r" b="b"/>
            <a:pathLst>
              <a:path w="1419439" h="941884" extrusionOk="0">
                <a:moveTo>
                  <a:pt x="0" y="0"/>
                </a:moveTo>
                <a:lnTo>
                  <a:pt x="1419439" y="0"/>
                </a:lnTo>
                <a:lnTo>
                  <a:pt x="1419439" y="941884"/>
                </a:lnTo>
                <a:lnTo>
                  <a:pt x="0" y="94188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11425" tIns="11425" rIns="11425" bIns="11425" anchor="ctr" anchorCtr="0">
            <a:noAutofit/>
          </a:bodyPr>
          <a:lstStyle/>
          <a:p>
            <a:pPr marL="0" marR="0" lvl="1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14"/>
          <p:cNvSpPr/>
          <p:nvPr/>
        </p:nvSpPr>
        <p:spPr>
          <a:xfrm>
            <a:off x="971990" y="1451193"/>
            <a:ext cx="1883767" cy="655074"/>
          </a:xfrm>
          <a:prstGeom prst="roundRect">
            <a:avLst>
              <a:gd name="adj" fmla="val 16667"/>
            </a:avLst>
          </a:prstGeom>
          <a:solidFill>
            <a:srgbClr val="48C0B6"/>
          </a:solidFill>
          <a:ln w="12700" cap="flat" cmpd="sng">
            <a:solidFill>
              <a:srgbClr val="FFD9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WARM-UP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14"/>
          <p:cNvSpPr/>
          <p:nvPr/>
        </p:nvSpPr>
        <p:spPr>
          <a:xfrm>
            <a:off x="2672790" y="2311556"/>
            <a:ext cx="1950733" cy="655403"/>
          </a:xfrm>
          <a:prstGeom prst="roundRect">
            <a:avLst>
              <a:gd name="adj" fmla="val 16667"/>
            </a:avLst>
          </a:prstGeom>
          <a:solidFill>
            <a:srgbClr val="48C0B6"/>
          </a:solidFill>
          <a:ln w="12700" cap="flat" cmpd="sng">
            <a:solidFill>
              <a:srgbClr val="FFD9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PRESENTATION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14"/>
          <p:cNvSpPr/>
          <p:nvPr/>
        </p:nvSpPr>
        <p:spPr>
          <a:xfrm>
            <a:off x="971990" y="3567908"/>
            <a:ext cx="1950733" cy="710205"/>
          </a:xfrm>
          <a:prstGeom prst="roundRect">
            <a:avLst>
              <a:gd name="adj" fmla="val 16667"/>
            </a:avLst>
          </a:prstGeom>
          <a:solidFill>
            <a:srgbClr val="48C0B6"/>
          </a:solidFill>
          <a:ln w="12700" cap="flat" cmpd="sng">
            <a:solidFill>
              <a:srgbClr val="FFD9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PRACTICE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9" name="Google Shape;239;p14"/>
          <p:cNvCxnSpPr/>
          <p:nvPr/>
        </p:nvCxnSpPr>
        <p:spPr>
          <a:xfrm>
            <a:off x="2849262" y="1732454"/>
            <a:ext cx="844500" cy="618000"/>
          </a:xfrm>
          <a:prstGeom prst="curvedConnector2">
            <a:avLst/>
          </a:prstGeom>
          <a:noFill/>
          <a:ln w="57150" cap="flat" cmpd="sng">
            <a:solidFill>
              <a:srgbClr val="F7941E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40" name="Google Shape;240;p14"/>
          <p:cNvCxnSpPr>
            <a:stCxn id="237" idx="1"/>
          </p:cNvCxnSpPr>
          <p:nvPr/>
        </p:nvCxnSpPr>
        <p:spPr>
          <a:xfrm flipH="1">
            <a:off x="2068590" y="2639258"/>
            <a:ext cx="604200" cy="945600"/>
          </a:xfrm>
          <a:prstGeom prst="curvedConnector2">
            <a:avLst/>
          </a:prstGeom>
          <a:noFill/>
          <a:ln w="57150" cap="flat" cmpd="sng">
            <a:solidFill>
              <a:srgbClr val="F7941E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41" name="Google Shape;241;p14"/>
          <p:cNvSpPr/>
          <p:nvPr/>
        </p:nvSpPr>
        <p:spPr>
          <a:xfrm>
            <a:off x="4435147" y="405824"/>
            <a:ext cx="3948886" cy="625641"/>
          </a:xfrm>
          <a:prstGeom prst="roundRect">
            <a:avLst>
              <a:gd name="adj" fmla="val 42661"/>
            </a:avLst>
          </a:prstGeom>
          <a:solidFill>
            <a:srgbClr val="FF980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2" name="Google Shape;242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26252" y="260303"/>
            <a:ext cx="964452" cy="916490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14"/>
          <p:cNvSpPr txBox="1"/>
          <p:nvPr/>
        </p:nvSpPr>
        <p:spPr>
          <a:xfrm>
            <a:off x="4787234" y="518493"/>
            <a:ext cx="359679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LESSON 1: GETTING STARTED</a:t>
            </a:r>
            <a:endParaRPr sz="20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4"/>
          <p:cNvSpPr/>
          <p:nvPr/>
        </p:nvSpPr>
        <p:spPr>
          <a:xfrm>
            <a:off x="5588839" y="1234448"/>
            <a:ext cx="5459396" cy="699274"/>
          </a:xfrm>
          <a:prstGeom prst="rect">
            <a:avLst/>
          </a:prstGeom>
          <a:solidFill>
            <a:srgbClr val="CBEAF0"/>
          </a:solidFill>
          <a:ln w="12700" cap="flat" cmpd="sng">
            <a:solidFill>
              <a:srgbClr val="FFF2C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Chatting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14"/>
          <p:cNvSpPr/>
          <p:nvPr/>
        </p:nvSpPr>
        <p:spPr>
          <a:xfrm>
            <a:off x="5571062" y="2089884"/>
            <a:ext cx="5456245" cy="699274"/>
          </a:xfrm>
          <a:prstGeom prst="rect">
            <a:avLst/>
          </a:prstGeom>
          <a:solidFill>
            <a:srgbClr val="CBEAF0"/>
          </a:solidFill>
          <a:ln w="12700" cap="flat" cmpd="sng">
            <a:solidFill>
              <a:srgbClr val="FFF2C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Vocabulary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14"/>
          <p:cNvSpPr/>
          <p:nvPr/>
        </p:nvSpPr>
        <p:spPr>
          <a:xfrm>
            <a:off x="5571062" y="2935786"/>
            <a:ext cx="5465180" cy="1835127"/>
          </a:xfrm>
          <a:prstGeom prst="rect">
            <a:avLst/>
          </a:prstGeom>
          <a:solidFill>
            <a:srgbClr val="CBEAF0"/>
          </a:solidFill>
          <a:ln w="12700" cap="flat" cmpd="sng">
            <a:solidFill>
              <a:srgbClr val="FFF2C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Task 1: Listen and read.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Task 2: Read the conversation again and choose the correct answer.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Task 3: Choose the correct word or phrase.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Task 4: Complete the sentences.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5"/>
          <p:cNvSpPr txBox="1"/>
          <p:nvPr/>
        </p:nvSpPr>
        <p:spPr>
          <a:xfrm>
            <a:off x="1042458" y="1357587"/>
            <a:ext cx="335210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Listen and read.</a:t>
            </a:r>
            <a:endParaRPr sz="2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15"/>
          <p:cNvSpPr/>
          <p:nvPr/>
        </p:nvSpPr>
        <p:spPr>
          <a:xfrm>
            <a:off x="487067" y="1357587"/>
            <a:ext cx="502606" cy="502606"/>
          </a:xfrm>
          <a:prstGeom prst="roundRect">
            <a:avLst>
              <a:gd name="adj" fmla="val 16667"/>
            </a:avLst>
          </a:prstGeom>
          <a:solidFill>
            <a:srgbClr val="0FB7B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48DA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5"/>
          <p:cNvSpPr txBox="1"/>
          <p:nvPr/>
        </p:nvSpPr>
        <p:spPr>
          <a:xfrm>
            <a:off x="539852" y="1254947"/>
            <a:ext cx="397035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1</a:t>
            </a:r>
            <a:endParaRPr sz="4000" b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55" name="Google Shape;255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1083306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15"/>
          <p:cNvSpPr txBox="1"/>
          <p:nvPr/>
        </p:nvSpPr>
        <p:spPr>
          <a:xfrm>
            <a:off x="487067" y="199630"/>
            <a:ext cx="413269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PRACTICE</a:t>
            </a:r>
            <a:endParaRPr sz="36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5"/>
          <p:cNvSpPr/>
          <p:nvPr/>
        </p:nvSpPr>
        <p:spPr>
          <a:xfrm>
            <a:off x="601951" y="2644641"/>
            <a:ext cx="4683727" cy="1631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Aim of the task: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⮚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have students get to know the topic.</a:t>
            </a:r>
            <a:endParaRPr sz="320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8" name="Google Shape;25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87419" y="1860193"/>
            <a:ext cx="5597614" cy="42622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6"/>
          <p:cNvSpPr txBox="1"/>
          <p:nvPr/>
        </p:nvSpPr>
        <p:spPr>
          <a:xfrm>
            <a:off x="1131588" y="1225557"/>
            <a:ext cx="10338245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Read the conversation again and choose the correct answer to each question. </a:t>
            </a:r>
            <a:endParaRPr/>
          </a:p>
        </p:txBody>
      </p:sp>
      <p:sp>
        <p:nvSpPr>
          <p:cNvPr id="265" name="Google Shape;265;p16"/>
          <p:cNvSpPr/>
          <p:nvPr/>
        </p:nvSpPr>
        <p:spPr>
          <a:xfrm>
            <a:off x="576197" y="1290971"/>
            <a:ext cx="502606" cy="502606"/>
          </a:xfrm>
          <a:prstGeom prst="roundRect">
            <a:avLst>
              <a:gd name="adj" fmla="val 16667"/>
            </a:avLst>
          </a:prstGeom>
          <a:solidFill>
            <a:srgbClr val="0FB7B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48DA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6"/>
          <p:cNvSpPr txBox="1"/>
          <p:nvPr/>
        </p:nvSpPr>
        <p:spPr>
          <a:xfrm>
            <a:off x="628982" y="1188331"/>
            <a:ext cx="397035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endParaRPr/>
          </a:p>
        </p:txBody>
      </p:sp>
      <p:pic>
        <p:nvPicPr>
          <p:cNvPr id="267" name="Google Shape;267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1083306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16"/>
          <p:cNvSpPr txBox="1"/>
          <p:nvPr/>
        </p:nvSpPr>
        <p:spPr>
          <a:xfrm>
            <a:off x="487067" y="207665"/>
            <a:ext cx="413269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PRACTICE</a:t>
            </a:r>
            <a:endParaRPr sz="36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16"/>
          <p:cNvSpPr/>
          <p:nvPr/>
        </p:nvSpPr>
        <p:spPr>
          <a:xfrm>
            <a:off x="576197" y="2412882"/>
            <a:ext cx="4642573" cy="2123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Aim of the task: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⮚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have students get specific information of the text.</a:t>
            </a:r>
            <a:endParaRPr/>
          </a:p>
        </p:txBody>
      </p:sp>
      <p:pic>
        <p:nvPicPr>
          <p:cNvPr id="270" name="Google Shape;270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28156" y="2265556"/>
            <a:ext cx="5962650" cy="335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7"/>
          <p:cNvSpPr txBox="1"/>
          <p:nvPr/>
        </p:nvSpPr>
        <p:spPr>
          <a:xfrm>
            <a:off x="1172112" y="1188331"/>
            <a:ext cx="10338245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Read the conversation again and choose the correct answer to each question. </a:t>
            </a:r>
            <a:endParaRPr/>
          </a:p>
        </p:txBody>
      </p:sp>
      <p:sp>
        <p:nvSpPr>
          <p:cNvPr id="277" name="Google Shape;277;p17"/>
          <p:cNvSpPr/>
          <p:nvPr/>
        </p:nvSpPr>
        <p:spPr>
          <a:xfrm>
            <a:off x="576198" y="1290971"/>
            <a:ext cx="502606" cy="502606"/>
          </a:xfrm>
          <a:prstGeom prst="roundRect">
            <a:avLst>
              <a:gd name="adj" fmla="val 16667"/>
            </a:avLst>
          </a:prstGeom>
          <a:solidFill>
            <a:srgbClr val="0FB7B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48DA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7"/>
          <p:cNvSpPr txBox="1"/>
          <p:nvPr/>
        </p:nvSpPr>
        <p:spPr>
          <a:xfrm>
            <a:off x="628983" y="1188331"/>
            <a:ext cx="397035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endParaRPr/>
          </a:p>
        </p:txBody>
      </p:sp>
      <p:pic>
        <p:nvPicPr>
          <p:cNvPr id="279" name="Google Shape;279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1083306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17"/>
          <p:cNvSpPr txBox="1"/>
          <p:nvPr/>
        </p:nvSpPr>
        <p:spPr>
          <a:xfrm>
            <a:off x="487067" y="207665"/>
            <a:ext cx="413269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PRACTICE</a:t>
            </a:r>
            <a:endParaRPr sz="36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17"/>
          <p:cNvSpPr/>
          <p:nvPr/>
        </p:nvSpPr>
        <p:spPr>
          <a:xfrm>
            <a:off x="731521" y="2179191"/>
            <a:ext cx="7107786" cy="2677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26649"/>
                </a:solidFill>
                <a:latin typeface="Arial"/>
                <a:ea typeface="Arial"/>
                <a:cs typeface="Arial"/>
                <a:sym typeface="Arial"/>
              </a:rPr>
              <a:t>1. 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What does Mark suggest doing tonight?</a:t>
            </a:r>
            <a:b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800">
                <a:solidFill>
                  <a:srgbClr val="00AAA5"/>
                </a:solidFill>
                <a:latin typeface="Arial"/>
                <a:ea typeface="Arial"/>
                <a:cs typeface="Arial"/>
                <a:sym typeface="Arial"/>
              </a:rPr>
              <a:t>a. 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Watching a TV show.</a:t>
            </a:r>
            <a:b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800">
                <a:solidFill>
                  <a:srgbClr val="00AAA5"/>
                </a:solidFill>
                <a:latin typeface="Arial"/>
                <a:ea typeface="Arial"/>
                <a:cs typeface="Arial"/>
                <a:sym typeface="Arial"/>
              </a:rPr>
              <a:t>b. 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Watching a film.</a:t>
            </a:r>
            <a:b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800">
                <a:solidFill>
                  <a:srgbClr val="00AAA5"/>
                </a:solidFill>
                <a:latin typeface="Arial"/>
                <a:ea typeface="Arial"/>
                <a:cs typeface="Arial"/>
                <a:sym typeface="Arial"/>
              </a:rPr>
              <a:t>c. 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Staying at home.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282" name="Google Shape;282;p17"/>
          <p:cNvSpPr/>
          <p:nvPr/>
        </p:nvSpPr>
        <p:spPr>
          <a:xfrm>
            <a:off x="731521" y="5103068"/>
            <a:ext cx="6309280" cy="1315425"/>
          </a:xfrm>
          <a:prstGeom prst="rect">
            <a:avLst/>
          </a:prstGeom>
          <a:solidFill>
            <a:srgbClr val="FFDAAB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Mark: 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Let’s go to the cinema tonight!</a:t>
            </a:r>
            <a:b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800" b="1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Hoa: 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Good idea! What shall we see?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cxnSp>
        <p:nvCxnSpPr>
          <p:cNvPr id="283" name="Google Shape;283;p17"/>
          <p:cNvCxnSpPr/>
          <p:nvPr/>
        </p:nvCxnSpPr>
        <p:spPr>
          <a:xfrm rot="10800000" flipH="1">
            <a:off x="1892830" y="5608424"/>
            <a:ext cx="4727100" cy="105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84" name="Google Shape;284;p17"/>
          <p:cNvSpPr/>
          <p:nvPr/>
        </p:nvSpPr>
        <p:spPr>
          <a:xfrm>
            <a:off x="676106" y="3502328"/>
            <a:ext cx="495900" cy="49590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5" name="Google Shape;285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65649" y="1978726"/>
            <a:ext cx="4038015" cy="43440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8"/>
          <p:cNvSpPr txBox="1"/>
          <p:nvPr/>
        </p:nvSpPr>
        <p:spPr>
          <a:xfrm>
            <a:off x="1131589" y="1188331"/>
            <a:ext cx="10338245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Read the conversation again and choose the correct answer to each question. </a:t>
            </a:r>
            <a:endParaRPr/>
          </a:p>
        </p:txBody>
      </p:sp>
      <p:sp>
        <p:nvSpPr>
          <p:cNvPr id="292" name="Google Shape;292;p18"/>
          <p:cNvSpPr/>
          <p:nvPr/>
        </p:nvSpPr>
        <p:spPr>
          <a:xfrm>
            <a:off x="576198" y="1290971"/>
            <a:ext cx="502606" cy="502606"/>
          </a:xfrm>
          <a:prstGeom prst="roundRect">
            <a:avLst>
              <a:gd name="adj" fmla="val 16667"/>
            </a:avLst>
          </a:prstGeom>
          <a:solidFill>
            <a:srgbClr val="0FB7B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48DA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18"/>
          <p:cNvSpPr txBox="1"/>
          <p:nvPr/>
        </p:nvSpPr>
        <p:spPr>
          <a:xfrm>
            <a:off x="628983" y="1188331"/>
            <a:ext cx="397035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endParaRPr/>
          </a:p>
        </p:txBody>
      </p:sp>
      <p:pic>
        <p:nvPicPr>
          <p:cNvPr id="294" name="Google Shape;294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1083306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18"/>
          <p:cNvSpPr txBox="1"/>
          <p:nvPr/>
        </p:nvSpPr>
        <p:spPr>
          <a:xfrm>
            <a:off x="487067" y="207665"/>
            <a:ext cx="413269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PRACTICE</a:t>
            </a:r>
            <a:endParaRPr sz="36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18"/>
          <p:cNvSpPr/>
          <p:nvPr/>
        </p:nvSpPr>
        <p:spPr>
          <a:xfrm>
            <a:off x="279853" y="4734482"/>
            <a:ext cx="7734609" cy="1815882"/>
          </a:xfrm>
          <a:prstGeom prst="rect">
            <a:avLst/>
          </a:prstGeom>
          <a:solidFill>
            <a:srgbClr val="FFDAAB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Hoa: 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That’s too frightening for me. Look! </a:t>
            </a:r>
            <a:r>
              <a:rPr lang="en-US" sz="28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 Old Pier 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 on at the Town Cinema. It’s a documentary.</a:t>
            </a:r>
            <a:b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Mark: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 don’t really like documentaries. They’re often boring. What about </a:t>
            </a:r>
            <a:r>
              <a:rPr lang="en-US" sz="28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Our Holiday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 </a:t>
            </a:r>
            <a:endParaRPr/>
          </a:p>
        </p:txBody>
      </p:sp>
      <p:sp>
        <p:nvSpPr>
          <p:cNvPr id="297" name="Google Shape;297;p18"/>
          <p:cNvSpPr/>
          <p:nvPr/>
        </p:nvSpPr>
        <p:spPr>
          <a:xfrm>
            <a:off x="628966" y="2845623"/>
            <a:ext cx="495900" cy="49590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8"/>
          <p:cNvSpPr/>
          <p:nvPr/>
        </p:nvSpPr>
        <p:spPr>
          <a:xfrm>
            <a:off x="628986" y="2109913"/>
            <a:ext cx="8176500" cy="26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26649"/>
                </a:solidFill>
                <a:latin typeface="Arial"/>
                <a:ea typeface="Arial"/>
                <a:cs typeface="Arial"/>
                <a:sym typeface="Arial"/>
              </a:rPr>
              <a:t>2. 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Why doesn’t Mark want to see An Old Pier?</a:t>
            </a:r>
            <a:b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800">
                <a:solidFill>
                  <a:srgbClr val="00AAA5"/>
                </a:solidFill>
                <a:latin typeface="Arial"/>
                <a:ea typeface="Arial"/>
                <a:cs typeface="Arial"/>
                <a:sym typeface="Arial"/>
              </a:rPr>
              <a:t>a. 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 doesn’t like that type of film.</a:t>
            </a:r>
            <a:b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800">
                <a:solidFill>
                  <a:srgbClr val="00AAA5"/>
                </a:solidFill>
                <a:latin typeface="Arial"/>
                <a:ea typeface="Arial"/>
                <a:cs typeface="Arial"/>
                <a:sym typeface="Arial"/>
              </a:rPr>
              <a:t>b. 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It’s not on at a convenient time.</a:t>
            </a:r>
            <a:b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800">
                <a:solidFill>
                  <a:srgbClr val="00AAA5"/>
                </a:solidFill>
                <a:latin typeface="Arial"/>
                <a:ea typeface="Arial"/>
                <a:cs typeface="Arial"/>
                <a:sym typeface="Arial"/>
              </a:rPr>
              <a:t>c. 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 saw it last week.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cxnSp>
        <p:nvCxnSpPr>
          <p:cNvPr id="299" name="Google Shape;299;p18"/>
          <p:cNvCxnSpPr/>
          <p:nvPr/>
        </p:nvCxnSpPr>
        <p:spPr>
          <a:xfrm rot="10800000" flipH="1">
            <a:off x="1347009" y="6043613"/>
            <a:ext cx="4677554" cy="12469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00" name="Google Shape;300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97854" y="2424836"/>
            <a:ext cx="3764127" cy="23067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9"/>
          <p:cNvSpPr txBox="1"/>
          <p:nvPr/>
        </p:nvSpPr>
        <p:spPr>
          <a:xfrm>
            <a:off x="1131589" y="1200526"/>
            <a:ext cx="10338245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Read the conversation again and choose the correct answer to each question. </a:t>
            </a:r>
            <a:endParaRPr/>
          </a:p>
        </p:txBody>
      </p:sp>
      <p:sp>
        <p:nvSpPr>
          <p:cNvPr id="307" name="Google Shape;307;p19"/>
          <p:cNvSpPr/>
          <p:nvPr/>
        </p:nvSpPr>
        <p:spPr>
          <a:xfrm>
            <a:off x="576198" y="1290971"/>
            <a:ext cx="502606" cy="502606"/>
          </a:xfrm>
          <a:prstGeom prst="roundRect">
            <a:avLst>
              <a:gd name="adj" fmla="val 16667"/>
            </a:avLst>
          </a:prstGeom>
          <a:solidFill>
            <a:srgbClr val="0FB7B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48DA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19"/>
          <p:cNvSpPr txBox="1"/>
          <p:nvPr/>
        </p:nvSpPr>
        <p:spPr>
          <a:xfrm>
            <a:off x="628983" y="1188331"/>
            <a:ext cx="397035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endParaRPr/>
          </a:p>
        </p:txBody>
      </p:sp>
      <p:pic>
        <p:nvPicPr>
          <p:cNvPr id="309" name="Google Shape;309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1083306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19"/>
          <p:cNvSpPr txBox="1"/>
          <p:nvPr/>
        </p:nvSpPr>
        <p:spPr>
          <a:xfrm>
            <a:off x="487067" y="207665"/>
            <a:ext cx="413269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PRACTICE</a:t>
            </a:r>
            <a:endParaRPr sz="36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19"/>
          <p:cNvSpPr/>
          <p:nvPr/>
        </p:nvSpPr>
        <p:spPr>
          <a:xfrm>
            <a:off x="628983" y="2199539"/>
            <a:ext cx="6126493" cy="3257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26649"/>
                </a:solidFill>
                <a:latin typeface="Calibri"/>
                <a:ea typeface="Calibri"/>
                <a:cs typeface="Calibri"/>
                <a:sym typeface="Calibri"/>
              </a:rPr>
              <a:t>3. </a:t>
            </a:r>
            <a:r>
              <a:rPr lang="en-US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word </a:t>
            </a:r>
            <a:r>
              <a:rPr lang="en-US" sz="2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“reviews” </a:t>
            </a:r>
            <a:r>
              <a:rPr lang="en-US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 the conversation mostly means </a:t>
            </a:r>
            <a:r>
              <a:rPr lang="en-US" sz="2800">
                <a:solidFill>
                  <a:srgbClr val="939598"/>
                </a:solidFill>
                <a:latin typeface="Calibri"/>
                <a:ea typeface="Calibri"/>
                <a:cs typeface="Calibri"/>
                <a:sym typeface="Calibri"/>
              </a:rPr>
              <a:t>______</a:t>
            </a:r>
            <a:r>
              <a:rPr lang="en-US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br>
              <a:rPr lang="en-US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>
                <a:solidFill>
                  <a:srgbClr val="00AAA5"/>
                </a:solidFill>
                <a:latin typeface="Calibri"/>
                <a:ea typeface="Calibri"/>
                <a:cs typeface="Calibri"/>
                <a:sym typeface="Calibri"/>
              </a:rPr>
              <a:t>a. </a:t>
            </a:r>
            <a:r>
              <a:rPr lang="en-US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people’s opinions about the film</a:t>
            </a:r>
            <a:br>
              <a:rPr lang="en-US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>
                <a:solidFill>
                  <a:srgbClr val="00AAA5"/>
                </a:solidFill>
                <a:latin typeface="Calibri"/>
                <a:ea typeface="Calibri"/>
                <a:cs typeface="Calibri"/>
                <a:sym typeface="Calibri"/>
              </a:rPr>
              <a:t>b. </a:t>
            </a:r>
            <a:r>
              <a:rPr lang="en-US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interesting scenes in the film</a:t>
            </a:r>
            <a:br>
              <a:rPr lang="en-US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>
                <a:solidFill>
                  <a:srgbClr val="00AAA5"/>
                </a:solidFill>
                <a:latin typeface="Calibri"/>
                <a:ea typeface="Calibri"/>
                <a:cs typeface="Calibri"/>
                <a:sym typeface="Calibri"/>
              </a:rPr>
              <a:t>c. </a:t>
            </a:r>
            <a:r>
              <a:rPr lang="en-US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what people don’t like about the film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312" name="Google Shape;312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62076" y="1896217"/>
            <a:ext cx="3678354" cy="3863818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19"/>
          <p:cNvSpPr/>
          <p:nvPr/>
        </p:nvSpPr>
        <p:spPr>
          <a:xfrm>
            <a:off x="604737" y="3550369"/>
            <a:ext cx="445500" cy="46740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0"/>
          <p:cNvSpPr txBox="1"/>
          <p:nvPr/>
        </p:nvSpPr>
        <p:spPr>
          <a:xfrm>
            <a:off x="1172112" y="1188331"/>
            <a:ext cx="10338245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Read the conversation again and choose the correct answer to each question. </a:t>
            </a:r>
            <a:endParaRPr/>
          </a:p>
        </p:txBody>
      </p:sp>
      <p:sp>
        <p:nvSpPr>
          <p:cNvPr id="320" name="Google Shape;320;p20"/>
          <p:cNvSpPr/>
          <p:nvPr/>
        </p:nvSpPr>
        <p:spPr>
          <a:xfrm>
            <a:off x="576198" y="1290971"/>
            <a:ext cx="502606" cy="502606"/>
          </a:xfrm>
          <a:prstGeom prst="roundRect">
            <a:avLst>
              <a:gd name="adj" fmla="val 16667"/>
            </a:avLst>
          </a:prstGeom>
          <a:solidFill>
            <a:srgbClr val="0FB7B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48DA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20"/>
          <p:cNvSpPr txBox="1"/>
          <p:nvPr/>
        </p:nvSpPr>
        <p:spPr>
          <a:xfrm>
            <a:off x="628983" y="1188331"/>
            <a:ext cx="397035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endParaRPr/>
          </a:p>
        </p:txBody>
      </p:sp>
      <p:pic>
        <p:nvPicPr>
          <p:cNvPr id="322" name="Google Shape;322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1083306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20"/>
          <p:cNvSpPr txBox="1"/>
          <p:nvPr/>
        </p:nvSpPr>
        <p:spPr>
          <a:xfrm>
            <a:off x="487067" y="207665"/>
            <a:ext cx="413269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PRACTICE</a:t>
            </a:r>
            <a:endParaRPr sz="36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20"/>
          <p:cNvSpPr/>
          <p:nvPr/>
        </p:nvSpPr>
        <p:spPr>
          <a:xfrm>
            <a:off x="449682" y="5201035"/>
            <a:ext cx="6530981" cy="1384995"/>
          </a:xfrm>
          <a:prstGeom prst="rect">
            <a:avLst/>
          </a:prstGeom>
          <a:solidFill>
            <a:srgbClr val="FFDAAB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Hoa: 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are the reviews like?</a:t>
            </a:r>
            <a:b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Mark: 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Well, although a few people say it’s a bit silly, most say it’s funny and interesting. </a:t>
            </a:r>
            <a:endParaRPr/>
          </a:p>
        </p:txBody>
      </p:sp>
      <p:cxnSp>
        <p:nvCxnSpPr>
          <p:cNvPr id="325" name="Google Shape;325;p20"/>
          <p:cNvCxnSpPr/>
          <p:nvPr/>
        </p:nvCxnSpPr>
        <p:spPr>
          <a:xfrm>
            <a:off x="1708150" y="6535739"/>
            <a:ext cx="4973638" cy="7936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26" name="Google Shape;326;p20"/>
          <p:cNvSpPr/>
          <p:nvPr/>
        </p:nvSpPr>
        <p:spPr>
          <a:xfrm>
            <a:off x="449682" y="4173977"/>
            <a:ext cx="496006" cy="496006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20"/>
          <p:cNvSpPr/>
          <p:nvPr/>
        </p:nvSpPr>
        <p:spPr>
          <a:xfrm>
            <a:off x="487067" y="2172449"/>
            <a:ext cx="6780900" cy="26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26649"/>
                </a:solidFill>
                <a:latin typeface="Arial"/>
                <a:ea typeface="Arial"/>
                <a:cs typeface="Arial"/>
                <a:sym typeface="Arial"/>
              </a:rPr>
              <a:t>4. 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What do people think of Our Holiday?</a:t>
            </a:r>
            <a:b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800">
                <a:solidFill>
                  <a:srgbClr val="00AAA5"/>
                </a:solidFill>
                <a:latin typeface="Arial"/>
                <a:ea typeface="Arial"/>
                <a:cs typeface="Arial"/>
                <a:sym typeface="Arial"/>
              </a:rPr>
              <a:t>a. 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Everyone likes it.</a:t>
            </a:r>
            <a:b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800">
                <a:solidFill>
                  <a:srgbClr val="00AAA5"/>
                </a:solidFill>
                <a:latin typeface="Arial"/>
                <a:ea typeface="Arial"/>
                <a:cs typeface="Arial"/>
                <a:sym typeface="Arial"/>
              </a:rPr>
              <a:t>b. 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 one likes it.</a:t>
            </a:r>
            <a:b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800">
                <a:solidFill>
                  <a:srgbClr val="00AAA5"/>
                </a:solidFill>
                <a:latin typeface="Arial"/>
                <a:ea typeface="Arial"/>
                <a:cs typeface="Arial"/>
                <a:sym typeface="Arial"/>
              </a:rPr>
              <a:t>c. 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Most people like it.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328" name="Google Shape;328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69594" y="2375945"/>
            <a:ext cx="4579862" cy="28093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1"/>
          <p:cNvSpPr txBox="1"/>
          <p:nvPr/>
        </p:nvSpPr>
        <p:spPr>
          <a:xfrm>
            <a:off x="1131589" y="1188331"/>
            <a:ext cx="10815315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Choose the correct word or phrase to complete each of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following sentences.</a:t>
            </a:r>
            <a:endParaRPr sz="2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21"/>
          <p:cNvSpPr/>
          <p:nvPr/>
        </p:nvSpPr>
        <p:spPr>
          <a:xfrm>
            <a:off x="576198" y="1290971"/>
            <a:ext cx="502606" cy="502606"/>
          </a:xfrm>
          <a:prstGeom prst="roundRect">
            <a:avLst>
              <a:gd name="adj" fmla="val 16667"/>
            </a:avLst>
          </a:prstGeom>
          <a:solidFill>
            <a:srgbClr val="0FB7B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48DA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21"/>
          <p:cNvSpPr txBox="1"/>
          <p:nvPr/>
        </p:nvSpPr>
        <p:spPr>
          <a:xfrm>
            <a:off x="628983" y="1188331"/>
            <a:ext cx="397035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3</a:t>
            </a:r>
            <a:endParaRPr/>
          </a:p>
        </p:txBody>
      </p:sp>
      <p:pic>
        <p:nvPicPr>
          <p:cNvPr id="337" name="Google Shape;337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1083306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21"/>
          <p:cNvSpPr txBox="1"/>
          <p:nvPr/>
        </p:nvSpPr>
        <p:spPr>
          <a:xfrm>
            <a:off x="487067" y="207665"/>
            <a:ext cx="413269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PRACTICE</a:t>
            </a:r>
            <a:endParaRPr sz="36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9" name="Google Shape;339;p21"/>
          <p:cNvGrpSpPr/>
          <p:nvPr/>
        </p:nvGrpSpPr>
        <p:grpSpPr>
          <a:xfrm>
            <a:off x="6304176" y="1709123"/>
            <a:ext cx="4856992" cy="5092255"/>
            <a:chOff x="1446636" y="0"/>
            <a:chExt cx="4856992" cy="5092255"/>
          </a:xfrm>
        </p:grpSpPr>
        <p:sp>
          <p:nvSpPr>
            <p:cNvPr id="340" name="Google Shape;340;p21"/>
            <p:cNvSpPr/>
            <p:nvPr/>
          </p:nvSpPr>
          <p:spPr>
            <a:xfrm>
              <a:off x="2830879" y="1642761"/>
              <a:ext cx="2088021" cy="1806223"/>
            </a:xfrm>
            <a:prstGeom prst="hexagon">
              <a:avLst>
                <a:gd name="adj" fmla="val 28570"/>
                <a:gd name="vf" fmla="val 115470"/>
              </a:avLst>
            </a:prstGeom>
            <a:gradFill>
              <a:gsLst>
                <a:gs pos="0">
                  <a:srgbClr val="AFCAE9"/>
                </a:gs>
                <a:gs pos="50000">
                  <a:srgbClr val="A0C1E4"/>
                </a:gs>
                <a:gs pos="100000">
                  <a:srgbClr val="8FB8E4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21"/>
            <p:cNvSpPr txBox="1"/>
            <p:nvPr/>
          </p:nvSpPr>
          <p:spPr>
            <a:xfrm>
              <a:off x="3176893" y="1942078"/>
              <a:ext cx="1395993" cy="12075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Types of films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" name="Google Shape;342;p21"/>
            <p:cNvSpPr/>
            <p:nvPr/>
          </p:nvSpPr>
          <p:spPr>
            <a:xfrm>
              <a:off x="4138382" y="778605"/>
              <a:ext cx="787804" cy="678797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rgbClr val="F7D5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21"/>
            <p:cNvSpPr/>
            <p:nvPr/>
          </p:nvSpPr>
          <p:spPr>
            <a:xfrm>
              <a:off x="3023216" y="0"/>
              <a:ext cx="1711118" cy="1480318"/>
            </a:xfrm>
            <a:prstGeom prst="hexagon">
              <a:avLst>
                <a:gd name="adj" fmla="val 28570"/>
                <a:gd name="vf" fmla="val 115470"/>
              </a:avLst>
            </a:prstGeom>
            <a:gradFill>
              <a:gsLst>
                <a:gs pos="0">
                  <a:srgbClr val="F7BCA2"/>
                </a:gs>
                <a:gs pos="50000">
                  <a:srgbClr val="F4B093"/>
                </a:gs>
                <a:gs pos="100000">
                  <a:srgbClr val="F7A47F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21"/>
            <p:cNvSpPr txBox="1"/>
            <p:nvPr/>
          </p:nvSpPr>
          <p:spPr>
            <a:xfrm>
              <a:off x="3306785" y="245320"/>
              <a:ext cx="1143980" cy="9896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comedy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5" name="Google Shape;345;p21"/>
            <p:cNvSpPr/>
            <p:nvPr/>
          </p:nvSpPr>
          <p:spPr>
            <a:xfrm>
              <a:off x="5057810" y="2047596"/>
              <a:ext cx="787804" cy="678797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rgbClr val="F7D5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21"/>
            <p:cNvSpPr/>
            <p:nvPr/>
          </p:nvSpPr>
          <p:spPr>
            <a:xfrm>
              <a:off x="4592510" y="910495"/>
              <a:ext cx="1711118" cy="1480318"/>
            </a:xfrm>
            <a:prstGeom prst="hexagon">
              <a:avLst>
                <a:gd name="adj" fmla="val 28570"/>
                <a:gd name="vf" fmla="val 115470"/>
              </a:avLst>
            </a:prstGeom>
            <a:gradFill>
              <a:gsLst>
                <a:gs pos="0">
                  <a:srgbClr val="D1D1D1"/>
                </a:gs>
                <a:gs pos="50000">
                  <a:srgbClr val="C7C7C7"/>
                </a:gs>
                <a:gs pos="100000">
                  <a:srgbClr val="C0C0C0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21"/>
            <p:cNvSpPr txBox="1"/>
            <p:nvPr/>
          </p:nvSpPr>
          <p:spPr>
            <a:xfrm>
              <a:off x="4876079" y="1155815"/>
              <a:ext cx="1143980" cy="9896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science fiction film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" name="Google Shape;348;p21"/>
            <p:cNvSpPr/>
            <p:nvPr/>
          </p:nvSpPr>
          <p:spPr>
            <a:xfrm>
              <a:off x="4419116" y="3480047"/>
              <a:ext cx="787804" cy="678797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rgbClr val="F7D5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21"/>
            <p:cNvSpPr/>
            <p:nvPr/>
          </p:nvSpPr>
          <p:spPr>
            <a:xfrm>
              <a:off x="4592510" y="2700423"/>
              <a:ext cx="1711118" cy="1480318"/>
            </a:xfrm>
            <a:prstGeom prst="hexagon">
              <a:avLst>
                <a:gd name="adj" fmla="val 28570"/>
                <a:gd name="vf" fmla="val 115470"/>
              </a:avLst>
            </a:prstGeom>
            <a:gradFill>
              <a:gsLst>
                <a:gs pos="0">
                  <a:srgbClr val="FFDC9B"/>
                </a:gs>
                <a:gs pos="50000">
                  <a:srgbClr val="FFD68D"/>
                </a:gs>
                <a:gs pos="100000">
                  <a:srgbClr val="FFD47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21"/>
            <p:cNvSpPr txBox="1"/>
            <p:nvPr/>
          </p:nvSpPr>
          <p:spPr>
            <a:xfrm>
              <a:off x="4876079" y="2945743"/>
              <a:ext cx="1143980" cy="9896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docu-mentary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" name="Google Shape;351;p21"/>
            <p:cNvSpPr/>
            <p:nvPr/>
          </p:nvSpPr>
          <p:spPr>
            <a:xfrm>
              <a:off x="2834764" y="3628741"/>
              <a:ext cx="787804" cy="678797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rgbClr val="F7D5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21"/>
            <p:cNvSpPr/>
            <p:nvPr/>
          </p:nvSpPr>
          <p:spPr>
            <a:xfrm>
              <a:off x="3023216" y="3611937"/>
              <a:ext cx="1711118" cy="1480318"/>
            </a:xfrm>
            <a:prstGeom prst="hexagon">
              <a:avLst>
                <a:gd name="adj" fmla="val 28570"/>
                <a:gd name="vf" fmla="val 115470"/>
              </a:avLst>
            </a:prstGeom>
            <a:gradFill>
              <a:gsLst>
                <a:gs pos="0">
                  <a:srgbClr val="A6B6DE"/>
                </a:gs>
                <a:gs pos="50000">
                  <a:srgbClr val="97AAD8"/>
                </a:gs>
                <a:gs pos="100000">
                  <a:srgbClr val="859CD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21"/>
            <p:cNvSpPr txBox="1"/>
            <p:nvPr/>
          </p:nvSpPr>
          <p:spPr>
            <a:xfrm>
              <a:off x="3306785" y="3857257"/>
              <a:ext cx="1143980" cy="9896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cartoon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" name="Google Shape;354;p21"/>
            <p:cNvSpPr/>
            <p:nvPr/>
          </p:nvSpPr>
          <p:spPr>
            <a:xfrm>
              <a:off x="1900279" y="2360260"/>
              <a:ext cx="787804" cy="678797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rgbClr val="F7D5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21"/>
            <p:cNvSpPr/>
            <p:nvPr/>
          </p:nvSpPr>
          <p:spPr>
            <a:xfrm>
              <a:off x="1446636" y="2701441"/>
              <a:ext cx="1711118" cy="1480318"/>
            </a:xfrm>
            <a:prstGeom prst="hexagon">
              <a:avLst>
                <a:gd name="adj" fmla="val 28570"/>
                <a:gd name="vf" fmla="val 115470"/>
              </a:avLst>
            </a:prstGeom>
            <a:gradFill>
              <a:gsLst>
                <a:gs pos="0">
                  <a:srgbClr val="B4D4A5"/>
                </a:gs>
                <a:gs pos="50000">
                  <a:srgbClr val="A8CD97"/>
                </a:gs>
                <a:gs pos="100000">
                  <a:srgbClr val="9BC985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21"/>
            <p:cNvSpPr txBox="1"/>
            <p:nvPr/>
          </p:nvSpPr>
          <p:spPr>
            <a:xfrm>
              <a:off x="1730205" y="2946761"/>
              <a:ext cx="1143980" cy="9896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horror film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" name="Google Shape;357;p21"/>
            <p:cNvSpPr/>
            <p:nvPr/>
          </p:nvSpPr>
          <p:spPr>
            <a:xfrm>
              <a:off x="1446636" y="908458"/>
              <a:ext cx="1711118" cy="1480318"/>
            </a:xfrm>
            <a:prstGeom prst="hexagon">
              <a:avLst>
                <a:gd name="adj" fmla="val 28570"/>
                <a:gd name="vf" fmla="val 115470"/>
              </a:avLst>
            </a:prstGeom>
            <a:gradFill>
              <a:gsLst>
                <a:gs pos="0">
                  <a:srgbClr val="F7BCA2"/>
                </a:gs>
                <a:gs pos="50000">
                  <a:srgbClr val="F4B093"/>
                </a:gs>
                <a:gs pos="100000">
                  <a:srgbClr val="F7A47F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21"/>
            <p:cNvSpPr txBox="1"/>
            <p:nvPr/>
          </p:nvSpPr>
          <p:spPr>
            <a:xfrm>
              <a:off x="1730205" y="1153778"/>
              <a:ext cx="1143980" cy="9896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fantasy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9" name="Google Shape;359;p21"/>
          <p:cNvSpPr/>
          <p:nvPr/>
        </p:nvSpPr>
        <p:spPr>
          <a:xfrm>
            <a:off x="723798" y="2540120"/>
            <a:ext cx="4372309" cy="1631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Aim of the task: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⮚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introduce more types of films.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22"/>
          <p:cNvSpPr txBox="1"/>
          <p:nvPr/>
        </p:nvSpPr>
        <p:spPr>
          <a:xfrm>
            <a:off x="1131589" y="1188331"/>
            <a:ext cx="10815315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Choose the correct word or phrase to complete each of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following sentences.</a:t>
            </a:r>
            <a:endParaRPr sz="2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22"/>
          <p:cNvSpPr/>
          <p:nvPr/>
        </p:nvSpPr>
        <p:spPr>
          <a:xfrm>
            <a:off x="576198" y="1290971"/>
            <a:ext cx="502606" cy="502606"/>
          </a:xfrm>
          <a:prstGeom prst="roundRect">
            <a:avLst>
              <a:gd name="adj" fmla="val 16667"/>
            </a:avLst>
          </a:prstGeom>
          <a:solidFill>
            <a:srgbClr val="0FB7B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48DA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22"/>
          <p:cNvSpPr txBox="1"/>
          <p:nvPr/>
        </p:nvSpPr>
        <p:spPr>
          <a:xfrm>
            <a:off x="628983" y="1188331"/>
            <a:ext cx="397035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3</a:t>
            </a:r>
            <a:endParaRPr/>
          </a:p>
        </p:txBody>
      </p:sp>
      <p:pic>
        <p:nvPicPr>
          <p:cNvPr id="368" name="Google Shape;368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1083306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22"/>
          <p:cNvSpPr txBox="1"/>
          <p:nvPr/>
        </p:nvSpPr>
        <p:spPr>
          <a:xfrm>
            <a:off x="487067" y="207665"/>
            <a:ext cx="413269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PRACTICE</a:t>
            </a:r>
            <a:endParaRPr sz="36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22"/>
          <p:cNvSpPr txBox="1"/>
          <p:nvPr/>
        </p:nvSpPr>
        <p:spPr>
          <a:xfrm>
            <a:off x="687185" y="2172393"/>
            <a:ext cx="481036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1">
                <a:solidFill>
                  <a:srgbClr val="F7941E"/>
                </a:solidFill>
                <a:latin typeface="Calibri"/>
                <a:ea typeface="Calibri"/>
                <a:cs typeface="Calibri"/>
                <a:sym typeface="Calibri"/>
              </a:rPr>
              <a:t>Game: Who is faster?</a:t>
            </a:r>
            <a:endParaRPr sz="3600" b="1" i="1">
              <a:solidFill>
                <a:srgbClr val="F7941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22"/>
          <p:cNvSpPr txBox="1"/>
          <p:nvPr/>
        </p:nvSpPr>
        <p:spPr>
          <a:xfrm>
            <a:off x="723864" y="2861415"/>
            <a:ext cx="408089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Slap the correct types of films.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22"/>
          <p:cNvSpPr/>
          <p:nvPr/>
        </p:nvSpPr>
        <p:spPr>
          <a:xfrm>
            <a:off x="4882342" y="2749718"/>
            <a:ext cx="809106" cy="685058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7941E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7941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73" name="Google Shape;373;p22"/>
          <p:cNvGrpSpPr/>
          <p:nvPr/>
        </p:nvGrpSpPr>
        <p:grpSpPr>
          <a:xfrm>
            <a:off x="6304176" y="1709123"/>
            <a:ext cx="4856992" cy="5092255"/>
            <a:chOff x="1446636" y="0"/>
            <a:chExt cx="4856992" cy="5092255"/>
          </a:xfrm>
        </p:grpSpPr>
        <p:sp>
          <p:nvSpPr>
            <p:cNvPr id="374" name="Google Shape;374;p22"/>
            <p:cNvSpPr/>
            <p:nvPr/>
          </p:nvSpPr>
          <p:spPr>
            <a:xfrm>
              <a:off x="2830879" y="1642761"/>
              <a:ext cx="2088021" cy="1806223"/>
            </a:xfrm>
            <a:prstGeom prst="hexagon">
              <a:avLst>
                <a:gd name="adj" fmla="val 28570"/>
                <a:gd name="vf" fmla="val 115470"/>
              </a:avLst>
            </a:prstGeom>
            <a:gradFill>
              <a:gsLst>
                <a:gs pos="0">
                  <a:srgbClr val="AFCAE9"/>
                </a:gs>
                <a:gs pos="50000">
                  <a:srgbClr val="A0C1E4"/>
                </a:gs>
                <a:gs pos="100000">
                  <a:srgbClr val="8FB8E4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22"/>
            <p:cNvSpPr txBox="1"/>
            <p:nvPr/>
          </p:nvSpPr>
          <p:spPr>
            <a:xfrm>
              <a:off x="3176893" y="1942078"/>
              <a:ext cx="1395993" cy="12075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Types of films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" name="Google Shape;376;p22"/>
            <p:cNvSpPr/>
            <p:nvPr/>
          </p:nvSpPr>
          <p:spPr>
            <a:xfrm>
              <a:off x="4138382" y="778605"/>
              <a:ext cx="787804" cy="678797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rgbClr val="F7D5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22"/>
            <p:cNvSpPr/>
            <p:nvPr/>
          </p:nvSpPr>
          <p:spPr>
            <a:xfrm>
              <a:off x="3023216" y="0"/>
              <a:ext cx="1711118" cy="1480318"/>
            </a:xfrm>
            <a:prstGeom prst="hexagon">
              <a:avLst>
                <a:gd name="adj" fmla="val 28570"/>
                <a:gd name="vf" fmla="val 115470"/>
              </a:avLst>
            </a:prstGeom>
            <a:gradFill>
              <a:gsLst>
                <a:gs pos="0">
                  <a:srgbClr val="F7BCA2"/>
                </a:gs>
                <a:gs pos="50000">
                  <a:srgbClr val="F4B093"/>
                </a:gs>
                <a:gs pos="100000">
                  <a:srgbClr val="F7A47F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22"/>
            <p:cNvSpPr txBox="1"/>
            <p:nvPr/>
          </p:nvSpPr>
          <p:spPr>
            <a:xfrm>
              <a:off x="3306785" y="245320"/>
              <a:ext cx="1143980" cy="9896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comedy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" name="Google Shape;379;p22"/>
            <p:cNvSpPr/>
            <p:nvPr/>
          </p:nvSpPr>
          <p:spPr>
            <a:xfrm>
              <a:off x="5057810" y="2047596"/>
              <a:ext cx="787804" cy="678797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rgbClr val="F7D5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22"/>
            <p:cNvSpPr/>
            <p:nvPr/>
          </p:nvSpPr>
          <p:spPr>
            <a:xfrm>
              <a:off x="4592510" y="910495"/>
              <a:ext cx="1711118" cy="1480318"/>
            </a:xfrm>
            <a:prstGeom prst="hexagon">
              <a:avLst>
                <a:gd name="adj" fmla="val 28570"/>
                <a:gd name="vf" fmla="val 115470"/>
              </a:avLst>
            </a:prstGeom>
            <a:gradFill>
              <a:gsLst>
                <a:gs pos="0">
                  <a:srgbClr val="D1D1D1"/>
                </a:gs>
                <a:gs pos="50000">
                  <a:srgbClr val="C7C7C7"/>
                </a:gs>
                <a:gs pos="100000">
                  <a:srgbClr val="C0C0C0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22"/>
            <p:cNvSpPr txBox="1"/>
            <p:nvPr/>
          </p:nvSpPr>
          <p:spPr>
            <a:xfrm>
              <a:off x="4876079" y="1155815"/>
              <a:ext cx="1143980" cy="9896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science fiction film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2" name="Google Shape;382;p22"/>
            <p:cNvSpPr/>
            <p:nvPr/>
          </p:nvSpPr>
          <p:spPr>
            <a:xfrm>
              <a:off x="4419116" y="3480047"/>
              <a:ext cx="787804" cy="678797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rgbClr val="F7D5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22"/>
            <p:cNvSpPr/>
            <p:nvPr/>
          </p:nvSpPr>
          <p:spPr>
            <a:xfrm>
              <a:off x="4592510" y="2700423"/>
              <a:ext cx="1711118" cy="1480318"/>
            </a:xfrm>
            <a:prstGeom prst="hexagon">
              <a:avLst>
                <a:gd name="adj" fmla="val 28570"/>
                <a:gd name="vf" fmla="val 115470"/>
              </a:avLst>
            </a:prstGeom>
            <a:gradFill>
              <a:gsLst>
                <a:gs pos="0">
                  <a:srgbClr val="FFDC9B"/>
                </a:gs>
                <a:gs pos="50000">
                  <a:srgbClr val="FFD68D"/>
                </a:gs>
                <a:gs pos="100000">
                  <a:srgbClr val="FFD47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22"/>
            <p:cNvSpPr txBox="1"/>
            <p:nvPr/>
          </p:nvSpPr>
          <p:spPr>
            <a:xfrm>
              <a:off x="4876079" y="2945743"/>
              <a:ext cx="1143980" cy="9896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docu-mentary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5" name="Google Shape;385;p22"/>
            <p:cNvSpPr/>
            <p:nvPr/>
          </p:nvSpPr>
          <p:spPr>
            <a:xfrm>
              <a:off x="2834764" y="3628741"/>
              <a:ext cx="787804" cy="678797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rgbClr val="F7D5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22"/>
            <p:cNvSpPr/>
            <p:nvPr/>
          </p:nvSpPr>
          <p:spPr>
            <a:xfrm>
              <a:off x="3023216" y="3611937"/>
              <a:ext cx="1711118" cy="1480318"/>
            </a:xfrm>
            <a:prstGeom prst="hexagon">
              <a:avLst>
                <a:gd name="adj" fmla="val 28570"/>
                <a:gd name="vf" fmla="val 115470"/>
              </a:avLst>
            </a:prstGeom>
            <a:gradFill>
              <a:gsLst>
                <a:gs pos="0">
                  <a:srgbClr val="A6B6DE"/>
                </a:gs>
                <a:gs pos="50000">
                  <a:srgbClr val="97AAD8"/>
                </a:gs>
                <a:gs pos="100000">
                  <a:srgbClr val="859CD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22"/>
            <p:cNvSpPr txBox="1"/>
            <p:nvPr/>
          </p:nvSpPr>
          <p:spPr>
            <a:xfrm>
              <a:off x="3306785" y="3857257"/>
              <a:ext cx="1143980" cy="9896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cartoon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8" name="Google Shape;388;p22"/>
            <p:cNvSpPr/>
            <p:nvPr/>
          </p:nvSpPr>
          <p:spPr>
            <a:xfrm>
              <a:off x="1900279" y="2360260"/>
              <a:ext cx="787804" cy="678797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rgbClr val="F7D5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22"/>
            <p:cNvSpPr/>
            <p:nvPr/>
          </p:nvSpPr>
          <p:spPr>
            <a:xfrm>
              <a:off x="1446636" y="2701441"/>
              <a:ext cx="1711118" cy="1480318"/>
            </a:xfrm>
            <a:prstGeom prst="hexagon">
              <a:avLst>
                <a:gd name="adj" fmla="val 28570"/>
                <a:gd name="vf" fmla="val 115470"/>
              </a:avLst>
            </a:prstGeom>
            <a:gradFill>
              <a:gsLst>
                <a:gs pos="0">
                  <a:srgbClr val="B4D4A5"/>
                </a:gs>
                <a:gs pos="50000">
                  <a:srgbClr val="A8CD97"/>
                </a:gs>
                <a:gs pos="100000">
                  <a:srgbClr val="9BC985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22"/>
            <p:cNvSpPr txBox="1"/>
            <p:nvPr/>
          </p:nvSpPr>
          <p:spPr>
            <a:xfrm>
              <a:off x="1730205" y="2946761"/>
              <a:ext cx="1143980" cy="9896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horror film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" name="Google Shape;391;p22"/>
            <p:cNvSpPr/>
            <p:nvPr/>
          </p:nvSpPr>
          <p:spPr>
            <a:xfrm>
              <a:off x="1446636" y="908458"/>
              <a:ext cx="1711118" cy="1480318"/>
            </a:xfrm>
            <a:prstGeom prst="hexagon">
              <a:avLst>
                <a:gd name="adj" fmla="val 28570"/>
                <a:gd name="vf" fmla="val 115470"/>
              </a:avLst>
            </a:prstGeom>
            <a:gradFill>
              <a:gsLst>
                <a:gs pos="0">
                  <a:srgbClr val="F7BCA2"/>
                </a:gs>
                <a:gs pos="50000">
                  <a:srgbClr val="F4B093"/>
                </a:gs>
                <a:gs pos="100000">
                  <a:srgbClr val="F7A47F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22"/>
            <p:cNvSpPr txBox="1"/>
            <p:nvPr/>
          </p:nvSpPr>
          <p:spPr>
            <a:xfrm>
              <a:off x="1730205" y="1153778"/>
              <a:ext cx="1143980" cy="9896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fantasy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3" name="Google Shape;393;p22"/>
          <p:cNvSpPr/>
          <p:nvPr/>
        </p:nvSpPr>
        <p:spPr>
          <a:xfrm>
            <a:off x="576198" y="4060593"/>
            <a:ext cx="4967584" cy="1384995"/>
          </a:xfrm>
          <a:prstGeom prst="rect">
            <a:avLst/>
          </a:prstGeom>
          <a:solidFill>
            <a:srgbClr val="FFDAAB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00A9A5"/>
                </a:solidFill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lang="en-US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film that tries to make the audience laugh is a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………………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23"/>
          <p:cNvSpPr txBox="1"/>
          <p:nvPr/>
        </p:nvSpPr>
        <p:spPr>
          <a:xfrm>
            <a:off x="1131589" y="1188331"/>
            <a:ext cx="10815315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Choose the correct word or phrase to complete each of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following sentences.</a:t>
            </a:r>
            <a:endParaRPr sz="2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p23"/>
          <p:cNvSpPr/>
          <p:nvPr/>
        </p:nvSpPr>
        <p:spPr>
          <a:xfrm>
            <a:off x="576198" y="1290971"/>
            <a:ext cx="502606" cy="502606"/>
          </a:xfrm>
          <a:prstGeom prst="roundRect">
            <a:avLst>
              <a:gd name="adj" fmla="val 16667"/>
            </a:avLst>
          </a:prstGeom>
          <a:solidFill>
            <a:srgbClr val="0FB7B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48DA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23"/>
          <p:cNvSpPr txBox="1"/>
          <p:nvPr/>
        </p:nvSpPr>
        <p:spPr>
          <a:xfrm>
            <a:off x="628983" y="1188331"/>
            <a:ext cx="397035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3</a:t>
            </a:r>
            <a:endParaRPr/>
          </a:p>
        </p:txBody>
      </p:sp>
      <p:pic>
        <p:nvPicPr>
          <p:cNvPr id="402" name="Google Shape;402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1083306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p23"/>
          <p:cNvSpPr txBox="1"/>
          <p:nvPr/>
        </p:nvSpPr>
        <p:spPr>
          <a:xfrm>
            <a:off x="487067" y="207665"/>
            <a:ext cx="413269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PRACTICE</a:t>
            </a:r>
            <a:endParaRPr sz="36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p23"/>
          <p:cNvSpPr txBox="1"/>
          <p:nvPr/>
        </p:nvSpPr>
        <p:spPr>
          <a:xfrm>
            <a:off x="687185" y="2172393"/>
            <a:ext cx="4776913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1">
                <a:solidFill>
                  <a:srgbClr val="F7941E"/>
                </a:solidFill>
                <a:latin typeface="Calibri"/>
                <a:ea typeface="Calibri"/>
                <a:cs typeface="Calibri"/>
                <a:sym typeface="Calibri"/>
              </a:rPr>
              <a:t>Game: Who is faster?</a:t>
            </a:r>
            <a:endParaRPr sz="3600" b="1" i="1">
              <a:solidFill>
                <a:srgbClr val="F7941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23"/>
          <p:cNvSpPr txBox="1"/>
          <p:nvPr/>
        </p:nvSpPr>
        <p:spPr>
          <a:xfrm>
            <a:off x="723864" y="2861415"/>
            <a:ext cx="408089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Slap the correct types of films.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23"/>
          <p:cNvSpPr/>
          <p:nvPr/>
        </p:nvSpPr>
        <p:spPr>
          <a:xfrm>
            <a:off x="4882342" y="2749718"/>
            <a:ext cx="809106" cy="685058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7941E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7941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07" name="Google Shape;407;p23"/>
          <p:cNvGrpSpPr/>
          <p:nvPr/>
        </p:nvGrpSpPr>
        <p:grpSpPr>
          <a:xfrm>
            <a:off x="6304176" y="1709123"/>
            <a:ext cx="4856992" cy="5092255"/>
            <a:chOff x="1446636" y="0"/>
            <a:chExt cx="4856992" cy="5092255"/>
          </a:xfrm>
        </p:grpSpPr>
        <p:sp>
          <p:nvSpPr>
            <p:cNvPr id="408" name="Google Shape;408;p23"/>
            <p:cNvSpPr/>
            <p:nvPr/>
          </p:nvSpPr>
          <p:spPr>
            <a:xfrm>
              <a:off x="2830879" y="1642761"/>
              <a:ext cx="2088021" cy="1806223"/>
            </a:xfrm>
            <a:prstGeom prst="hexagon">
              <a:avLst>
                <a:gd name="adj" fmla="val 28570"/>
                <a:gd name="vf" fmla="val 115470"/>
              </a:avLst>
            </a:prstGeom>
            <a:gradFill>
              <a:gsLst>
                <a:gs pos="0">
                  <a:srgbClr val="AFCAE9"/>
                </a:gs>
                <a:gs pos="50000">
                  <a:srgbClr val="A0C1E4"/>
                </a:gs>
                <a:gs pos="100000">
                  <a:srgbClr val="8FB8E4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23"/>
            <p:cNvSpPr txBox="1"/>
            <p:nvPr/>
          </p:nvSpPr>
          <p:spPr>
            <a:xfrm>
              <a:off x="3176893" y="1942078"/>
              <a:ext cx="1395993" cy="12075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Types of films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0" name="Google Shape;410;p23"/>
            <p:cNvSpPr/>
            <p:nvPr/>
          </p:nvSpPr>
          <p:spPr>
            <a:xfrm>
              <a:off x="4138382" y="778605"/>
              <a:ext cx="787804" cy="678797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rgbClr val="F7D5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23"/>
            <p:cNvSpPr/>
            <p:nvPr/>
          </p:nvSpPr>
          <p:spPr>
            <a:xfrm>
              <a:off x="3023216" y="0"/>
              <a:ext cx="1711118" cy="1480318"/>
            </a:xfrm>
            <a:prstGeom prst="hexagon">
              <a:avLst>
                <a:gd name="adj" fmla="val 28570"/>
                <a:gd name="vf" fmla="val 115470"/>
              </a:avLst>
            </a:prstGeom>
            <a:gradFill>
              <a:gsLst>
                <a:gs pos="0">
                  <a:srgbClr val="F7BCA2"/>
                </a:gs>
                <a:gs pos="50000">
                  <a:srgbClr val="F4B093"/>
                </a:gs>
                <a:gs pos="100000">
                  <a:srgbClr val="F7A47F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23"/>
            <p:cNvSpPr txBox="1"/>
            <p:nvPr/>
          </p:nvSpPr>
          <p:spPr>
            <a:xfrm>
              <a:off x="3306785" y="245320"/>
              <a:ext cx="1143980" cy="9896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comedy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3" name="Google Shape;413;p23"/>
            <p:cNvSpPr/>
            <p:nvPr/>
          </p:nvSpPr>
          <p:spPr>
            <a:xfrm>
              <a:off x="5057810" y="2047596"/>
              <a:ext cx="787804" cy="678797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rgbClr val="F7D5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23"/>
            <p:cNvSpPr/>
            <p:nvPr/>
          </p:nvSpPr>
          <p:spPr>
            <a:xfrm>
              <a:off x="4592510" y="910495"/>
              <a:ext cx="1711118" cy="1480318"/>
            </a:xfrm>
            <a:prstGeom prst="hexagon">
              <a:avLst>
                <a:gd name="adj" fmla="val 28570"/>
                <a:gd name="vf" fmla="val 115470"/>
              </a:avLst>
            </a:prstGeom>
            <a:gradFill>
              <a:gsLst>
                <a:gs pos="0">
                  <a:srgbClr val="D1D1D1"/>
                </a:gs>
                <a:gs pos="50000">
                  <a:srgbClr val="C7C7C7"/>
                </a:gs>
                <a:gs pos="100000">
                  <a:srgbClr val="C0C0C0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23"/>
            <p:cNvSpPr txBox="1"/>
            <p:nvPr/>
          </p:nvSpPr>
          <p:spPr>
            <a:xfrm>
              <a:off x="4876079" y="1155815"/>
              <a:ext cx="1143980" cy="9896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science fiction film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6" name="Google Shape;416;p23"/>
            <p:cNvSpPr/>
            <p:nvPr/>
          </p:nvSpPr>
          <p:spPr>
            <a:xfrm>
              <a:off x="4419116" y="3480047"/>
              <a:ext cx="787804" cy="678797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rgbClr val="F7D5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23"/>
            <p:cNvSpPr/>
            <p:nvPr/>
          </p:nvSpPr>
          <p:spPr>
            <a:xfrm>
              <a:off x="4592510" y="2700423"/>
              <a:ext cx="1711118" cy="1480318"/>
            </a:xfrm>
            <a:prstGeom prst="hexagon">
              <a:avLst>
                <a:gd name="adj" fmla="val 28570"/>
                <a:gd name="vf" fmla="val 115470"/>
              </a:avLst>
            </a:prstGeom>
            <a:gradFill>
              <a:gsLst>
                <a:gs pos="0">
                  <a:srgbClr val="FFDC9B"/>
                </a:gs>
                <a:gs pos="50000">
                  <a:srgbClr val="FFD68D"/>
                </a:gs>
                <a:gs pos="100000">
                  <a:srgbClr val="FFD47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23"/>
            <p:cNvSpPr txBox="1"/>
            <p:nvPr/>
          </p:nvSpPr>
          <p:spPr>
            <a:xfrm>
              <a:off x="4876079" y="2945743"/>
              <a:ext cx="1143980" cy="9896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docu-mentary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9" name="Google Shape;419;p23"/>
            <p:cNvSpPr/>
            <p:nvPr/>
          </p:nvSpPr>
          <p:spPr>
            <a:xfrm>
              <a:off x="2834764" y="3628741"/>
              <a:ext cx="787804" cy="678797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rgbClr val="F7D5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23"/>
            <p:cNvSpPr/>
            <p:nvPr/>
          </p:nvSpPr>
          <p:spPr>
            <a:xfrm>
              <a:off x="3023216" y="3611937"/>
              <a:ext cx="1711118" cy="1480318"/>
            </a:xfrm>
            <a:prstGeom prst="hexagon">
              <a:avLst>
                <a:gd name="adj" fmla="val 28570"/>
                <a:gd name="vf" fmla="val 115470"/>
              </a:avLst>
            </a:prstGeom>
            <a:gradFill>
              <a:gsLst>
                <a:gs pos="0">
                  <a:srgbClr val="A6B6DE"/>
                </a:gs>
                <a:gs pos="50000">
                  <a:srgbClr val="97AAD8"/>
                </a:gs>
                <a:gs pos="100000">
                  <a:srgbClr val="859CD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23"/>
            <p:cNvSpPr txBox="1"/>
            <p:nvPr/>
          </p:nvSpPr>
          <p:spPr>
            <a:xfrm>
              <a:off x="3306785" y="3857257"/>
              <a:ext cx="1143980" cy="9896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cartoon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2" name="Google Shape;422;p23"/>
            <p:cNvSpPr/>
            <p:nvPr/>
          </p:nvSpPr>
          <p:spPr>
            <a:xfrm>
              <a:off x="1900279" y="2360260"/>
              <a:ext cx="787804" cy="678797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rgbClr val="F7D5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23"/>
            <p:cNvSpPr/>
            <p:nvPr/>
          </p:nvSpPr>
          <p:spPr>
            <a:xfrm>
              <a:off x="1446636" y="2701441"/>
              <a:ext cx="1711118" cy="1480318"/>
            </a:xfrm>
            <a:prstGeom prst="hexagon">
              <a:avLst>
                <a:gd name="adj" fmla="val 28570"/>
                <a:gd name="vf" fmla="val 115470"/>
              </a:avLst>
            </a:prstGeom>
            <a:gradFill>
              <a:gsLst>
                <a:gs pos="0">
                  <a:srgbClr val="B4D4A5"/>
                </a:gs>
                <a:gs pos="50000">
                  <a:srgbClr val="A8CD97"/>
                </a:gs>
                <a:gs pos="100000">
                  <a:srgbClr val="9BC985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23"/>
            <p:cNvSpPr txBox="1"/>
            <p:nvPr/>
          </p:nvSpPr>
          <p:spPr>
            <a:xfrm>
              <a:off x="1730205" y="2946761"/>
              <a:ext cx="1143980" cy="9896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horror film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5" name="Google Shape;425;p23"/>
            <p:cNvSpPr/>
            <p:nvPr/>
          </p:nvSpPr>
          <p:spPr>
            <a:xfrm>
              <a:off x="1446636" y="908458"/>
              <a:ext cx="1711118" cy="1480318"/>
            </a:xfrm>
            <a:prstGeom prst="hexagon">
              <a:avLst>
                <a:gd name="adj" fmla="val 28570"/>
                <a:gd name="vf" fmla="val 115470"/>
              </a:avLst>
            </a:prstGeom>
            <a:gradFill>
              <a:gsLst>
                <a:gs pos="0">
                  <a:srgbClr val="F7BCA2"/>
                </a:gs>
                <a:gs pos="50000">
                  <a:srgbClr val="F4B093"/>
                </a:gs>
                <a:gs pos="100000">
                  <a:srgbClr val="F7A47F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23"/>
            <p:cNvSpPr txBox="1"/>
            <p:nvPr/>
          </p:nvSpPr>
          <p:spPr>
            <a:xfrm>
              <a:off x="1730205" y="1153778"/>
              <a:ext cx="1143980" cy="9896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fantasy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27" name="Google Shape;427;p23"/>
          <p:cNvSpPr/>
          <p:nvPr/>
        </p:nvSpPr>
        <p:spPr>
          <a:xfrm>
            <a:off x="487067" y="4060593"/>
            <a:ext cx="5670176" cy="1384995"/>
          </a:xfrm>
          <a:prstGeom prst="rect">
            <a:avLst/>
          </a:prstGeom>
          <a:solidFill>
            <a:srgbClr val="FFDAAB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00A9A5"/>
                </a:solidFill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film that is based only on</a:t>
            </a:r>
            <a:b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imagination, not on real facts, is a ……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24"/>
          <p:cNvSpPr txBox="1"/>
          <p:nvPr/>
        </p:nvSpPr>
        <p:spPr>
          <a:xfrm>
            <a:off x="1131589" y="1188331"/>
            <a:ext cx="10815315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Choose the correct word or phrase to complete each of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following sentences.</a:t>
            </a:r>
            <a:endParaRPr sz="2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4" name="Google Shape;434;p24"/>
          <p:cNvSpPr/>
          <p:nvPr/>
        </p:nvSpPr>
        <p:spPr>
          <a:xfrm>
            <a:off x="576198" y="1290971"/>
            <a:ext cx="502606" cy="502606"/>
          </a:xfrm>
          <a:prstGeom prst="roundRect">
            <a:avLst>
              <a:gd name="adj" fmla="val 16667"/>
            </a:avLst>
          </a:prstGeom>
          <a:solidFill>
            <a:srgbClr val="0FB7B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48DA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24"/>
          <p:cNvSpPr txBox="1"/>
          <p:nvPr/>
        </p:nvSpPr>
        <p:spPr>
          <a:xfrm>
            <a:off x="628983" y="1188331"/>
            <a:ext cx="397035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3</a:t>
            </a:r>
            <a:endParaRPr/>
          </a:p>
        </p:txBody>
      </p:sp>
      <p:pic>
        <p:nvPicPr>
          <p:cNvPr id="436" name="Google Shape;436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1083306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24"/>
          <p:cNvSpPr txBox="1"/>
          <p:nvPr/>
        </p:nvSpPr>
        <p:spPr>
          <a:xfrm>
            <a:off x="487067" y="207665"/>
            <a:ext cx="413269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PRACTICE</a:t>
            </a:r>
            <a:endParaRPr sz="36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Google Shape;438;p24"/>
          <p:cNvSpPr txBox="1"/>
          <p:nvPr/>
        </p:nvSpPr>
        <p:spPr>
          <a:xfrm>
            <a:off x="687185" y="2172393"/>
            <a:ext cx="4776913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1">
                <a:solidFill>
                  <a:srgbClr val="F7941E"/>
                </a:solidFill>
                <a:latin typeface="Calibri"/>
                <a:ea typeface="Calibri"/>
                <a:cs typeface="Calibri"/>
                <a:sym typeface="Calibri"/>
              </a:rPr>
              <a:t>Game: Who is faster?</a:t>
            </a:r>
            <a:endParaRPr sz="3600" b="1" i="1">
              <a:solidFill>
                <a:srgbClr val="F7941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24"/>
          <p:cNvSpPr txBox="1"/>
          <p:nvPr/>
        </p:nvSpPr>
        <p:spPr>
          <a:xfrm>
            <a:off x="723864" y="2861415"/>
            <a:ext cx="408089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Slap the correct types of films.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24"/>
          <p:cNvSpPr/>
          <p:nvPr/>
        </p:nvSpPr>
        <p:spPr>
          <a:xfrm>
            <a:off x="4882342" y="2749718"/>
            <a:ext cx="809106" cy="685058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7941E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7941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41" name="Google Shape;441;p24"/>
          <p:cNvGrpSpPr/>
          <p:nvPr/>
        </p:nvGrpSpPr>
        <p:grpSpPr>
          <a:xfrm>
            <a:off x="6304176" y="1709123"/>
            <a:ext cx="4856992" cy="5092255"/>
            <a:chOff x="1446636" y="0"/>
            <a:chExt cx="4856992" cy="5092255"/>
          </a:xfrm>
        </p:grpSpPr>
        <p:sp>
          <p:nvSpPr>
            <p:cNvPr id="442" name="Google Shape;442;p24"/>
            <p:cNvSpPr/>
            <p:nvPr/>
          </p:nvSpPr>
          <p:spPr>
            <a:xfrm>
              <a:off x="2830879" y="1642761"/>
              <a:ext cx="2088021" cy="1806223"/>
            </a:xfrm>
            <a:prstGeom prst="hexagon">
              <a:avLst>
                <a:gd name="adj" fmla="val 28570"/>
                <a:gd name="vf" fmla="val 115470"/>
              </a:avLst>
            </a:prstGeom>
            <a:gradFill>
              <a:gsLst>
                <a:gs pos="0">
                  <a:srgbClr val="AFCAE9"/>
                </a:gs>
                <a:gs pos="50000">
                  <a:srgbClr val="A0C1E4"/>
                </a:gs>
                <a:gs pos="100000">
                  <a:srgbClr val="8FB8E4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24"/>
            <p:cNvSpPr txBox="1"/>
            <p:nvPr/>
          </p:nvSpPr>
          <p:spPr>
            <a:xfrm>
              <a:off x="3176893" y="1942078"/>
              <a:ext cx="1395993" cy="12075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Types of films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4" name="Google Shape;444;p24"/>
            <p:cNvSpPr/>
            <p:nvPr/>
          </p:nvSpPr>
          <p:spPr>
            <a:xfrm>
              <a:off x="4138382" y="778605"/>
              <a:ext cx="787804" cy="678797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rgbClr val="F7D5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24"/>
            <p:cNvSpPr/>
            <p:nvPr/>
          </p:nvSpPr>
          <p:spPr>
            <a:xfrm>
              <a:off x="3023216" y="0"/>
              <a:ext cx="1711118" cy="1480318"/>
            </a:xfrm>
            <a:prstGeom prst="hexagon">
              <a:avLst>
                <a:gd name="adj" fmla="val 28570"/>
                <a:gd name="vf" fmla="val 115470"/>
              </a:avLst>
            </a:prstGeom>
            <a:gradFill>
              <a:gsLst>
                <a:gs pos="0">
                  <a:srgbClr val="F7BCA2"/>
                </a:gs>
                <a:gs pos="50000">
                  <a:srgbClr val="F4B093"/>
                </a:gs>
                <a:gs pos="100000">
                  <a:srgbClr val="F7A47F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24"/>
            <p:cNvSpPr txBox="1"/>
            <p:nvPr/>
          </p:nvSpPr>
          <p:spPr>
            <a:xfrm>
              <a:off x="3306785" y="245320"/>
              <a:ext cx="1143980" cy="9896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comedy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7" name="Google Shape;447;p24"/>
            <p:cNvSpPr/>
            <p:nvPr/>
          </p:nvSpPr>
          <p:spPr>
            <a:xfrm>
              <a:off x="5057810" y="2047596"/>
              <a:ext cx="787804" cy="678797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rgbClr val="F7D5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24"/>
            <p:cNvSpPr/>
            <p:nvPr/>
          </p:nvSpPr>
          <p:spPr>
            <a:xfrm>
              <a:off x="4592510" y="910495"/>
              <a:ext cx="1711118" cy="1480318"/>
            </a:xfrm>
            <a:prstGeom prst="hexagon">
              <a:avLst>
                <a:gd name="adj" fmla="val 28570"/>
                <a:gd name="vf" fmla="val 115470"/>
              </a:avLst>
            </a:prstGeom>
            <a:gradFill>
              <a:gsLst>
                <a:gs pos="0">
                  <a:srgbClr val="D1D1D1"/>
                </a:gs>
                <a:gs pos="50000">
                  <a:srgbClr val="C7C7C7"/>
                </a:gs>
                <a:gs pos="100000">
                  <a:srgbClr val="C0C0C0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24"/>
            <p:cNvSpPr txBox="1"/>
            <p:nvPr/>
          </p:nvSpPr>
          <p:spPr>
            <a:xfrm>
              <a:off x="4876079" y="1155815"/>
              <a:ext cx="1143980" cy="9896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science fiction film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0" name="Google Shape;450;p24"/>
            <p:cNvSpPr/>
            <p:nvPr/>
          </p:nvSpPr>
          <p:spPr>
            <a:xfrm>
              <a:off x="4419116" y="3480047"/>
              <a:ext cx="787804" cy="678797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rgbClr val="F7D5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24"/>
            <p:cNvSpPr/>
            <p:nvPr/>
          </p:nvSpPr>
          <p:spPr>
            <a:xfrm>
              <a:off x="4592510" y="2700423"/>
              <a:ext cx="1711118" cy="1480318"/>
            </a:xfrm>
            <a:prstGeom prst="hexagon">
              <a:avLst>
                <a:gd name="adj" fmla="val 28570"/>
                <a:gd name="vf" fmla="val 115470"/>
              </a:avLst>
            </a:prstGeom>
            <a:gradFill>
              <a:gsLst>
                <a:gs pos="0">
                  <a:srgbClr val="FFDC9B"/>
                </a:gs>
                <a:gs pos="50000">
                  <a:srgbClr val="FFD68D"/>
                </a:gs>
                <a:gs pos="100000">
                  <a:srgbClr val="FFD47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24"/>
            <p:cNvSpPr txBox="1"/>
            <p:nvPr/>
          </p:nvSpPr>
          <p:spPr>
            <a:xfrm>
              <a:off x="4876079" y="2945743"/>
              <a:ext cx="1143980" cy="9896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docu-mentary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3" name="Google Shape;453;p24"/>
            <p:cNvSpPr/>
            <p:nvPr/>
          </p:nvSpPr>
          <p:spPr>
            <a:xfrm>
              <a:off x="2834764" y="3628741"/>
              <a:ext cx="787804" cy="678797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rgbClr val="F7D5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24"/>
            <p:cNvSpPr/>
            <p:nvPr/>
          </p:nvSpPr>
          <p:spPr>
            <a:xfrm>
              <a:off x="3023216" y="3611937"/>
              <a:ext cx="1711118" cy="1480318"/>
            </a:xfrm>
            <a:prstGeom prst="hexagon">
              <a:avLst>
                <a:gd name="adj" fmla="val 28570"/>
                <a:gd name="vf" fmla="val 115470"/>
              </a:avLst>
            </a:prstGeom>
            <a:gradFill>
              <a:gsLst>
                <a:gs pos="0">
                  <a:srgbClr val="A6B6DE"/>
                </a:gs>
                <a:gs pos="50000">
                  <a:srgbClr val="97AAD8"/>
                </a:gs>
                <a:gs pos="100000">
                  <a:srgbClr val="859CD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24"/>
            <p:cNvSpPr txBox="1"/>
            <p:nvPr/>
          </p:nvSpPr>
          <p:spPr>
            <a:xfrm>
              <a:off x="3306785" y="3857257"/>
              <a:ext cx="1143980" cy="9896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cartoon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6" name="Google Shape;456;p24"/>
            <p:cNvSpPr/>
            <p:nvPr/>
          </p:nvSpPr>
          <p:spPr>
            <a:xfrm>
              <a:off x="1900279" y="2360260"/>
              <a:ext cx="787804" cy="678797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rgbClr val="F7D5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24"/>
            <p:cNvSpPr/>
            <p:nvPr/>
          </p:nvSpPr>
          <p:spPr>
            <a:xfrm>
              <a:off x="1446636" y="2701441"/>
              <a:ext cx="1711118" cy="1480318"/>
            </a:xfrm>
            <a:prstGeom prst="hexagon">
              <a:avLst>
                <a:gd name="adj" fmla="val 28570"/>
                <a:gd name="vf" fmla="val 115470"/>
              </a:avLst>
            </a:prstGeom>
            <a:gradFill>
              <a:gsLst>
                <a:gs pos="0">
                  <a:srgbClr val="B4D4A5"/>
                </a:gs>
                <a:gs pos="50000">
                  <a:srgbClr val="A8CD97"/>
                </a:gs>
                <a:gs pos="100000">
                  <a:srgbClr val="9BC985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24"/>
            <p:cNvSpPr txBox="1"/>
            <p:nvPr/>
          </p:nvSpPr>
          <p:spPr>
            <a:xfrm>
              <a:off x="1730205" y="2946761"/>
              <a:ext cx="1143980" cy="9896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horror film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9" name="Google Shape;459;p24"/>
            <p:cNvSpPr/>
            <p:nvPr/>
          </p:nvSpPr>
          <p:spPr>
            <a:xfrm>
              <a:off x="1446636" y="908458"/>
              <a:ext cx="1711118" cy="1480318"/>
            </a:xfrm>
            <a:prstGeom prst="hexagon">
              <a:avLst>
                <a:gd name="adj" fmla="val 28570"/>
                <a:gd name="vf" fmla="val 115470"/>
              </a:avLst>
            </a:prstGeom>
            <a:gradFill>
              <a:gsLst>
                <a:gs pos="0">
                  <a:srgbClr val="F7BCA2"/>
                </a:gs>
                <a:gs pos="50000">
                  <a:srgbClr val="F4B093"/>
                </a:gs>
                <a:gs pos="100000">
                  <a:srgbClr val="F7A47F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24"/>
            <p:cNvSpPr txBox="1"/>
            <p:nvPr/>
          </p:nvSpPr>
          <p:spPr>
            <a:xfrm>
              <a:off x="1730205" y="1153778"/>
              <a:ext cx="1143980" cy="9896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fantasy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1" name="Google Shape;461;p24"/>
          <p:cNvSpPr/>
          <p:nvPr/>
        </p:nvSpPr>
        <p:spPr>
          <a:xfrm>
            <a:off x="576198" y="4012101"/>
            <a:ext cx="5161547" cy="1318181"/>
          </a:xfrm>
          <a:prstGeom prst="rect">
            <a:avLst/>
          </a:prstGeom>
          <a:solidFill>
            <a:srgbClr val="FFDAAB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00A9A5"/>
                </a:solidFill>
                <a:latin typeface="Calibri"/>
                <a:ea typeface="Calibri"/>
                <a:cs typeface="Calibri"/>
                <a:sym typeface="Calibri"/>
              </a:rPr>
              <a:t>3. 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film that shows real life events or stories is a ……………..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25"/>
          <p:cNvSpPr txBox="1"/>
          <p:nvPr/>
        </p:nvSpPr>
        <p:spPr>
          <a:xfrm>
            <a:off x="1131589" y="1196940"/>
            <a:ext cx="10815315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Choose the correct word or phrase to complete each of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following sentences.</a:t>
            </a:r>
            <a:endParaRPr sz="2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p25"/>
          <p:cNvSpPr/>
          <p:nvPr/>
        </p:nvSpPr>
        <p:spPr>
          <a:xfrm>
            <a:off x="576198" y="1290971"/>
            <a:ext cx="502606" cy="502606"/>
          </a:xfrm>
          <a:prstGeom prst="roundRect">
            <a:avLst>
              <a:gd name="adj" fmla="val 16667"/>
            </a:avLst>
          </a:prstGeom>
          <a:solidFill>
            <a:srgbClr val="0FB7B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48DA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9" name="Google Shape;469;p25"/>
          <p:cNvSpPr txBox="1"/>
          <p:nvPr/>
        </p:nvSpPr>
        <p:spPr>
          <a:xfrm>
            <a:off x="628983" y="1188331"/>
            <a:ext cx="397035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3</a:t>
            </a:r>
            <a:endParaRPr/>
          </a:p>
        </p:txBody>
      </p:sp>
      <p:pic>
        <p:nvPicPr>
          <p:cNvPr id="470" name="Google Shape;470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1083306"/>
          </a:xfrm>
          <a:prstGeom prst="rect">
            <a:avLst/>
          </a:prstGeom>
          <a:noFill/>
          <a:ln>
            <a:noFill/>
          </a:ln>
        </p:spPr>
      </p:pic>
      <p:sp>
        <p:nvSpPr>
          <p:cNvPr id="471" name="Google Shape;471;p25"/>
          <p:cNvSpPr txBox="1"/>
          <p:nvPr/>
        </p:nvSpPr>
        <p:spPr>
          <a:xfrm>
            <a:off x="487067" y="207665"/>
            <a:ext cx="413269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PRACTICE</a:t>
            </a:r>
            <a:endParaRPr sz="36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2" name="Google Shape;472;p25"/>
          <p:cNvSpPr txBox="1"/>
          <p:nvPr/>
        </p:nvSpPr>
        <p:spPr>
          <a:xfrm>
            <a:off x="687185" y="2172393"/>
            <a:ext cx="474345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1">
                <a:solidFill>
                  <a:srgbClr val="F7941E"/>
                </a:solidFill>
                <a:latin typeface="Calibri"/>
                <a:ea typeface="Calibri"/>
                <a:cs typeface="Calibri"/>
                <a:sym typeface="Calibri"/>
              </a:rPr>
              <a:t>Game: Who is faster?</a:t>
            </a:r>
            <a:endParaRPr sz="3600" b="1" i="1">
              <a:solidFill>
                <a:srgbClr val="F7941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p25"/>
          <p:cNvSpPr txBox="1"/>
          <p:nvPr/>
        </p:nvSpPr>
        <p:spPr>
          <a:xfrm>
            <a:off x="723864" y="2861415"/>
            <a:ext cx="408089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Slap the correct types of films.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4" name="Google Shape;474;p25"/>
          <p:cNvSpPr/>
          <p:nvPr/>
        </p:nvSpPr>
        <p:spPr>
          <a:xfrm>
            <a:off x="4882342" y="2749718"/>
            <a:ext cx="809106" cy="685058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7941E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7941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75" name="Google Shape;475;p25"/>
          <p:cNvGrpSpPr/>
          <p:nvPr/>
        </p:nvGrpSpPr>
        <p:grpSpPr>
          <a:xfrm>
            <a:off x="6304176" y="1709123"/>
            <a:ext cx="4856992" cy="5092255"/>
            <a:chOff x="1446636" y="0"/>
            <a:chExt cx="4856992" cy="5092255"/>
          </a:xfrm>
        </p:grpSpPr>
        <p:sp>
          <p:nvSpPr>
            <p:cNvPr id="476" name="Google Shape;476;p25"/>
            <p:cNvSpPr/>
            <p:nvPr/>
          </p:nvSpPr>
          <p:spPr>
            <a:xfrm>
              <a:off x="2830879" y="1642761"/>
              <a:ext cx="2088021" cy="1806223"/>
            </a:xfrm>
            <a:prstGeom prst="hexagon">
              <a:avLst>
                <a:gd name="adj" fmla="val 28570"/>
                <a:gd name="vf" fmla="val 115470"/>
              </a:avLst>
            </a:prstGeom>
            <a:gradFill>
              <a:gsLst>
                <a:gs pos="0">
                  <a:srgbClr val="AFCAE9"/>
                </a:gs>
                <a:gs pos="50000">
                  <a:srgbClr val="A0C1E4"/>
                </a:gs>
                <a:gs pos="100000">
                  <a:srgbClr val="8FB8E4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25"/>
            <p:cNvSpPr txBox="1"/>
            <p:nvPr/>
          </p:nvSpPr>
          <p:spPr>
            <a:xfrm>
              <a:off x="3176893" y="1942078"/>
              <a:ext cx="1395993" cy="12075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Types of films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8" name="Google Shape;478;p25"/>
            <p:cNvSpPr/>
            <p:nvPr/>
          </p:nvSpPr>
          <p:spPr>
            <a:xfrm>
              <a:off x="4138382" y="778605"/>
              <a:ext cx="787804" cy="678797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rgbClr val="F7D5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25"/>
            <p:cNvSpPr/>
            <p:nvPr/>
          </p:nvSpPr>
          <p:spPr>
            <a:xfrm>
              <a:off x="3023216" y="0"/>
              <a:ext cx="1711118" cy="1480318"/>
            </a:xfrm>
            <a:prstGeom prst="hexagon">
              <a:avLst>
                <a:gd name="adj" fmla="val 28570"/>
                <a:gd name="vf" fmla="val 115470"/>
              </a:avLst>
            </a:prstGeom>
            <a:gradFill>
              <a:gsLst>
                <a:gs pos="0">
                  <a:srgbClr val="F7BCA2"/>
                </a:gs>
                <a:gs pos="50000">
                  <a:srgbClr val="F4B093"/>
                </a:gs>
                <a:gs pos="100000">
                  <a:srgbClr val="F7A47F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25"/>
            <p:cNvSpPr txBox="1"/>
            <p:nvPr/>
          </p:nvSpPr>
          <p:spPr>
            <a:xfrm>
              <a:off x="3306785" y="245320"/>
              <a:ext cx="1143980" cy="9896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comedy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1" name="Google Shape;481;p25"/>
            <p:cNvSpPr/>
            <p:nvPr/>
          </p:nvSpPr>
          <p:spPr>
            <a:xfrm>
              <a:off x="5057810" y="2047596"/>
              <a:ext cx="787804" cy="678797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rgbClr val="F7D5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25"/>
            <p:cNvSpPr/>
            <p:nvPr/>
          </p:nvSpPr>
          <p:spPr>
            <a:xfrm>
              <a:off x="4592510" y="910495"/>
              <a:ext cx="1711118" cy="1480318"/>
            </a:xfrm>
            <a:prstGeom prst="hexagon">
              <a:avLst>
                <a:gd name="adj" fmla="val 28570"/>
                <a:gd name="vf" fmla="val 115470"/>
              </a:avLst>
            </a:prstGeom>
            <a:gradFill>
              <a:gsLst>
                <a:gs pos="0">
                  <a:srgbClr val="D1D1D1"/>
                </a:gs>
                <a:gs pos="50000">
                  <a:srgbClr val="C7C7C7"/>
                </a:gs>
                <a:gs pos="100000">
                  <a:srgbClr val="C0C0C0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25"/>
            <p:cNvSpPr txBox="1"/>
            <p:nvPr/>
          </p:nvSpPr>
          <p:spPr>
            <a:xfrm>
              <a:off x="4876079" y="1155815"/>
              <a:ext cx="1143980" cy="9896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science fiction film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4" name="Google Shape;484;p25"/>
            <p:cNvSpPr/>
            <p:nvPr/>
          </p:nvSpPr>
          <p:spPr>
            <a:xfrm>
              <a:off x="4419116" y="3480047"/>
              <a:ext cx="787804" cy="678797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rgbClr val="F7D5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25"/>
            <p:cNvSpPr/>
            <p:nvPr/>
          </p:nvSpPr>
          <p:spPr>
            <a:xfrm>
              <a:off x="4592510" y="2700423"/>
              <a:ext cx="1711118" cy="1480318"/>
            </a:xfrm>
            <a:prstGeom prst="hexagon">
              <a:avLst>
                <a:gd name="adj" fmla="val 28570"/>
                <a:gd name="vf" fmla="val 115470"/>
              </a:avLst>
            </a:prstGeom>
            <a:gradFill>
              <a:gsLst>
                <a:gs pos="0">
                  <a:srgbClr val="FFDC9B"/>
                </a:gs>
                <a:gs pos="50000">
                  <a:srgbClr val="FFD68D"/>
                </a:gs>
                <a:gs pos="100000">
                  <a:srgbClr val="FFD47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25"/>
            <p:cNvSpPr txBox="1"/>
            <p:nvPr/>
          </p:nvSpPr>
          <p:spPr>
            <a:xfrm>
              <a:off x="4876079" y="2945743"/>
              <a:ext cx="1143980" cy="9896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docu-mentary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7" name="Google Shape;487;p25"/>
            <p:cNvSpPr/>
            <p:nvPr/>
          </p:nvSpPr>
          <p:spPr>
            <a:xfrm>
              <a:off x="2834764" y="3628741"/>
              <a:ext cx="787804" cy="678797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rgbClr val="F7D5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25"/>
            <p:cNvSpPr/>
            <p:nvPr/>
          </p:nvSpPr>
          <p:spPr>
            <a:xfrm>
              <a:off x="3023216" y="3611937"/>
              <a:ext cx="1711118" cy="1480318"/>
            </a:xfrm>
            <a:prstGeom prst="hexagon">
              <a:avLst>
                <a:gd name="adj" fmla="val 28570"/>
                <a:gd name="vf" fmla="val 115470"/>
              </a:avLst>
            </a:prstGeom>
            <a:gradFill>
              <a:gsLst>
                <a:gs pos="0">
                  <a:srgbClr val="A6B6DE"/>
                </a:gs>
                <a:gs pos="50000">
                  <a:srgbClr val="97AAD8"/>
                </a:gs>
                <a:gs pos="100000">
                  <a:srgbClr val="859CD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25"/>
            <p:cNvSpPr txBox="1"/>
            <p:nvPr/>
          </p:nvSpPr>
          <p:spPr>
            <a:xfrm>
              <a:off x="3306785" y="3857257"/>
              <a:ext cx="1143980" cy="9896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cartoon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0" name="Google Shape;490;p25"/>
            <p:cNvSpPr/>
            <p:nvPr/>
          </p:nvSpPr>
          <p:spPr>
            <a:xfrm>
              <a:off x="1900279" y="2360260"/>
              <a:ext cx="787804" cy="678797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rgbClr val="F7D5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25"/>
            <p:cNvSpPr/>
            <p:nvPr/>
          </p:nvSpPr>
          <p:spPr>
            <a:xfrm>
              <a:off x="1446636" y="2701441"/>
              <a:ext cx="1711118" cy="1480318"/>
            </a:xfrm>
            <a:prstGeom prst="hexagon">
              <a:avLst>
                <a:gd name="adj" fmla="val 28570"/>
                <a:gd name="vf" fmla="val 115470"/>
              </a:avLst>
            </a:prstGeom>
            <a:gradFill>
              <a:gsLst>
                <a:gs pos="0">
                  <a:srgbClr val="B4D4A5"/>
                </a:gs>
                <a:gs pos="50000">
                  <a:srgbClr val="A8CD97"/>
                </a:gs>
                <a:gs pos="100000">
                  <a:srgbClr val="9BC985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25"/>
            <p:cNvSpPr txBox="1"/>
            <p:nvPr/>
          </p:nvSpPr>
          <p:spPr>
            <a:xfrm>
              <a:off x="1730205" y="2946761"/>
              <a:ext cx="1143980" cy="9896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horror film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3" name="Google Shape;493;p25"/>
            <p:cNvSpPr/>
            <p:nvPr/>
          </p:nvSpPr>
          <p:spPr>
            <a:xfrm>
              <a:off x="1446636" y="908458"/>
              <a:ext cx="1711118" cy="1480318"/>
            </a:xfrm>
            <a:prstGeom prst="hexagon">
              <a:avLst>
                <a:gd name="adj" fmla="val 28570"/>
                <a:gd name="vf" fmla="val 115470"/>
              </a:avLst>
            </a:prstGeom>
            <a:gradFill>
              <a:gsLst>
                <a:gs pos="0">
                  <a:srgbClr val="F7BCA2"/>
                </a:gs>
                <a:gs pos="50000">
                  <a:srgbClr val="F4B093"/>
                </a:gs>
                <a:gs pos="100000">
                  <a:srgbClr val="F7A47F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25"/>
            <p:cNvSpPr txBox="1"/>
            <p:nvPr/>
          </p:nvSpPr>
          <p:spPr>
            <a:xfrm>
              <a:off x="1730205" y="1153778"/>
              <a:ext cx="1143980" cy="9896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fantasy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95" name="Google Shape;495;p25"/>
          <p:cNvSpPr/>
          <p:nvPr/>
        </p:nvSpPr>
        <p:spPr>
          <a:xfrm>
            <a:off x="576198" y="4060593"/>
            <a:ext cx="5161547" cy="1318181"/>
          </a:xfrm>
          <a:prstGeom prst="rect">
            <a:avLst/>
          </a:prstGeom>
          <a:solidFill>
            <a:srgbClr val="FFDAAB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00A9A5"/>
                </a:solidFill>
                <a:latin typeface="Calibri"/>
                <a:ea typeface="Calibri"/>
                <a:cs typeface="Calibri"/>
                <a:sym typeface="Calibri"/>
              </a:rPr>
              <a:t>4. 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film that is set in the future, often about science, is a …………..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26"/>
          <p:cNvSpPr txBox="1"/>
          <p:nvPr/>
        </p:nvSpPr>
        <p:spPr>
          <a:xfrm>
            <a:off x="1131589" y="1188331"/>
            <a:ext cx="10815315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Choose the correct word or phrase to complete each of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following sentences.</a:t>
            </a:r>
            <a:endParaRPr sz="2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2" name="Google Shape;502;p26"/>
          <p:cNvSpPr/>
          <p:nvPr/>
        </p:nvSpPr>
        <p:spPr>
          <a:xfrm>
            <a:off x="576198" y="1290971"/>
            <a:ext cx="502606" cy="502606"/>
          </a:xfrm>
          <a:prstGeom prst="roundRect">
            <a:avLst>
              <a:gd name="adj" fmla="val 16667"/>
            </a:avLst>
          </a:prstGeom>
          <a:solidFill>
            <a:srgbClr val="0FB7B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48DA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" name="Google Shape;503;p26"/>
          <p:cNvSpPr txBox="1"/>
          <p:nvPr/>
        </p:nvSpPr>
        <p:spPr>
          <a:xfrm>
            <a:off x="628983" y="1188331"/>
            <a:ext cx="397035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3</a:t>
            </a:r>
            <a:endParaRPr/>
          </a:p>
        </p:txBody>
      </p:sp>
      <p:pic>
        <p:nvPicPr>
          <p:cNvPr id="504" name="Google Shape;504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1083306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p26"/>
          <p:cNvSpPr txBox="1"/>
          <p:nvPr/>
        </p:nvSpPr>
        <p:spPr>
          <a:xfrm>
            <a:off x="487067" y="207665"/>
            <a:ext cx="413269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PRACTICE</a:t>
            </a:r>
            <a:endParaRPr sz="36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6" name="Google Shape;506;p26"/>
          <p:cNvSpPr txBox="1"/>
          <p:nvPr/>
        </p:nvSpPr>
        <p:spPr>
          <a:xfrm>
            <a:off x="687185" y="2172393"/>
            <a:ext cx="462079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1">
                <a:solidFill>
                  <a:srgbClr val="F7941E"/>
                </a:solidFill>
                <a:latin typeface="Calibri"/>
                <a:ea typeface="Calibri"/>
                <a:cs typeface="Calibri"/>
                <a:sym typeface="Calibri"/>
              </a:rPr>
              <a:t>Game: Who is faster?</a:t>
            </a:r>
            <a:endParaRPr sz="3600" b="1" i="1">
              <a:solidFill>
                <a:srgbClr val="F7941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7" name="Google Shape;507;p26"/>
          <p:cNvSpPr txBox="1"/>
          <p:nvPr/>
        </p:nvSpPr>
        <p:spPr>
          <a:xfrm>
            <a:off x="723864" y="2861415"/>
            <a:ext cx="408089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Slap the correct types of films.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8" name="Google Shape;508;p26"/>
          <p:cNvSpPr/>
          <p:nvPr/>
        </p:nvSpPr>
        <p:spPr>
          <a:xfrm>
            <a:off x="4882342" y="2749718"/>
            <a:ext cx="809106" cy="685058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7941E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7941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09" name="Google Shape;509;p26"/>
          <p:cNvGrpSpPr/>
          <p:nvPr/>
        </p:nvGrpSpPr>
        <p:grpSpPr>
          <a:xfrm>
            <a:off x="6304176" y="1709123"/>
            <a:ext cx="4856992" cy="5092255"/>
            <a:chOff x="1446636" y="0"/>
            <a:chExt cx="4856992" cy="5092255"/>
          </a:xfrm>
        </p:grpSpPr>
        <p:sp>
          <p:nvSpPr>
            <p:cNvPr id="510" name="Google Shape;510;p26"/>
            <p:cNvSpPr/>
            <p:nvPr/>
          </p:nvSpPr>
          <p:spPr>
            <a:xfrm>
              <a:off x="2830879" y="1642761"/>
              <a:ext cx="2088021" cy="1806223"/>
            </a:xfrm>
            <a:prstGeom prst="hexagon">
              <a:avLst>
                <a:gd name="adj" fmla="val 28570"/>
                <a:gd name="vf" fmla="val 115470"/>
              </a:avLst>
            </a:prstGeom>
            <a:gradFill>
              <a:gsLst>
                <a:gs pos="0">
                  <a:srgbClr val="AFCAE9"/>
                </a:gs>
                <a:gs pos="50000">
                  <a:srgbClr val="A0C1E4"/>
                </a:gs>
                <a:gs pos="100000">
                  <a:srgbClr val="8FB8E4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26"/>
            <p:cNvSpPr txBox="1"/>
            <p:nvPr/>
          </p:nvSpPr>
          <p:spPr>
            <a:xfrm>
              <a:off x="3176893" y="1942078"/>
              <a:ext cx="1395993" cy="12075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Types of films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2" name="Google Shape;512;p26"/>
            <p:cNvSpPr/>
            <p:nvPr/>
          </p:nvSpPr>
          <p:spPr>
            <a:xfrm>
              <a:off x="4138382" y="778605"/>
              <a:ext cx="787804" cy="678797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rgbClr val="F7D5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26"/>
            <p:cNvSpPr/>
            <p:nvPr/>
          </p:nvSpPr>
          <p:spPr>
            <a:xfrm>
              <a:off x="3023216" y="0"/>
              <a:ext cx="1711118" cy="1480318"/>
            </a:xfrm>
            <a:prstGeom prst="hexagon">
              <a:avLst>
                <a:gd name="adj" fmla="val 28570"/>
                <a:gd name="vf" fmla="val 115470"/>
              </a:avLst>
            </a:prstGeom>
            <a:gradFill>
              <a:gsLst>
                <a:gs pos="0">
                  <a:srgbClr val="F7BCA2"/>
                </a:gs>
                <a:gs pos="50000">
                  <a:srgbClr val="F4B093"/>
                </a:gs>
                <a:gs pos="100000">
                  <a:srgbClr val="F7A47F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26"/>
            <p:cNvSpPr txBox="1"/>
            <p:nvPr/>
          </p:nvSpPr>
          <p:spPr>
            <a:xfrm>
              <a:off x="3306785" y="245320"/>
              <a:ext cx="1143980" cy="9896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comedy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5" name="Google Shape;515;p26"/>
            <p:cNvSpPr/>
            <p:nvPr/>
          </p:nvSpPr>
          <p:spPr>
            <a:xfrm>
              <a:off x="5057810" y="2047596"/>
              <a:ext cx="787804" cy="678797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rgbClr val="F7D5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26"/>
            <p:cNvSpPr/>
            <p:nvPr/>
          </p:nvSpPr>
          <p:spPr>
            <a:xfrm>
              <a:off x="4592510" y="910495"/>
              <a:ext cx="1711118" cy="1480318"/>
            </a:xfrm>
            <a:prstGeom prst="hexagon">
              <a:avLst>
                <a:gd name="adj" fmla="val 28570"/>
                <a:gd name="vf" fmla="val 115470"/>
              </a:avLst>
            </a:prstGeom>
            <a:gradFill>
              <a:gsLst>
                <a:gs pos="0">
                  <a:srgbClr val="D1D1D1"/>
                </a:gs>
                <a:gs pos="50000">
                  <a:srgbClr val="C7C7C7"/>
                </a:gs>
                <a:gs pos="100000">
                  <a:srgbClr val="C0C0C0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26"/>
            <p:cNvSpPr txBox="1"/>
            <p:nvPr/>
          </p:nvSpPr>
          <p:spPr>
            <a:xfrm>
              <a:off x="4876079" y="1155815"/>
              <a:ext cx="1143980" cy="9896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science fiction film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8" name="Google Shape;518;p26"/>
            <p:cNvSpPr/>
            <p:nvPr/>
          </p:nvSpPr>
          <p:spPr>
            <a:xfrm>
              <a:off x="4419116" y="3480047"/>
              <a:ext cx="787804" cy="678797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rgbClr val="F7D5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26"/>
            <p:cNvSpPr/>
            <p:nvPr/>
          </p:nvSpPr>
          <p:spPr>
            <a:xfrm>
              <a:off x="4592510" y="2700423"/>
              <a:ext cx="1711118" cy="1480318"/>
            </a:xfrm>
            <a:prstGeom prst="hexagon">
              <a:avLst>
                <a:gd name="adj" fmla="val 28570"/>
                <a:gd name="vf" fmla="val 115470"/>
              </a:avLst>
            </a:prstGeom>
            <a:gradFill>
              <a:gsLst>
                <a:gs pos="0">
                  <a:srgbClr val="FFDC9B"/>
                </a:gs>
                <a:gs pos="50000">
                  <a:srgbClr val="FFD68D"/>
                </a:gs>
                <a:gs pos="100000">
                  <a:srgbClr val="FFD47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26"/>
            <p:cNvSpPr txBox="1"/>
            <p:nvPr/>
          </p:nvSpPr>
          <p:spPr>
            <a:xfrm>
              <a:off x="4876079" y="2945743"/>
              <a:ext cx="1143980" cy="9896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docu-mentary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1" name="Google Shape;521;p26"/>
            <p:cNvSpPr/>
            <p:nvPr/>
          </p:nvSpPr>
          <p:spPr>
            <a:xfrm>
              <a:off x="2834764" y="3628741"/>
              <a:ext cx="787804" cy="678797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rgbClr val="F7D5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26"/>
            <p:cNvSpPr/>
            <p:nvPr/>
          </p:nvSpPr>
          <p:spPr>
            <a:xfrm>
              <a:off x="3023216" y="3611937"/>
              <a:ext cx="1711118" cy="1480318"/>
            </a:xfrm>
            <a:prstGeom prst="hexagon">
              <a:avLst>
                <a:gd name="adj" fmla="val 28570"/>
                <a:gd name="vf" fmla="val 115470"/>
              </a:avLst>
            </a:prstGeom>
            <a:gradFill>
              <a:gsLst>
                <a:gs pos="0">
                  <a:srgbClr val="A6B6DE"/>
                </a:gs>
                <a:gs pos="50000">
                  <a:srgbClr val="97AAD8"/>
                </a:gs>
                <a:gs pos="100000">
                  <a:srgbClr val="859CD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26"/>
            <p:cNvSpPr txBox="1"/>
            <p:nvPr/>
          </p:nvSpPr>
          <p:spPr>
            <a:xfrm>
              <a:off x="3306785" y="3857257"/>
              <a:ext cx="1143980" cy="9896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cartoon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4" name="Google Shape;524;p26"/>
            <p:cNvSpPr/>
            <p:nvPr/>
          </p:nvSpPr>
          <p:spPr>
            <a:xfrm>
              <a:off x="1900279" y="2360260"/>
              <a:ext cx="787804" cy="678797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rgbClr val="F7D5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26"/>
            <p:cNvSpPr/>
            <p:nvPr/>
          </p:nvSpPr>
          <p:spPr>
            <a:xfrm>
              <a:off x="1446636" y="2701441"/>
              <a:ext cx="1711118" cy="1480318"/>
            </a:xfrm>
            <a:prstGeom prst="hexagon">
              <a:avLst>
                <a:gd name="adj" fmla="val 28570"/>
                <a:gd name="vf" fmla="val 115470"/>
              </a:avLst>
            </a:prstGeom>
            <a:gradFill>
              <a:gsLst>
                <a:gs pos="0">
                  <a:srgbClr val="B4D4A5"/>
                </a:gs>
                <a:gs pos="50000">
                  <a:srgbClr val="A8CD97"/>
                </a:gs>
                <a:gs pos="100000">
                  <a:srgbClr val="9BC985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26"/>
            <p:cNvSpPr txBox="1"/>
            <p:nvPr/>
          </p:nvSpPr>
          <p:spPr>
            <a:xfrm>
              <a:off x="1730205" y="2946761"/>
              <a:ext cx="1143980" cy="9896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horror film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7" name="Google Shape;527;p26"/>
            <p:cNvSpPr/>
            <p:nvPr/>
          </p:nvSpPr>
          <p:spPr>
            <a:xfrm>
              <a:off x="1446636" y="908458"/>
              <a:ext cx="1711118" cy="1480318"/>
            </a:xfrm>
            <a:prstGeom prst="hexagon">
              <a:avLst>
                <a:gd name="adj" fmla="val 28570"/>
                <a:gd name="vf" fmla="val 115470"/>
              </a:avLst>
            </a:prstGeom>
            <a:gradFill>
              <a:gsLst>
                <a:gs pos="0">
                  <a:srgbClr val="F7BCA2"/>
                </a:gs>
                <a:gs pos="50000">
                  <a:srgbClr val="F4B093"/>
                </a:gs>
                <a:gs pos="100000">
                  <a:srgbClr val="F7A47F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26"/>
            <p:cNvSpPr txBox="1"/>
            <p:nvPr/>
          </p:nvSpPr>
          <p:spPr>
            <a:xfrm>
              <a:off x="1730205" y="1153778"/>
              <a:ext cx="1143980" cy="9896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fantasy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29" name="Google Shape;529;p26"/>
          <p:cNvSpPr/>
          <p:nvPr/>
        </p:nvSpPr>
        <p:spPr>
          <a:xfrm>
            <a:off x="576198" y="4060593"/>
            <a:ext cx="5558665" cy="1384995"/>
          </a:xfrm>
          <a:prstGeom prst="rect">
            <a:avLst/>
          </a:prstGeom>
          <a:solidFill>
            <a:srgbClr val="FFDAAB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00A9A5"/>
                </a:solidFill>
                <a:latin typeface="Calibri"/>
                <a:ea typeface="Calibri"/>
                <a:cs typeface="Calibri"/>
                <a:sym typeface="Calibri"/>
              </a:rPr>
              <a:t>5. 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film in which strange and frightening things happen is a ………..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27"/>
          <p:cNvSpPr txBox="1"/>
          <p:nvPr/>
        </p:nvSpPr>
        <p:spPr>
          <a:xfrm>
            <a:off x="1131589" y="1285868"/>
            <a:ext cx="1081531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Complete the following sentences with the words in the box.</a:t>
            </a:r>
            <a:endParaRPr sz="2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6" name="Google Shape;536;p27"/>
          <p:cNvSpPr/>
          <p:nvPr/>
        </p:nvSpPr>
        <p:spPr>
          <a:xfrm>
            <a:off x="576198" y="1290971"/>
            <a:ext cx="502606" cy="502606"/>
          </a:xfrm>
          <a:prstGeom prst="roundRect">
            <a:avLst>
              <a:gd name="adj" fmla="val 16667"/>
            </a:avLst>
          </a:prstGeom>
          <a:solidFill>
            <a:srgbClr val="0FB7B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48DA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p27"/>
          <p:cNvSpPr txBox="1"/>
          <p:nvPr/>
        </p:nvSpPr>
        <p:spPr>
          <a:xfrm>
            <a:off x="628983" y="1188331"/>
            <a:ext cx="397035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4</a:t>
            </a:r>
            <a:endParaRPr/>
          </a:p>
        </p:txBody>
      </p:sp>
      <p:pic>
        <p:nvPicPr>
          <p:cNvPr id="538" name="Google Shape;538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1083306"/>
          </a:xfrm>
          <a:prstGeom prst="rect">
            <a:avLst/>
          </a:prstGeom>
          <a:noFill/>
          <a:ln>
            <a:noFill/>
          </a:ln>
        </p:spPr>
      </p:pic>
      <p:sp>
        <p:nvSpPr>
          <p:cNvPr id="539" name="Google Shape;539;p27"/>
          <p:cNvSpPr txBox="1"/>
          <p:nvPr/>
        </p:nvSpPr>
        <p:spPr>
          <a:xfrm>
            <a:off x="487067" y="207665"/>
            <a:ext cx="413269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PRACTICE</a:t>
            </a:r>
            <a:endParaRPr sz="36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0" name="Google Shape;540;p27"/>
          <p:cNvSpPr/>
          <p:nvPr/>
        </p:nvSpPr>
        <p:spPr>
          <a:xfrm>
            <a:off x="487067" y="2347818"/>
            <a:ext cx="4492350" cy="1631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Aim of the task: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⮚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introduce adjectives describing films.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41" name="Google Shape;541;p27"/>
          <p:cNvGrpSpPr/>
          <p:nvPr/>
        </p:nvGrpSpPr>
        <p:grpSpPr>
          <a:xfrm>
            <a:off x="5148754" y="2484332"/>
            <a:ext cx="6433783" cy="2613724"/>
            <a:chOff x="0" y="690755"/>
            <a:chExt cx="6433783" cy="2613724"/>
          </a:xfrm>
        </p:grpSpPr>
        <p:sp>
          <p:nvSpPr>
            <p:cNvPr id="542" name="Google Shape;542;p27"/>
            <p:cNvSpPr/>
            <p:nvPr/>
          </p:nvSpPr>
          <p:spPr>
            <a:xfrm>
              <a:off x="0" y="690755"/>
              <a:ext cx="2010557" cy="1206334"/>
            </a:xfrm>
            <a:prstGeom prst="rect">
              <a:avLst/>
            </a:prstGeom>
            <a:gradFill>
              <a:gsLst>
                <a:gs pos="0">
                  <a:srgbClr val="F7BCA2"/>
                </a:gs>
                <a:gs pos="50000">
                  <a:srgbClr val="F4B093"/>
                </a:gs>
                <a:gs pos="100000">
                  <a:srgbClr val="F7A47F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27"/>
            <p:cNvSpPr txBox="1"/>
            <p:nvPr/>
          </p:nvSpPr>
          <p:spPr>
            <a:xfrm>
              <a:off x="0" y="690755"/>
              <a:ext cx="2010557" cy="12063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8100" tIns="118100" rIns="118100" bIns="11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funny</a:t>
              </a:r>
              <a:endParaRPr sz="3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4" name="Google Shape;544;p27"/>
            <p:cNvSpPr/>
            <p:nvPr/>
          </p:nvSpPr>
          <p:spPr>
            <a:xfrm>
              <a:off x="2211613" y="690755"/>
              <a:ext cx="2010557" cy="1206334"/>
            </a:xfrm>
            <a:prstGeom prst="rect">
              <a:avLst/>
            </a:prstGeom>
            <a:gradFill>
              <a:gsLst>
                <a:gs pos="0">
                  <a:srgbClr val="D1D1D1"/>
                </a:gs>
                <a:gs pos="50000">
                  <a:srgbClr val="C7C7C7"/>
                </a:gs>
                <a:gs pos="100000">
                  <a:srgbClr val="C0C0C0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27"/>
            <p:cNvSpPr txBox="1"/>
            <p:nvPr/>
          </p:nvSpPr>
          <p:spPr>
            <a:xfrm>
              <a:off x="2211613" y="690755"/>
              <a:ext cx="2010557" cy="12063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8100" tIns="118100" rIns="118100" bIns="11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boring</a:t>
              </a:r>
              <a:endParaRPr sz="3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6" name="Google Shape;546;p27"/>
            <p:cNvSpPr/>
            <p:nvPr/>
          </p:nvSpPr>
          <p:spPr>
            <a:xfrm>
              <a:off x="4423226" y="690755"/>
              <a:ext cx="2010557" cy="1206334"/>
            </a:xfrm>
            <a:prstGeom prst="rect">
              <a:avLst/>
            </a:prstGeom>
            <a:gradFill>
              <a:gsLst>
                <a:gs pos="0">
                  <a:srgbClr val="FFDC9B"/>
                </a:gs>
                <a:gs pos="50000">
                  <a:srgbClr val="FFD68D"/>
                </a:gs>
                <a:gs pos="100000">
                  <a:srgbClr val="FFD47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27"/>
            <p:cNvSpPr txBox="1"/>
            <p:nvPr/>
          </p:nvSpPr>
          <p:spPr>
            <a:xfrm>
              <a:off x="4423226" y="690755"/>
              <a:ext cx="2010557" cy="12063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8100" tIns="118100" rIns="118100" bIns="11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frightening</a:t>
              </a:r>
              <a:endParaRPr sz="3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8" name="Google Shape;548;p27"/>
            <p:cNvSpPr/>
            <p:nvPr/>
          </p:nvSpPr>
          <p:spPr>
            <a:xfrm>
              <a:off x="1105806" y="2098145"/>
              <a:ext cx="2010557" cy="1206334"/>
            </a:xfrm>
            <a:prstGeom prst="rect">
              <a:avLst/>
            </a:prstGeom>
            <a:gradFill>
              <a:gsLst>
                <a:gs pos="0">
                  <a:srgbClr val="A6B6DE"/>
                </a:gs>
                <a:gs pos="50000">
                  <a:srgbClr val="97AAD8"/>
                </a:gs>
                <a:gs pos="100000">
                  <a:srgbClr val="859CD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27"/>
            <p:cNvSpPr txBox="1"/>
            <p:nvPr/>
          </p:nvSpPr>
          <p:spPr>
            <a:xfrm>
              <a:off x="1105806" y="2098145"/>
              <a:ext cx="2010557" cy="12063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8100" tIns="118100" rIns="118100" bIns="11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moving</a:t>
              </a:r>
              <a:endParaRPr sz="3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0" name="Google Shape;550;p27"/>
            <p:cNvSpPr/>
            <p:nvPr/>
          </p:nvSpPr>
          <p:spPr>
            <a:xfrm>
              <a:off x="3317419" y="2098145"/>
              <a:ext cx="2010557" cy="1206334"/>
            </a:xfrm>
            <a:prstGeom prst="rect">
              <a:avLst/>
            </a:prstGeom>
            <a:gradFill>
              <a:gsLst>
                <a:gs pos="0">
                  <a:srgbClr val="B4D4A5"/>
                </a:gs>
                <a:gs pos="50000">
                  <a:srgbClr val="A8CD97"/>
                </a:gs>
                <a:gs pos="100000">
                  <a:srgbClr val="9BC985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27"/>
            <p:cNvSpPr txBox="1"/>
            <p:nvPr/>
          </p:nvSpPr>
          <p:spPr>
            <a:xfrm>
              <a:off x="3317419" y="2098145"/>
              <a:ext cx="2010557" cy="12063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8100" tIns="118100" rIns="118100" bIns="11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boring</a:t>
              </a:r>
              <a:endParaRPr sz="3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28"/>
          <p:cNvSpPr txBox="1"/>
          <p:nvPr/>
        </p:nvSpPr>
        <p:spPr>
          <a:xfrm>
            <a:off x="1131589" y="1287084"/>
            <a:ext cx="1081531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Complete the following sentences with the words in the box.</a:t>
            </a:r>
            <a:endParaRPr sz="2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8" name="Google Shape;558;p28"/>
          <p:cNvSpPr/>
          <p:nvPr/>
        </p:nvSpPr>
        <p:spPr>
          <a:xfrm>
            <a:off x="576198" y="1290971"/>
            <a:ext cx="502606" cy="502606"/>
          </a:xfrm>
          <a:prstGeom prst="roundRect">
            <a:avLst>
              <a:gd name="adj" fmla="val 16667"/>
            </a:avLst>
          </a:prstGeom>
          <a:solidFill>
            <a:srgbClr val="0FB7B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48DA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9" name="Google Shape;559;p28"/>
          <p:cNvSpPr txBox="1"/>
          <p:nvPr/>
        </p:nvSpPr>
        <p:spPr>
          <a:xfrm>
            <a:off x="628983" y="1188331"/>
            <a:ext cx="397035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4</a:t>
            </a:r>
            <a:endParaRPr/>
          </a:p>
        </p:txBody>
      </p:sp>
      <p:pic>
        <p:nvPicPr>
          <p:cNvPr id="560" name="Google Shape;560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1083306"/>
          </a:xfrm>
          <a:prstGeom prst="rect">
            <a:avLst/>
          </a:prstGeom>
          <a:noFill/>
          <a:ln>
            <a:noFill/>
          </a:ln>
        </p:spPr>
      </p:pic>
      <p:sp>
        <p:nvSpPr>
          <p:cNvPr id="561" name="Google Shape;561;p28"/>
          <p:cNvSpPr txBox="1"/>
          <p:nvPr/>
        </p:nvSpPr>
        <p:spPr>
          <a:xfrm>
            <a:off x="487067" y="207665"/>
            <a:ext cx="413269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PRACTICE</a:t>
            </a:r>
            <a:endParaRPr sz="36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62" name="Google Shape;562;p28"/>
          <p:cNvGrpSpPr/>
          <p:nvPr/>
        </p:nvGrpSpPr>
        <p:grpSpPr>
          <a:xfrm>
            <a:off x="1481472" y="1989970"/>
            <a:ext cx="9184720" cy="985527"/>
            <a:chOff x="289981" y="457"/>
            <a:chExt cx="9184720" cy="985527"/>
          </a:xfrm>
        </p:grpSpPr>
        <p:sp>
          <p:nvSpPr>
            <p:cNvPr id="563" name="Google Shape;563;p28"/>
            <p:cNvSpPr/>
            <p:nvPr/>
          </p:nvSpPr>
          <p:spPr>
            <a:xfrm>
              <a:off x="289981" y="457"/>
              <a:ext cx="1642545" cy="985527"/>
            </a:xfrm>
            <a:prstGeom prst="rect">
              <a:avLst/>
            </a:prstGeom>
            <a:gradFill>
              <a:gsLst>
                <a:gs pos="0">
                  <a:srgbClr val="F7BCA2"/>
                </a:gs>
                <a:gs pos="50000">
                  <a:srgbClr val="F4B093"/>
                </a:gs>
                <a:gs pos="100000">
                  <a:srgbClr val="F7A47F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28"/>
            <p:cNvSpPr txBox="1"/>
            <p:nvPr/>
          </p:nvSpPr>
          <p:spPr>
            <a:xfrm>
              <a:off x="289981" y="457"/>
              <a:ext cx="1642545" cy="9855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6675" tIns="106675" rIns="106675" bIns="106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funny</a:t>
              </a:r>
              <a:endPara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5" name="Google Shape;565;p28"/>
            <p:cNvSpPr/>
            <p:nvPr/>
          </p:nvSpPr>
          <p:spPr>
            <a:xfrm>
              <a:off x="2096781" y="457"/>
              <a:ext cx="1777661" cy="985527"/>
            </a:xfrm>
            <a:prstGeom prst="rect">
              <a:avLst/>
            </a:prstGeom>
            <a:gradFill>
              <a:gsLst>
                <a:gs pos="0">
                  <a:srgbClr val="D1D1D1"/>
                </a:gs>
                <a:gs pos="50000">
                  <a:srgbClr val="C7C7C7"/>
                </a:gs>
                <a:gs pos="100000">
                  <a:srgbClr val="C0C0C0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28"/>
            <p:cNvSpPr txBox="1"/>
            <p:nvPr/>
          </p:nvSpPr>
          <p:spPr>
            <a:xfrm>
              <a:off x="2096781" y="457"/>
              <a:ext cx="1777661" cy="9855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6675" tIns="106675" rIns="106675" bIns="106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interesting</a:t>
              </a:r>
              <a:endPara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7" name="Google Shape;567;p28"/>
            <p:cNvSpPr/>
            <p:nvPr/>
          </p:nvSpPr>
          <p:spPr>
            <a:xfrm>
              <a:off x="4038697" y="457"/>
              <a:ext cx="1822404" cy="985527"/>
            </a:xfrm>
            <a:prstGeom prst="rect">
              <a:avLst/>
            </a:prstGeom>
            <a:gradFill>
              <a:gsLst>
                <a:gs pos="0">
                  <a:srgbClr val="FFDC9B"/>
                </a:gs>
                <a:gs pos="50000">
                  <a:srgbClr val="FFD68D"/>
                </a:gs>
                <a:gs pos="100000">
                  <a:srgbClr val="FFD47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28"/>
            <p:cNvSpPr txBox="1"/>
            <p:nvPr/>
          </p:nvSpPr>
          <p:spPr>
            <a:xfrm>
              <a:off x="4038697" y="457"/>
              <a:ext cx="1822404" cy="9855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6675" tIns="106675" rIns="106675" bIns="106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frightening</a:t>
              </a:r>
              <a:endPara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9" name="Google Shape;569;p28"/>
            <p:cNvSpPr/>
            <p:nvPr/>
          </p:nvSpPr>
          <p:spPr>
            <a:xfrm>
              <a:off x="6025356" y="457"/>
              <a:ext cx="1642545" cy="985527"/>
            </a:xfrm>
            <a:prstGeom prst="rect">
              <a:avLst/>
            </a:prstGeom>
            <a:gradFill>
              <a:gsLst>
                <a:gs pos="0">
                  <a:srgbClr val="A6B6DE"/>
                </a:gs>
                <a:gs pos="50000">
                  <a:srgbClr val="97AAD8"/>
                </a:gs>
                <a:gs pos="100000">
                  <a:srgbClr val="859CD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28"/>
            <p:cNvSpPr txBox="1"/>
            <p:nvPr/>
          </p:nvSpPr>
          <p:spPr>
            <a:xfrm>
              <a:off x="6025356" y="457"/>
              <a:ext cx="1642545" cy="9855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6675" tIns="106675" rIns="106675" bIns="106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moving</a:t>
              </a:r>
              <a:endPara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1" name="Google Shape;571;p28"/>
            <p:cNvSpPr/>
            <p:nvPr/>
          </p:nvSpPr>
          <p:spPr>
            <a:xfrm>
              <a:off x="7832156" y="457"/>
              <a:ext cx="1642545" cy="985527"/>
            </a:xfrm>
            <a:prstGeom prst="rect">
              <a:avLst/>
            </a:prstGeom>
            <a:gradFill>
              <a:gsLst>
                <a:gs pos="0">
                  <a:srgbClr val="B4D4A5"/>
                </a:gs>
                <a:gs pos="50000">
                  <a:srgbClr val="A8CD97"/>
                </a:gs>
                <a:gs pos="100000">
                  <a:srgbClr val="9BC985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28"/>
            <p:cNvSpPr txBox="1"/>
            <p:nvPr/>
          </p:nvSpPr>
          <p:spPr>
            <a:xfrm>
              <a:off x="7832156" y="457"/>
              <a:ext cx="1642545" cy="9855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6675" tIns="106675" rIns="106675" bIns="106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boring</a:t>
              </a:r>
              <a:endPara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73" name="Google Shape;573;p28"/>
          <p:cNvSpPr/>
          <p:nvPr/>
        </p:nvSpPr>
        <p:spPr>
          <a:xfrm>
            <a:off x="700038" y="3499718"/>
            <a:ext cx="11246866" cy="3093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26649"/>
                </a:solidFill>
                <a:latin typeface="Arial"/>
                <a:ea typeface="Arial"/>
                <a:cs typeface="Arial"/>
                <a:sym typeface="Arial"/>
              </a:rPr>
              <a:t>1. </a:t>
            </a:r>
            <a:r>
              <a:rPr lang="en-US" sz="2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Going to the hospital can be</a:t>
            </a: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>
                <a:solidFill>
                  <a:srgbClr val="939598"/>
                </a:solidFill>
                <a:latin typeface="Arial"/>
                <a:ea typeface="Arial"/>
                <a:cs typeface="Arial"/>
                <a:sym typeface="Arial"/>
              </a:rPr>
              <a:t>_________________ </a:t>
            </a:r>
            <a:r>
              <a:rPr lang="en-US" sz="2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 a child.</a:t>
            </a:r>
            <a:br>
              <a:rPr lang="en-US" sz="2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>
                <a:solidFill>
                  <a:srgbClr val="F26649"/>
                </a:solidFill>
                <a:latin typeface="Arial"/>
                <a:ea typeface="Arial"/>
                <a:cs typeface="Arial"/>
                <a:sym typeface="Arial"/>
              </a:rPr>
              <a:t>2. </a:t>
            </a:r>
            <a:r>
              <a:rPr lang="en-US" sz="2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film was so </a:t>
            </a:r>
            <a:r>
              <a:rPr lang="en-US" sz="1600">
                <a:solidFill>
                  <a:srgbClr val="939598"/>
                </a:solidFill>
                <a:latin typeface="Arial"/>
                <a:ea typeface="Arial"/>
                <a:cs typeface="Arial"/>
                <a:sym typeface="Arial"/>
              </a:rPr>
              <a:t>_______________ </a:t>
            </a:r>
            <a:r>
              <a:rPr lang="en-US" sz="2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that the audience couldn’t stop laughing.</a:t>
            </a:r>
            <a:br>
              <a:rPr lang="en-US" sz="2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>
                <a:solidFill>
                  <a:srgbClr val="F26649"/>
                </a:solidFill>
                <a:latin typeface="Arial"/>
                <a:ea typeface="Arial"/>
                <a:cs typeface="Arial"/>
                <a:sym typeface="Arial"/>
              </a:rPr>
              <a:t>3. </a:t>
            </a:r>
            <a:r>
              <a:rPr lang="en-US" sz="2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Many people cried when they saw the </a:t>
            </a:r>
            <a:r>
              <a:rPr lang="en-US" sz="1600">
                <a:solidFill>
                  <a:srgbClr val="939598"/>
                </a:solidFill>
                <a:latin typeface="Arial"/>
                <a:ea typeface="Arial"/>
                <a:cs typeface="Arial"/>
                <a:sym typeface="Arial"/>
              </a:rPr>
              <a:t>_______________ </a:t>
            </a:r>
            <a:r>
              <a:rPr lang="en-US" sz="2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scenes of the film.</a:t>
            </a:r>
            <a:br>
              <a:rPr lang="en-US" sz="2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>
                <a:solidFill>
                  <a:srgbClr val="F26649"/>
                </a:solidFill>
                <a:latin typeface="Arial"/>
                <a:ea typeface="Arial"/>
                <a:cs typeface="Arial"/>
                <a:sym typeface="Arial"/>
              </a:rPr>
              <a:t>4. </a:t>
            </a:r>
            <a:r>
              <a:rPr lang="en-US" sz="2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film last night was so </a:t>
            </a:r>
            <a:r>
              <a:rPr lang="en-US" sz="1600">
                <a:solidFill>
                  <a:srgbClr val="939598"/>
                </a:solidFill>
                <a:latin typeface="Arial"/>
                <a:ea typeface="Arial"/>
                <a:cs typeface="Arial"/>
                <a:sym typeface="Arial"/>
              </a:rPr>
              <a:t>_______________ </a:t>
            </a:r>
            <a:r>
              <a:rPr lang="en-US" sz="2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that we fell asleep.</a:t>
            </a:r>
            <a:br>
              <a:rPr lang="en-US" sz="2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>
                <a:solidFill>
                  <a:srgbClr val="F26649"/>
                </a:solidFill>
                <a:latin typeface="Arial"/>
                <a:ea typeface="Arial"/>
                <a:cs typeface="Arial"/>
                <a:sym typeface="Arial"/>
              </a:rPr>
              <a:t>5. </a:t>
            </a:r>
            <a:r>
              <a:rPr lang="en-US" sz="2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This book is </a:t>
            </a:r>
            <a:r>
              <a:rPr lang="en-US" sz="1600">
                <a:solidFill>
                  <a:srgbClr val="939598"/>
                </a:solidFill>
                <a:latin typeface="Arial"/>
                <a:ea typeface="Arial"/>
                <a:cs typeface="Arial"/>
                <a:sym typeface="Arial"/>
              </a:rPr>
              <a:t>________________</a:t>
            </a: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2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 got a lot of useful information from it.</a:t>
            </a:r>
            <a:r>
              <a:rPr lang="en-US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574" name="Google Shape;574;p28"/>
          <p:cNvSpPr/>
          <p:nvPr/>
        </p:nvSpPr>
        <p:spPr>
          <a:xfrm>
            <a:off x="5398547" y="3559852"/>
            <a:ext cx="1818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frightening</a:t>
            </a:r>
            <a:endParaRPr dirty="0"/>
          </a:p>
        </p:txBody>
      </p:sp>
      <p:sp>
        <p:nvSpPr>
          <p:cNvPr id="575" name="Google Shape;575;p28"/>
          <p:cNvSpPr/>
          <p:nvPr/>
        </p:nvSpPr>
        <p:spPr>
          <a:xfrm>
            <a:off x="3871137" y="4193090"/>
            <a:ext cx="10389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funny</a:t>
            </a:r>
            <a:endParaRPr sz="2400" b="1" dirty="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6" name="Google Shape;576;p28"/>
          <p:cNvSpPr/>
          <p:nvPr/>
        </p:nvSpPr>
        <p:spPr>
          <a:xfrm>
            <a:off x="7052592" y="4814762"/>
            <a:ext cx="12882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moving</a:t>
            </a:r>
            <a:endParaRPr sz="2400" b="1" dirty="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7" name="Google Shape;577;p28"/>
          <p:cNvSpPr/>
          <p:nvPr/>
        </p:nvSpPr>
        <p:spPr>
          <a:xfrm>
            <a:off x="5230188" y="5337962"/>
            <a:ext cx="1148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boring</a:t>
            </a:r>
            <a:endParaRPr sz="2400" b="1" dirty="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8" name="Google Shape;578;p28"/>
          <p:cNvSpPr/>
          <p:nvPr/>
        </p:nvSpPr>
        <p:spPr>
          <a:xfrm>
            <a:off x="2979537" y="5941484"/>
            <a:ext cx="17832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interesting</a:t>
            </a:r>
            <a:endParaRPr sz="2400" b="1" dirty="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29"/>
          <p:cNvSpPr/>
          <p:nvPr/>
        </p:nvSpPr>
        <p:spPr>
          <a:xfrm>
            <a:off x="4435147" y="405824"/>
            <a:ext cx="3948886" cy="625641"/>
          </a:xfrm>
          <a:prstGeom prst="roundRect">
            <a:avLst>
              <a:gd name="adj" fmla="val 42661"/>
            </a:avLst>
          </a:prstGeom>
          <a:solidFill>
            <a:srgbClr val="FF980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4" name="Google Shape;584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26252" y="260303"/>
            <a:ext cx="964452" cy="916490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29"/>
          <p:cNvSpPr txBox="1"/>
          <p:nvPr/>
        </p:nvSpPr>
        <p:spPr>
          <a:xfrm>
            <a:off x="4787234" y="518493"/>
            <a:ext cx="359679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LESSON 1: GETTING STARTED</a:t>
            </a:r>
            <a:endParaRPr sz="20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6" name="Google Shape;586;p29"/>
          <p:cNvSpPr/>
          <p:nvPr/>
        </p:nvSpPr>
        <p:spPr>
          <a:xfrm>
            <a:off x="4567839" y="1755498"/>
            <a:ext cx="2162852" cy="845902"/>
          </a:xfrm>
          <a:custGeom>
            <a:avLst/>
            <a:gdLst/>
            <a:ahLst/>
            <a:cxnLst/>
            <a:rect l="l" t="t" r="r" b="b"/>
            <a:pathLst>
              <a:path w="1728196" h="941884" extrusionOk="0">
                <a:moveTo>
                  <a:pt x="0" y="0"/>
                </a:moveTo>
                <a:lnTo>
                  <a:pt x="1728196" y="0"/>
                </a:lnTo>
                <a:lnTo>
                  <a:pt x="1728196" y="941884"/>
                </a:lnTo>
                <a:lnTo>
                  <a:pt x="0" y="94188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11425" tIns="11425" rIns="11425" bIns="11425" anchor="ctr" anchorCtr="0">
            <a:noAutofit/>
          </a:bodyPr>
          <a:lstStyle/>
          <a:p>
            <a:pPr marL="0" marR="0" lvl="1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7" name="Google Shape;587;p29"/>
          <p:cNvSpPr/>
          <p:nvPr/>
        </p:nvSpPr>
        <p:spPr>
          <a:xfrm>
            <a:off x="3977081" y="5090340"/>
            <a:ext cx="1603229" cy="845902"/>
          </a:xfrm>
          <a:custGeom>
            <a:avLst/>
            <a:gdLst/>
            <a:ahLst/>
            <a:cxnLst/>
            <a:rect l="l" t="t" r="r" b="b"/>
            <a:pathLst>
              <a:path w="1419439" h="941884" extrusionOk="0">
                <a:moveTo>
                  <a:pt x="0" y="0"/>
                </a:moveTo>
                <a:lnTo>
                  <a:pt x="1419439" y="0"/>
                </a:lnTo>
                <a:lnTo>
                  <a:pt x="1419439" y="941884"/>
                </a:lnTo>
                <a:lnTo>
                  <a:pt x="0" y="94188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11425" tIns="11425" rIns="11425" bIns="11425" anchor="ctr" anchorCtr="0">
            <a:noAutofit/>
          </a:bodyPr>
          <a:lstStyle/>
          <a:p>
            <a:pPr marL="0" marR="0" lvl="1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8" name="Google Shape;588;p29"/>
          <p:cNvSpPr/>
          <p:nvPr/>
        </p:nvSpPr>
        <p:spPr>
          <a:xfrm>
            <a:off x="971990" y="1229521"/>
            <a:ext cx="1883767" cy="655074"/>
          </a:xfrm>
          <a:prstGeom prst="roundRect">
            <a:avLst>
              <a:gd name="adj" fmla="val 16667"/>
            </a:avLst>
          </a:prstGeom>
          <a:solidFill>
            <a:srgbClr val="48C0B6"/>
          </a:solidFill>
          <a:ln w="12700" cap="flat" cmpd="sng">
            <a:solidFill>
              <a:srgbClr val="FFD9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WARM-UP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9" name="Google Shape;589;p29"/>
          <p:cNvSpPr/>
          <p:nvPr/>
        </p:nvSpPr>
        <p:spPr>
          <a:xfrm>
            <a:off x="2672790" y="2089884"/>
            <a:ext cx="1950733" cy="655403"/>
          </a:xfrm>
          <a:prstGeom prst="roundRect">
            <a:avLst>
              <a:gd name="adj" fmla="val 16667"/>
            </a:avLst>
          </a:prstGeom>
          <a:solidFill>
            <a:srgbClr val="48C0B6"/>
          </a:solidFill>
          <a:ln w="12700" cap="flat" cmpd="sng">
            <a:solidFill>
              <a:srgbClr val="FFD9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PRESENTATION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0" name="Google Shape;590;p29"/>
          <p:cNvSpPr/>
          <p:nvPr/>
        </p:nvSpPr>
        <p:spPr>
          <a:xfrm>
            <a:off x="971990" y="3346236"/>
            <a:ext cx="1950733" cy="710205"/>
          </a:xfrm>
          <a:prstGeom prst="roundRect">
            <a:avLst>
              <a:gd name="adj" fmla="val 16667"/>
            </a:avLst>
          </a:prstGeom>
          <a:solidFill>
            <a:srgbClr val="48C0B6"/>
          </a:solidFill>
          <a:ln w="12700" cap="flat" cmpd="sng">
            <a:solidFill>
              <a:srgbClr val="FFD9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PRACTICE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1" name="Google Shape;591;p29"/>
          <p:cNvSpPr/>
          <p:nvPr/>
        </p:nvSpPr>
        <p:spPr>
          <a:xfrm>
            <a:off x="2451800" y="5006939"/>
            <a:ext cx="2171722" cy="623483"/>
          </a:xfrm>
          <a:prstGeom prst="roundRect">
            <a:avLst>
              <a:gd name="adj" fmla="val 16667"/>
            </a:avLst>
          </a:prstGeom>
          <a:solidFill>
            <a:srgbClr val="48C0B6"/>
          </a:solidFill>
          <a:ln w="12700" cap="flat" cmpd="sng">
            <a:solidFill>
              <a:srgbClr val="FFD9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PRODUCTION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2" name="Google Shape;592;p29"/>
          <p:cNvSpPr/>
          <p:nvPr/>
        </p:nvSpPr>
        <p:spPr>
          <a:xfrm>
            <a:off x="5588839" y="1234448"/>
            <a:ext cx="5459396" cy="699274"/>
          </a:xfrm>
          <a:prstGeom prst="rect">
            <a:avLst/>
          </a:prstGeom>
          <a:solidFill>
            <a:srgbClr val="CBEAF0"/>
          </a:solidFill>
          <a:ln w="12700" cap="flat" cmpd="sng">
            <a:solidFill>
              <a:srgbClr val="FFF2C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Chatting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3" name="Google Shape;593;p29"/>
          <p:cNvSpPr/>
          <p:nvPr/>
        </p:nvSpPr>
        <p:spPr>
          <a:xfrm>
            <a:off x="5571062" y="2089884"/>
            <a:ext cx="5456245" cy="699274"/>
          </a:xfrm>
          <a:prstGeom prst="rect">
            <a:avLst/>
          </a:prstGeom>
          <a:solidFill>
            <a:srgbClr val="CBEAF0"/>
          </a:solidFill>
          <a:ln w="12700" cap="flat" cmpd="sng">
            <a:solidFill>
              <a:srgbClr val="FFF2C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Vocabulary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4" name="Google Shape;594;p29"/>
          <p:cNvSpPr/>
          <p:nvPr/>
        </p:nvSpPr>
        <p:spPr>
          <a:xfrm>
            <a:off x="5571062" y="2958442"/>
            <a:ext cx="5465180" cy="1779371"/>
          </a:xfrm>
          <a:prstGeom prst="rect">
            <a:avLst/>
          </a:prstGeom>
          <a:solidFill>
            <a:srgbClr val="CBEAF0"/>
          </a:solidFill>
          <a:ln w="12700" cap="flat" cmpd="sng">
            <a:solidFill>
              <a:srgbClr val="FFF2C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Task 1: Listen and read.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Task 2: Read the conversation again and choose the correct answer.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Task 3: Choose the correct word or phrase.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Task 4: Complete the sentences.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5" name="Google Shape;595;p29"/>
          <p:cNvSpPr/>
          <p:nvPr/>
        </p:nvSpPr>
        <p:spPr>
          <a:xfrm>
            <a:off x="5585947" y="4976199"/>
            <a:ext cx="5465179" cy="684962"/>
          </a:xfrm>
          <a:prstGeom prst="rect">
            <a:avLst/>
          </a:prstGeom>
          <a:solidFill>
            <a:srgbClr val="CBEAF0"/>
          </a:solidFill>
          <a:ln w="12700" cap="flat" cmpd="sng">
            <a:solidFill>
              <a:srgbClr val="FFF2C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Task 5: Work in pairs. Ask and answer about a type of film.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96" name="Google Shape;596;p29"/>
          <p:cNvCxnSpPr/>
          <p:nvPr/>
        </p:nvCxnSpPr>
        <p:spPr>
          <a:xfrm>
            <a:off x="2849262" y="1510782"/>
            <a:ext cx="844500" cy="618000"/>
          </a:xfrm>
          <a:prstGeom prst="curvedConnector2">
            <a:avLst/>
          </a:prstGeom>
          <a:noFill/>
          <a:ln w="57150" cap="flat" cmpd="sng">
            <a:solidFill>
              <a:srgbClr val="F7941E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97" name="Google Shape;597;p29"/>
          <p:cNvCxnSpPr>
            <a:stCxn id="589" idx="1"/>
          </p:cNvCxnSpPr>
          <p:nvPr/>
        </p:nvCxnSpPr>
        <p:spPr>
          <a:xfrm flipH="1">
            <a:off x="2068590" y="2417586"/>
            <a:ext cx="604200" cy="945600"/>
          </a:xfrm>
          <a:prstGeom prst="curvedConnector2">
            <a:avLst/>
          </a:prstGeom>
          <a:noFill/>
          <a:ln w="57150" cap="flat" cmpd="sng">
            <a:solidFill>
              <a:srgbClr val="F7941E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98" name="Google Shape;598;p29"/>
          <p:cNvCxnSpPr>
            <a:stCxn id="590" idx="3"/>
          </p:cNvCxnSpPr>
          <p:nvPr/>
        </p:nvCxnSpPr>
        <p:spPr>
          <a:xfrm>
            <a:off x="2922723" y="3701339"/>
            <a:ext cx="513300" cy="1305600"/>
          </a:xfrm>
          <a:prstGeom prst="curvedConnector2">
            <a:avLst/>
          </a:prstGeom>
          <a:noFill/>
          <a:ln w="57150" cap="flat" cmpd="sng">
            <a:solidFill>
              <a:srgbClr val="F7941E"/>
            </a:solidFill>
            <a:prstDash val="solid"/>
            <a:miter lim="800000"/>
            <a:headEnd type="none" w="sm" len="sm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30"/>
          <p:cNvSpPr txBox="1"/>
          <p:nvPr/>
        </p:nvSpPr>
        <p:spPr>
          <a:xfrm>
            <a:off x="1183196" y="1188331"/>
            <a:ext cx="10199180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Work in pairs. ask and answer about a type of film. Use some of the adjectives in Task 4.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5" name="Google Shape;605;p30"/>
          <p:cNvSpPr/>
          <p:nvPr/>
        </p:nvSpPr>
        <p:spPr>
          <a:xfrm>
            <a:off x="576198" y="1290971"/>
            <a:ext cx="502606" cy="502606"/>
          </a:xfrm>
          <a:prstGeom prst="roundRect">
            <a:avLst>
              <a:gd name="adj" fmla="val 16667"/>
            </a:avLst>
          </a:prstGeom>
          <a:solidFill>
            <a:srgbClr val="0FB7B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48DA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6" name="Google Shape;606;p30"/>
          <p:cNvSpPr txBox="1"/>
          <p:nvPr/>
        </p:nvSpPr>
        <p:spPr>
          <a:xfrm>
            <a:off x="628983" y="1188331"/>
            <a:ext cx="397035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5</a:t>
            </a:r>
            <a:endParaRPr/>
          </a:p>
        </p:txBody>
      </p:sp>
      <p:pic>
        <p:nvPicPr>
          <p:cNvPr id="607" name="Google Shape;607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1083306"/>
          </a:xfrm>
          <a:prstGeom prst="rect">
            <a:avLst/>
          </a:prstGeom>
          <a:noFill/>
          <a:ln>
            <a:noFill/>
          </a:ln>
        </p:spPr>
      </p:pic>
      <p:sp>
        <p:nvSpPr>
          <p:cNvPr id="608" name="Google Shape;608;p30"/>
          <p:cNvSpPr txBox="1"/>
          <p:nvPr/>
        </p:nvSpPr>
        <p:spPr>
          <a:xfrm>
            <a:off x="487067" y="207665"/>
            <a:ext cx="413269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PRODUCTION</a:t>
            </a:r>
            <a:endParaRPr sz="36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9" name="Google Shape;609;p30"/>
          <p:cNvSpPr/>
          <p:nvPr/>
        </p:nvSpPr>
        <p:spPr>
          <a:xfrm>
            <a:off x="6096000" y="2675182"/>
            <a:ext cx="5713141" cy="2554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4594D0"/>
                </a:solidFill>
                <a:latin typeface="Calibri"/>
                <a:ea typeface="Calibri"/>
                <a:cs typeface="Calibri"/>
                <a:sym typeface="Calibri"/>
              </a:rPr>
              <a:t>Example:</a:t>
            </a:r>
            <a:r>
              <a:rPr lang="en-US" sz="3200">
                <a:solidFill>
                  <a:srgbClr val="4594D0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3200">
                <a:solidFill>
                  <a:srgbClr val="4594D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A: Do you like </a:t>
            </a:r>
            <a:r>
              <a:rPr lang="en-US" sz="32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documentaries</a:t>
            </a:r>
            <a:r>
              <a:rPr lang="en-US"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br>
              <a:rPr lang="en-US"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B: No, I don’t.</a:t>
            </a:r>
            <a:br>
              <a:rPr lang="en-US"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A: Why not?</a:t>
            </a:r>
            <a:br>
              <a:rPr lang="en-US"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B: I think they’re </a:t>
            </a:r>
            <a:r>
              <a:rPr lang="en-US" sz="32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boring</a:t>
            </a:r>
            <a:r>
              <a:rPr lang="en-US"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610" name="Google Shape;610;p30" descr="Free photo School Education Teaching Students Classroom - Max Pixe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83195" y="2675182"/>
            <a:ext cx="4085415" cy="34203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31"/>
          <p:cNvSpPr/>
          <p:nvPr/>
        </p:nvSpPr>
        <p:spPr>
          <a:xfrm>
            <a:off x="4567839" y="1755498"/>
            <a:ext cx="2162852" cy="845902"/>
          </a:xfrm>
          <a:custGeom>
            <a:avLst/>
            <a:gdLst/>
            <a:ahLst/>
            <a:cxnLst/>
            <a:rect l="l" t="t" r="r" b="b"/>
            <a:pathLst>
              <a:path w="1728196" h="941884" extrusionOk="0">
                <a:moveTo>
                  <a:pt x="0" y="0"/>
                </a:moveTo>
                <a:lnTo>
                  <a:pt x="1728196" y="0"/>
                </a:lnTo>
                <a:lnTo>
                  <a:pt x="1728196" y="941884"/>
                </a:lnTo>
                <a:lnTo>
                  <a:pt x="0" y="94188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11425" tIns="11425" rIns="11425" bIns="11425" anchor="ctr" anchorCtr="0">
            <a:noAutofit/>
          </a:bodyPr>
          <a:lstStyle/>
          <a:p>
            <a:pPr marL="0" marR="0" lvl="1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6" name="Google Shape;616;p31"/>
          <p:cNvSpPr/>
          <p:nvPr/>
        </p:nvSpPr>
        <p:spPr>
          <a:xfrm>
            <a:off x="3977081" y="5090340"/>
            <a:ext cx="1603229" cy="845902"/>
          </a:xfrm>
          <a:custGeom>
            <a:avLst/>
            <a:gdLst/>
            <a:ahLst/>
            <a:cxnLst/>
            <a:rect l="l" t="t" r="r" b="b"/>
            <a:pathLst>
              <a:path w="1419439" h="941884" extrusionOk="0">
                <a:moveTo>
                  <a:pt x="0" y="0"/>
                </a:moveTo>
                <a:lnTo>
                  <a:pt x="1419439" y="0"/>
                </a:lnTo>
                <a:lnTo>
                  <a:pt x="1419439" y="941884"/>
                </a:lnTo>
                <a:lnTo>
                  <a:pt x="0" y="94188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11425" tIns="11425" rIns="11425" bIns="11425" anchor="ctr" anchorCtr="0">
            <a:noAutofit/>
          </a:bodyPr>
          <a:lstStyle/>
          <a:p>
            <a:pPr marL="0" marR="0" lvl="1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7" name="Google Shape;617;p31"/>
          <p:cNvSpPr/>
          <p:nvPr/>
        </p:nvSpPr>
        <p:spPr>
          <a:xfrm>
            <a:off x="971990" y="1229521"/>
            <a:ext cx="1883767" cy="655074"/>
          </a:xfrm>
          <a:prstGeom prst="roundRect">
            <a:avLst>
              <a:gd name="adj" fmla="val 16667"/>
            </a:avLst>
          </a:prstGeom>
          <a:solidFill>
            <a:srgbClr val="48C0B6"/>
          </a:solidFill>
          <a:ln w="12700" cap="flat" cmpd="sng">
            <a:solidFill>
              <a:srgbClr val="FFD9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WARM-UP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8" name="Google Shape;618;p31"/>
          <p:cNvSpPr/>
          <p:nvPr/>
        </p:nvSpPr>
        <p:spPr>
          <a:xfrm>
            <a:off x="2672790" y="2089884"/>
            <a:ext cx="1950733" cy="655403"/>
          </a:xfrm>
          <a:prstGeom prst="roundRect">
            <a:avLst>
              <a:gd name="adj" fmla="val 16667"/>
            </a:avLst>
          </a:prstGeom>
          <a:solidFill>
            <a:srgbClr val="48C0B6"/>
          </a:solidFill>
          <a:ln w="12700" cap="flat" cmpd="sng">
            <a:solidFill>
              <a:srgbClr val="FFD9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PRESENTATION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9" name="Google Shape;619;p31"/>
          <p:cNvSpPr/>
          <p:nvPr/>
        </p:nvSpPr>
        <p:spPr>
          <a:xfrm>
            <a:off x="971990" y="3346236"/>
            <a:ext cx="1950733" cy="710205"/>
          </a:xfrm>
          <a:prstGeom prst="roundRect">
            <a:avLst>
              <a:gd name="adj" fmla="val 16667"/>
            </a:avLst>
          </a:prstGeom>
          <a:solidFill>
            <a:srgbClr val="48C0B6"/>
          </a:solidFill>
          <a:ln w="12700" cap="flat" cmpd="sng">
            <a:solidFill>
              <a:srgbClr val="FFD9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PRACTICE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0" name="Google Shape;620;p31"/>
          <p:cNvSpPr/>
          <p:nvPr/>
        </p:nvSpPr>
        <p:spPr>
          <a:xfrm>
            <a:off x="2451800" y="5006939"/>
            <a:ext cx="2171722" cy="623483"/>
          </a:xfrm>
          <a:prstGeom prst="roundRect">
            <a:avLst>
              <a:gd name="adj" fmla="val 16667"/>
            </a:avLst>
          </a:prstGeom>
          <a:solidFill>
            <a:srgbClr val="48C0B6"/>
          </a:solidFill>
          <a:ln w="12700" cap="flat" cmpd="sng">
            <a:solidFill>
              <a:srgbClr val="FFD9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PRODUCTION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1" name="Google Shape;621;p31"/>
          <p:cNvSpPr/>
          <p:nvPr/>
        </p:nvSpPr>
        <p:spPr>
          <a:xfrm>
            <a:off x="5588839" y="1234448"/>
            <a:ext cx="5459396" cy="699274"/>
          </a:xfrm>
          <a:prstGeom prst="rect">
            <a:avLst/>
          </a:prstGeom>
          <a:solidFill>
            <a:srgbClr val="CBEAF0"/>
          </a:solidFill>
          <a:ln w="12700" cap="flat" cmpd="sng">
            <a:solidFill>
              <a:srgbClr val="FFF2C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Chatting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2" name="Google Shape;622;p31"/>
          <p:cNvSpPr/>
          <p:nvPr/>
        </p:nvSpPr>
        <p:spPr>
          <a:xfrm>
            <a:off x="5571062" y="2089884"/>
            <a:ext cx="5456245" cy="699274"/>
          </a:xfrm>
          <a:prstGeom prst="rect">
            <a:avLst/>
          </a:prstGeom>
          <a:solidFill>
            <a:srgbClr val="CBEAF0"/>
          </a:solidFill>
          <a:ln w="12700" cap="flat" cmpd="sng">
            <a:solidFill>
              <a:srgbClr val="FFF2C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Vocabulary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3" name="Google Shape;623;p31"/>
          <p:cNvSpPr/>
          <p:nvPr/>
        </p:nvSpPr>
        <p:spPr>
          <a:xfrm>
            <a:off x="5571062" y="2972911"/>
            <a:ext cx="5465180" cy="1745917"/>
          </a:xfrm>
          <a:prstGeom prst="rect">
            <a:avLst/>
          </a:prstGeom>
          <a:solidFill>
            <a:srgbClr val="CBEAF0"/>
          </a:solidFill>
          <a:ln w="12700" cap="flat" cmpd="sng">
            <a:solidFill>
              <a:srgbClr val="FFF2C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Task 1: Listen and read.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Task 2: Read the conversation again and choose the correct answer.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Task 3: Choose the correct word or phrase.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Task 4: Complete the sentences.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4" name="Google Shape;624;p31"/>
          <p:cNvSpPr/>
          <p:nvPr/>
        </p:nvSpPr>
        <p:spPr>
          <a:xfrm>
            <a:off x="5585947" y="4985291"/>
            <a:ext cx="5465179" cy="684962"/>
          </a:xfrm>
          <a:prstGeom prst="rect">
            <a:avLst/>
          </a:prstGeom>
          <a:solidFill>
            <a:srgbClr val="CBEAF0"/>
          </a:solidFill>
          <a:ln w="12700" cap="flat" cmpd="sng">
            <a:solidFill>
              <a:srgbClr val="FFF2C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Task 5: Work in pairs. Ask and answer about a type of film. 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25" name="Google Shape;625;p31"/>
          <p:cNvCxnSpPr/>
          <p:nvPr/>
        </p:nvCxnSpPr>
        <p:spPr>
          <a:xfrm>
            <a:off x="2849262" y="1510782"/>
            <a:ext cx="844500" cy="618000"/>
          </a:xfrm>
          <a:prstGeom prst="curvedConnector2">
            <a:avLst/>
          </a:prstGeom>
          <a:noFill/>
          <a:ln w="57150" cap="flat" cmpd="sng">
            <a:solidFill>
              <a:srgbClr val="F7941E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626" name="Google Shape;626;p31"/>
          <p:cNvCxnSpPr>
            <a:stCxn id="618" idx="1"/>
          </p:cNvCxnSpPr>
          <p:nvPr/>
        </p:nvCxnSpPr>
        <p:spPr>
          <a:xfrm flipH="1">
            <a:off x="2068590" y="2417586"/>
            <a:ext cx="604200" cy="945600"/>
          </a:xfrm>
          <a:prstGeom prst="curvedConnector2">
            <a:avLst/>
          </a:prstGeom>
          <a:noFill/>
          <a:ln w="57150" cap="flat" cmpd="sng">
            <a:solidFill>
              <a:srgbClr val="F7941E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627" name="Google Shape;627;p31"/>
          <p:cNvCxnSpPr>
            <a:stCxn id="619" idx="3"/>
          </p:cNvCxnSpPr>
          <p:nvPr/>
        </p:nvCxnSpPr>
        <p:spPr>
          <a:xfrm>
            <a:off x="2922723" y="3701339"/>
            <a:ext cx="513300" cy="1305600"/>
          </a:xfrm>
          <a:prstGeom prst="curvedConnector2">
            <a:avLst/>
          </a:prstGeom>
          <a:noFill/>
          <a:ln w="57150" cap="flat" cmpd="sng">
            <a:solidFill>
              <a:srgbClr val="F7941E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628" name="Google Shape;628;p31"/>
          <p:cNvSpPr/>
          <p:nvPr/>
        </p:nvSpPr>
        <p:spPr>
          <a:xfrm>
            <a:off x="4435147" y="405824"/>
            <a:ext cx="3948886" cy="625641"/>
          </a:xfrm>
          <a:prstGeom prst="roundRect">
            <a:avLst>
              <a:gd name="adj" fmla="val 42661"/>
            </a:avLst>
          </a:prstGeom>
          <a:solidFill>
            <a:srgbClr val="FF980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29" name="Google Shape;629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26252" y="260303"/>
            <a:ext cx="964452" cy="916490"/>
          </a:xfrm>
          <a:prstGeom prst="rect">
            <a:avLst/>
          </a:prstGeom>
          <a:noFill/>
          <a:ln>
            <a:noFill/>
          </a:ln>
        </p:spPr>
      </p:pic>
      <p:sp>
        <p:nvSpPr>
          <p:cNvPr id="630" name="Google Shape;630;p31"/>
          <p:cNvSpPr txBox="1"/>
          <p:nvPr/>
        </p:nvSpPr>
        <p:spPr>
          <a:xfrm>
            <a:off x="4787234" y="518493"/>
            <a:ext cx="359679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LESSON 1: GETTING STARTED</a:t>
            </a:r>
            <a:endParaRPr sz="20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1" name="Google Shape;631;p31"/>
          <p:cNvSpPr/>
          <p:nvPr/>
        </p:nvSpPr>
        <p:spPr>
          <a:xfrm>
            <a:off x="971989" y="5818948"/>
            <a:ext cx="2038840" cy="710205"/>
          </a:xfrm>
          <a:prstGeom prst="roundRect">
            <a:avLst>
              <a:gd name="adj" fmla="val 16667"/>
            </a:avLst>
          </a:prstGeom>
          <a:solidFill>
            <a:srgbClr val="48C0B6"/>
          </a:solidFill>
          <a:ln w="12700" cap="flat" cmpd="sng">
            <a:solidFill>
              <a:srgbClr val="FFD9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CONSOLIDATION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32" name="Google Shape;632;p31"/>
          <p:cNvCxnSpPr>
            <a:stCxn id="620" idx="1"/>
            <a:endCxn id="631" idx="0"/>
          </p:cNvCxnSpPr>
          <p:nvPr/>
        </p:nvCxnSpPr>
        <p:spPr>
          <a:xfrm flipH="1">
            <a:off x="1991300" y="5318681"/>
            <a:ext cx="460500" cy="500400"/>
          </a:xfrm>
          <a:prstGeom prst="curvedConnector2">
            <a:avLst/>
          </a:prstGeom>
          <a:noFill/>
          <a:ln w="57150" cap="flat" cmpd="sng">
            <a:solidFill>
              <a:srgbClr val="F7941E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633" name="Google Shape;633;p31"/>
          <p:cNvSpPr/>
          <p:nvPr/>
        </p:nvSpPr>
        <p:spPr>
          <a:xfrm>
            <a:off x="5594317" y="5776099"/>
            <a:ext cx="5465179" cy="684962"/>
          </a:xfrm>
          <a:prstGeom prst="rect">
            <a:avLst/>
          </a:prstGeom>
          <a:solidFill>
            <a:srgbClr val="CBEAF0"/>
          </a:solidFill>
          <a:ln w="12700" cap="flat" cmpd="sng">
            <a:solidFill>
              <a:srgbClr val="FFF2C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Wrap-up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Homework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32"/>
          <p:cNvSpPr txBox="1"/>
          <p:nvPr/>
        </p:nvSpPr>
        <p:spPr>
          <a:xfrm>
            <a:off x="1131589" y="1301135"/>
            <a:ext cx="1081531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Wrap-up</a:t>
            </a:r>
            <a:endParaRPr sz="2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0" name="Google Shape;640;p32"/>
          <p:cNvSpPr/>
          <p:nvPr/>
        </p:nvSpPr>
        <p:spPr>
          <a:xfrm>
            <a:off x="576198" y="1290971"/>
            <a:ext cx="502606" cy="502606"/>
          </a:xfrm>
          <a:prstGeom prst="roundRect">
            <a:avLst>
              <a:gd name="adj" fmla="val 16667"/>
            </a:avLst>
          </a:prstGeom>
          <a:solidFill>
            <a:srgbClr val="0FB7B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48DA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1" name="Google Shape;641;p32"/>
          <p:cNvSpPr txBox="1"/>
          <p:nvPr/>
        </p:nvSpPr>
        <p:spPr>
          <a:xfrm>
            <a:off x="628983" y="1188331"/>
            <a:ext cx="397035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1</a:t>
            </a:r>
            <a:endParaRPr/>
          </a:p>
        </p:txBody>
      </p:sp>
      <p:pic>
        <p:nvPicPr>
          <p:cNvPr id="642" name="Google Shape;642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1083306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32"/>
          <p:cNvSpPr txBox="1"/>
          <p:nvPr/>
        </p:nvSpPr>
        <p:spPr>
          <a:xfrm>
            <a:off x="487067" y="207665"/>
            <a:ext cx="413269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CONSOLIDATION</a:t>
            </a:r>
            <a:endParaRPr sz="36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44" name="Google Shape;644;p32"/>
          <p:cNvGrpSpPr/>
          <p:nvPr/>
        </p:nvGrpSpPr>
        <p:grpSpPr>
          <a:xfrm>
            <a:off x="1753230" y="2044670"/>
            <a:ext cx="8889370" cy="4262200"/>
            <a:chOff x="0" y="2485"/>
            <a:chExt cx="8889370" cy="4262200"/>
          </a:xfrm>
        </p:grpSpPr>
        <p:sp>
          <p:nvSpPr>
            <p:cNvPr id="645" name="Google Shape;645;p32"/>
            <p:cNvSpPr/>
            <p:nvPr/>
          </p:nvSpPr>
          <p:spPr>
            <a:xfrm>
              <a:off x="0" y="2300676"/>
              <a:ext cx="8889370" cy="1964009"/>
            </a:xfrm>
            <a:prstGeom prst="roundRect">
              <a:avLst>
                <a:gd name="adj" fmla="val 10000"/>
              </a:avLst>
            </a:prstGeom>
            <a:solidFill>
              <a:srgbClr val="FFE8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32"/>
            <p:cNvSpPr txBox="1"/>
            <p:nvPr/>
          </p:nvSpPr>
          <p:spPr>
            <a:xfrm>
              <a:off x="0" y="2300676"/>
              <a:ext cx="2666811" cy="19640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6025" tIns="256025" rIns="256025" bIns="2560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Vocabulary</a:t>
              </a:r>
              <a:endPara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7" name="Google Shape;647;p32"/>
            <p:cNvSpPr/>
            <p:nvPr/>
          </p:nvSpPr>
          <p:spPr>
            <a:xfrm>
              <a:off x="0" y="2485"/>
              <a:ext cx="8889370" cy="1964009"/>
            </a:xfrm>
            <a:prstGeom prst="roundRect">
              <a:avLst>
                <a:gd name="adj" fmla="val 10000"/>
              </a:avLst>
            </a:prstGeom>
            <a:solidFill>
              <a:srgbClr val="FFE8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32"/>
            <p:cNvSpPr txBox="1"/>
            <p:nvPr/>
          </p:nvSpPr>
          <p:spPr>
            <a:xfrm>
              <a:off x="0" y="2485"/>
              <a:ext cx="2666811" cy="19640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84475" tIns="284475" rIns="284475" bIns="284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Topic of the unit</a:t>
              </a:r>
              <a:endParaRPr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9" name="Google Shape;649;p32"/>
            <p:cNvSpPr/>
            <p:nvPr/>
          </p:nvSpPr>
          <p:spPr>
            <a:xfrm>
              <a:off x="4436013" y="169576"/>
              <a:ext cx="2506366" cy="1670910"/>
            </a:xfrm>
            <a:prstGeom prst="roundRect">
              <a:avLst>
                <a:gd name="adj" fmla="val 10000"/>
              </a:avLst>
            </a:prstGeom>
            <a:solidFill>
              <a:schemeClr val="accent2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32"/>
            <p:cNvSpPr txBox="1"/>
            <p:nvPr/>
          </p:nvSpPr>
          <p:spPr>
            <a:xfrm>
              <a:off x="4484952" y="218515"/>
              <a:ext cx="2408488" cy="15730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50" tIns="137150" rIns="137150" bIns="13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FILMS</a:t>
              </a:r>
              <a:endParaRPr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1" name="Google Shape;651;p32"/>
            <p:cNvSpPr/>
            <p:nvPr/>
          </p:nvSpPr>
          <p:spPr>
            <a:xfrm>
              <a:off x="4060058" y="1840487"/>
              <a:ext cx="1629138" cy="66836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60000"/>
                  </a:lnTo>
                  <a:lnTo>
                    <a:pt x="0" y="60000"/>
                  </a:lnTo>
                  <a:lnTo>
                    <a:pt x="0" y="120000"/>
                  </a:lnTo>
                </a:path>
              </a:pathLst>
            </a:custGeom>
            <a:noFill/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652" name="Google Shape;652;p32"/>
            <p:cNvSpPr/>
            <p:nvPr/>
          </p:nvSpPr>
          <p:spPr>
            <a:xfrm>
              <a:off x="2806875" y="2508851"/>
              <a:ext cx="2506366" cy="1670910"/>
            </a:xfrm>
            <a:prstGeom prst="roundRect">
              <a:avLst>
                <a:gd name="adj" fmla="val 10000"/>
              </a:avLst>
            </a:prstGeom>
            <a:solidFill>
              <a:schemeClr val="accent1"/>
            </a:solidFill>
            <a:ln w="12700" cap="flat" cmpd="sng">
              <a:solidFill>
                <a:srgbClr val="42719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32"/>
            <p:cNvSpPr txBox="1"/>
            <p:nvPr/>
          </p:nvSpPr>
          <p:spPr>
            <a:xfrm>
              <a:off x="2855814" y="2557790"/>
              <a:ext cx="2408488" cy="15730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Types of films</a:t>
              </a:r>
              <a:endParaRPr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4" name="Google Shape;654;p32"/>
            <p:cNvSpPr/>
            <p:nvPr/>
          </p:nvSpPr>
          <p:spPr>
            <a:xfrm>
              <a:off x="5689196" y="1840487"/>
              <a:ext cx="1629138" cy="66836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60000"/>
                  </a:lnTo>
                  <a:lnTo>
                    <a:pt x="120000" y="6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655" name="Google Shape;655;p32"/>
            <p:cNvSpPr/>
            <p:nvPr/>
          </p:nvSpPr>
          <p:spPr>
            <a:xfrm>
              <a:off x="6065151" y="2508851"/>
              <a:ext cx="2506366" cy="1670910"/>
            </a:xfrm>
            <a:prstGeom prst="roundRect">
              <a:avLst>
                <a:gd name="adj" fmla="val 10000"/>
              </a:avLst>
            </a:prstGeom>
            <a:solidFill>
              <a:schemeClr val="accent6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32"/>
            <p:cNvSpPr txBox="1"/>
            <p:nvPr/>
          </p:nvSpPr>
          <p:spPr>
            <a:xfrm>
              <a:off x="6114090" y="2557790"/>
              <a:ext cx="2408488" cy="15730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8100" tIns="118100" rIns="118100" bIns="11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Adjectives describing films</a:t>
              </a:r>
              <a:endParaRPr sz="3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33"/>
          <p:cNvSpPr txBox="1"/>
          <p:nvPr/>
        </p:nvSpPr>
        <p:spPr>
          <a:xfrm>
            <a:off x="1131589" y="1270357"/>
            <a:ext cx="1081531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Homework</a:t>
            </a:r>
            <a:endParaRPr sz="2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3" name="Google Shape;663;p33"/>
          <p:cNvSpPr/>
          <p:nvPr/>
        </p:nvSpPr>
        <p:spPr>
          <a:xfrm>
            <a:off x="576198" y="1290971"/>
            <a:ext cx="502606" cy="502606"/>
          </a:xfrm>
          <a:prstGeom prst="roundRect">
            <a:avLst>
              <a:gd name="adj" fmla="val 16667"/>
            </a:avLst>
          </a:prstGeom>
          <a:solidFill>
            <a:srgbClr val="0FB7B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48DA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4" name="Google Shape;664;p33"/>
          <p:cNvSpPr txBox="1"/>
          <p:nvPr/>
        </p:nvSpPr>
        <p:spPr>
          <a:xfrm>
            <a:off x="628983" y="1188331"/>
            <a:ext cx="397035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endParaRPr/>
          </a:p>
        </p:txBody>
      </p:sp>
      <p:pic>
        <p:nvPicPr>
          <p:cNvPr id="665" name="Google Shape;665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1083306"/>
          </a:xfrm>
          <a:prstGeom prst="rect">
            <a:avLst/>
          </a:prstGeom>
          <a:noFill/>
          <a:ln>
            <a:noFill/>
          </a:ln>
        </p:spPr>
      </p:pic>
      <p:sp>
        <p:nvSpPr>
          <p:cNvPr id="666" name="Google Shape;666;p33"/>
          <p:cNvSpPr txBox="1"/>
          <p:nvPr/>
        </p:nvSpPr>
        <p:spPr>
          <a:xfrm>
            <a:off x="487067" y="207665"/>
            <a:ext cx="413269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CONSOLIDATION</a:t>
            </a:r>
            <a:endParaRPr sz="36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7" name="Google Shape;667;p33"/>
          <p:cNvSpPr txBox="1"/>
          <p:nvPr/>
        </p:nvSpPr>
        <p:spPr>
          <a:xfrm>
            <a:off x="1451956" y="2272146"/>
            <a:ext cx="7747462" cy="166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Noto Sans Symbols"/>
              <a:buChar char="⮚"/>
            </a:pPr>
            <a: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Think about your favourite film.</a:t>
            </a:r>
            <a:endParaRPr/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Noto Sans Symbols"/>
              <a:buChar char="⮚"/>
            </a:pPr>
            <a: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at least 3 adjectives to describe it.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2" name="Google Shape;672;p3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524001" y="7553"/>
            <a:ext cx="9143999" cy="6839711"/>
          </a:xfrm>
          <a:prstGeom prst="rect">
            <a:avLst/>
          </a:prstGeom>
          <a:noFill/>
          <a:ln>
            <a:noFill/>
          </a:ln>
        </p:spPr>
      </p:pic>
      <p:sp>
        <p:nvSpPr>
          <p:cNvPr id="673" name="Google Shape;673;p34"/>
          <p:cNvSpPr txBox="1"/>
          <p:nvPr/>
        </p:nvSpPr>
        <p:spPr>
          <a:xfrm>
            <a:off x="2875947" y="6085150"/>
            <a:ext cx="65535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Website: </a:t>
            </a:r>
            <a:r>
              <a:rPr lang="en-US" sz="1800" b="1" i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sachmem.vn</a:t>
            </a:r>
            <a:endParaRPr sz="1800" b="1" i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Fanpage: facebook.com/sachmem.vn/</a:t>
            </a:r>
            <a:endParaRPr sz="1800" b="1" i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1145</Words>
  <Application>Microsoft Office PowerPoint</Application>
  <PresentationFormat>Widescreen</PresentationFormat>
  <Paragraphs>296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Arial</vt:lpstr>
      <vt:lpstr>Courier New</vt:lpstr>
      <vt:lpstr>Calibri</vt:lpstr>
      <vt:lpstr>Open Sans</vt:lpstr>
      <vt:lpstr>Noto Sans Symbols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TrangDTT</dc:creator>
  <cp:lastModifiedBy>PC</cp:lastModifiedBy>
  <cp:revision>1</cp:revision>
  <dcterms:created xsi:type="dcterms:W3CDTF">2020-12-09T02:04:09Z</dcterms:created>
  <dcterms:modified xsi:type="dcterms:W3CDTF">2025-05-16T11:33:39Z</dcterms:modified>
</cp:coreProperties>
</file>