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sldIdLst>
    <p:sldId id="298" r:id="rId3"/>
    <p:sldId id="257" r:id="rId4"/>
    <p:sldId id="258" r:id="rId5"/>
    <p:sldId id="259" r:id="rId6"/>
    <p:sldId id="260" r:id="rId7"/>
    <p:sldId id="261" r:id="rId8"/>
    <p:sldId id="262" r:id="rId9"/>
    <p:sldId id="264" r:id="rId10"/>
    <p:sldId id="265" r:id="rId11"/>
    <p:sldId id="266" r:id="rId12"/>
    <p:sldId id="267" r:id="rId13"/>
    <p:sldId id="268" r:id="rId14"/>
    <p:sldId id="273" r:id="rId15"/>
    <p:sldId id="274" r:id="rId16"/>
    <p:sldId id="275" r:id="rId17"/>
    <p:sldId id="276" r:id="rId18"/>
    <p:sldId id="277" r:id="rId19"/>
    <p:sldId id="279" r:id="rId20"/>
    <p:sldId id="280" r:id="rId21"/>
    <p:sldId id="281" r:id="rId22"/>
    <p:sldId id="282" r:id="rId23"/>
    <p:sldId id="283" r:id="rId24"/>
    <p:sldId id="284" r:id="rId25"/>
    <p:sldId id="285" r:id="rId26"/>
    <p:sldId id="286" r:id="rId27"/>
    <p:sldId id="288" r:id="rId28"/>
    <p:sldId id="290" r:id="rId29"/>
    <p:sldId id="291" r:id="rId30"/>
    <p:sldId id="292" r:id="rId31"/>
    <p:sldId id="293" r:id="rId32"/>
    <p:sldId id="294" r:id="rId33"/>
    <p:sldId id="295" r:id="rId34"/>
    <p:sldId id="29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C98CE4-DE7A-4881-B970-456C6D7D9A40}"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C74ABE-2485-4FC7-A70A-21BF7D543895}" type="slidenum">
              <a:rPr lang="en-US" smtClean="0"/>
              <a:t>‹#›</a:t>
            </a:fld>
            <a:endParaRPr lang="en-US"/>
          </a:p>
        </p:txBody>
      </p:sp>
    </p:spTree>
    <p:extLst>
      <p:ext uri="{BB962C8B-B14F-4D97-AF65-F5344CB8AC3E}">
        <p14:creationId xmlns:p14="http://schemas.microsoft.com/office/powerpoint/2010/main" val="2011498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685800" y="1143000"/>
            <a:ext cx="5486400" cy="3086100"/>
          </a:xfrm>
          <a:ln/>
        </p:spPr>
      </p:sp>
      <p:sp>
        <p:nvSpPr>
          <p:cNvPr id="40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a:p>
        </p:txBody>
      </p:sp>
      <p:sp>
        <p:nvSpPr>
          <p:cNvPr id="41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7200">
                <a:solidFill>
                  <a:schemeClr val="tx1"/>
                </a:solidFill>
                <a:latin typeface=".VnAvant" panose="020B7200000000000000" pitchFamily="34" charset="0"/>
              </a:defRPr>
            </a:lvl1pPr>
            <a:lvl2pPr marL="742950" indent="-285750">
              <a:defRPr sz="7200">
                <a:solidFill>
                  <a:schemeClr val="tx1"/>
                </a:solidFill>
                <a:latin typeface=".VnAvant" panose="020B7200000000000000" pitchFamily="34" charset="0"/>
              </a:defRPr>
            </a:lvl2pPr>
            <a:lvl3pPr marL="1143000" indent="-228600">
              <a:defRPr sz="7200">
                <a:solidFill>
                  <a:schemeClr val="tx1"/>
                </a:solidFill>
                <a:latin typeface=".VnAvant" panose="020B7200000000000000" pitchFamily="34" charset="0"/>
              </a:defRPr>
            </a:lvl3pPr>
            <a:lvl4pPr marL="1600200" indent="-228600">
              <a:defRPr sz="7200">
                <a:solidFill>
                  <a:schemeClr val="tx1"/>
                </a:solidFill>
                <a:latin typeface=".VnAvant" panose="020B7200000000000000" pitchFamily="34" charset="0"/>
              </a:defRPr>
            </a:lvl4pPr>
            <a:lvl5pPr marL="2057400" indent="-228600">
              <a:defRPr sz="7200">
                <a:solidFill>
                  <a:schemeClr val="tx1"/>
                </a:solidFill>
                <a:latin typeface=".VnAvant" panose="020B7200000000000000" pitchFamily="34" charset="0"/>
              </a:defRPr>
            </a:lvl5pPr>
            <a:lvl6pPr marL="2514600" indent="-228600" eaLnBrk="0" fontAlgn="base" hangingPunct="0">
              <a:spcBef>
                <a:spcPct val="0"/>
              </a:spcBef>
              <a:spcAft>
                <a:spcPct val="0"/>
              </a:spcAft>
              <a:defRPr sz="7200">
                <a:solidFill>
                  <a:schemeClr val="tx1"/>
                </a:solidFill>
                <a:latin typeface=".VnAvant" panose="020B7200000000000000" pitchFamily="34" charset="0"/>
              </a:defRPr>
            </a:lvl6pPr>
            <a:lvl7pPr marL="2971800" indent="-228600" eaLnBrk="0" fontAlgn="base" hangingPunct="0">
              <a:spcBef>
                <a:spcPct val="0"/>
              </a:spcBef>
              <a:spcAft>
                <a:spcPct val="0"/>
              </a:spcAft>
              <a:defRPr sz="7200">
                <a:solidFill>
                  <a:schemeClr val="tx1"/>
                </a:solidFill>
                <a:latin typeface=".VnAvant" panose="020B7200000000000000" pitchFamily="34" charset="0"/>
              </a:defRPr>
            </a:lvl7pPr>
            <a:lvl8pPr marL="3429000" indent="-228600" eaLnBrk="0" fontAlgn="base" hangingPunct="0">
              <a:spcBef>
                <a:spcPct val="0"/>
              </a:spcBef>
              <a:spcAft>
                <a:spcPct val="0"/>
              </a:spcAft>
              <a:defRPr sz="7200">
                <a:solidFill>
                  <a:schemeClr val="tx1"/>
                </a:solidFill>
                <a:latin typeface=".VnAvant" panose="020B7200000000000000" pitchFamily="34" charset="0"/>
              </a:defRPr>
            </a:lvl8pPr>
            <a:lvl9pPr marL="3886200" indent="-228600" eaLnBrk="0" fontAlgn="base" hangingPunct="0">
              <a:spcBef>
                <a:spcPct val="0"/>
              </a:spcBef>
              <a:spcAft>
                <a:spcPct val="0"/>
              </a:spcAft>
              <a:defRPr sz="7200">
                <a:solidFill>
                  <a:schemeClr val="tx1"/>
                </a:solidFill>
                <a:latin typeface=".VnAvant" panose="020B7200000000000000" pitchFamily="34" charset="0"/>
              </a:defRPr>
            </a:lvl9pPr>
          </a:lstStyle>
          <a:p>
            <a:fld id="{550ADAEE-7B02-446E-8BE3-7D998D1B3E8B}" type="slidenum">
              <a:rPr altLang="en-US" sz="1200" smtClean="0">
                <a:solidFill>
                  <a:srgbClr val="000000"/>
                </a:solidFill>
                <a:ea typeface="SimSun" panose="02010600030101010101" pitchFamily="2" charset="-122"/>
              </a:rPr>
              <a:pPr/>
              <a:t>1</a:t>
            </a:fld>
            <a:endParaRPr lang="en-US" altLang="en-US" sz="1200">
              <a:solidFill>
                <a:srgbClr val="000000"/>
              </a:solidFill>
              <a:ea typeface="SimSun" panose="02010600030101010101" pitchFamily="2" charset="-122"/>
            </a:endParaRPr>
          </a:p>
        </p:txBody>
      </p:sp>
    </p:spTree>
    <p:extLst>
      <p:ext uri="{BB962C8B-B14F-4D97-AF65-F5344CB8AC3E}">
        <p14:creationId xmlns:p14="http://schemas.microsoft.com/office/powerpoint/2010/main" val="309774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5922CE2F-4938-483F-BF16-270B75CE13C0}" type="slidenum">
              <a:rPr lang="en-US" smtClean="0"/>
              <a:t>2</a:t>
            </a:fld>
            <a:endParaRPr lang="en-US"/>
          </a:p>
        </p:txBody>
      </p:sp>
    </p:spTree>
    <p:extLst>
      <p:ext uri="{BB962C8B-B14F-4D97-AF65-F5344CB8AC3E}">
        <p14:creationId xmlns:p14="http://schemas.microsoft.com/office/powerpoint/2010/main" val="3407209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Chu Văn An, là một nhà giáo, thầy thuốc, quan viên Đại Việt cuối thời Trần. Đến đời Dụ Tông, thấy quyền thần làm nhiều điều vô đạo, ông dâng Th ất trảm sớ xin chém bảy tên gian nịnh, nhưng vua không nghe. Ông liền từ quan về ở núi</a:t>
            </a:r>
            <a:r>
              <a:rPr lang="en-US" dirty="0"/>
              <a:t>. </a:t>
            </a:r>
            <a:r>
              <a:rPr lang="vi-VN" dirty="0"/>
              <a:t>Phượng Hoàng (Chí Linh, Hải Dương), lấy hiệu là Tiều Ẩn (người hái củi ở ẩn) dạy học, trồng cây thuốc, ng hiên cứu y học, chữa bệnh cho dân; làm thơ, viết sách,... Ông là bậc nho học tiêu biểu của nước Việt, là tấm gương sáng về đạo làm người, đạo làm thầy và đạo học.</a:t>
            </a:r>
            <a:endParaRPr lang="en-US" dirty="0"/>
          </a:p>
          <a:p>
            <a:endParaRPr lang="en-US" dirty="0"/>
          </a:p>
        </p:txBody>
      </p:sp>
      <p:sp>
        <p:nvSpPr>
          <p:cNvPr id="4" name="Slide Number Placeholder 3"/>
          <p:cNvSpPr>
            <a:spLocks noGrp="1"/>
          </p:cNvSpPr>
          <p:nvPr>
            <p:ph type="sldNum" sz="quarter" idx="5"/>
          </p:nvPr>
        </p:nvSpPr>
        <p:spPr/>
        <p:txBody>
          <a:bodyPr/>
          <a:lstStyle/>
          <a:p>
            <a:fld id="{5922CE2F-4938-483F-BF16-270B75CE13C0}" type="slidenum">
              <a:rPr lang="en-US" smtClean="0"/>
              <a:t>5</a:t>
            </a:fld>
            <a:endParaRPr lang="en-US"/>
          </a:p>
        </p:txBody>
      </p:sp>
    </p:spTree>
    <p:extLst>
      <p:ext uri="{BB962C8B-B14F-4D97-AF65-F5344CB8AC3E}">
        <p14:creationId xmlns:p14="http://schemas.microsoft.com/office/powerpoint/2010/main" val="1326284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5922CE2F-4938-483F-BF16-270B75CE13C0}" type="slidenum">
              <a:rPr lang="en-US" smtClean="0"/>
              <a:t>6</a:t>
            </a:fld>
            <a:endParaRPr lang="en-US"/>
          </a:p>
        </p:txBody>
      </p:sp>
    </p:spTree>
    <p:extLst>
      <p:ext uri="{BB962C8B-B14F-4D97-AF65-F5344CB8AC3E}">
        <p14:creationId xmlns:p14="http://schemas.microsoft.com/office/powerpoint/2010/main" val="107466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22CE2F-4938-483F-BF16-270B75CE13C0}" type="slidenum">
              <a:rPr lang="en-US" smtClean="0"/>
              <a:t>23</a:t>
            </a:fld>
            <a:endParaRPr lang="en-US"/>
          </a:p>
        </p:txBody>
      </p:sp>
    </p:spTree>
    <p:extLst>
      <p:ext uri="{BB962C8B-B14F-4D97-AF65-F5344CB8AC3E}">
        <p14:creationId xmlns:p14="http://schemas.microsoft.com/office/powerpoint/2010/main" val="112017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1038C5-13CB-4802-9731-4600AE52E6AA}"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2694176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038C5-13CB-4802-9731-4600AE52E6AA}"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278431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1038C5-13CB-4802-9731-4600AE52E6AA}"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52828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1038C5-13CB-4802-9731-4600AE52E6AA}"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259404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1038C5-13CB-4802-9731-4600AE52E6AA}" type="datetimeFigureOut">
              <a:rPr lang="en-US" smtClean="0"/>
              <a:t>5/18/2025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177892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1038C5-13CB-4802-9731-4600AE52E6AA}" type="datetimeFigureOut">
              <a:rPr lang="en-US" smtClean="0"/>
              <a:t>5/18/2025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1344775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1038C5-13CB-4802-9731-4600AE52E6AA}" type="datetimeFigureOut">
              <a:rPr lang="en-US" smtClean="0"/>
              <a:t>5/18/2025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43507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1038C5-13CB-4802-9731-4600AE52E6AA}"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2043176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1038C5-13CB-4802-9731-4600AE52E6AA}"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324118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038C5-13CB-4802-9731-4600AE52E6AA}"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1451459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038C5-13CB-4802-9731-4600AE52E6AA}"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5D655-FDEE-4292-BA93-609368254C66}" type="slidenum">
              <a:rPr lang="en-US" smtClean="0"/>
              <a:t>‹#›</a:t>
            </a:fld>
            <a:endParaRPr lang="en-US"/>
          </a:p>
        </p:txBody>
      </p:sp>
    </p:spTree>
    <p:extLst>
      <p:ext uri="{BB962C8B-B14F-4D97-AF65-F5344CB8AC3E}">
        <p14:creationId xmlns:p14="http://schemas.microsoft.com/office/powerpoint/2010/main" val="3762862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104226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12109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062284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144260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153443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593933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492729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517025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80521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487911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690994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054272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31935859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22711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189847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919526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2480478982"/>
      </p:ext>
    </p:extLst>
  </p:cSld>
  <p:clrMapOvr>
    <a:masterClrMapping/>
  </p:clrMapOvr>
  <mc:AlternateContent xmlns:mc="http://schemas.openxmlformats.org/markup-compatibility/2006" xmlns:p14="http://schemas.microsoft.com/office/powerpoint/2010/main">
    <mc:Choice Requires="p14">
      <p:transition spd="slow" advClick="0">
        <p:wipe/>
      </p:transition>
    </mc:Choice>
    <mc:Fallback xmlns="">
      <p:transition spd="slow" advClick="0">
        <p:wip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284"/>
        <p:cNvGrpSpPr/>
        <p:nvPr/>
      </p:nvGrpSpPr>
      <p:grpSpPr>
        <a:xfrm>
          <a:off x="0" y="0"/>
          <a:ext cx="0" cy="0"/>
          <a:chOff x="0" y="0"/>
          <a:chExt cx="0" cy="0"/>
        </a:xfrm>
      </p:grpSpPr>
      <p:sp>
        <p:nvSpPr>
          <p:cNvPr id="285" name="Google Shape;285;p8"/>
          <p:cNvSpPr txBox="1">
            <a:spLocks noGrp="1"/>
          </p:cNvSpPr>
          <p:nvPr>
            <p:ph type="title"/>
          </p:nvPr>
        </p:nvSpPr>
        <p:spPr>
          <a:xfrm>
            <a:off x="3413250" y="1123500"/>
            <a:ext cx="5784900" cy="4736100"/>
          </a:xfrm>
          <a:prstGeom prst="rect">
            <a:avLst/>
          </a:prstGeom>
        </p:spPr>
        <p:txBody>
          <a:bodyPr spcFirstLastPara="1" wrap="square" lIns="121900" tIns="121900" rIns="121900" bIns="121900" anchor="ctr" anchorCtr="0">
            <a:noAutofit/>
          </a:bodyPr>
          <a:lstStyle>
            <a:lvl1pPr lvl="0" algn="ctr" rtl="0">
              <a:spcBef>
                <a:spcPts val="0"/>
              </a:spcBef>
              <a:spcAft>
                <a:spcPts val="0"/>
              </a:spcAft>
              <a:buNone/>
              <a:defRPr sz="12800"/>
            </a:lvl1pPr>
            <a:lvl2pPr lvl="1" algn="ctr" rtl="0">
              <a:spcBef>
                <a:spcPts val="0"/>
              </a:spcBef>
              <a:spcAft>
                <a:spcPts val="0"/>
              </a:spcAft>
              <a:buNone/>
              <a:defRPr sz="12800"/>
            </a:lvl2pPr>
            <a:lvl3pPr lvl="2" algn="ctr" rtl="0">
              <a:spcBef>
                <a:spcPts val="0"/>
              </a:spcBef>
              <a:spcAft>
                <a:spcPts val="0"/>
              </a:spcAft>
              <a:buNone/>
              <a:defRPr sz="12800"/>
            </a:lvl3pPr>
            <a:lvl4pPr lvl="3" algn="ctr" rtl="0">
              <a:spcBef>
                <a:spcPts val="0"/>
              </a:spcBef>
              <a:spcAft>
                <a:spcPts val="0"/>
              </a:spcAft>
              <a:buNone/>
              <a:defRPr sz="12800"/>
            </a:lvl4pPr>
            <a:lvl5pPr lvl="4" algn="ctr" rtl="0">
              <a:spcBef>
                <a:spcPts val="0"/>
              </a:spcBef>
              <a:spcAft>
                <a:spcPts val="0"/>
              </a:spcAft>
              <a:buNone/>
              <a:defRPr sz="12800"/>
            </a:lvl5pPr>
            <a:lvl6pPr lvl="5" algn="ctr" rtl="0">
              <a:spcBef>
                <a:spcPts val="0"/>
              </a:spcBef>
              <a:spcAft>
                <a:spcPts val="0"/>
              </a:spcAft>
              <a:buNone/>
              <a:defRPr sz="12800"/>
            </a:lvl6pPr>
            <a:lvl7pPr lvl="6" algn="ctr" rtl="0">
              <a:spcBef>
                <a:spcPts val="0"/>
              </a:spcBef>
              <a:spcAft>
                <a:spcPts val="0"/>
              </a:spcAft>
              <a:buNone/>
              <a:defRPr sz="12800"/>
            </a:lvl7pPr>
            <a:lvl8pPr lvl="7" algn="ctr" rtl="0">
              <a:spcBef>
                <a:spcPts val="0"/>
              </a:spcBef>
              <a:spcAft>
                <a:spcPts val="0"/>
              </a:spcAft>
              <a:buNone/>
              <a:defRPr sz="12800"/>
            </a:lvl8pPr>
            <a:lvl9pPr lvl="8" algn="ctr" rtl="0">
              <a:spcBef>
                <a:spcPts val="0"/>
              </a:spcBef>
              <a:spcAft>
                <a:spcPts val="0"/>
              </a:spcAft>
              <a:buNone/>
              <a:defRPr sz="12800"/>
            </a:lvl9pPr>
          </a:lstStyle>
          <a:p>
            <a:endParaRPr/>
          </a:p>
        </p:txBody>
      </p:sp>
      <p:sp>
        <p:nvSpPr>
          <p:cNvPr id="286" name="Google Shape;286;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fld id="{00000000-1234-1234-1234-123412341234}" type="slidenum">
              <a:rPr lang="en">
                <a:solidFill>
                  <a:srgbClr val="766F54"/>
                </a:solidFill>
              </a:rPr>
              <a:pPr/>
              <a:t>‹#›</a:t>
            </a:fld>
            <a:endParaRPr>
              <a:solidFill>
                <a:srgbClr val="766F54"/>
              </a:solidFill>
            </a:endParaRPr>
          </a:p>
        </p:txBody>
      </p:sp>
    </p:spTree>
    <p:extLst>
      <p:ext uri="{BB962C8B-B14F-4D97-AF65-F5344CB8AC3E}">
        <p14:creationId xmlns:p14="http://schemas.microsoft.com/office/powerpoint/2010/main" val="1256302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772272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2869697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3892758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410555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1414908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700290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3315191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4487826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6726016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6497928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370260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1877103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0683424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9269532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520007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762459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37307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3297647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9998221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7702954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117811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691331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728558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054341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038C5-13CB-4802-9731-4600AE52E6AA}" type="datetimeFigureOut">
              <a:rPr lang="en-US" smtClean="0"/>
              <a:t>5/18/2025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5D655-FDEE-4292-BA93-609368254C66}" type="slidenum">
              <a:rPr lang="en-US" smtClean="0"/>
              <a:t>‹#›</a:t>
            </a:fld>
            <a:endParaRPr lang="en-US"/>
          </a:p>
        </p:txBody>
      </p:sp>
    </p:spTree>
    <p:extLst>
      <p:ext uri="{BB962C8B-B14F-4D97-AF65-F5344CB8AC3E}">
        <p14:creationId xmlns:p14="http://schemas.microsoft.com/office/powerpoint/2010/main" val="2937454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4">
            <a:lum/>
          </a:blip>
          <a:srcRect/>
          <a:stretch>
            <a:fillRect t="-13000" b="-13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DA4A91-D619-49B6-93A1-AF07FC211338}" type="slidenum">
              <a:rPr lang="en-US" smtClean="0"/>
              <a:pPr/>
              <a:t>‹#›</a:t>
            </a:fld>
            <a:endParaRPr lang="en-US"/>
          </a:p>
        </p:txBody>
      </p:sp>
    </p:spTree>
    <p:extLst>
      <p:ext uri="{BB962C8B-B14F-4D97-AF65-F5344CB8AC3E}">
        <p14:creationId xmlns:p14="http://schemas.microsoft.com/office/powerpoint/2010/main" val="512089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audio" Target="../media/audio1.wav"/><Relationship Id="rId7" Type="http://schemas.openxmlformats.org/officeDocument/2006/relationships/image" Target="../media/image9.png"/><Relationship Id="rId12" Type="http://schemas.openxmlformats.org/officeDocument/2006/relationships/audio" Target="NUL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9.svg"/><Relationship Id="rId18" Type="http://schemas.openxmlformats.org/officeDocument/2006/relationships/image" Target="../media/image21.pn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18.png"/><Relationship Id="rId17" Type="http://schemas.openxmlformats.org/officeDocument/2006/relationships/image" Target="../media/image33.svg"/><Relationship Id="rId2" Type="http://schemas.openxmlformats.org/officeDocument/2006/relationships/image" Target="../media/image13.png"/><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17.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25.sv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2.wav"/><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3.wav"/><Relationship Id="rId1" Type="http://schemas.openxmlformats.org/officeDocument/2006/relationships/slideLayout" Target="../slideLayouts/slideLayout1.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39.jpe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40.jpe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41.jpe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75.svg"/><Relationship Id="rId2" Type="http://schemas.openxmlformats.org/officeDocument/2006/relationships/audio" Target="../media/audio4.wav"/><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160838" y="3276601"/>
            <a:ext cx="4184650" cy="3179763"/>
          </a:xfrm>
          <a:prstGeom prst="rect">
            <a:avLst/>
          </a:prstGeom>
          <a:noFill/>
        </p:spPr>
        <p:txBody>
          <a:bodyPr spcFirstLastPara="1" wrap="none" lIns="91276" tIns="45638" rIns="91276" bIns="45638" numCol="1">
            <a:prstTxWarp prst="textArchUp">
              <a:avLst>
                <a:gd name="adj" fmla="val 9957375"/>
              </a:avLst>
            </a:prstTxWarp>
            <a:spAutoFit/>
          </a:bodyPr>
          <a:lstStyle/>
          <a:p>
            <a:pPr algn="ctr" defTabSz="912495" fontAlgn="base">
              <a:spcBef>
                <a:spcPct val="0"/>
              </a:spcBef>
              <a:spcAft>
                <a:spcPct val="0"/>
              </a:spcAft>
              <a:defRPr/>
            </a:pPr>
            <a:endParaRPr lang="en-US" sz="4800" b="1" cap="all">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VnAvant" panose="020B7200000000000000" pitchFamily="34" charset="0"/>
            </a:endParaRPr>
          </a:p>
        </p:txBody>
      </p:sp>
      <p:pic>
        <p:nvPicPr>
          <p:cNvPr id="16"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52651">
            <a:off x="119988" y="54031"/>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3017520" y="3569754"/>
            <a:ext cx="7189190" cy="830997"/>
          </a:xfrm>
          <a:prstGeom prst="rect">
            <a:avLst/>
          </a:prstGeom>
          <a:solidFill>
            <a:schemeClr val="accent6">
              <a:lumMod val="20000"/>
              <a:lumOff val="80000"/>
            </a:schemeClr>
          </a:solidFill>
        </p:spPr>
        <p:txBody>
          <a:bodyPr wrap="square" rtlCol="0">
            <a:spAutoFit/>
          </a:bodyPr>
          <a:lstStyle/>
          <a:p>
            <a:pPr algn="ctr">
              <a:lnSpc>
                <a:spcPct val="150000"/>
              </a:lnSpc>
              <a:buClr>
                <a:srgbClr val="000000"/>
              </a:buClr>
              <a:buFont typeface="Arial"/>
              <a:buNone/>
            </a:pPr>
            <a:r>
              <a:rPr lang="vi-VN" sz="3200" b="1" kern="0" dirty="0">
                <a:solidFill>
                  <a:srgbClr val="C00000"/>
                </a:solidFill>
                <a:latin typeface="HP001 Kieu 5H" panose="020B0603050302020204" pitchFamily="34" charset="0"/>
                <a:cs typeface="Times New Roman" panose="02020603050405020304" pitchFamily="18" charset="0"/>
                <a:sym typeface="Arial"/>
              </a:rPr>
              <a:t>Giáo viên: Trần Thị Anh Thư</a:t>
            </a:r>
            <a:endParaRPr lang="en-US" sz="3200" b="1" kern="0" dirty="0">
              <a:solidFill>
                <a:srgbClr val="C00000"/>
              </a:solidFill>
              <a:latin typeface="HP001 Kieu 5H" panose="020B0603050302020204" pitchFamily="34" charset="0"/>
              <a:cs typeface="Times New Roman" panose="02020603050405020304" pitchFamily="18" charset="0"/>
              <a:sym typeface="Arial"/>
            </a:endParaRPr>
          </a:p>
        </p:txBody>
      </p:sp>
      <p:pic>
        <p:nvPicPr>
          <p:cNvPr id="23"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23294">
            <a:off x="9869350" y="4047847"/>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936167" y="1307340"/>
            <a:ext cx="10843896" cy="2262414"/>
          </a:xfrm>
          <a:prstGeom prst="rect">
            <a:avLst/>
          </a:prstGeom>
          <a:noFill/>
        </p:spPr>
        <p:txBody>
          <a:bodyPr wrap="square" rtlCol="0">
            <a:spAutoFit/>
          </a:bodyPr>
          <a:lstStyle/>
          <a:p>
            <a:pPr algn="ctr">
              <a:lnSpc>
                <a:spcPct val="150000"/>
              </a:lnSpc>
              <a:buClr>
                <a:srgbClr val="000000"/>
              </a:buClr>
              <a:buFont typeface="Arial"/>
              <a:buNone/>
            </a:pPr>
            <a:r>
              <a:rPr lang="vi-VN" sz="5000" b="1" u="sng" kern="0" dirty="0">
                <a:solidFill>
                  <a:srgbClr val="002060"/>
                </a:solidFill>
                <a:latin typeface="Times New Roman" panose="02020603050405020304" pitchFamily="18" charset="0"/>
                <a:cs typeface="Times New Roman" panose="02020603050405020304" pitchFamily="18" charset="0"/>
                <a:sym typeface="Arial"/>
              </a:rPr>
              <a:t>MÔN</a:t>
            </a:r>
            <a:r>
              <a:rPr lang="vi-VN" sz="5000" b="1" kern="0" dirty="0">
                <a:solidFill>
                  <a:srgbClr val="002060"/>
                </a:solidFill>
                <a:latin typeface="Times New Roman" panose="02020603050405020304" pitchFamily="18" charset="0"/>
                <a:cs typeface="Times New Roman" panose="02020603050405020304" pitchFamily="18" charset="0"/>
                <a:sym typeface="Arial"/>
              </a:rPr>
              <a:t>: TIẾNG VIỆT (ĐỌC) </a:t>
            </a:r>
          </a:p>
          <a:p>
            <a:pPr algn="ctr">
              <a:lnSpc>
                <a:spcPct val="150000"/>
              </a:lnSpc>
              <a:buClr>
                <a:srgbClr val="000000"/>
              </a:buClr>
              <a:buFont typeface="Arial"/>
              <a:buNone/>
            </a:pPr>
            <a:r>
              <a:rPr lang="vi-VN" sz="5000" b="1" kern="0" dirty="0">
                <a:solidFill>
                  <a:srgbClr val="002060"/>
                </a:solidFill>
                <a:latin typeface="Times New Roman" panose="02020603050405020304" pitchFamily="18" charset="0"/>
                <a:cs typeface="Times New Roman" panose="02020603050405020304" pitchFamily="18" charset="0"/>
                <a:sym typeface="Arial"/>
              </a:rPr>
              <a:t>LỚP 5</a:t>
            </a:r>
            <a:endParaRPr lang="en-US" sz="5000" b="1" kern="0" dirty="0">
              <a:solidFill>
                <a:srgbClr val="002060"/>
              </a:solidFill>
              <a:latin typeface="Times New Roman" panose="02020603050405020304" pitchFamily="18" charset="0"/>
              <a:cs typeface="Times New Roman" panose="02020603050405020304" pitchFamily="18" charset="0"/>
              <a:sym typeface="Arial"/>
            </a:endParaRPr>
          </a:p>
        </p:txBody>
      </p:sp>
    </p:spTree>
    <p:custDataLst>
      <p:tags r:id="rId1"/>
    </p:custDataLst>
    <p:extLst>
      <p:ext uri="{BB962C8B-B14F-4D97-AF65-F5344CB8AC3E}">
        <p14:creationId xmlns:p14="http://schemas.microsoft.com/office/powerpoint/2010/main" val="3317630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8773">
        <p15:prstTrans prst="curtains"/>
      </p:transition>
    </mc:Choice>
    <mc:Fallback xmlns="">
      <p:transition spd="slow" advTm="8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45"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250"/>
                                        <p:tgtEl>
                                          <p:spTgt spid="22"/>
                                        </p:tgtEl>
                                      </p:cBhvr>
                                    </p:animEffect>
                                    <p:anim calcmode="lin" valueType="num">
                                      <p:cBhvr>
                                        <p:cTn id="11" dur="3250" fill="hold"/>
                                        <p:tgtEl>
                                          <p:spTgt spid="22"/>
                                        </p:tgtEl>
                                        <p:attrNameLst>
                                          <p:attrName>ppt_w</p:attrName>
                                        </p:attrNameLst>
                                      </p:cBhvr>
                                      <p:tavLst>
                                        <p:tav tm="0" fmla="#ppt_w*sin(2.5*pi*$)">
                                          <p:val>
                                            <p:fltVal val="0"/>
                                          </p:val>
                                        </p:tav>
                                        <p:tav tm="100000">
                                          <p:val>
                                            <p:fltVal val="1"/>
                                          </p:val>
                                        </p:tav>
                                      </p:tavLst>
                                    </p:anim>
                                    <p:anim calcmode="lin" valueType="num">
                                      <p:cBhvr>
                                        <p:cTn id="12" dur="325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1">
            <a:extLst>
              <a:ext uri="{FF2B5EF4-FFF2-40B4-BE49-F238E27FC236}">
                <a16:creationId xmlns:a16="http://schemas.microsoft.com/office/drawing/2014/main" xmlns="" id="{DA4B76E6-31B7-C2A1-AC9B-2891465472EE}"/>
              </a:ext>
            </a:extLst>
          </p:cNvPr>
          <p:cNvGrpSpPr/>
          <p:nvPr/>
        </p:nvGrpSpPr>
        <p:grpSpPr>
          <a:xfrm>
            <a:off x="89699" y="137160"/>
            <a:ext cx="12102301" cy="4093326"/>
            <a:chOff x="89699" y="0"/>
            <a:chExt cx="12102301" cy="4093326"/>
          </a:xfrm>
        </p:grpSpPr>
        <p:pic>
          <p:nvPicPr>
            <p:cNvPr id="21" name="Picture 7">
              <a:extLst>
                <a:ext uri="{FF2B5EF4-FFF2-40B4-BE49-F238E27FC236}">
                  <a16:creationId xmlns:a16="http://schemas.microsoft.com/office/drawing/2014/main" xmlns="" id="{999B546D-0A30-E973-F715-030D04687D7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7714419" y="0"/>
              <a:ext cx="4477581" cy="3942137"/>
            </a:xfrm>
            <a:prstGeom prst="rect">
              <a:avLst/>
            </a:prstGeom>
          </p:spPr>
        </p:pic>
        <p:pic>
          <p:nvPicPr>
            <p:cNvPr id="22" name="Picture 7">
              <a:extLst>
                <a:ext uri="{FF2B5EF4-FFF2-40B4-BE49-F238E27FC236}">
                  <a16:creationId xmlns:a16="http://schemas.microsoft.com/office/drawing/2014/main" xmlns="" id="{91798018-F146-EEBF-17EC-66E3E592D15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89699" y="151189"/>
              <a:ext cx="4477581" cy="3942137"/>
            </a:xfrm>
            <a:prstGeom prst="rect">
              <a:avLst/>
            </a:prstGeom>
          </p:spPr>
        </p:pic>
        <p:grpSp>
          <p:nvGrpSpPr>
            <p:cNvPr id="23" name="Group 3">
              <a:extLst>
                <a:ext uri="{FF2B5EF4-FFF2-40B4-BE49-F238E27FC236}">
                  <a16:creationId xmlns:a16="http://schemas.microsoft.com/office/drawing/2014/main" xmlns="" id="{6785AB17-7D32-D7C6-9F69-D15A373F629D}"/>
                </a:ext>
              </a:extLst>
            </p:cNvPr>
            <p:cNvGrpSpPr/>
            <p:nvPr/>
          </p:nvGrpSpPr>
          <p:grpSpPr>
            <a:xfrm>
              <a:off x="1071824" y="151189"/>
              <a:ext cx="10048352" cy="2783338"/>
              <a:chOff x="1071824" y="297594"/>
              <a:chExt cx="10048352" cy="2783338"/>
            </a:xfrm>
          </p:grpSpPr>
          <p:pic>
            <p:nvPicPr>
              <p:cNvPr id="24" name="Picture 12">
                <a:extLst>
                  <a:ext uri="{FF2B5EF4-FFF2-40B4-BE49-F238E27FC236}">
                    <a16:creationId xmlns:a16="http://schemas.microsoft.com/office/drawing/2014/main" xmlns="" id="{23238342-954C-426C-A70A-B905485C1A5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3632968" y="2159344"/>
                <a:ext cx="4696391" cy="921588"/>
              </a:xfrm>
              <a:prstGeom prst="rect">
                <a:avLst/>
              </a:prstGeom>
            </p:spPr>
          </p:pic>
          <p:grpSp>
            <p:nvGrpSpPr>
              <p:cNvPr id="25" name="Group 5">
                <a:extLst>
                  <a:ext uri="{FF2B5EF4-FFF2-40B4-BE49-F238E27FC236}">
                    <a16:creationId xmlns:a16="http://schemas.microsoft.com/office/drawing/2014/main" xmlns="" id="{80DAD7DB-6FEB-B073-2050-6E4FD673130F}"/>
                  </a:ext>
                </a:extLst>
              </p:cNvPr>
              <p:cNvGrpSpPr/>
              <p:nvPr/>
            </p:nvGrpSpPr>
            <p:grpSpPr>
              <a:xfrm>
                <a:off x="1071824" y="297594"/>
                <a:ext cx="10048352" cy="2576457"/>
                <a:chOff x="5250002" y="6570549"/>
                <a:chExt cx="13208091" cy="3720780"/>
              </a:xfrm>
            </p:grpSpPr>
            <p:sp>
              <p:nvSpPr>
                <p:cNvPr id="26" name="TextBox 6">
                  <a:extLst>
                    <a:ext uri="{FF2B5EF4-FFF2-40B4-BE49-F238E27FC236}">
                      <a16:creationId xmlns:a16="http://schemas.microsoft.com/office/drawing/2014/main" xmlns="" id="{B4C34504-ABFD-704E-1A0C-DAA75B594116}"/>
                    </a:ext>
                  </a:extLst>
                </p:cNvPr>
                <p:cNvSpPr txBox="1"/>
                <p:nvPr/>
              </p:nvSpPr>
              <p:spPr>
                <a:xfrm>
                  <a:off x="5250005" y="6585061"/>
                  <a:ext cx="13208088" cy="3706268"/>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3800" b="1" i="0" u="none" strike="noStrike" kern="1200" cap="none" spc="0" normalizeH="0" baseline="0" noProof="0">
                      <a:ln w="276225">
                        <a:solidFill>
                          <a:prstClr val="white"/>
                        </a:solidFill>
                        <a:prstDash val="solid"/>
                      </a:ln>
                      <a:solidFill>
                        <a:srgbClr val="5B9BD5"/>
                      </a:solidFill>
                      <a:effectLst>
                        <a:outerShdw blurRad="12700" dist="38100" dir="2700000" algn="tl" rotWithShape="0">
                          <a:srgbClr val="5B9BD5">
                            <a:lumMod val="60000"/>
                            <a:lumOff val="40000"/>
                          </a:srgbClr>
                        </a:outerShdw>
                      </a:effectLst>
                      <a:uLnTx/>
                      <a:uFillTx/>
                      <a:latin typeface="UVN Banh Mi" pitchFamily="2" charset="0"/>
                    </a:rPr>
                    <a:t>KHỞI ĐỘNG</a:t>
                  </a:r>
                  <a:endParaRPr kumimoji="0" lang="en-US" sz="13800" b="1" i="0" u="none" strike="noStrike" kern="1200" cap="none" spc="0" normalizeH="0" baseline="0" noProof="0" dirty="0">
                    <a:ln w="276225">
                      <a:solidFill>
                        <a:prstClr val="white"/>
                      </a:solidFill>
                      <a:prstDash val="solid"/>
                    </a:ln>
                    <a:solidFill>
                      <a:srgbClr val="5B9BD5"/>
                    </a:solidFill>
                    <a:effectLst>
                      <a:outerShdw blurRad="12700" dist="38100" dir="2700000" algn="tl" rotWithShape="0">
                        <a:srgbClr val="5B9BD5">
                          <a:lumMod val="60000"/>
                          <a:lumOff val="40000"/>
                        </a:srgbClr>
                      </a:outerShdw>
                    </a:effectLst>
                    <a:uLnTx/>
                    <a:uFillTx/>
                    <a:latin typeface="UVN Banh Mi" pitchFamily="2" charset="0"/>
                  </a:endParaRPr>
                </a:p>
              </p:txBody>
            </p:sp>
            <p:sp>
              <p:nvSpPr>
                <p:cNvPr id="27" name="TextBox 7">
                  <a:extLst>
                    <a:ext uri="{FF2B5EF4-FFF2-40B4-BE49-F238E27FC236}">
                      <a16:creationId xmlns:a16="http://schemas.microsoft.com/office/drawing/2014/main" xmlns="" id="{60A9EAF6-0814-0EB4-92B0-BE45FB1AD813}"/>
                    </a:ext>
                  </a:extLst>
                </p:cNvPr>
                <p:cNvSpPr txBox="1"/>
                <p:nvPr/>
              </p:nvSpPr>
              <p:spPr>
                <a:xfrm>
                  <a:off x="5250002" y="6570549"/>
                  <a:ext cx="13208091" cy="3706268"/>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38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UVN Banh Mi" pitchFamily="2" charset="0"/>
                    </a:rPr>
                    <a:t>K</a:t>
                  </a:r>
                  <a:r>
                    <a:rPr kumimoji="0" lang="en-US" sz="138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UVN Banh Mi" pitchFamily="2" charset="0"/>
                    </a:rPr>
                    <a:t>H</a:t>
                  </a:r>
                  <a:r>
                    <a:rPr kumimoji="0" lang="en-US" sz="138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UVN Banh Mi" pitchFamily="2" charset="0"/>
                    </a:rPr>
                    <a:t>Ở</a:t>
                  </a:r>
                  <a:r>
                    <a:rPr kumimoji="0" lang="en-US" sz="138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UVN Banh Mi" pitchFamily="2" charset="0"/>
                    </a:rPr>
                    <a:t>I</a:t>
                  </a:r>
                  <a:r>
                    <a:rPr kumimoji="0" lang="en-US" sz="138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UVN Banh Mi" pitchFamily="2" charset="0"/>
                    </a:rPr>
                    <a:t> </a:t>
                  </a:r>
                  <a:r>
                    <a:rPr kumimoji="0" lang="en-US" sz="13800" b="1" i="0" u="none" strike="noStrike" kern="1200" cap="none" spc="0" normalizeH="0" baseline="0" noProof="0" dirty="0">
                      <a:ln w="19050">
                        <a:solidFill>
                          <a:srgbClr val="002060"/>
                        </a:solidFill>
                        <a:prstDash val="solid"/>
                      </a:ln>
                      <a:solidFill>
                        <a:srgbClr val="FF7C80"/>
                      </a:solidFill>
                      <a:effectLst>
                        <a:outerShdw blurRad="12700" dist="38100" dir="2700000" algn="tl" rotWithShape="0">
                          <a:srgbClr val="5B9BD5">
                            <a:lumMod val="60000"/>
                            <a:lumOff val="40000"/>
                          </a:srgbClr>
                        </a:outerShdw>
                      </a:effectLst>
                      <a:uLnTx/>
                      <a:uFillTx/>
                      <a:latin typeface="UVN Banh Mi" pitchFamily="2" charset="0"/>
                    </a:rPr>
                    <a:t>Đ</a:t>
                  </a:r>
                  <a:r>
                    <a:rPr kumimoji="0" lang="en-US" sz="138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UVN Banh Mi" pitchFamily="2" charset="0"/>
                    </a:rPr>
                    <a:t>Ộ</a:t>
                  </a:r>
                  <a:r>
                    <a:rPr kumimoji="0" lang="en-US" sz="138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UVN Banh Mi" pitchFamily="2" charset="0"/>
                    </a:rPr>
                    <a:t>N</a:t>
                  </a:r>
                  <a:r>
                    <a:rPr kumimoji="0" lang="en-US" sz="138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UVN Banh Mi" pitchFamily="2" charset="0"/>
                    </a:rPr>
                    <a:t>G</a:t>
                  </a:r>
                </a:p>
              </p:txBody>
            </p:sp>
          </p:grpSp>
        </p:grpSp>
      </p:grpSp>
    </p:spTree>
    <p:extLst>
      <p:ext uri="{BB962C8B-B14F-4D97-AF65-F5344CB8AC3E}">
        <p14:creationId xmlns:p14="http://schemas.microsoft.com/office/powerpoint/2010/main" val="1341657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72000">
                                      <p:stCondLst>
                                        <p:cond delay="1000"/>
                                      </p:stCondLst>
                                      <p:childTnLst>
                                        <p:set>
                                          <p:cBhvr>
                                            <p:cTn id="6" dur="1" fill="hold">
                                              <p:stCondLst>
                                                <p:cond delay="0"/>
                                              </p:stCondLst>
                                            </p:cTn>
                                            <p:tgtEl>
                                              <p:spTgt spid="20"/>
                                            </p:tgtEl>
                                            <p:attrNameLst>
                                              <p:attrName>style.visibility</p:attrName>
                                            </p:attrNameLst>
                                          </p:cBhvr>
                                          <p:to>
                                            <p:strVal val="visible"/>
                                          </p:to>
                                        </p:set>
                                        <p:anim calcmode="lin" valueType="num" p14:bounceEnd="72000">
                                          <p:cBhvr additive="base">
                                            <p:cTn id="7" dur="1000" fill="hold"/>
                                            <p:tgtEl>
                                              <p:spTgt spid="20"/>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6" presetClass="emph" presetSubtype="0" fill="hold" nodeType="afterEffect">
                                      <p:stCondLst>
                                        <p:cond delay="0"/>
                                      </p:stCondLst>
                                      <p:childTnLst>
                                        <p:animEffect transition="out" filter="fade">
                                          <p:cBhvr>
                                            <p:cTn id="11" dur="500" tmFilter="0, 0; .2, .5; .8, .5; 1, 0"/>
                                            <p:tgtEl>
                                              <p:spTgt spid="20"/>
                                            </p:tgtEl>
                                          </p:cBhvr>
                                        </p:animEffect>
                                        <p:animScale>
                                          <p:cBhvr>
                                            <p:cTn id="12" dur="250" autoRev="1" fill="hold"/>
                                            <p:tgtEl>
                                              <p:spTgt spid="20"/>
                                            </p:tgtEl>
                                          </p:cBhvr>
                                          <p:by x="105000" y="105000"/>
                                        </p:animScale>
                                      </p:childTnLst>
                                      <p:subTnLst>
                                        <p:audio>
                                          <p:cMediaNode>
                                            <p:cTn display="0" masterRel="sameClick">
                                              <p:stCondLst>
                                                <p:cond evt="begin" delay="0">
                                                  <p:tn val="10"/>
                                                </p:cond>
                                              </p:stCondLst>
                                              <p:endCondLst>
                                                <p:cond evt="onStopAudio" delay="0">
                                                  <p:tgtEl>
                                                    <p:sldTgt/>
                                                  </p:tgtEl>
                                                </p:cond>
                                              </p:endCondLst>
                                            </p:cTn>
                                            <p:tgtEl>
                                              <p:sndTgt r:embed="rId3"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6" presetClass="emph" presetSubtype="0" fill="hold" nodeType="afterEffect">
                                      <p:stCondLst>
                                        <p:cond delay="0"/>
                                      </p:stCondLst>
                                      <p:childTnLst>
                                        <p:animEffect transition="out" filter="fade">
                                          <p:cBhvr>
                                            <p:cTn id="11" dur="500" tmFilter="0, 0; .2, .5; .8, .5; 1, 0"/>
                                            <p:tgtEl>
                                              <p:spTgt spid="20"/>
                                            </p:tgtEl>
                                          </p:cBhvr>
                                        </p:animEffect>
                                        <p:animScale>
                                          <p:cBhvr>
                                            <p:cTn id="12" dur="250" autoRev="1" fill="hold"/>
                                            <p:tgtEl>
                                              <p:spTgt spid="20"/>
                                            </p:tgtEl>
                                          </p:cBhvr>
                                          <p:by x="105000" y="105000"/>
                                        </p:animScale>
                                      </p:childTnLst>
                                      <p:subTnLst>
                                        <p:audio>
                                          <p:cMediaNode>
                                            <p:cTn display="0" masterRel="sameClick">
                                              <p:stCondLst>
                                                <p:cond evt="begin" delay="0">
                                                  <p:tn val="10"/>
                                                </p:cond>
                                              </p:stCondLst>
                                              <p:endCondLst>
                                                <p:cond evt="onStopAudio" delay="0">
                                                  <p:tgtEl>
                                                    <p:sldTgt/>
                                                  </p:tgtEl>
                                                </p:cond>
                                              </p:endCondLst>
                                            </p:cTn>
                                            <p:tgtEl>
                                              <p:sndTgt r:embed="rId12"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xmlns="" id="{E53F5FFD-356E-6A5C-E60B-24DA63817EA5}"/>
              </a:ext>
            </a:extLst>
          </p:cNvPr>
          <p:cNvSpPr/>
          <p:nvPr/>
        </p:nvSpPr>
        <p:spPr>
          <a:xfrm>
            <a:off x="970671" y="288349"/>
            <a:ext cx="10241280" cy="3790948"/>
          </a:xfrm>
          <a:prstGeom prst="roundRect">
            <a:avLst/>
          </a:prstGeom>
          <a:solidFill>
            <a:schemeClr val="bg1"/>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Hình chữ nhật: Góc Tròn 17">
            <a:extLst>
              <a:ext uri="{FF2B5EF4-FFF2-40B4-BE49-F238E27FC236}">
                <a16:creationId xmlns:a16="http://schemas.microsoft.com/office/drawing/2014/main" xmlns="" id="{C7A48042-9824-F888-9702-4D37D8268F3D}"/>
              </a:ext>
            </a:extLst>
          </p:cNvPr>
          <p:cNvSpPr/>
          <p:nvPr/>
        </p:nvSpPr>
        <p:spPr>
          <a:xfrm>
            <a:off x="1280160" y="548640"/>
            <a:ext cx="9642470" cy="3249637"/>
          </a:xfrm>
          <a:prstGeom prst="roundRect">
            <a:avLst/>
          </a:prstGeom>
          <a:noFill/>
          <a:ln w="57150">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2">
            <a:extLst>
              <a:ext uri="{FF2B5EF4-FFF2-40B4-BE49-F238E27FC236}">
                <a16:creationId xmlns:a16="http://schemas.microsoft.com/office/drawing/2014/main" xmlns="" id="{484DFFE3-524B-DF1E-3EFD-E0F111D11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280" y="3436089"/>
            <a:ext cx="3067014" cy="3255405"/>
          </a:xfrm>
          <a:prstGeom prst="rect">
            <a:avLst/>
          </a:prstGeom>
        </p:spPr>
      </p:pic>
      <p:pic>
        <p:nvPicPr>
          <p:cNvPr id="21" name="Picture 18">
            <a:extLst>
              <a:ext uri="{FF2B5EF4-FFF2-40B4-BE49-F238E27FC236}">
                <a16:creationId xmlns:a16="http://schemas.microsoft.com/office/drawing/2014/main" xmlns="" id="{444DACCC-39F7-1C4F-8ED8-DDA450B31146}"/>
              </a:ext>
            </a:extLst>
          </p:cNvPr>
          <p:cNvPicPr>
            <a:picLocks noChangeAspect="1"/>
          </p:cNvPicPr>
          <p:nvPr/>
        </p:nvPicPr>
        <p:blipFill>
          <a:blip r:embed="rId3"/>
          <a:stretch>
            <a:fillRect/>
          </a:stretch>
        </p:blipFill>
        <p:spPr>
          <a:xfrm>
            <a:off x="6400800" y="3429000"/>
            <a:ext cx="2519817" cy="3188156"/>
          </a:xfrm>
          <a:prstGeom prst="rect">
            <a:avLst/>
          </a:prstGeom>
        </p:spPr>
      </p:pic>
      <p:pic>
        <p:nvPicPr>
          <p:cNvPr id="3" name="Picture 2">
            <a:extLst>
              <a:ext uri="{FF2B5EF4-FFF2-40B4-BE49-F238E27FC236}">
                <a16:creationId xmlns:a16="http://schemas.microsoft.com/office/drawing/2014/main" xmlns="" id="{1A25314A-B226-19A6-5202-661E27C4F2D9}"/>
              </a:ext>
            </a:extLst>
          </p:cNvPr>
          <p:cNvPicPr>
            <a:picLocks noChangeAspect="1"/>
          </p:cNvPicPr>
          <p:nvPr/>
        </p:nvPicPr>
        <p:blipFill>
          <a:blip r:embed="rId4"/>
          <a:stretch>
            <a:fillRect/>
          </a:stretch>
        </p:blipFill>
        <p:spPr>
          <a:xfrm>
            <a:off x="1439594" y="780864"/>
            <a:ext cx="9419136" cy="3042168"/>
          </a:xfrm>
          <a:prstGeom prst="rect">
            <a:avLst/>
          </a:prstGeom>
        </p:spPr>
      </p:pic>
    </p:spTree>
    <p:extLst>
      <p:ext uri="{BB962C8B-B14F-4D97-AF65-F5344CB8AC3E}">
        <p14:creationId xmlns:p14="http://schemas.microsoft.com/office/powerpoint/2010/main" val="952970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89846">
            <a:off x="-2306905" y="-1059213"/>
            <a:ext cx="5077465" cy="2602201"/>
          </a:xfrm>
          <a:custGeom>
            <a:avLst/>
            <a:gdLst/>
            <a:ahLst/>
            <a:cxnLst/>
            <a:rect l="l" t="t" r="r" b="b"/>
            <a:pathLst>
              <a:path w="7616198" h="3903301">
                <a:moveTo>
                  <a:pt x="0" y="0"/>
                </a:moveTo>
                <a:lnTo>
                  <a:pt x="7616198" y="0"/>
                </a:lnTo>
                <a:lnTo>
                  <a:pt x="7616198" y="3903301"/>
                </a:lnTo>
                <a:lnTo>
                  <a:pt x="0" y="39033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871310" y="-2264838"/>
            <a:ext cx="3986673" cy="3769067"/>
          </a:xfrm>
          <a:custGeom>
            <a:avLst/>
            <a:gdLst/>
            <a:ahLst/>
            <a:cxnLst/>
            <a:rect l="l" t="t" r="r" b="b"/>
            <a:pathLst>
              <a:path w="5980010" h="5653601">
                <a:moveTo>
                  <a:pt x="0" y="0"/>
                </a:moveTo>
                <a:lnTo>
                  <a:pt x="5980010" y="0"/>
                </a:lnTo>
                <a:lnTo>
                  <a:pt x="5980010" y="5653601"/>
                </a:lnTo>
                <a:lnTo>
                  <a:pt x="0" y="565360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796691">
            <a:off x="-1671885" y="5354058"/>
            <a:ext cx="3935109" cy="3374357"/>
          </a:xfrm>
          <a:custGeom>
            <a:avLst/>
            <a:gdLst/>
            <a:ahLst/>
            <a:cxnLst/>
            <a:rect l="l" t="t" r="r" b="b"/>
            <a:pathLst>
              <a:path w="5902664" h="5061535">
                <a:moveTo>
                  <a:pt x="0" y="0"/>
                </a:moveTo>
                <a:lnTo>
                  <a:pt x="5902665" y="0"/>
                </a:lnTo>
                <a:lnTo>
                  <a:pt x="5902665" y="5061535"/>
                </a:lnTo>
                <a:lnTo>
                  <a:pt x="0" y="506153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9871310" y="4973993"/>
            <a:ext cx="3987317" cy="3768015"/>
          </a:xfrm>
          <a:custGeom>
            <a:avLst/>
            <a:gdLst/>
            <a:ahLst/>
            <a:cxnLst/>
            <a:rect l="l" t="t" r="r" b="b"/>
            <a:pathLst>
              <a:path w="5980976" h="5652023">
                <a:moveTo>
                  <a:pt x="0" y="0"/>
                </a:moveTo>
                <a:lnTo>
                  <a:pt x="5980976" y="0"/>
                </a:lnTo>
                <a:lnTo>
                  <a:pt x="5980976" y="5652022"/>
                </a:lnTo>
                <a:lnTo>
                  <a:pt x="0" y="565202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713727" y="664103"/>
            <a:ext cx="8961463" cy="4643667"/>
          </a:xfrm>
          <a:custGeom>
            <a:avLst/>
            <a:gdLst/>
            <a:ahLst/>
            <a:cxnLst/>
            <a:rect l="l" t="t" r="r" b="b"/>
            <a:pathLst>
              <a:path w="13442194" h="6965501">
                <a:moveTo>
                  <a:pt x="0" y="0"/>
                </a:moveTo>
                <a:lnTo>
                  <a:pt x="13442194" y="0"/>
                </a:lnTo>
                <a:lnTo>
                  <a:pt x="13442194" y="6965501"/>
                </a:lnTo>
                <a:lnTo>
                  <a:pt x="0" y="696550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929715" y="776024"/>
            <a:ext cx="8529488" cy="4419825"/>
          </a:xfrm>
          <a:custGeom>
            <a:avLst/>
            <a:gdLst/>
            <a:ahLst/>
            <a:cxnLst/>
            <a:rect l="l" t="t" r="r" b="b"/>
            <a:pathLst>
              <a:path w="12794232" h="6629738">
                <a:moveTo>
                  <a:pt x="0" y="0"/>
                </a:moveTo>
                <a:lnTo>
                  <a:pt x="12794232" y="0"/>
                </a:lnTo>
                <a:lnTo>
                  <a:pt x="12794232" y="6629739"/>
                </a:lnTo>
                <a:lnTo>
                  <a:pt x="0" y="662973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rot="853537">
            <a:off x="9849161" y="3989151"/>
            <a:ext cx="1089532" cy="1089532"/>
          </a:xfrm>
          <a:custGeom>
            <a:avLst/>
            <a:gdLst/>
            <a:ahLst/>
            <a:cxnLst/>
            <a:rect l="l" t="t" r="r" b="b"/>
            <a:pathLst>
              <a:path w="1634298" h="1634298">
                <a:moveTo>
                  <a:pt x="0" y="0"/>
                </a:moveTo>
                <a:lnTo>
                  <a:pt x="1634299" y="0"/>
                </a:lnTo>
                <a:lnTo>
                  <a:pt x="1634299" y="1634298"/>
                </a:lnTo>
                <a:lnTo>
                  <a:pt x="0" y="1634298"/>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a:off x="5678654" y="260220"/>
            <a:ext cx="1031609" cy="1031609"/>
          </a:xfrm>
          <a:custGeom>
            <a:avLst/>
            <a:gdLst/>
            <a:ahLst/>
            <a:cxnLst/>
            <a:rect l="l" t="t" r="r" b="b"/>
            <a:pathLst>
              <a:path w="1547413" h="1547413">
                <a:moveTo>
                  <a:pt x="0" y="0"/>
                </a:moveTo>
                <a:lnTo>
                  <a:pt x="1547413" y="0"/>
                </a:lnTo>
                <a:lnTo>
                  <a:pt x="1547413" y="1547413"/>
                </a:lnTo>
                <a:lnTo>
                  <a:pt x="0" y="154741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8">
            <a:extLst>
              <a:ext uri="{FF2B5EF4-FFF2-40B4-BE49-F238E27FC236}">
                <a16:creationId xmlns:a16="http://schemas.microsoft.com/office/drawing/2014/main" xmlns="" id="{94011437-1254-25FB-6E83-B2A12B3E6611}"/>
              </a:ext>
            </a:extLst>
          </p:cNvPr>
          <p:cNvSpPr/>
          <p:nvPr/>
        </p:nvSpPr>
        <p:spPr>
          <a:xfrm flipH="1">
            <a:off x="-215614" y="2945219"/>
            <a:ext cx="2618571" cy="4125597"/>
          </a:xfrm>
          <a:custGeom>
            <a:avLst/>
            <a:gdLst/>
            <a:ahLst/>
            <a:cxnLst/>
            <a:rect l="l" t="t" r="r" b="b"/>
            <a:pathLst>
              <a:path w="3245584" h="6080720">
                <a:moveTo>
                  <a:pt x="3245585" y="0"/>
                </a:moveTo>
                <a:lnTo>
                  <a:pt x="0" y="0"/>
                </a:lnTo>
                <a:lnTo>
                  <a:pt x="0" y="6080720"/>
                </a:lnTo>
                <a:lnTo>
                  <a:pt x="3245585" y="6080720"/>
                </a:lnTo>
                <a:lnTo>
                  <a:pt x="3245585" y="0"/>
                </a:lnTo>
                <a:close/>
              </a:path>
            </a:pathLst>
          </a:custGeom>
          <a:blipFill>
            <a:blip r:embed="rId18">
              <a:extLst>
                <a:ext uri="{96DAC541-7B7A-43D3-8B79-37D633B846F1}">
                  <asvg:svgBlip xmlns:asvg="http://schemas.microsoft.com/office/drawing/2016/SVG/main" xmlns="" r:embed="rId19"/>
                </a:ext>
              </a:extLst>
            </a:blip>
            <a:stretch>
              <a:fillRect b="-24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xmlns="" id="{69EAC9B6-F9E1-5255-3FE8-8F42EBEB4B6A}"/>
              </a:ext>
            </a:extLst>
          </p:cNvPr>
          <p:cNvSpPr txBox="1"/>
          <p:nvPr/>
        </p:nvSpPr>
        <p:spPr>
          <a:xfrm>
            <a:off x="2347784" y="1573618"/>
            <a:ext cx="7908323" cy="2708434"/>
          </a:xfrm>
          <a:prstGeom prst="rect">
            <a:avLst/>
          </a:prstGeom>
          <a:noFill/>
        </p:spPr>
        <p:txBody>
          <a:bodyPr wrap="square" rtlCol="0">
            <a:spAutoFit/>
          </a:bodyPr>
          <a:lstStyle/>
          <a:p>
            <a:pPr algn="ctr"/>
            <a:r>
              <a:rPr lang="vi-VN" sz="3400" b="1" dirty="0">
                <a:solidFill>
                  <a:srgbClr val="00B0F0"/>
                </a:solidFill>
                <a:latin typeface="Cambria" panose="02040503050406030204" pitchFamily="18" charset="0"/>
                <a:ea typeface="Cambria" panose="02040503050406030204" pitchFamily="18" charset="0"/>
              </a:rPr>
              <a:t>Xưa thầy nào dâng lên vua</a:t>
            </a:r>
            <a:endParaRPr lang="en-US" sz="3400" b="1" dirty="0">
              <a:solidFill>
                <a:srgbClr val="00B0F0"/>
              </a:solidFill>
              <a:latin typeface="Cambria" panose="02040503050406030204" pitchFamily="18" charset="0"/>
              <a:ea typeface="Cambria" panose="02040503050406030204" pitchFamily="18" charset="0"/>
            </a:endParaRPr>
          </a:p>
          <a:p>
            <a:pPr algn="ctr"/>
            <a:r>
              <a:rPr lang="vi-VN" sz="3400" b="1" dirty="0">
                <a:solidFill>
                  <a:srgbClr val="00B0F0"/>
                </a:solidFill>
                <a:latin typeface="Cambria" panose="02040503050406030204" pitchFamily="18" charset="0"/>
                <a:ea typeface="Cambria" panose="02040503050406030204" pitchFamily="18" charset="0"/>
              </a:rPr>
              <a:t>Tờ “thất trảm sớ” mong vừa lòng dân</a:t>
            </a:r>
            <a:endParaRPr lang="en-US" sz="3400" b="1" dirty="0">
              <a:solidFill>
                <a:srgbClr val="00B0F0"/>
              </a:solidFill>
              <a:latin typeface="Cambria" panose="02040503050406030204" pitchFamily="18" charset="0"/>
              <a:ea typeface="Cambria" panose="02040503050406030204" pitchFamily="18" charset="0"/>
            </a:endParaRPr>
          </a:p>
          <a:p>
            <a:pPr algn="ctr"/>
            <a:r>
              <a:rPr lang="vi-VN" sz="3400" b="1" dirty="0">
                <a:solidFill>
                  <a:srgbClr val="00B0F0"/>
                </a:solidFill>
                <a:latin typeface="Cambria" panose="02040503050406030204" pitchFamily="18" charset="0"/>
                <a:ea typeface="Cambria" panose="02040503050406030204" pitchFamily="18" charset="0"/>
              </a:rPr>
              <a:t>Tinh thần cao đẹp nghĩa nhân</a:t>
            </a:r>
            <a:endParaRPr lang="en-US" sz="3400" b="1" dirty="0">
              <a:solidFill>
                <a:srgbClr val="00B0F0"/>
              </a:solidFill>
              <a:latin typeface="Cambria" panose="02040503050406030204" pitchFamily="18" charset="0"/>
              <a:ea typeface="Cambria" panose="02040503050406030204" pitchFamily="18" charset="0"/>
            </a:endParaRPr>
          </a:p>
          <a:p>
            <a:pPr algn="ctr"/>
            <a:r>
              <a:rPr lang="vi-VN" sz="3400" b="1" dirty="0">
                <a:solidFill>
                  <a:srgbClr val="00B0F0"/>
                </a:solidFill>
                <a:latin typeface="Cambria" panose="02040503050406030204" pitchFamily="18" charset="0"/>
                <a:ea typeface="Cambria" panose="02040503050406030204" pitchFamily="18" charset="0"/>
              </a:rPr>
              <a:t>Mai sau vẫn sáng muôn lần sáng hơn</a:t>
            </a:r>
            <a:endParaRPr lang="en-US" sz="3400" b="1" dirty="0">
              <a:solidFill>
                <a:srgbClr val="00B0F0"/>
              </a:solidFill>
              <a:latin typeface="Cambria" panose="02040503050406030204" pitchFamily="18" charset="0"/>
              <a:ea typeface="Cambria" panose="02040503050406030204" pitchFamily="18" charset="0"/>
            </a:endParaRPr>
          </a:p>
          <a:p>
            <a:pPr algn="r"/>
            <a:r>
              <a:rPr lang="vi-VN" sz="3400" b="1" dirty="0">
                <a:solidFill>
                  <a:srgbClr val="00B0F0"/>
                </a:solidFill>
                <a:latin typeface="Cambria" panose="02040503050406030204" pitchFamily="18" charset="0"/>
                <a:ea typeface="Cambria" panose="02040503050406030204" pitchFamily="18" charset="0"/>
              </a:rPr>
              <a:t>(Là ai)</a:t>
            </a:r>
            <a:endParaRPr lang="en-US" sz="3400" b="1" dirty="0">
              <a:solidFill>
                <a:srgbClr val="00B0F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9454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17536D3E-1D1B-54D0-DC2C-90A955728596}"/>
              </a:ext>
            </a:extLst>
          </p:cNvPr>
          <p:cNvSpPr/>
          <p:nvPr/>
        </p:nvSpPr>
        <p:spPr>
          <a:xfrm>
            <a:off x="295422" y="337625"/>
            <a:ext cx="11591778" cy="6284424"/>
          </a:xfrm>
          <a:prstGeom prst="roundRect">
            <a:avLst>
              <a:gd name="adj" fmla="val 11589"/>
            </a:avLst>
          </a:prstGeom>
          <a:solidFill>
            <a:schemeClr val="bg1">
              <a:alpha val="91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026" name="Picture 2" descr="Thầy giáo Chu Văn An [Câu chuyện về người thầy mẫu mực] - Lịch sử">
            <a:extLst>
              <a:ext uri="{FF2B5EF4-FFF2-40B4-BE49-F238E27FC236}">
                <a16:creationId xmlns:a16="http://schemas.microsoft.com/office/drawing/2014/main" xmlns="" id="{E35D124C-BA3D-455D-787B-65E891267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901" y="730992"/>
            <a:ext cx="8742621" cy="49220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7B431FB9-EA71-E470-319C-E0E9052B61BA}"/>
              </a:ext>
            </a:extLst>
          </p:cNvPr>
          <p:cNvSpPr txBox="1"/>
          <p:nvPr/>
        </p:nvSpPr>
        <p:spPr>
          <a:xfrm>
            <a:off x="3136605" y="5805376"/>
            <a:ext cx="6379535" cy="707886"/>
          </a:xfrm>
          <a:prstGeom prst="rect">
            <a:avLst/>
          </a:prstGeom>
          <a:noFill/>
        </p:spPr>
        <p:txBody>
          <a:bodyPr wrap="square" rtlCol="0">
            <a:spAutoFit/>
          </a:bodyPr>
          <a:lstStyle/>
          <a:p>
            <a:pPr algn="ctr"/>
            <a:r>
              <a:rPr lang="en-US" sz="4000" b="1" dirty="0">
                <a:solidFill>
                  <a:srgbClr val="FF0066"/>
                </a:solidFill>
                <a:latin typeface="Cambria" panose="02040503050406030204" pitchFamily="18" charset="0"/>
                <a:ea typeface="Cambria" panose="02040503050406030204" pitchFamily="18" charset="0"/>
              </a:rPr>
              <a:t>Chu Văn An</a:t>
            </a:r>
          </a:p>
        </p:txBody>
      </p:sp>
    </p:spTree>
    <p:extLst>
      <p:ext uri="{BB962C8B-B14F-4D97-AF65-F5344CB8AC3E}">
        <p14:creationId xmlns:p14="http://schemas.microsoft.com/office/powerpoint/2010/main" val="38966217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arn(inVertic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xmlns="" id="{B45C49A5-67D7-BF90-2055-87B1C08B65E9}"/>
              </a:ext>
            </a:extLst>
          </p:cNvPr>
          <p:cNvSpPr/>
          <p:nvPr/>
        </p:nvSpPr>
        <p:spPr>
          <a:xfrm>
            <a:off x="1" y="0"/>
            <a:ext cx="12192000" cy="6858000"/>
          </a:xfrm>
          <a:custGeom>
            <a:avLst/>
            <a:gdLst/>
            <a:ahLst/>
            <a:cxnLst/>
            <a:rect l="l" t="t" r="r" b="b"/>
            <a:pathLst>
              <a:path w="14666479" h="10287000">
                <a:moveTo>
                  <a:pt x="0" y="0"/>
                </a:moveTo>
                <a:lnTo>
                  <a:pt x="14666478" y="0"/>
                </a:lnTo>
                <a:lnTo>
                  <a:pt x="14666478" y="10287000"/>
                </a:lnTo>
                <a:lnTo>
                  <a:pt x="0" y="10287000"/>
                </a:lnTo>
                <a:lnTo>
                  <a:pt x="0" y="0"/>
                </a:lnTo>
                <a:close/>
              </a:path>
            </a:pathLst>
          </a:custGeom>
          <a:blipFill>
            <a:blip r:embed="rId3"/>
            <a:stretch>
              <a:fillRect/>
            </a:stretch>
          </a:blipFill>
        </p:spPr>
        <p:txBody>
          <a:bodyPr/>
          <a:lstStyle/>
          <a:p>
            <a:endParaRPr lang="en-US"/>
          </a:p>
        </p:txBody>
      </p:sp>
      <p:pic>
        <p:nvPicPr>
          <p:cNvPr id="6" name="Picture 5" descr="A yellow circles with red lines&#10;&#10;Description automatically generated">
            <a:extLst>
              <a:ext uri="{FF2B5EF4-FFF2-40B4-BE49-F238E27FC236}">
                <a16:creationId xmlns:a16="http://schemas.microsoft.com/office/drawing/2014/main" xmlns="" id="{AFC1D79F-2AAF-B359-57FE-8F86C9BC2E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224" y="180754"/>
            <a:ext cx="2179674" cy="1304824"/>
          </a:xfrm>
          <a:prstGeom prst="rect">
            <a:avLst/>
          </a:prstGeom>
        </p:spPr>
      </p:pic>
      <p:pic>
        <p:nvPicPr>
          <p:cNvPr id="8" name="Picture 7">
            <a:extLst>
              <a:ext uri="{FF2B5EF4-FFF2-40B4-BE49-F238E27FC236}">
                <a16:creationId xmlns:a16="http://schemas.microsoft.com/office/drawing/2014/main" xmlns="" id="{CF9E540B-B0F8-D922-820B-E0D51F7C95CB}"/>
              </a:ext>
            </a:extLst>
          </p:cNvPr>
          <p:cNvPicPr>
            <a:picLocks noChangeAspect="1"/>
          </p:cNvPicPr>
          <p:nvPr/>
        </p:nvPicPr>
        <p:blipFill>
          <a:blip r:embed="rId5"/>
          <a:stretch>
            <a:fillRect/>
          </a:stretch>
        </p:blipFill>
        <p:spPr>
          <a:xfrm>
            <a:off x="1944220" y="1094978"/>
            <a:ext cx="8932281" cy="2567556"/>
          </a:xfrm>
          <a:prstGeom prst="rect">
            <a:avLst/>
          </a:prstGeom>
        </p:spPr>
      </p:pic>
      <p:pic>
        <p:nvPicPr>
          <p:cNvPr id="9" name="Picture 5">
            <a:extLst>
              <a:ext uri="{FF2B5EF4-FFF2-40B4-BE49-F238E27FC236}">
                <a16:creationId xmlns:a16="http://schemas.microsoft.com/office/drawing/2014/main" xmlns="" id="{CAB6D2D2-97B1-ACFE-AE06-E555DC92353E}"/>
              </a:ext>
            </a:extLst>
          </p:cNvPr>
          <p:cNvPicPr>
            <a:picLocks noChangeAspect="1"/>
          </p:cNvPicPr>
          <p:nvPr/>
        </p:nvPicPr>
        <p:blipFill>
          <a:blip r:embed="rId6"/>
          <a:stretch>
            <a:fillRect/>
          </a:stretch>
        </p:blipFill>
        <p:spPr>
          <a:xfrm>
            <a:off x="4786976" y="251672"/>
            <a:ext cx="2820916" cy="944256"/>
          </a:xfrm>
          <a:prstGeom prst="rect">
            <a:avLst/>
          </a:prstGeom>
        </p:spPr>
      </p:pic>
    </p:spTree>
    <p:extLst>
      <p:ext uri="{BB962C8B-B14F-4D97-AF65-F5344CB8AC3E}">
        <p14:creationId xmlns:p14="http://schemas.microsoft.com/office/powerpoint/2010/main" val="664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Hình ảnh 35" descr="Ảnh có chứa hình vẽ, minh họa, hoạt hình Nhật Bản, Mặt người&#10;&#10;Mô tả được tạo tự động">
            <a:extLst>
              <a:ext uri="{FF2B5EF4-FFF2-40B4-BE49-F238E27FC236}">
                <a16:creationId xmlns:a16="http://schemas.microsoft.com/office/drawing/2014/main" xmlns="" id="{4D85FF80-938A-60F4-9491-C57DDE3E9AEB}"/>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8800" b="99700" l="10000" r="91550">
                        <a14:foregroundMark x1="59550" y1="8800" x2="59550" y2="8800"/>
                        <a14:foregroundMark x1="50350" y1="78150" x2="50350" y2="78150"/>
                        <a14:foregroundMark x1="38850" y1="51700" x2="64900" y2="91100"/>
                        <a14:foregroundMark x1="85200" y1="84500" x2="84200" y2="92050"/>
                        <a14:foregroundMark x1="84200" y1="92050" x2="73700" y2="97750"/>
                        <a14:foregroundMark x1="73700" y1="97750" x2="49100" y2="93050"/>
                        <a14:foregroundMark x1="49100" y1="93050" x2="37300" y2="85150"/>
                        <a14:foregroundMark x1="37300" y1="85150" x2="65300" y2="78050"/>
                        <a14:foregroundMark x1="65300" y1="78050" x2="48800" y2="98350"/>
                        <a14:foregroundMark x1="48800" y1="98350" x2="46850" y2="83100"/>
                        <a14:foregroundMark x1="46850" y1="83100" x2="37800" y2="83700"/>
                        <a14:foregroundMark x1="37800" y1="83700" x2="54450" y2="81650"/>
                        <a14:foregroundMark x1="54450" y1="81650" x2="55050" y2="82650"/>
                        <a14:foregroundMark x1="24300" y1="89250" x2="22050" y2="99700"/>
                        <a14:foregroundMark x1="91550" y1="72400" x2="91550" y2="72400"/>
                      </a14:backgroundRemoval>
                    </a14:imgEffect>
                  </a14:imgLayer>
                </a14:imgProps>
              </a:ext>
              <a:ext uri="{28A0092B-C50C-407E-A947-70E740481C1C}">
                <a14:useLocalDpi xmlns:a14="http://schemas.microsoft.com/office/drawing/2010/main" val="0"/>
              </a:ext>
            </a:extLst>
          </a:blip>
          <a:stretch>
            <a:fillRect/>
          </a:stretch>
        </p:blipFill>
        <p:spPr>
          <a:xfrm>
            <a:off x="3953122" y="2572246"/>
            <a:ext cx="4285754" cy="4285754"/>
          </a:xfrm>
          <a:prstGeom prst="rect">
            <a:avLst/>
          </a:prstGeom>
        </p:spPr>
      </p:pic>
      <p:pic>
        <p:nvPicPr>
          <p:cNvPr id="8" name="Picture 7">
            <a:extLst>
              <a:ext uri="{FF2B5EF4-FFF2-40B4-BE49-F238E27FC236}">
                <a16:creationId xmlns:a16="http://schemas.microsoft.com/office/drawing/2014/main" xmlns="" id="{4A47C402-6D27-BAE1-583C-FFFFDFB9D57C}"/>
              </a:ext>
            </a:extLst>
          </p:cNvPr>
          <p:cNvPicPr>
            <a:picLocks noChangeAspect="1"/>
          </p:cNvPicPr>
          <p:nvPr/>
        </p:nvPicPr>
        <p:blipFill>
          <a:blip r:embed="rId4"/>
          <a:stretch>
            <a:fillRect/>
          </a:stretch>
        </p:blipFill>
        <p:spPr>
          <a:xfrm>
            <a:off x="190500" y="1017766"/>
            <a:ext cx="12192000" cy="1554480"/>
          </a:xfrm>
          <a:prstGeom prst="rect">
            <a:avLst/>
          </a:prstGeom>
        </p:spPr>
      </p:pic>
    </p:spTree>
    <p:extLst>
      <p:ext uri="{BB962C8B-B14F-4D97-AF65-F5344CB8AC3E}">
        <p14:creationId xmlns:p14="http://schemas.microsoft.com/office/powerpoint/2010/main" val="12629902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368490"/>
            <a:ext cx="11591778" cy="6113477"/>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xmlns="" id="{AB0876DE-9C8D-447C-1E87-3C837527F016}"/>
              </a:ext>
            </a:extLst>
          </p:cNvPr>
          <p:cNvSpPr txBox="1"/>
          <p:nvPr/>
        </p:nvSpPr>
        <p:spPr>
          <a:xfrm>
            <a:off x="1576305" y="2377725"/>
            <a:ext cx="9979411" cy="1938992"/>
          </a:xfrm>
          <a:prstGeom prst="rect">
            <a:avLst/>
          </a:prstGeom>
          <a:noFill/>
        </p:spPr>
        <p:txBody>
          <a:bodyPr wrap="square" rtlCol="0">
            <a:spAutoFit/>
          </a:bodyPr>
          <a:lstStyle/>
          <a:p>
            <a:pPr algn="just"/>
            <a:r>
              <a:rPr lang="vi-VN" sz="4000" dirty="0">
                <a:latin typeface="Calibri" panose="020F0502020204030204" pitchFamily="34" charset="0"/>
                <a:cs typeface="Calibri" panose="020F0502020204030204" pitchFamily="34" charset="0"/>
              </a:rPr>
              <a:t>Đọc diễn cảm cả bài, với ngữ điệu chung: chậm rãi, tình cảm; nhấn giọng ở những từ ngữ thể hiện tâm trạng, cảm xúc của nhân vật. </a:t>
            </a:r>
          </a:p>
        </p:txBody>
      </p:sp>
      <p:pic>
        <p:nvPicPr>
          <p:cNvPr id="9" name="Hình ảnh 8" descr="Ảnh có chứa hình vẽ, Tác phẩm nghệ thuật của trẻ con, minh họa, phim hoạt hình&#10;&#10;Mô tả được tạo tự động">
            <a:extLst>
              <a:ext uri="{FF2B5EF4-FFF2-40B4-BE49-F238E27FC236}">
                <a16:creationId xmlns:a16="http://schemas.microsoft.com/office/drawing/2014/main" xmlns="" id="{78C78159-F35A-3C6D-13DB-180B64FF5FF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3769" b="85769" l="6769" r="31000">
                        <a14:foregroundMark x1="25538" y1="79615" x2="25538" y2="79615"/>
                        <a14:foregroundMark x1="23692" y1="72615" x2="23692" y2="72615"/>
                        <a14:foregroundMark x1="13385" y1="76308" x2="13385" y2="76308"/>
                        <a14:foregroundMark x1="16462" y1="85769" x2="16462" y2="85769"/>
                        <a14:foregroundMark x1="12154" y1="75462" x2="17538" y2="82308"/>
                        <a14:foregroundMark x1="17538" y1="82308" x2="16462" y2="83308"/>
                        <a14:foregroundMark x1="23692" y1="71000" x2="26231" y2="79385"/>
                        <a14:foregroundMark x1="26231" y1="79385" x2="25692" y2="80615"/>
                        <a14:foregroundMark x1="24692" y1="72385" x2="24077" y2="73846"/>
                        <a14:foregroundMark x1="13231" y1="74846" x2="15077" y2="77923"/>
                        <a14:foregroundMark x1="22000" y1="72385" x2="26154" y2="75308"/>
                      </a14:backgroundRemoval>
                    </a14:imgEffect>
                  </a14:imgLayer>
                </a14:imgProps>
              </a:ext>
              <a:ext uri="{28A0092B-C50C-407E-A947-70E740481C1C}">
                <a14:useLocalDpi xmlns:a14="http://schemas.microsoft.com/office/drawing/2010/main" val="0"/>
              </a:ext>
            </a:extLst>
          </a:blip>
          <a:srcRect l="3745" t="61121" r="65891" b="11661"/>
          <a:stretch/>
        </p:blipFill>
        <p:spPr>
          <a:xfrm rot="3414094">
            <a:off x="682503" y="2109141"/>
            <a:ext cx="1111232" cy="996085"/>
          </a:xfrm>
          <a:prstGeom prst="rect">
            <a:avLst/>
          </a:prstGeom>
        </p:spPr>
      </p:pic>
      <p:pic>
        <p:nvPicPr>
          <p:cNvPr id="16" name="Hình ảnh 15" descr="Ảnh có chứa hình vẽ, Tác phẩm nghệ thuật của trẻ con, minh họa, phim hoạt hình&#10;&#10;Mô tả được tạo tự động">
            <a:extLst>
              <a:ext uri="{FF2B5EF4-FFF2-40B4-BE49-F238E27FC236}">
                <a16:creationId xmlns:a16="http://schemas.microsoft.com/office/drawing/2014/main" xmlns="" id="{6EE43C6E-DF7E-EF7B-B745-C7F5CEF69378}"/>
              </a:ext>
            </a:extLst>
          </p:cNvPr>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65498" b="85682" l="70848" r="92596">
                        <a14:foregroundMark x1="73923" y1="73231" x2="84385" y2="70538"/>
                        <a14:foregroundMark x1="79692" y1="73846" x2="79692" y2="73846"/>
                        <a14:foregroundMark x1="77000" y1="70154" x2="79231" y2="76923"/>
                        <a14:foregroundMark x1="80077" y1="71769" x2="80308" y2="75923"/>
                        <a14:backgroundMark x1="88923" y1="81308" x2="88923" y2="81308"/>
                        <a14:backgroundMark x1="89000" y1="76846" x2="84538" y2="83462"/>
                        <a14:backgroundMark x1="84538" y1="83462" x2="84154" y2="83538"/>
                        <a14:backgroundMark x1="74923" y1="80538" x2="78462" y2="84538"/>
                      </a14:backgroundRemoval>
                    </a14:imgEffect>
                  </a14:imgLayer>
                </a14:imgProps>
              </a:ext>
              <a:ext uri="{28A0092B-C50C-407E-A947-70E740481C1C}">
                <a14:useLocalDpi xmlns:a14="http://schemas.microsoft.com/office/drawing/2010/main" val="0"/>
              </a:ext>
            </a:extLst>
          </a:blip>
          <a:srcRect l="68129" t="62975" r="4686" b="11795"/>
          <a:stretch/>
        </p:blipFill>
        <p:spPr>
          <a:xfrm rot="845952">
            <a:off x="434748" y="929968"/>
            <a:ext cx="982616" cy="911984"/>
          </a:xfrm>
          <a:prstGeom prst="rect">
            <a:avLst/>
          </a:prstGeom>
        </p:spPr>
      </p:pic>
      <p:pic>
        <p:nvPicPr>
          <p:cNvPr id="10" name="Picture 9">
            <a:extLst>
              <a:ext uri="{FF2B5EF4-FFF2-40B4-BE49-F238E27FC236}">
                <a16:creationId xmlns:a16="http://schemas.microsoft.com/office/drawing/2014/main" xmlns="" id="{95ABEBC9-0099-A82A-B1F7-34C0AD3E0671}"/>
              </a:ext>
            </a:extLst>
          </p:cNvPr>
          <p:cNvPicPr>
            <a:picLocks noChangeAspect="1"/>
          </p:cNvPicPr>
          <p:nvPr/>
        </p:nvPicPr>
        <p:blipFill>
          <a:blip r:embed="rId5"/>
          <a:stretch>
            <a:fillRect/>
          </a:stretch>
        </p:blipFill>
        <p:spPr>
          <a:xfrm>
            <a:off x="1430806" y="436130"/>
            <a:ext cx="10047079" cy="1463167"/>
          </a:xfrm>
          <a:prstGeom prst="rect">
            <a:avLst/>
          </a:prstGeom>
        </p:spPr>
      </p:pic>
    </p:spTree>
    <p:extLst>
      <p:ext uri="{BB962C8B-B14F-4D97-AF65-F5344CB8AC3E}">
        <p14:creationId xmlns:p14="http://schemas.microsoft.com/office/powerpoint/2010/main" val="13519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D70D2DCA-EBD0-4442-4480-8CD853550C52}"/>
              </a:ext>
            </a:extLst>
          </p:cNvPr>
          <p:cNvSpPr/>
          <p:nvPr/>
        </p:nvSpPr>
        <p:spPr>
          <a:xfrm>
            <a:off x="464024" y="234778"/>
            <a:ext cx="11313994" cy="6203092"/>
          </a:xfrm>
          <a:prstGeom prst="roundRect">
            <a:avLst>
              <a:gd name="adj" fmla="val 11589"/>
            </a:avLst>
          </a:prstGeom>
          <a:solidFill>
            <a:schemeClr val="bg1">
              <a:alpha val="91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xmlns="" id="{F4C05F33-E0EC-92E8-D9DA-759799A0F11C}"/>
              </a:ext>
            </a:extLst>
          </p:cNvPr>
          <p:cNvPicPr>
            <a:picLocks noChangeAspect="1"/>
          </p:cNvPicPr>
          <p:nvPr/>
        </p:nvPicPr>
        <p:blipFill>
          <a:blip r:embed="rId2"/>
          <a:stretch>
            <a:fillRect/>
          </a:stretch>
        </p:blipFill>
        <p:spPr>
          <a:xfrm>
            <a:off x="3026233" y="194211"/>
            <a:ext cx="6114818" cy="859611"/>
          </a:xfrm>
          <a:prstGeom prst="rect">
            <a:avLst/>
          </a:prstGeom>
        </p:spPr>
      </p:pic>
      <p:sp>
        <p:nvSpPr>
          <p:cNvPr id="9" name="TextBox 8">
            <a:extLst>
              <a:ext uri="{FF2B5EF4-FFF2-40B4-BE49-F238E27FC236}">
                <a16:creationId xmlns:a16="http://schemas.microsoft.com/office/drawing/2014/main" xmlns="" id="{EBC86A0D-A443-5197-425C-FF18A30A065E}"/>
              </a:ext>
            </a:extLst>
          </p:cNvPr>
          <p:cNvSpPr txBox="1"/>
          <p:nvPr/>
        </p:nvSpPr>
        <p:spPr>
          <a:xfrm>
            <a:off x="605482" y="825122"/>
            <a:ext cx="10997514" cy="5940088"/>
          </a:xfrm>
          <a:prstGeom prst="rect">
            <a:avLst/>
          </a:prstGeom>
          <a:noFill/>
        </p:spPr>
        <p:txBody>
          <a:bodyPr wrap="square" rtlCol="0">
            <a:spAutoFit/>
          </a:bodyPr>
          <a:lstStyle/>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Chu Văn An là một nhà giáo nổi tiếng đời Trần. Cụ đỗ cao nhưng không làm quan mà mở trường dạy học ở quê nhà nhằm truyền bá đạo lí và đào tạo nhân tài cho đất nước. Trường của cụ rất đông học trò, có nhiều người trở thành những nhân vật nổi tiếng.</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Năm ấy, đến ngày mừng thọ cụ giáo Chu tròn sáu mươi tuổi, từ sáng sớm, các môn sinh đã tề tựu trước sân nhà cụ. Cụ Chu đội khăn ngay ngắn, mặc áo dài thâm ngồi trên sập. Mấy học trò cũ từ xa về dâng biếu thầy những cuốn sách quý do chính họ sưu tầm và chép lại. Cụ hỏi thăm công việc của từng người, bảo ban các học trò nhỏ, rồi đột nhiên nói:</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 Thầy cảm ơn các anh. Bây giờ, thấy muốn mời tất cả các anh theo thầy tới thăm một người mà thấy mang ơn sâu nặng.</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Các môn sinh đồng thanh dạ ran. Thế là thầy đi trước, trò theo sau. Các anh có tuổi đi ngay sau thầy, người ít tuổi hơn nhường bước, mấy chú tóc để trái đào đi sau cùng. Cụ dẫn học trò đi về cuối làng, đến một ngôi nhà tranh đơn sơ nhưng sáng sủa, ấm cúng. Ở hiên trước, một cụ già trên tám mươi tuổi, râu tóc bạc phơ đang ngồi sưởi nắng. Cụ giáo Chu bước vào sân, chắp tay cung kính vái và nói to:</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 Lạy thầy! Hôm nay con đem tất cả môn sinh đến tạ ơn thầy.</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Cụ già tóc bạc ngước lên, nghiêng đầu nghe. Cụ đã nặng tai. Thầy giáo Chu nói lại thật to câu nói vừa rồi một lần nữa. Thì ra đây là cụ đồ xưa kia đã dạy vỡ lòng cho cụ giáo Chu.</a:t>
            </a:r>
          </a:p>
          <a:p>
            <a:pPr algn="just"/>
            <a:r>
              <a:rPr lang="en-US" sz="1900" b="0" i="0" dirty="0">
                <a:solidFill>
                  <a:srgbClr val="000000"/>
                </a:solidFill>
                <a:effectLst/>
                <a:latin typeface="Cambria" panose="02040503050406030204" pitchFamily="18" charset="0"/>
                <a:ea typeface="Cambria" panose="02040503050406030204" pitchFamily="18" charset="0"/>
              </a:rPr>
              <a:t>   </a:t>
            </a:r>
            <a:r>
              <a:rPr lang="vi-VN" sz="1900" b="0" i="0" dirty="0">
                <a:solidFill>
                  <a:srgbClr val="000000"/>
                </a:solidFill>
                <a:effectLst/>
                <a:latin typeface="Cambria" panose="02040503050406030204" pitchFamily="18" charset="0"/>
                <a:ea typeface="Cambria" panose="02040503050406030204" pitchFamily="18" charset="0"/>
              </a:rPr>
              <a:t>Tiếp sau cụ giáo Chu, các môn sinh lần lượt theo lứa tuổi vái tạ cụ đồ già. Ngày mừng thọ thầy Chu năm ấy, họ được thêm một bài học thấm thía về nghĩa thầy trò.</a:t>
            </a:r>
          </a:p>
          <a:p>
            <a:pPr algn="r"/>
            <a:r>
              <a:rPr lang="vi-VN" sz="1900" b="0" i="0" dirty="0">
                <a:solidFill>
                  <a:srgbClr val="000000"/>
                </a:solidFill>
                <a:effectLst/>
                <a:latin typeface="Cambria" panose="02040503050406030204" pitchFamily="18" charset="0"/>
                <a:ea typeface="Cambria" panose="02040503050406030204" pitchFamily="18" charset="0"/>
              </a:rPr>
              <a:t>(</a:t>
            </a:r>
            <a:r>
              <a:rPr lang="vi-VN" sz="1900" b="0" i="1" dirty="0">
                <a:solidFill>
                  <a:srgbClr val="000000"/>
                </a:solidFill>
                <a:effectLst/>
                <a:latin typeface="Cambria" panose="02040503050406030204" pitchFamily="18" charset="0"/>
                <a:ea typeface="Cambria" panose="02040503050406030204" pitchFamily="18" charset="0"/>
              </a:rPr>
              <a:t>Theo</a:t>
            </a:r>
            <a:r>
              <a:rPr lang="vi-VN" sz="1900" b="0" i="0" dirty="0">
                <a:solidFill>
                  <a:srgbClr val="000000"/>
                </a:solidFill>
                <a:effectLst/>
                <a:latin typeface="Cambria" panose="02040503050406030204" pitchFamily="18" charset="0"/>
                <a:ea typeface="Cambria" panose="02040503050406030204" pitchFamily="18" charset="0"/>
              </a:rPr>
              <a:t> Hà Ân)</a:t>
            </a:r>
          </a:p>
          <a:p>
            <a:endParaRPr lang="en-US" sz="19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62194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TextBox 11">
            <a:extLst>
              <a:ext uri="{FF2B5EF4-FFF2-40B4-BE49-F238E27FC236}">
                <a16:creationId xmlns:a16="http://schemas.microsoft.com/office/drawing/2014/main" xmlns="" id="{A956E1D5-555C-7FEF-5507-52476539ACFD}"/>
              </a:ext>
            </a:extLst>
          </p:cNvPr>
          <p:cNvSpPr txBox="1"/>
          <p:nvPr/>
        </p:nvSpPr>
        <p:spPr>
          <a:xfrm>
            <a:off x="2695610" y="1989892"/>
            <a:ext cx="8573752" cy="1600438"/>
          </a:xfrm>
          <a:prstGeom prst="roundRect">
            <a:avLst/>
          </a:prstGeom>
          <a:solidFill>
            <a:srgbClr val="FFFFCC"/>
          </a:solidFill>
          <a:ln w="38100">
            <a:solidFill>
              <a:srgbClr val="FFC000"/>
            </a:solidFill>
          </a:ln>
        </p:spPr>
        <p:txBody>
          <a:bodyPr wrap="square" rtlCol="0">
            <a:spAutoFit/>
          </a:bodyPr>
          <a:lstStyle/>
          <a:p>
            <a:pPr algn="just" defTabSz="1219170">
              <a:buClr>
                <a:srgbClr val="000000"/>
              </a:buClr>
            </a:pPr>
            <a:r>
              <a:rPr lang="en-US" sz="44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Đoạn</a:t>
            </a:r>
            <a:r>
              <a:rPr lang="en-US" sz="44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1: </a:t>
            </a:r>
            <a:r>
              <a:rPr lang="en-US" sz="4400"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Từ</a:t>
            </a:r>
            <a:r>
              <a:rPr lang="en-US"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đầu</a:t>
            </a:r>
            <a:r>
              <a:rPr lang="en-US"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đến</a:t>
            </a:r>
            <a:r>
              <a:rPr lang="en-US"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i="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những</a:t>
            </a:r>
            <a:r>
              <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i="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nhân</a:t>
            </a:r>
            <a:r>
              <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i="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vật</a:t>
            </a:r>
            <a:r>
              <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i="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nổi</a:t>
            </a:r>
            <a:r>
              <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i="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tiếng</a:t>
            </a:r>
            <a:r>
              <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a:t>
            </a:r>
          </a:p>
        </p:txBody>
      </p:sp>
      <p:sp>
        <p:nvSpPr>
          <p:cNvPr id="14" name="TextBox 13">
            <a:extLst>
              <a:ext uri="{FF2B5EF4-FFF2-40B4-BE49-F238E27FC236}">
                <a16:creationId xmlns:a16="http://schemas.microsoft.com/office/drawing/2014/main" xmlns="" id="{EF303A57-01C7-A016-E9A7-F11309C6C071}"/>
              </a:ext>
            </a:extLst>
          </p:cNvPr>
          <p:cNvSpPr txBox="1"/>
          <p:nvPr/>
        </p:nvSpPr>
        <p:spPr>
          <a:xfrm>
            <a:off x="2683255" y="3776485"/>
            <a:ext cx="8314547" cy="1600438"/>
          </a:xfrm>
          <a:prstGeom prst="roundRect">
            <a:avLst/>
          </a:prstGeom>
          <a:solidFill>
            <a:srgbClr val="FFFFCC"/>
          </a:solidFill>
          <a:ln w="38100">
            <a:solidFill>
              <a:srgbClr val="FFC000"/>
            </a:solidFill>
          </a:ln>
        </p:spPr>
        <p:txBody>
          <a:bodyPr wrap="square" rtlCol="0">
            <a:spAutoFit/>
          </a:bodyPr>
          <a:lstStyle/>
          <a:p>
            <a:pPr algn="just" defTabSz="1219170">
              <a:buClr>
                <a:srgbClr val="000000"/>
              </a:buClr>
            </a:pPr>
            <a:r>
              <a:rPr lang="vi-VN" sz="44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Đoạn 2: </a:t>
            </a:r>
            <a:r>
              <a:rPr lang="vi-VN"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Tiếp theo đến </a:t>
            </a:r>
            <a:r>
              <a:rPr lang="vi-VN"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mang ơn sâu nặng.</a:t>
            </a:r>
            <a:endParaRPr lang="en-US" sz="4400" i="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p:txBody>
      </p:sp>
      <p:grpSp>
        <p:nvGrpSpPr>
          <p:cNvPr id="15" name="Group 14">
            <a:extLst>
              <a:ext uri="{FF2B5EF4-FFF2-40B4-BE49-F238E27FC236}">
                <a16:creationId xmlns:a16="http://schemas.microsoft.com/office/drawing/2014/main" xmlns="" id="{CD6AD6D2-2209-156F-3F9B-BD6B77C70FE4}"/>
              </a:ext>
            </a:extLst>
          </p:cNvPr>
          <p:cNvGrpSpPr/>
          <p:nvPr/>
        </p:nvGrpSpPr>
        <p:grpSpPr>
          <a:xfrm>
            <a:off x="1514936" y="692655"/>
            <a:ext cx="8742869" cy="871118"/>
            <a:chOff x="1507322" y="860201"/>
            <a:chExt cx="8173942" cy="653339"/>
          </a:xfrm>
        </p:grpSpPr>
        <p:sp>
          <p:nvSpPr>
            <p:cNvPr id="16" name="TextBox 15">
              <a:extLst>
                <a:ext uri="{FF2B5EF4-FFF2-40B4-BE49-F238E27FC236}">
                  <a16:creationId xmlns:a16="http://schemas.microsoft.com/office/drawing/2014/main" xmlns="" id="{DA88759A-928D-94A0-091B-E2E6D7E7143A}"/>
                </a:ext>
              </a:extLst>
            </p:cNvPr>
            <p:cNvSpPr txBox="1"/>
            <p:nvPr/>
          </p:nvSpPr>
          <p:spPr>
            <a:xfrm>
              <a:off x="1907774" y="926145"/>
              <a:ext cx="7773490" cy="587395"/>
            </a:xfrm>
            <a:prstGeom prst="roundRect">
              <a:avLst/>
            </a:prstGeom>
            <a:solidFill>
              <a:srgbClr val="CCFFFF"/>
            </a:solidFill>
            <a:ln w="38100">
              <a:solidFill>
                <a:srgbClr val="0070C0"/>
              </a:solidFill>
            </a:ln>
          </p:spPr>
          <p:txBody>
            <a:bodyPr wrap="square" rtlCol="0">
              <a:spAutoFit/>
            </a:bodyPr>
            <a:lstStyle/>
            <a:p>
              <a:pPr algn="ctr" defTabSz="1219170">
                <a:buClr>
                  <a:srgbClr val="000000"/>
                </a:buClr>
              </a:pP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Bài</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đọc</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được</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chia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làm</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mấy</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0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đoạn</a:t>
              </a:r>
              <a:r>
                <a:rPr lang="en-US" sz="40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a:t>
              </a:r>
            </a:p>
          </p:txBody>
        </p:sp>
        <p:pic>
          <p:nvPicPr>
            <p:cNvPr id="17" name="Picture 16">
              <a:extLst>
                <a:ext uri="{FF2B5EF4-FFF2-40B4-BE49-F238E27FC236}">
                  <a16:creationId xmlns:a16="http://schemas.microsoft.com/office/drawing/2014/main" xmlns="" id="{7C3EB05A-66AA-5A21-7B28-54871B1B4319}"/>
                </a:ext>
              </a:extLst>
            </p:cNvPr>
            <p:cNvPicPr>
              <a:picLocks noChangeAspect="1"/>
            </p:cNvPicPr>
            <p:nvPr/>
          </p:nvPicPr>
          <p:blipFill>
            <a:blip r:embed="rId3"/>
            <a:stretch>
              <a:fillRect/>
            </a:stretch>
          </p:blipFill>
          <p:spPr>
            <a:xfrm>
              <a:off x="1507322" y="860201"/>
              <a:ext cx="800902" cy="653215"/>
            </a:xfrm>
            <a:prstGeom prst="rect">
              <a:avLst/>
            </a:prstGeom>
          </p:spPr>
        </p:pic>
      </p:grpSp>
      <p:sp>
        <p:nvSpPr>
          <p:cNvPr id="18" name="TextBox 17">
            <a:extLst>
              <a:ext uri="{FF2B5EF4-FFF2-40B4-BE49-F238E27FC236}">
                <a16:creationId xmlns:a16="http://schemas.microsoft.com/office/drawing/2014/main" xmlns="" id="{15D97F65-C33F-2C41-B68F-C4319CB728EA}"/>
              </a:ext>
            </a:extLst>
          </p:cNvPr>
          <p:cNvSpPr txBox="1"/>
          <p:nvPr/>
        </p:nvSpPr>
        <p:spPr>
          <a:xfrm>
            <a:off x="2730096" y="5653351"/>
            <a:ext cx="8314547" cy="851297"/>
          </a:xfrm>
          <a:prstGeom prst="roundRect">
            <a:avLst/>
          </a:prstGeom>
          <a:solidFill>
            <a:srgbClr val="FFFFCC"/>
          </a:solidFill>
          <a:ln w="38100">
            <a:solidFill>
              <a:srgbClr val="FFC000"/>
            </a:solidFill>
          </a:ln>
        </p:spPr>
        <p:txBody>
          <a:bodyPr wrap="square" rtlCol="0">
            <a:spAutoFit/>
          </a:bodyPr>
          <a:lstStyle/>
          <a:p>
            <a:pPr algn="just" defTabSz="1219170">
              <a:buClr>
                <a:srgbClr val="000000"/>
              </a:buClr>
            </a:pPr>
            <a:r>
              <a:rPr lang="en-US"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en-US" sz="4400" b="1" kern="0" dirty="0" err="1">
                <a:solidFill>
                  <a:srgbClr val="000000"/>
                </a:solidFill>
                <a:latin typeface="Calibri" panose="020F0502020204030204" pitchFamily="34" charset="0"/>
                <a:ea typeface="Roboto" panose="02000000000000000000" pitchFamily="2" charset="0"/>
                <a:cs typeface="Calibri" panose="020F0502020204030204" pitchFamily="34" charset="0"/>
                <a:sym typeface="Arial"/>
              </a:rPr>
              <a:t>Đoạn</a:t>
            </a:r>
            <a:r>
              <a:rPr lang="en-US" sz="44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a:t>
            </a:r>
            <a:r>
              <a:rPr lang="vi-VN" sz="44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3</a:t>
            </a:r>
            <a:r>
              <a:rPr lang="en-US" sz="4400" b="1"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a:t>
            </a:r>
            <a:r>
              <a:rPr lang="vi-VN"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rPr>
              <a:t> Còn lại</a:t>
            </a:r>
            <a:endParaRPr lang="en-US" sz="4400" kern="0"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p:txBody>
      </p:sp>
      <p:sp>
        <p:nvSpPr>
          <p:cNvPr id="19" name="Freeform 5">
            <a:extLst>
              <a:ext uri="{FF2B5EF4-FFF2-40B4-BE49-F238E27FC236}">
                <a16:creationId xmlns:a16="http://schemas.microsoft.com/office/drawing/2014/main" xmlns="" id="{98EC4EBF-C255-AFBB-35C0-BBD77FE79EBC}"/>
              </a:ext>
            </a:extLst>
          </p:cNvPr>
          <p:cNvSpPr/>
          <p:nvPr/>
        </p:nvSpPr>
        <p:spPr>
          <a:xfrm>
            <a:off x="-689642" y="2902648"/>
            <a:ext cx="3447036" cy="3716715"/>
          </a:xfrm>
          <a:custGeom>
            <a:avLst/>
            <a:gdLst/>
            <a:ahLst/>
            <a:cxnLst/>
            <a:rect l="l" t="t" r="r" b="b"/>
            <a:pathLst>
              <a:path w="7812843" h="7500330">
                <a:moveTo>
                  <a:pt x="0" y="0"/>
                </a:moveTo>
                <a:lnTo>
                  <a:pt x="7812843" y="0"/>
                </a:lnTo>
                <a:lnTo>
                  <a:pt x="7812843" y="7500330"/>
                </a:lnTo>
                <a:lnTo>
                  <a:pt x="0" y="7500330"/>
                </a:lnTo>
                <a:lnTo>
                  <a:pt x="0" y="0"/>
                </a:lnTo>
                <a:close/>
              </a:path>
            </a:pathLst>
          </a:custGeom>
          <a:blipFill>
            <a:blip r:embed="rId4"/>
            <a:stretch>
              <a:fillRect/>
            </a:stretch>
          </a:blipFill>
        </p:spPr>
        <p:txBody>
          <a:bodyPr/>
          <a:lstStyle/>
          <a:p>
            <a:pPr defTabSz="1219170">
              <a:buClr>
                <a:srgbClr val="000000"/>
              </a:buClr>
            </a:pPr>
            <a:endParaRPr lang="en-US" sz="1867" kern="0">
              <a:solidFill>
                <a:srgbClr val="000000"/>
              </a:solidFill>
              <a:latin typeface="Arial"/>
              <a:cs typeface="Arial"/>
              <a:sym typeface="Arial"/>
            </a:endParaRPr>
          </a:p>
        </p:txBody>
      </p:sp>
    </p:spTree>
    <p:extLst>
      <p:ext uri="{BB962C8B-B14F-4D97-AF65-F5344CB8AC3E}">
        <p14:creationId xmlns:p14="http://schemas.microsoft.com/office/powerpoint/2010/main" val="2277666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ppt_x</p:attrName>
                                        </p:attrNameLst>
                                      </p:cBhvr>
                                      <p:tavLst>
                                        <p:tav tm="0">
                                          <p:val>
                                            <p:strVal val="#ppt_x-#ppt_w*1.125000"/>
                                          </p:val>
                                        </p:tav>
                                        <p:tav tm="100000">
                                          <p:val>
                                            <p:strVal val="#ppt_x"/>
                                          </p:val>
                                        </p:tav>
                                      </p:tavLst>
                                    </p:anim>
                                    <p:animEffect transition="in" filter="wipe(right)">
                                      <p:cBhvr>
                                        <p:cTn id="8" dur="500"/>
                                        <p:tgtEl>
                                          <p:spTgt spid="15"/>
                                        </p:tgtEl>
                                      </p:cBhvr>
                                    </p:animEffec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Rectangle: Rounded Corners 44">
            <a:extLst>
              <a:ext uri="{FF2B5EF4-FFF2-40B4-BE49-F238E27FC236}">
                <a16:creationId xmlns:a16="http://schemas.microsoft.com/office/drawing/2014/main" xmlns="" id="{BCE98962-3B8A-EB8A-EF3C-B111168022EC}"/>
              </a:ext>
            </a:extLst>
          </p:cNvPr>
          <p:cNvSpPr/>
          <p:nvPr/>
        </p:nvSpPr>
        <p:spPr>
          <a:xfrm>
            <a:off x="3390900" y="649473"/>
            <a:ext cx="8382876" cy="5559054"/>
          </a:xfrm>
          <a:custGeom>
            <a:avLst/>
            <a:gdLst>
              <a:gd name="connsiteX0" fmla="*/ 0 w 8382876"/>
              <a:gd name="connsiteY0" fmla="*/ 839361 h 5559054"/>
              <a:gd name="connsiteX1" fmla="*/ 700191 w 8382876"/>
              <a:gd name="connsiteY1" fmla="*/ 0 h 5559054"/>
              <a:gd name="connsiteX2" fmla="*/ 7682684 w 8382876"/>
              <a:gd name="connsiteY2" fmla="*/ 0 h 5559054"/>
              <a:gd name="connsiteX3" fmla="*/ 8382876 w 8382876"/>
              <a:gd name="connsiteY3" fmla="*/ 839361 h 5559054"/>
              <a:gd name="connsiteX4" fmla="*/ 8382876 w 8382876"/>
              <a:gd name="connsiteY4" fmla="*/ 4719692 h 5559054"/>
              <a:gd name="connsiteX5" fmla="*/ 7682684 w 8382876"/>
              <a:gd name="connsiteY5" fmla="*/ 5559054 h 5559054"/>
              <a:gd name="connsiteX6" fmla="*/ 700191 w 8382876"/>
              <a:gd name="connsiteY6" fmla="*/ 5559054 h 5559054"/>
              <a:gd name="connsiteX7" fmla="*/ 0 w 8382876"/>
              <a:gd name="connsiteY7" fmla="*/ 4719692 h 5559054"/>
              <a:gd name="connsiteX8" fmla="*/ 0 w 8382876"/>
              <a:gd name="connsiteY8" fmla="*/ 839361 h 5559054"/>
              <a:gd name="connsiteX0" fmla="*/ 0 w 8382876"/>
              <a:gd name="connsiteY0" fmla="*/ 839361 h 5559054"/>
              <a:gd name="connsiteX1" fmla="*/ 700191 w 8382876"/>
              <a:gd name="connsiteY1" fmla="*/ 0 h 5559054"/>
              <a:gd name="connsiteX2" fmla="*/ 7682684 w 8382876"/>
              <a:gd name="connsiteY2" fmla="*/ 0 h 5559054"/>
              <a:gd name="connsiteX3" fmla="*/ 8382876 w 8382876"/>
              <a:gd name="connsiteY3" fmla="*/ 839361 h 5559054"/>
              <a:gd name="connsiteX4" fmla="*/ 8382876 w 8382876"/>
              <a:gd name="connsiteY4" fmla="*/ 4719692 h 5559054"/>
              <a:gd name="connsiteX5" fmla="*/ 7682684 w 8382876"/>
              <a:gd name="connsiteY5" fmla="*/ 5559054 h 5559054"/>
              <a:gd name="connsiteX6" fmla="*/ 700191 w 8382876"/>
              <a:gd name="connsiteY6" fmla="*/ 5559054 h 5559054"/>
              <a:gd name="connsiteX7" fmla="*/ 0 w 8382876"/>
              <a:gd name="connsiteY7" fmla="*/ 4719692 h 5559054"/>
              <a:gd name="connsiteX8" fmla="*/ 0 w 8382876"/>
              <a:gd name="connsiteY8" fmla="*/ 839361 h 5559054"/>
              <a:gd name="connsiteX0" fmla="*/ 0 w 8382876"/>
              <a:gd name="connsiteY0" fmla="*/ 839361 h 5559054"/>
              <a:gd name="connsiteX1" fmla="*/ 700191 w 8382876"/>
              <a:gd name="connsiteY1" fmla="*/ 0 h 5559054"/>
              <a:gd name="connsiteX2" fmla="*/ 7682684 w 8382876"/>
              <a:gd name="connsiteY2" fmla="*/ 0 h 5559054"/>
              <a:gd name="connsiteX3" fmla="*/ 8382876 w 8382876"/>
              <a:gd name="connsiteY3" fmla="*/ 839361 h 5559054"/>
              <a:gd name="connsiteX4" fmla="*/ 8382876 w 8382876"/>
              <a:gd name="connsiteY4" fmla="*/ 4719692 h 5559054"/>
              <a:gd name="connsiteX5" fmla="*/ 7682684 w 8382876"/>
              <a:gd name="connsiteY5" fmla="*/ 5559054 h 5559054"/>
              <a:gd name="connsiteX6" fmla="*/ 700191 w 8382876"/>
              <a:gd name="connsiteY6" fmla="*/ 5559054 h 5559054"/>
              <a:gd name="connsiteX7" fmla="*/ 0 w 8382876"/>
              <a:gd name="connsiteY7" fmla="*/ 4719692 h 5559054"/>
              <a:gd name="connsiteX8" fmla="*/ 0 w 8382876"/>
              <a:gd name="connsiteY8" fmla="*/ 839361 h 555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876" h="5559054" fill="none" extrusionOk="0">
                <a:moveTo>
                  <a:pt x="0" y="839361"/>
                </a:moveTo>
                <a:cubicBezTo>
                  <a:pt x="-35778" y="458936"/>
                  <a:pt x="322920" y="93443"/>
                  <a:pt x="700191" y="0"/>
                </a:cubicBezTo>
                <a:cubicBezTo>
                  <a:pt x="3959237" y="264976"/>
                  <a:pt x="5728635" y="374388"/>
                  <a:pt x="7682684" y="0"/>
                </a:cubicBezTo>
                <a:cubicBezTo>
                  <a:pt x="8101391" y="83211"/>
                  <a:pt x="8421856" y="432198"/>
                  <a:pt x="8382876" y="839361"/>
                </a:cubicBezTo>
                <a:cubicBezTo>
                  <a:pt x="8267451" y="1559247"/>
                  <a:pt x="8107304" y="3783429"/>
                  <a:pt x="8382876" y="4719692"/>
                </a:cubicBezTo>
                <a:cubicBezTo>
                  <a:pt x="8435677" y="5247099"/>
                  <a:pt x="8001130" y="5515688"/>
                  <a:pt x="7682684" y="5559054"/>
                </a:cubicBezTo>
                <a:cubicBezTo>
                  <a:pt x="7042315" y="5729960"/>
                  <a:pt x="2184990" y="5887265"/>
                  <a:pt x="700191" y="5559054"/>
                </a:cubicBezTo>
                <a:cubicBezTo>
                  <a:pt x="219643" y="5585480"/>
                  <a:pt x="2619" y="4977839"/>
                  <a:pt x="0" y="4719692"/>
                </a:cubicBezTo>
                <a:cubicBezTo>
                  <a:pt x="-14001" y="3493037"/>
                  <a:pt x="17919" y="2330368"/>
                  <a:pt x="0" y="839361"/>
                </a:cubicBezTo>
                <a:close/>
              </a:path>
              <a:path w="8382876" h="5559054" stroke="0" extrusionOk="0">
                <a:moveTo>
                  <a:pt x="0" y="839361"/>
                </a:moveTo>
                <a:cubicBezTo>
                  <a:pt x="5311" y="484141"/>
                  <a:pt x="213063" y="123834"/>
                  <a:pt x="700191" y="0"/>
                </a:cubicBezTo>
                <a:cubicBezTo>
                  <a:pt x="3128946" y="139868"/>
                  <a:pt x="4394317" y="165389"/>
                  <a:pt x="7682684" y="0"/>
                </a:cubicBezTo>
                <a:cubicBezTo>
                  <a:pt x="8009010" y="-37200"/>
                  <a:pt x="8313013" y="359381"/>
                  <a:pt x="8382876" y="839361"/>
                </a:cubicBezTo>
                <a:cubicBezTo>
                  <a:pt x="8647971" y="1279858"/>
                  <a:pt x="8129329" y="3700470"/>
                  <a:pt x="8382876" y="4719692"/>
                </a:cubicBezTo>
                <a:cubicBezTo>
                  <a:pt x="8374063" y="5168001"/>
                  <a:pt x="8030350" y="5651907"/>
                  <a:pt x="7682684" y="5559054"/>
                </a:cubicBezTo>
                <a:cubicBezTo>
                  <a:pt x="5911644" y="5617127"/>
                  <a:pt x="1473123" y="5650118"/>
                  <a:pt x="700191" y="5559054"/>
                </a:cubicBezTo>
                <a:cubicBezTo>
                  <a:pt x="300412" y="5667497"/>
                  <a:pt x="-2094" y="5056549"/>
                  <a:pt x="0" y="4719692"/>
                </a:cubicBezTo>
                <a:cubicBezTo>
                  <a:pt x="-66879" y="3877011"/>
                  <a:pt x="-75362" y="2001011"/>
                  <a:pt x="0" y="839361"/>
                </a:cubicBezTo>
                <a:close/>
              </a:path>
              <a:path w="8382876" h="5559054" fill="none" stroke="0" extrusionOk="0">
                <a:moveTo>
                  <a:pt x="0" y="839361"/>
                </a:moveTo>
                <a:cubicBezTo>
                  <a:pt x="18806" y="484959"/>
                  <a:pt x="340069" y="80702"/>
                  <a:pt x="700191" y="0"/>
                </a:cubicBezTo>
                <a:cubicBezTo>
                  <a:pt x="4151196" y="52185"/>
                  <a:pt x="5901980" y="136610"/>
                  <a:pt x="7682684" y="0"/>
                </a:cubicBezTo>
                <a:cubicBezTo>
                  <a:pt x="8196616" y="54749"/>
                  <a:pt x="8350500" y="344737"/>
                  <a:pt x="8382876" y="839361"/>
                </a:cubicBezTo>
                <a:cubicBezTo>
                  <a:pt x="8281594" y="1463381"/>
                  <a:pt x="8375012" y="3889795"/>
                  <a:pt x="8382876" y="4719692"/>
                </a:cubicBezTo>
                <a:cubicBezTo>
                  <a:pt x="8462496" y="5230929"/>
                  <a:pt x="8041172" y="5596166"/>
                  <a:pt x="7682684" y="5559054"/>
                </a:cubicBezTo>
                <a:cubicBezTo>
                  <a:pt x="6355568" y="5546520"/>
                  <a:pt x="2118583" y="5345739"/>
                  <a:pt x="700191" y="5559054"/>
                </a:cubicBezTo>
                <a:cubicBezTo>
                  <a:pt x="235637" y="5622534"/>
                  <a:pt x="-15825" y="5069941"/>
                  <a:pt x="0" y="4719692"/>
                </a:cubicBezTo>
                <a:cubicBezTo>
                  <a:pt x="285054" y="3420853"/>
                  <a:pt x="-21620" y="2237277"/>
                  <a:pt x="0" y="839361"/>
                </a:cubicBezTo>
                <a:close/>
              </a:path>
              <a:path w="8382876" h="5559054" fill="none" stroke="0" extrusionOk="0">
                <a:moveTo>
                  <a:pt x="0" y="839361"/>
                </a:moveTo>
                <a:cubicBezTo>
                  <a:pt x="-4360" y="456750"/>
                  <a:pt x="314905" y="145086"/>
                  <a:pt x="700191" y="0"/>
                </a:cubicBezTo>
                <a:cubicBezTo>
                  <a:pt x="4043431" y="357040"/>
                  <a:pt x="5819199" y="209909"/>
                  <a:pt x="7682684" y="0"/>
                </a:cubicBezTo>
                <a:cubicBezTo>
                  <a:pt x="8144453" y="21057"/>
                  <a:pt x="8426245" y="345447"/>
                  <a:pt x="8382876" y="839361"/>
                </a:cubicBezTo>
                <a:cubicBezTo>
                  <a:pt x="8379949" y="1424755"/>
                  <a:pt x="8256905" y="3612486"/>
                  <a:pt x="8382876" y="4719692"/>
                </a:cubicBezTo>
                <a:cubicBezTo>
                  <a:pt x="8459264" y="5244529"/>
                  <a:pt x="8003239" y="5525568"/>
                  <a:pt x="7682684" y="5559054"/>
                </a:cubicBezTo>
                <a:cubicBezTo>
                  <a:pt x="6870619" y="5592970"/>
                  <a:pt x="2156533" y="5703614"/>
                  <a:pt x="700191" y="5559054"/>
                </a:cubicBezTo>
                <a:cubicBezTo>
                  <a:pt x="211493" y="5600041"/>
                  <a:pt x="-33071" y="4994110"/>
                  <a:pt x="0" y="4719692"/>
                </a:cubicBezTo>
                <a:cubicBezTo>
                  <a:pt x="15608" y="3358541"/>
                  <a:pt x="132372" y="2382353"/>
                  <a:pt x="0" y="839361"/>
                </a:cubicBezTo>
                <a:close/>
              </a:path>
            </a:pathLst>
          </a:custGeom>
          <a:solidFill>
            <a:schemeClr val="bg1">
              <a:alpha val="88000"/>
            </a:schemeClr>
          </a:solidFill>
          <a:ln w="31750" cap="rnd" cmpd="thinThick">
            <a:solidFill>
              <a:srgbClr val="7D4C29"/>
            </a:solidFill>
            <a:prstDash val="sysDash"/>
            <a:round/>
            <a:extLst>
              <a:ext uri="{C807C97D-BFC1-408E-A445-0C87EB9F89A2}">
                <ask:lineSketchStyleProps xmlns:ask="http://schemas.microsoft.com/office/drawing/2018/sketchyshapes" xmlns="" sd="2600172374">
                  <a:custGeom>
                    <a:avLst/>
                    <a:gdLst>
                      <a:gd name="connsiteX0" fmla="*/ 0 w 8382876"/>
                      <a:gd name="connsiteY0" fmla="*/ 839361 h 5559054"/>
                      <a:gd name="connsiteX1" fmla="*/ 700191 w 8382876"/>
                      <a:gd name="connsiteY1" fmla="*/ 0 h 5559054"/>
                      <a:gd name="connsiteX2" fmla="*/ 7682684 w 8382876"/>
                      <a:gd name="connsiteY2" fmla="*/ 0 h 5559054"/>
                      <a:gd name="connsiteX3" fmla="*/ 8382876 w 8382876"/>
                      <a:gd name="connsiteY3" fmla="*/ 839361 h 5559054"/>
                      <a:gd name="connsiteX4" fmla="*/ 8382876 w 8382876"/>
                      <a:gd name="connsiteY4" fmla="*/ 4719692 h 5559054"/>
                      <a:gd name="connsiteX5" fmla="*/ 7682684 w 8382876"/>
                      <a:gd name="connsiteY5" fmla="*/ 5559054 h 5559054"/>
                      <a:gd name="connsiteX6" fmla="*/ 700191 w 8382876"/>
                      <a:gd name="connsiteY6" fmla="*/ 5559054 h 5559054"/>
                      <a:gd name="connsiteX7" fmla="*/ 0 w 8382876"/>
                      <a:gd name="connsiteY7" fmla="*/ 4719692 h 5559054"/>
                      <a:gd name="connsiteX8" fmla="*/ 0 w 8382876"/>
                      <a:gd name="connsiteY8" fmla="*/ 839361 h 5559054"/>
                      <a:gd name="connsiteX0" fmla="*/ 0 w 8382876"/>
                      <a:gd name="connsiteY0" fmla="*/ 839361 h 5559054"/>
                      <a:gd name="connsiteX1" fmla="*/ 700191 w 8382876"/>
                      <a:gd name="connsiteY1" fmla="*/ 0 h 5559054"/>
                      <a:gd name="connsiteX2" fmla="*/ 7682684 w 8382876"/>
                      <a:gd name="connsiteY2" fmla="*/ 0 h 5559054"/>
                      <a:gd name="connsiteX3" fmla="*/ 8382876 w 8382876"/>
                      <a:gd name="connsiteY3" fmla="*/ 839361 h 5559054"/>
                      <a:gd name="connsiteX4" fmla="*/ 8382876 w 8382876"/>
                      <a:gd name="connsiteY4" fmla="*/ 4719692 h 5559054"/>
                      <a:gd name="connsiteX5" fmla="*/ 7682684 w 8382876"/>
                      <a:gd name="connsiteY5" fmla="*/ 5559054 h 5559054"/>
                      <a:gd name="connsiteX6" fmla="*/ 700191 w 8382876"/>
                      <a:gd name="connsiteY6" fmla="*/ 5559054 h 5559054"/>
                      <a:gd name="connsiteX7" fmla="*/ 0 w 8382876"/>
                      <a:gd name="connsiteY7" fmla="*/ 4719692 h 5559054"/>
                      <a:gd name="connsiteX8" fmla="*/ 0 w 8382876"/>
                      <a:gd name="connsiteY8" fmla="*/ 839361 h 555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876" h="5559054" fill="none" extrusionOk="0">
                        <a:moveTo>
                          <a:pt x="0" y="839361"/>
                        </a:moveTo>
                        <a:cubicBezTo>
                          <a:pt x="-29751" y="446529"/>
                          <a:pt x="320320" y="69685"/>
                          <a:pt x="700191" y="0"/>
                        </a:cubicBezTo>
                        <a:cubicBezTo>
                          <a:pt x="3995501" y="221068"/>
                          <a:pt x="5642973" y="221224"/>
                          <a:pt x="7682684" y="0"/>
                        </a:cubicBezTo>
                        <a:cubicBezTo>
                          <a:pt x="8080993" y="31629"/>
                          <a:pt x="8410067" y="416637"/>
                          <a:pt x="8382876" y="839361"/>
                        </a:cubicBezTo>
                        <a:cubicBezTo>
                          <a:pt x="8273561" y="1545793"/>
                          <a:pt x="8280287" y="3749751"/>
                          <a:pt x="8382876" y="4719692"/>
                        </a:cubicBezTo>
                        <a:cubicBezTo>
                          <a:pt x="8427489" y="5238533"/>
                          <a:pt x="8007972" y="5519785"/>
                          <a:pt x="7682684" y="5559054"/>
                        </a:cubicBezTo>
                        <a:cubicBezTo>
                          <a:pt x="6889901" y="5571995"/>
                          <a:pt x="2118310" y="5748733"/>
                          <a:pt x="700191" y="5559054"/>
                        </a:cubicBezTo>
                        <a:cubicBezTo>
                          <a:pt x="224767" y="5584115"/>
                          <a:pt x="1863" y="5033270"/>
                          <a:pt x="0" y="4719692"/>
                        </a:cubicBezTo>
                        <a:cubicBezTo>
                          <a:pt x="-17310" y="3312693"/>
                          <a:pt x="15378" y="2310386"/>
                          <a:pt x="0" y="839361"/>
                        </a:cubicBezTo>
                        <a:close/>
                      </a:path>
                      <a:path w="8382876" h="5559054" stroke="0" extrusionOk="0">
                        <a:moveTo>
                          <a:pt x="0" y="839361"/>
                        </a:moveTo>
                        <a:cubicBezTo>
                          <a:pt x="11655" y="452235"/>
                          <a:pt x="274120" y="68152"/>
                          <a:pt x="700191" y="0"/>
                        </a:cubicBezTo>
                        <a:cubicBezTo>
                          <a:pt x="2898464" y="120632"/>
                          <a:pt x="4352686" y="132036"/>
                          <a:pt x="7682684" y="0"/>
                        </a:cubicBezTo>
                        <a:cubicBezTo>
                          <a:pt x="8075430" y="-24449"/>
                          <a:pt x="8350361" y="335102"/>
                          <a:pt x="8382876" y="839361"/>
                        </a:cubicBezTo>
                        <a:cubicBezTo>
                          <a:pt x="8486024" y="1408861"/>
                          <a:pt x="8191905" y="3617312"/>
                          <a:pt x="8382876" y="4719692"/>
                        </a:cubicBezTo>
                        <a:cubicBezTo>
                          <a:pt x="8394198" y="5175806"/>
                          <a:pt x="8024820" y="5634452"/>
                          <a:pt x="7682684" y="5559054"/>
                        </a:cubicBezTo>
                        <a:cubicBezTo>
                          <a:pt x="5923502" y="5535157"/>
                          <a:pt x="1524130" y="5631632"/>
                          <a:pt x="700191" y="5559054"/>
                        </a:cubicBezTo>
                        <a:cubicBezTo>
                          <a:pt x="290570" y="5646924"/>
                          <a:pt x="-15435" y="5121371"/>
                          <a:pt x="0" y="4719692"/>
                        </a:cubicBezTo>
                        <a:cubicBezTo>
                          <a:pt x="-82754" y="3866822"/>
                          <a:pt x="17600" y="1864851"/>
                          <a:pt x="0" y="839361"/>
                        </a:cubicBezTo>
                        <a:close/>
                      </a:path>
                      <a:path w="8382876" h="5559054" fill="none" stroke="0" extrusionOk="0">
                        <a:moveTo>
                          <a:pt x="0" y="839361"/>
                        </a:moveTo>
                        <a:cubicBezTo>
                          <a:pt x="-13411" y="436926"/>
                          <a:pt x="312237" y="116433"/>
                          <a:pt x="700191" y="0"/>
                        </a:cubicBezTo>
                        <a:cubicBezTo>
                          <a:pt x="4077218" y="304659"/>
                          <a:pt x="5863808" y="137283"/>
                          <a:pt x="7682684" y="0"/>
                        </a:cubicBezTo>
                        <a:cubicBezTo>
                          <a:pt x="8149383" y="1236"/>
                          <a:pt x="8408898" y="374186"/>
                          <a:pt x="8382876" y="839361"/>
                        </a:cubicBezTo>
                        <a:cubicBezTo>
                          <a:pt x="8309103" y="1477526"/>
                          <a:pt x="8309141" y="3702024"/>
                          <a:pt x="8382876" y="4719692"/>
                        </a:cubicBezTo>
                        <a:cubicBezTo>
                          <a:pt x="8454070" y="5240743"/>
                          <a:pt x="8011460" y="5589265"/>
                          <a:pt x="7682684" y="5559054"/>
                        </a:cubicBezTo>
                        <a:cubicBezTo>
                          <a:pt x="6570610" y="5541344"/>
                          <a:pt x="2132642" y="5409761"/>
                          <a:pt x="700191" y="5559054"/>
                        </a:cubicBezTo>
                        <a:cubicBezTo>
                          <a:pt x="246980" y="5615269"/>
                          <a:pt x="-8004" y="5092630"/>
                          <a:pt x="0" y="4719692"/>
                        </a:cubicBezTo>
                        <a:cubicBezTo>
                          <a:pt x="90797" y="3399773"/>
                          <a:pt x="83432" y="2151916"/>
                          <a:pt x="0" y="839361"/>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xmlns="" id="{5EEA92A9-3DB2-0995-1827-765AB966089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6850" b="87300" l="6050" r="57300">
                        <a14:foregroundMark x1="23300" y1="16850" x2="24450" y2="20650"/>
                        <a14:foregroundMark x1="24450" y1="23350" x2="19800" y2="44650"/>
                        <a14:foregroundMark x1="27600" y1="28850" x2="22300" y2="53850"/>
                        <a14:foregroundMark x1="21450" y1="25150" x2="31800" y2="43350"/>
                        <a14:foregroundMark x1="32600" y1="25150" x2="26100" y2="48650"/>
                        <a14:foregroundMark x1="26100" y1="48650" x2="26100" y2="48650"/>
                        <a14:foregroundMark x1="17600" y1="30850" x2="16700" y2="41250"/>
                        <a14:foregroundMark x1="16700" y1="41250" x2="17800" y2="47500"/>
                        <a14:foregroundMark x1="23450" y1="32000" x2="22850" y2="43850"/>
                        <a14:foregroundMark x1="22850" y1="43850" x2="22450" y2="45000"/>
                        <a14:foregroundMark x1="32950" y1="30850" x2="29800" y2="47350"/>
                        <a14:foregroundMark x1="14950" y1="31000" x2="14950" y2="43350"/>
                        <a14:foregroundMark x1="22450" y1="54350" x2="26950" y2="67850"/>
                        <a14:foregroundMark x1="25100" y1="53650" x2="25450" y2="70850"/>
                        <a14:foregroundMark x1="26950" y1="25150" x2="21450" y2="47150"/>
                        <a14:foregroundMark x1="21450" y1="47150" x2="21450" y2="47150"/>
                        <a14:foregroundMark x1="19950" y1="29150" x2="23800" y2="45000"/>
                        <a14:foregroundMark x1="23300" y1="53000" x2="24800" y2="67850"/>
                        <a14:foregroundMark x1="18450" y1="59850" x2="28600" y2="63350"/>
                        <a14:foregroundMark x1="28600" y1="63350" x2="29450" y2="63350"/>
                        <a14:foregroundMark x1="19800" y1="46350" x2="24800" y2="52850"/>
                        <a14:foregroundMark x1="19950" y1="60850" x2="30600" y2="59850"/>
                        <a14:foregroundMark x1="24600" y1="56850" x2="22300" y2="63450"/>
                        <a14:foregroundMark x1="22300" y1="63450" x2="24600" y2="69150"/>
                        <a14:foregroundMark x1="57300" y1="47850" x2="54100" y2="53350"/>
                        <a14:foregroundMark x1="52800" y1="50500" x2="52800" y2="50500"/>
                        <a14:foregroundMark x1="50800" y1="56350" x2="53300" y2="52350"/>
                        <a14:foregroundMark x1="53800" y1="51500" x2="53300" y2="50150"/>
                        <a14:foregroundMark x1="57300" y1="46000" x2="54600" y2="51150"/>
                        <a14:foregroundMark x1="53300" y1="55350" x2="51300" y2="57850"/>
                        <a14:foregroundMark x1="21600" y1="72150" x2="25800" y2="74350"/>
                        <a14:foregroundMark x1="18100" y1="70150" x2="23300" y2="77650"/>
                        <a14:foregroundMark x1="23300" y1="77650" x2="23300" y2="77650"/>
                        <a14:foregroundMark x1="27950" y1="69850" x2="29100" y2="81000"/>
                        <a14:foregroundMark x1="31800" y1="73350" x2="32300" y2="80500"/>
                        <a14:foregroundMark x1="32300" y1="80500" x2="32300" y2="80500"/>
                        <a14:foregroundMark x1="29450" y1="67000" x2="31600" y2="76500"/>
                        <a14:foregroundMark x1="31600" y1="76500" x2="31600" y2="76500"/>
                        <a14:foregroundMark x1="32300" y1="70350" x2="32950" y2="77650"/>
                        <a14:foregroundMark x1="17450" y1="73000" x2="15950" y2="77000"/>
                        <a14:foregroundMark x1="21100" y1="71500" x2="18600" y2="77500"/>
                        <a14:foregroundMark x1="18950" y1="76000" x2="33600" y2="77150"/>
                        <a14:foregroundMark x1="34100" y1="75850" x2="34300" y2="78350"/>
                        <a14:foregroundMark x1="53450" y1="55650" x2="50600" y2="60000"/>
                        <a14:foregroundMark x1="16150" y1="78750" x2="24350" y2="84400"/>
                        <a14:foregroundMark x1="21500" y1="77000" x2="29500" y2="84850"/>
                        <a14:foregroundMark x1="30950" y1="76200" x2="33050" y2="85350"/>
                        <a14:foregroundMark x1="34350" y1="78900" x2="34350" y2="87300"/>
                        <a14:foregroundMark x1="34350" y1="87300" x2="34350" y2="87300"/>
                        <a14:backgroundMark x1="50450" y1="67350" x2="49150" y2="77300"/>
                      </a14:backgroundRemoval>
                    </a14:imgEffect>
                  </a14:imgLayer>
                </a14:imgProps>
              </a:ext>
              <a:ext uri="{28A0092B-C50C-407E-A947-70E740481C1C}">
                <a14:useLocalDpi xmlns:a14="http://schemas.microsoft.com/office/drawing/2010/main" val="0"/>
              </a:ext>
            </a:extLst>
          </a:blip>
          <a:srcRect t="11915" r="39315" b="14645"/>
          <a:stretch/>
        </p:blipFill>
        <p:spPr>
          <a:xfrm>
            <a:off x="-520142" y="1285755"/>
            <a:ext cx="4604512" cy="5572245"/>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xmlns="" id="{AFF32414-CB0A-EBAB-FFE3-976D7C149BF2}"/>
              </a:ext>
            </a:extLst>
          </p:cNvPr>
          <p:cNvSpPr txBox="1"/>
          <p:nvPr/>
        </p:nvSpPr>
        <p:spPr>
          <a:xfrm>
            <a:off x="6096000" y="2510139"/>
            <a:ext cx="4161466"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solidFill>
                    <a:prstClr val="black"/>
                  </a:solidFill>
                </a:ln>
                <a:solidFill>
                  <a:srgbClr val="0070C0"/>
                </a:solidFill>
                <a:effectLst/>
                <a:uLnTx/>
                <a:uFillTx/>
                <a:latin typeface="Arial" panose="020B0604020202020204" pitchFamily="34" charset="0"/>
                <a:ea typeface="+mn-ea"/>
                <a:cs typeface="+mn-cs"/>
              </a:rPr>
              <a:t>tề</a:t>
            </a:r>
            <a:r>
              <a:rPr kumimoji="0" lang="en-US" sz="4400" b="1" i="0" u="none" strike="noStrike" kern="1200" cap="none" spc="0" normalizeH="0" baseline="0" noProof="0" dirty="0">
                <a:ln>
                  <a:solidFill>
                    <a:prstClr val="black"/>
                  </a:solidFill>
                </a:ln>
                <a:solidFill>
                  <a:srgbClr val="0070C0"/>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solidFill>
                    <a:prstClr val="black"/>
                  </a:solidFill>
                </a:ln>
                <a:solidFill>
                  <a:srgbClr val="0070C0"/>
                </a:solidFill>
                <a:effectLst/>
                <a:uLnTx/>
                <a:uFillTx/>
                <a:latin typeface="Arial" panose="020B0604020202020204" pitchFamily="34" charset="0"/>
                <a:ea typeface="+mn-ea"/>
                <a:cs typeface="+mn-cs"/>
              </a:rPr>
              <a:t>tựu</a:t>
            </a:r>
            <a:endParaRPr kumimoji="0" lang="vi-VN" sz="4400" b="1" i="0" u="none" strike="noStrike" kern="1200" cap="none" spc="0" normalizeH="0" baseline="0" noProof="0" dirty="0">
              <a:ln>
                <a:solidFill>
                  <a:prstClr val="black"/>
                </a:solidFill>
              </a:ln>
              <a:solidFill>
                <a:srgbClr val="0070C0"/>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xmlns="" id="{E991931B-DAC6-0AB2-AABA-776C80D8F449}"/>
              </a:ext>
            </a:extLst>
          </p:cNvPr>
          <p:cNvSpPr txBox="1"/>
          <p:nvPr/>
        </p:nvSpPr>
        <p:spPr>
          <a:xfrm>
            <a:off x="6117128" y="3625904"/>
            <a:ext cx="3909999"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solidFill>
                    <a:prstClr val="black"/>
                  </a:solidFill>
                </a:ln>
                <a:solidFill>
                  <a:srgbClr val="0070C0"/>
                </a:solidFill>
                <a:effectLst/>
                <a:uLnTx/>
                <a:uFillTx/>
                <a:latin typeface="Arial" panose="020B0604020202020204" pitchFamily="34" charset="0"/>
                <a:ea typeface="+mn-ea"/>
                <a:cs typeface="+mn-cs"/>
              </a:rPr>
              <a:t>dạ</a:t>
            </a:r>
            <a:r>
              <a:rPr kumimoji="0" lang="en-US" sz="4400" b="1" i="0" u="none" strike="noStrike" kern="1200" cap="none" spc="0" normalizeH="0" baseline="0" noProof="0" dirty="0">
                <a:ln>
                  <a:solidFill>
                    <a:prstClr val="black"/>
                  </a:solidFill>
                </a:ln>
                <a:solidFill>
                  <a:srgbClr val="0070C0"/>
                </a:solidFill>
                <a:effectLst/>
                <a:uLnTx/>
                <a:uFillTx/>
                <a:latin typeface="Arial" panose="020B0604020202020204" pitchFamily="34" charset="0"/>
                <a:ea typeface="+mn-ea"/>
                <a:cs typeface="+mn-cs"/>
              </a:rPr>
              <a:t> ran</a:t>
            </a:r>
            <a:endParaRPr kumimoji="0" lang="vi-VN" sz="4400" b="1" i="0" u="none" strike="noStrike" kern="1200" cap="none" spc="0" normalizeH="0" baseline="0" noProof="0" dirty="0">
              <a:ln>
                <a:solidFill>
                  <a:prstClr val="black"/>
                </a:solidFill>
              </a:ln>
              <a:solidFill>
                <a:srgbClr val="0070C0"/>
              </a:solidFill>
              <a:effectLst/>
              <a:uLnTx/>
              <a:uFillTx/>
              <a:latin typeface="Arial" panose="020B0604020202020204" pitchFamily="34" charset="0"/>
              <a:ea typeface="+mn-ea"/>
              <a:cs typeface="+mn-cs"/>
            </a:endParaRPr>
          </a:p>
        </p:txBody>
      </p:sp>
      <p:pic>
        <p:nvPicPr>
          <p:cNvPr id="12" name="Picture 11">
            <a:extLst>
              <a:ext uri="{FF2B5EF4-FFF2-40B4-BE49-F238E27FC236}">
                <a16:creationId xmlns:a16="http://schemas.microsoft.com/office/drawing/2014/main" xmlns="" id="{2BDA891F-6710-5C9A-2FB2-D82A77E7CDBA}"/>
              </a:ext>
            </a:extLst>
          </p:cNvPr>
          <p:cNvPicPr>
            <a:picLocks noChangeAspect="1"/>
          </p:cNvPicPr>
          <p:nvPr/>
        </p:nvPicPr>
        <p:blipFill>
          <a:blip r:embed="rId4"/>
          <a:stretch>
            <a:fillRect/>
          </a:stretch>
        </p:blipFill>
        <p:spPr>
          <a:xfrm>
            <a:off x="4159135" y="782220"/>
            <a:ext cx="6846401" cy="1463167"/>
          </a:xfrm>
          <a:prstGeom prst="rect">
            <a:avLst/>
          </a:prstGeom>
        </p:spPr>
      </p:pic>
      <p:sp>
        <p:nvSpPr>
          <p:cNvPr id="14" name="TextBox 13">
            <a:extLst>
              <a:ext uri="{FF2B5EF4-FFF2-40B4-BE49-F238E27FC236}">
                <a16:creationId xmlns:a16="http://schemas.microsoft.com/office/drawing/2014/main" xmlns="" id="{609D5694-DA80-D29E-8467-99E6F3B739D5}"/>
              </a:ext>
            </a:extLst>
          </p:cNvPr>
          <p:cNvSpPr txBox="1"/>
          <p:nvPr/>
        </p:nvSpPr>
        <p:spPr>
          <a:xfrm>
            <a:off x="6096000" y="4741669"/>
            <a:ext cx="3909999"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solidFill>
                    <a:prstClr val="black"/>
                  </a:solidFill>
                </a:ln>
                <a:solidFill>
                  <a:srgbClr val="0070C0"/>
                </a:solidFill>
                <a:effectLst/>
                <a:uLnTx/>
                <a:uFillTx/>
                <a:latin typeface="Arial" panose="020B0604020202020204" pitchFamily="34" charset="0"/>
                <a:ea typeface="+mn-ea"/>
                <a:cs typeface="+mn-cs"/>
              </a:rPr>
              <a:t>sưởi</a:t>
            </a:r>
            <a:r>
              <a:rPr kumimoji="0" lang="en-US" sz="4400" b="1" i="0" u="none" strike="noStrike" kern="1200" cap="none" spc="0" normalizeH="0" noProof="0" dirty="0">
                <a:ln>
                  <a:solidFill>
                    <a:prstClr val="black"/>
                  </a:solidFill>
                </a:ln>
                <a:solidFill>
                  <a:srgbClr val="0070C0"/>
                </a:solidFill>
                <a:effectLst/>
                <a:uLnTx/>
                <a:uFillTx/>
                <a:latin typeface="Arial" panose="020B0604020202020204" pitchFamily="34" charset="0"/>
                <a:ea typeface="+mn-ea"/>
                <a:cs typeface="+mn-cs"/>
              </a:rPr>
              <a:t> </a:t>
            </a:r>
            <a:r>
              <a:rPr kumimoji="0" lang="en-US" sz="4400" b="1" i="0" u="none" strike="noStrike" kern="1200" cap="none" spc="0" normalizeH="0" noProof="0" dirty="0" err="1">
                <a:ln>
                  <a:solidFill>
                    <a:prstClr val="black"/>
                  </a:solidFill>
                </a:ln>
                <a:solidFill>
                  <a:srgbClr val="0070C0"/>
                </a:solidFill>
                <a:effectLst/>
                <a:uLnTx/>
                <a:uFillTx/>
                <a:latin typeface="Arial" panose="020B0604020202020204" pitchFamily="34" charset="0"/>
                <a:ea typeface="+mn-ea"/>
                <a:cs typeface="+mn-cs"/>
              </a:rPr>
              <a:t>nắng</a:t>
            </a:r>
            <a:endParaRPr kumimoji="0" lang="vi-VN" sz="4400" b="1" i="0" u="none" strike="noStrike" kern="1200" cap="none" spc="0" normalizeH="0" baseline="0" noProof="0" dirty="0">
              <a:ln>
                <a:solidFill>
                  <a:prstClr val="black"/>
                </a:solidFill>
              </a:ln>
              <a:solidFill>
                <a:srgbClr val="0070C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13048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89A893C-5406-38A3-8927-65EA0B0671A4}"/>
            </a:ext>
          </a:extLst>
        </p:cNvPr>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4DD71DC1-94ED-195F-B6D4-39588A040676}"/>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xmlns="" id="{6A34D27E-8C4D-186C-E12C-A2BA4E5D86E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6850" b="87300" l="6050" r="57300">
                        <a14:foregroundMark x1="23300" y1="16850" x2="24450" y2="20650"/>
                        <a14:foregroundMark x1="24450" y1="23350" x2="19800" y2="44650"/>
                        <a14:foregroundMark x1="27600" y1="28850" x2="22300" y2="53850"/>
                        <a14:foregroundMark x1="21450" y1="25150" x2="31800" y2="43350"/>
                        <a14:foregroundMark x1="32600" y1="25150" x2="26100" y2="48650"/>
                        <a14:foregroundMark x1="26100" y1="48650" x2="26100" y2="48650"/>
                        <a14:foregroundMark x1="17600" y1="30850" x2="16700" y2="41250"/>
                        <a14:foregroundMark x1="16700" y1="41250" x2="17800" y2="47500"/>
                        <a14:foregroundMark x1="23450" y1="32000" x2="22850" y2="43850"/>
                        <a14:foregroundMark x1="22850" y1="43850" x2="22450" y2="45000"/>
                        <a14:foregroundMark x1="32950" y1="30850" x2="29800" y2="47350"/>
                        <a14:foregroundMark x1="14950" y1="31000" x2="14950" y2="43350"/>
                        <a14:foregroundMark x1="22450" y1="54350" x2="26950" y2="67850"/>
                        <a14:foregroundMark x1="25100" y1="53650" x2="25450" y2="70850"/>
                        <a14:foregroundMark x1="26950" y1="25150" x2="21450" y2="47150"/>
                        <a14:foregroundMark x1="21450" y1="47150" x2="21450" y2="47150"/>
                        <a14:foregroundMark x1="19950" y1="29150" x2="23800" y2="45000"/>
                        <a14:foregroundMark x1="23300" y1="53000" x2="24800" y2="67850"/>
                        <a14:foregroundMark x1="18450" y1="59850" x2="28600" y2="63350"/>
                        <a14:foregroundMark x1="28600" y1="63350" x2="29450" y2="63350"/>
                        <a14:foregroundMark x1="19800" y1="46350" x2="24800" y2="52850"/>
                        <a14:foregroundMark x1="19950" y1="60850" x2="30600" y2="59850"/>
                        <a14:foregroundMark x1="24600" y1="56850" x2="22300" y2="63450"/>
                        <a14:foregroundMark x1="22300" y1="63450" x2="24600" y2="69150"/>
                        <a14:foregroundMark x1="57300" y1="47850" x2="54100" y2="53350"/>
                        <a14:foregroundMark x1="52800" y1="50500" x2="52800" y2="50500"/>
                        <a14:foregroundMark x1="50800" y1="56350" x2="53300" y2="52350"/>
                        <a14:foregroundMark x1="53800" y1="51500" x2="53300" y2="50150"/>
                        <a14:foregroundMark x1="57300" y1="46000" x2="54600" y2="51150"/>
                        <a14:foregroundMark x1="53300" y1="55350" x2="51300" y2="57850"/>
                        <a14:foregroundMark x1="21600" y1="72150" x2="25800" y2="74350"/>
                        <a14:foregroundMark x1="18100" y1="70150" x2="23300" y2="77650"/>
                        <a14:foregroundMark x1="23300" y1="77650" x2="23300" y2="77650"/>
                        <a14:foregroundMark x1="27950" y1="69850" x2="29100" y2="81000"/>
                        <a14:foregroundMark x1="31800" y1="73350" x2="32300" y2="80500"/>
                        <a14:foregroundMark x1="32300" y1="80500" x2="32300" y2="80500"/>
                        <a14:foregroundMark x1="29450" y1="67000" x2="31600" y2="76500"/>
                        <a14:foregroundMark x1="31600" y1="76500" x2="31600" y2="76500"/>
                        <a14:foregroundMark x1="32300" y1="70350" x2="32950" y2="77650"/>
                        <a14:foregroundMark x1="17450" y1="73000" x2="15950" y2="77000"/>
                        <a14:foregroundMark x1="21100" y1="71500" x2="18600" y2="77500"/>
                        <a14:foregroundMark x1="18950" y1="76000" x2="33600" y2="77150"/>
                        <a14:foregroundMark x1="34100" y1="75850" x2="34300" y2="78350"/>
                        <a14:foregroundMark x1="53450" y1="55650" x2="50600" y2="60000"/>
                        <a14:foregroundMark x1="16150" y1="78750" x2="24350" y2="84400"/>
                        <a14:foregroundMark x1="21500" y1="77000" x2="29500" y2="84850"/>
                        <a14:foregroundMark x1="30950" y1="76200" x2="33050" y2="85350"/>
                        <a14:foregroundMark x1="34350" y1="78900" x2="34350" y2="87300"/>
                        <a14:foregroundMark x1="34350" y1="87300" x2="34350" y2="87300"/>
                        <a14:backgroundMark x1="50450" y1="67350" x2="49150" y2="77300"/>
                      </a14:backgroundRemoval>
                    </a14:imgEffect>
                  </a14:imgLayer>
                </a14:imgProps>
              </a:ext>
              <a:ext uri="{28A0092B-C50C-407E-A947-70E740481C1C}">
                <a14:useLocalDpi xmlns:a14="http://schemas.microsoft.com/office/drawing/2010/main" val="0"/>
              </a:ext>
            </a:extLst>
          </a:blip>
          <a:srcRect t="11915" r="39315" b="14645"/>
          <a:stretch/>
        </p:blipFill>
        <p:spPr>
          <a:xfrm>
            <a:off x="-520142" y="1285755"/>
            <a:ext cx="4604512" cy="5572245"/>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xmlns="" id="{FA0AD8FD-4CE2-4451-C656-60F12CEAA744}"/>
              </a:ext>
            </a:extLst>
          </p:cNvPr>
          <p:cNvGrpSpPr/>
          <p:nvPr/>
        </p:nvGrpSpPr>
        <p:grpSpPr>
          <a:xfrm>
            <a:off x="2055155" y="401692"/>
            <a:ext cx="6974545" cy="1479503"/>
            <a:chOff x="-1348506" y="186909"/>
            <a:chExt cx="11766079" cy="1342591"/>
          </a:xfrm>
        </p:grpSpPr>
        <p:pic>
          <p:nvPicPr>
            <p:cNvPr id="7" name="Picture 6">
              <a:extLst>
                <a:ext uri="{FF2B5EF4-FFF2-40B4-BE49-F238E27FC236}">
                  <a16:creationId xmlns:a16="http://schemas.microsoft.com/office/drawing/2014/main" xmlns="" id="{9A49E88F-03A8-AF52-4CDC-C6FC0E1FA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348506" y="186909"/>
              <a:ext cx="11381711" cy="1342591"/>
            </a:xfrm>
            <a:prstGeom prst="rect">
              <a:avLst/>
            </a:prstGeom>
          </p:spPr>
        </p:pic>
        <p:sp>
          <p:nvSpPr>
            <p:cNvPr id="8" name="TextBox 7">
              <a:extLst>
                <a:ext uri="{FF2B5EF4-FFF2-40B4-BE49-F238E27FC236}">
                  <a16:creationId xmlns:a16="http://schemas.microsoft.com/office/drawing/2014/main" xmlns="" id="{1113C37D-2860-51BB-E2CD-2624F52BE51A}"/>
                </a:ext>
              </a:extLst>
            </p:cNvPr>
            <p:cNvSpPr txBox="1"/>
            <p:nvPr/>
          </p:nvSpPr>
          <p:spPr>
            <a:xfrm flipH="1">
              <a:off x="-527843" y="542674"/>
              <a:ext cx="10945416" cy="64237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a:ln w="12700">
                    <a:solidFill>
                      <a:srgbClr val="C00000"/>
                    </a:solidFill>
                  </a:ln>
                  <a:solidFill>
                    <a:srgbClr val="C00000"/>
                  </a:solidFill>
                  <a:effectLst/>
                  <a:uLnTx/>
                  <a:uFillTx/>
                  <a:latin typeface="Arial" panose="020B0604020202020204" pitchFamily="34" charset="0"/>
                  <a:ea typeface="+mn-ea"/>
                  <a:cs typeface="Pattaya" panose="00000500000000000000" pitchFamily="2" charset="-34"/>
                </a:rPr>
                <a:t>Hướng dẫn đọc câu dài</a:t>
              </a:r>
              <a:endParaRPr kumimoji="0" lang="en-US" sz="4000" b="1" i="0" u="none" strike="noStrike" kern="1200" cap="none" spc="-150" normalizeH="0" baseline="0" noProof="0" dirty="0">
                <a:ln w="12700">
                  <a:solidFill>
                    <a:srgbClr val="C00000"/>
                  </a:solidFill>
                </a:ln>
                <a:solidFill>
                  <a:srgbClr val="C00000"/>
                </a:solidFill>
                <a:effectLst/>
                <a:uLnTx/>
                <a:uFillTx/>
                <a:latin typeface="Aptos" panose="02110004020202020204"/>
                <a:ea typeface="+mn-ea"/>
                <a:cs typeface="Pattaya" panose="00000500000000000000" pitchFamily="2" charset="-34"/>
              </a:endParaRPr>
            </a:p>
          </p:txBody>
        </p:sp>
      </p:grpSp>
      <p:sp>
        <p:nvSpPr>
          <p:cNvPr id="9" name="Rectangle: Rounded Corners 8">
            <a:extLst>
              <a:ext uri="{FF2B5EF4-FFF2-40B4-BE49-F238E27FC236}">
                <a16:creationId xmlns:a16="http://schemas.microsoft.com/office/drawing/2014/main" xmlns="" id="{9D094591-645C-30BC-1303-B29739EEF87B}"/>
              </a:ext>
            </a:extLst>
          </p:cNvPr>
          <p:cNvSpPr/>
          <p:nvPr/>
        </p:nvSpPr>
        <p:spPr>
          <a:xfrm>
            <a:off x="3028950" y="2842054"/>
            <a:ext cx="9163049" cy="3638030"/>
          </a:xfrm>
          <a:prstGeom prst="roundRect">
            <a:avLst/>
          </a:prstGeom>
          <a:solidFill>
            <a:schemeClr val="bg1"/>
          </a:solidFill>
          <a:ln w="762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4000" b="1" dirty="0">
                <a:ln w="13462">
                  <a:solidFill>
                    <a:srgbClr val="00B050"/>
                  </a:solidFill>
                  <a:prstDash val="solid"/>
                </a:ln>
                <a:solidFill>
                  <a:srgbClr val="00B050"/>
                </a:solidFill>
              </a:rPr>
              <a:t>   </a:t>
            </a:r>
            <a:r>
              <a:rPr lang="vi-VN" sz="4000" b="1" dirty="0">
                <a:ln w="13462">
                  <a:solidFill>
                    <a:srgbClr val="00B050"/>
                  </a:solidFill>
                  <a:prstDash val="solid"/>
                </a:ln>
                <a:solidFill>
                  <a:srgbClr val="00B050"/>
                </a:solidFill>
              </a:rPr>
              <a:t>Cụ đỗ cao / nhưng không làm cao/ xới đất,/ mà mở trường dạy học ở quê nhà/ nhằm truyền bá đạo lí/ và đào tạo nhân tài cho đất nước../</a:t>
            </a:r>
            <a:endParaRPr lang="en-US" sz="4000" b="1" dirty="0">
              <a:ln w="13462">
                <a:solidFill>
                  <a:srgbClr val="00B050"/>
                </a:solidFill>
                <a:prstDash val="solid"/>
              </a:ln>
              <a:solidFill>
                <a:srgbClr val="FF0000"/>
              </a:solidFill>
            </a:endParaRPr>
          </a:p>
        </p:txBody>
      </p:sp>
    </p:spTree>
    <p:extLst>
      <p:ext uri="{BB962C8B-B14F-4D97-AF65-F5344CB8AC3E}">
        <p14:creationId xmlns:p14="http://schemas.microsoft.com/office/powerpoint/2010/main" val="1646554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Hình ảnh 35" descr="Ảnh có chứa hình vẽ, minh họa, hoạt hình Nhật Bản, Mặt người&#10;&#10;Mô tả được tạo tự động">
            <a:extLst>
              <a:ext uri="{FF2B5EF4-FFF2-40B4-BE49-F238E27FC236}">
                <a16:creationId xmlns:a16="http://schemas.microsoft.com/office/drawing/2014/main" xmlns="" id="{4D85FF80-938A-60F4-9491-C57DDE3E9AEB}"/>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8800" b="99700" l="10000" r="91550">
                        <a14:foregroundMark x1="59550" y1="8800" x2="59550" y2="8800"/>
                        <a14:foregroundMark x1="50350" y1="78150" x2="50350" y2="78150"/>
                        <a14:foregroundMark x1="38850" y1="51700" x2="64900" y2="91100"/>
                        <a14:foregroundMark x1="85200" y1="84500" x2="84200" y2="92050"/>
                        <a14:foregroundMark x1="84200" y1="92050" x2="73700" y2="97750"/>
                        <a14:foregroundMark x1="73700" y1="97750" x2="49100" y2="93050"/>
                        <a14:foregroundMark x1="49100" y1="93050" x2="37300" y2="85150"/>
                        <a14:foregroundMark x1="37300" y1="85150" x2="65300" y2="78050"/>
                        <a14:foregroundMark x1="65300" y1="78050" x2="48800" y2="98350"/>
                        <a14:foregroundMark x1="48800" y1="98350" x2="46850" y2="83100"/>
                        <a14:foregroundMark x1="46850" y1="83100" x2="37800" y2="83700"/>
                        <a14:foregroundMark x1="37800" y1="83700" x2="54450" y2="81650"/>
                        <a14:foregroundMark x1="54450" y1="81650" x2="55050" y2="82650"/>
                        <a14:foregroundMark x1="24300" y1="89250" x2="22050" y2="99700"/>
                        <a14:foregroundMark x1="91550" y1="72400" x2="91550" y2="72400"/>
                      </a14:backgroundRemoval>
                    </a14:imgEffect>
                  </a14:imgLayer>
                </a14:imgProps>
              </a:ext>
              <a:ext uri="{28A0092B-C50C-407E-A947-70E740481C1C}">
                <a14:useLocalDpi xmlns:a14="http://schemas.microsoft.com/office/drawing/2010/main" val="0"/>
              </a:ext>
            </a:extLst>
          </a:blip>
          <a:stretch>
            <a:fillRect/>
          </a:stretch>
        </p:blipFill>
        <p:spPr>
          <a:xfrm>
            <a:off x="3953122" y="2572246"/>
            <a:ext cx="4285754" cy="4285754"/>
          </a:xfrm>
          <a:prstGeom prst="rect">
            <a:avLst/>
          </a:prstGeom>
        </p:spPr>
      </p:pic>
      <p:pic>
        <p:nvPicPr>
          <p:cNvPr id="2" name="Picture 1">
            <a:extLst>
              <a:ext uri="{FF2B5EF4-FFF2-40B4-BE49-F238E27FC236}">
                <a16:creationId xmlns:a16="http://schemas.microsoft.com/office/drawing/2014/main" xmlns="" id="{86248BAA-1608-0215-5651-24865139B0A8}"/>
              </a:ext>
            </a:extLst>
          </p:cNvPr>
          <p:cNvPicPr>
            <a:picLocks noChangeAspect="1"/>
          </p:cNvPicPr>
          <p:nvPr/>
        </p:nvPicPr>
        <p:blipFill>
          <a:blip r:embed="rId4"/>
          <a:stretch>
            <a:fillRect/>
          </a:stretch>
        </p:blipFill>
        <p:spPr>
          <a:xfrm>
            <a:off x="799917" y="849948"/>
            <a:ext cx="10864014" cy="3792041"/>
          </a:xfrm>
          <a:prstGeom prst="rect">
            <a:avLst/>
          </a:prstGeom>
        </p:spPr>
      </p:pic>
    </p:spTree>
    <p:extLst>
      <p:ext uri="{BB962C8B-B14F-4D97-AF65-F5344CB8AC3E}">
        <p14:creationId xmlns:p14="http://schemas.microsoft.com/office/powerpoint/2010/main" val="6619581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 name="Group 1">
            <a:extLst>
              <a:ext uri="{FF2B5EF4-FFF2-40B4-BE49-F238E27FC236}">
                <a16:creationId xmlns:a16="http://schemas.microsoft.com/office/drawing/2014/main" xmlns="" id="{DC76FF3D-8B6E-727A-5722-2CF047C4DAB2}"/>
              </a:ext>
            </a:extLst>
          </p:cNvPr>
          <p:cNvGrpSpPr/>
          <p:nvPr/>
        </p:nvGrpSpPr>
        <p:grpSpPr>
          <a:xfrm>
            <a:off x="805407" y="444079"/>
            <a:ext cx="10501438" cy="1120781"/>
            <a:chOff x="2114282" y="108649"/>
            <a:chExt cx="7265379" cy="1120781"/>
          </a:xfrm>
        </p:grpSpPr>
        <p:sp>
          <p:nvSpPr>
            <p:cNvPr id="7" name="TextBox 2">
              <a:extLst>
                <a:ext uri="{FF2B5EF4-FFF2-40B4-BE49-F238E27FC236}">
                  <a16:creationId xmlns:a16="http://schemas.microsoft.com/office/drawing/2014/main" xmlns="" id="{15699242-B36D-31C5-3CFD-1DCB5B27AA36}"/>
                </a:ext>
              </a:extLst>
            </p:cNvPr>
            <p:cNvSpPr txBox="1"/>
            <p:nvPr/>
          </p:nvSpPr>
          <p:spPr>
            <a:xfrm>
              <a:off x="2114282" y="108649"/>
              <a:ext cx="7265377" cy="1107996"/>
            </a:xfrm>
            <a:prstGeom prst="rect">
              <a:avLst/>
            </a:prstGeom>
            <a:noFill/>
          </p:spPr>
          <p:txBody>
            <a:bodyPr wrap="square">
              <a:spAutoFit/>
            </a:bodyPr>
            <a:lstStyle/>
            <a:p>
              <a:pPr algn="ctr"/>
              <a:r>
                <a:rPr lang="en-US" sz="6600" b="1">
                  <a:ln w="292100">
                    <a:solidFill>
                      <a:schemeClr val="bg1"/>
                    </a:solidFill>
                    <a:prstDash val="solid"/>
                  </a:ln>
                  <a:solidFill>
                    <a:schemeClr val="accent5"/>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rPr>
                <a:t>GIẢI NGHĨA TỪ KHÓ HIỂU</a:t>
              </a:r>
              <a:endParaRPr lang="en-US" sz="6600" b="1" dirty="0">
                <a:ln w="292100">
                  <a:solidFill>
                    <a:schemeClr val="bg1"/>
                  </a:solidFill>
                  <a:prstDash val="solid"/>
                </a:ln>
                <a:solidFill>
                  <a:schemeClr val="accent5"/>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endParaRPr>
            </a:p>
          </p:txBody>
        </p:sp>
        <p:sp>
          <p:nvSpPr>
            <p:cNvPr id="9" name="TextBox 3">
              <a:extLst>
                <a:ext uri="{FF2B5EF4-FFF2-40B4-BE49-F238E27FC236}">
                  <a16:creationId xmlns:a16="http://schemas.microsoft.com/office/drawing/2014/main" xmlns="" id="{D7FE117D-A826-C6B9-E53C-CB1F2A962E6A}"/>
                </a:ext>
              </a:extLst>
            </p:cNvPr>
            <p:cNvSpPr txBox="1"/>
            <p:nvPr/>
          </p:nvSpPr>
          <p:spPr>
            <a:xfrm>
              <a:off x="2114282" y="121434"/>
              <a:ext cx="7265379" cy="1107996"/>
            </a:xfrm>
            <a:prstGeom prst="rect">
              <a:avLst/>
            </a:prstGeom>
            <a:noFill/>
          </p:spPr>
          <p:txBody>
            <a:bodyPr wrap="square">
              <a:spAutoFit/>
            </a:bodyPr>
            <a:lstStyle/>
            <a:p>
              <a:pPr algn="ctr"/>
              <a:r>
                <a:rPr lang="en-US" sz="6600" b="1">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G</a:t>
              </a:r>
              <a:r>
                <a:rPr lang="en-US" sz="6600" b="1">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I</a:t>
              </a:r>
              <a:r>
                <a:rPr lang="en-US" sz="6600" b="1">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Ả</a:t>
              </a:r>
              <a:r>
                <a:rPr lang="en-US" sz="6600" b="1">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I</a:t>
              </a:r>
              <a:r>
                <a:rPr lang="en-US" sz="6600" b="1">
                  <a:ln w="9525">
                    <a:solidFill>
                      <a:schemeClr val="bg1"/>
                    </a:solidFill>
                    <a:prstDash val="solid"/>
                  </a:ln>
                  <a:solidFill>
                    <a:srgbClr val="77D460"/>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rPr>
                <a:t> </a:t>
              </a:r>
              <a:r>
                <a:rPr lang="en-US" sz="6600" b="1">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N</a:t>
              </a:r>
              <a:r>
                <a:rPr lang="en-US" sz="6600" b="1">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G</a:t>
              </a:r>
              <a:r>
                <a:rPr lang="en-US" sz="6600" b="1">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H</a:t>
              </a:r>
              <a:r>
                <a:rPr lang="en-US" sz="6600" b="1">
                  <a:ln w="19050">
                    <a:solidFill>
                      <a:srgbClr val="002060"/>
                    </a:solidFill>
                    <a:prstDash val="solid"/>
                  </a:ln>
                  <a:solidFill>
                    <a:srgbClr val="FF99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Ĩ</a:t>
              </a:r>
              <a:r>
                <a:rPr lang="en-US" sz="6600" b="1">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A</a:t>
              </a:r>
              <a:r>
                <a:rPr lang="en-US" sz="6600" b="1">
                  <a:ln w="9525">
                    <a:solidFill>
                      <a:schemeClr val="bg1"/>
                    </a:solidFill>
                    <a:prstDash val="solid"/>
                  </a:ln>
                  <a:solidFill>
                    <a:srgbClr val="77D460"/>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rPr>
                <a:t> </a:t>
              </a:r>
              <a:r>
                <a:rPr lang="en-US" sz="6600" b="1">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T</a:t>
              </a:r>
              <a:r>
                <a:rPr lang="en-US" sz="6600" b="1">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Ừ</a:t>
              </a:r>
              <a:r>
                <a:rPr lang="en-US" sz="6600" b="1">
                  <a:ln w="9525">
                    <a:solidFill>
                      <a:schemeClr val="bg1"/>
                    </a:solidFill>
                    <a:prstDash val="solid"/>
                  </a:ln>
                  <a:solidFill>
                    <a:srgbClr val="77D460"/>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rPr>
                <a:t> </a:t>
              </a:r>
              <a:r>
                <a:rPr lang="en-US" sz="6600" b="1">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K</a:t>
              </a:r>
              <a:r>
                <a:rPr lang="en-US" sz="6600" b="1">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H</a:t>
              </a:r>
              <a:r>
                <a:rPr lang="en-US" sz="6600" b="1">
                  <a:ln w="19050">
                    <a:solidFill>
                      <a:srgbClr val="002060"/>
                    </a:solidFill>
                    <a:prstDash val="solid"/>
                  </a:ln>
                  <a:solidFill>
                    <a:srgbClr val="FF99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Ó</a:t>
              </a:r>
              <a:r>
                <a:rPr lang="en-US" sz="6600" b="1">
                  <a:ln w="9525">
                    <a:solidFill>
                      <a:schemeClr val="bg1"/>
                    </a:solidFill>
                    <a:prstDash val="solid"/>
                  </a:ln>
                  <a:solidFill>
                    <a:srgbClr val="77D460"/>
                  </a:solidFill>
                  <a:effectLst>
                    <a:outerShdw blurRad="38100" dist="38100" dir="2700000" algn="tl">
                      <a:srgbClr val="000000">
                        <a:alpha val="43137"/>
                      </a:srgbClr>
                    </a:outerShdw>
                  </a:effectLst>
                  <a:latin typeface="iCiel Pony" panose="02000000000000000000" pitchFamily="2" charset="0"/>
                  <a:ea typeface="LNTH-LuoLuoNotangYuanTi 1" pitchFamily="2" charset="-128"/>
                  <a:cs typeface="LNTH-LuoLuoNotangYuanTi 1" pitchFamily="2" charset="-128"/>
                </a:rPr>
                <a:t> </a:t>
              </a:r>
              <a:r>
                <a:rPr lang="en-US" sz="6600" b="1">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H</a:t>
              </a:r>
              <a:r>
                <a:rPr lang="en-US" sz="6600" b="1">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I</a:t>
              </a:r>
              <a:r>
                <a:rPr lang="en-US" sz="6600" b="1">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Ể</a:t>
              </a:r>
              <a:r>
                <a:rPr lang="en-US" sz="6600" b="1">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rPr>
                <a:t>U</a:t>
              </a:r>
              <a:endParaRPr lang="en-US" sz="6600" b="1" dirty="0">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iCiel Pony" panose="02000000000000000000" pitchFamily="2" charset="0"/>
                <a:ea typeface="LNTH-LuoLuoNotangYuanTi 1" pitchFamily="2" charset="-128"/>
                <a:cs typeface="LNTH-LuoLuoNotangYuanTi 1" pitchFamily="2" charset="-128"/>
              </a:endParaRPr>
            </a:p>
          </p:txBody>
        </p:sp>
      </p:grpSp>
      <p:sp>
        <p:nvSpPr>
          <p:cNvPr id="20" name="TextBox 6">
            <a:extLst>
              <a:ext uri="{FF2B5EF4-FFF2-40B4-BE49-F238E27FC236}">
                <a16:creationId xmlns:a16="http://schemas.microsoft.com/office/drawing/2014/main" xmlns="" id="{9D1CDD6A-2010-B3C0-7F8F-795CE328633E}"/>
              </a:ext>
            </a:extLst>
          </p:cNvPr>
          <p:cNvSpPr txBox="1"/>
          <p:nvPr/>
        </p:nvSpPr>
        <p:spPr>
          <a:xfrm>
            <a:off x="805407" y="2997049"/>
            <a:ext cx="10963841" cy="1754326"/>
          </a:xfrm>
          <a:prstGeom prst="rect">
            <a:avLst/>
          </a:prstGeom>
          <a:noFill/>
        </p:spPr>
        <p:txBody>
          <a:bodyPr wrap="square" rtlCol="0">
            <a:spAutoFit/>
          </a:bodyPr>
          <a:lstStyle/>
          <a:p>
            <a:pPr algn="just"/>
            <a:r>
              <a:rPr lang="vi-VN" sz="5400" b="1" dirty="0">
                <a:solidFill>
                  <a:srgbClr val="FF0066"/>
                </a:solidFill>
                <a:latin typeface="+mj-lt"/>
                <a:cs typeface="Calibri" panose="020F0502020204030204" pitchFamily="34" charset="0"/>
              </a:rPr>
              <a:t>Môn sinh (cách gọi cũ): </a:t>
            </a:r>
            <a:r>
              <a:rPr lang="vi-VN" sz="5400" b="1" dirty="0">
                <a:latin typeface="+mj-lt"/>
                <a:cs typeface="Calibri" panose="020F0502020204030204" pitchFamily="34" charset="0"/>
              </a:rPr>
              <a:t>học trò của cùng một thầy.</a:t>
            </a:r>
            <a:endParaRPr lang="vi-VN" sz="5400" dirty="0">
              <a:latin typeface="+mj-lt"/>
              <a:cs typeface="Calibri" panose="020F0502020204030204" pitchFamily="34" charset="0"/>
            </a:endParaRPr>
          </a:p>
        </p:txBody>
      </p:sp>
      <p:pic>
        <p:nvPicPr>
          <p:cNvPr id="23" name="Hình ảnh 22" descr="Ảnh có chứa hình vẽ, Tác phẩm nghệ thuật của trẻ con, minh họa, phim hoạt hình&#10;&#10;Mô tả được tạo tự động">
            <a:extLst>
              <a:ext uri="{FF2B5EF4-FFF2-40B4-BE49-F238E27FC236}">
                <a16:creationId xmlns:a16="http://schemas.microsoft.com/office/drawing/2014/main" xmlns="" id="{DD83B99D-F336-C0D1-57ED-D2BAB482754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3769" b="85769" l="6769" r="31000">
                        <a14:foregroundMark x1="25538" y1="79615" x2="25538" y2="79615"/>
                        <a14:foregroundMark x1="23692" y1="72615" x2="23692" y2="72615"/>
                        <a14:foregroundMark x1="13385" y1="76308" x2="13385" y2="76308"/>
                        <a14:foregroundMark x1="16462" y1="85769" x2="16462" y2="85769"/>
                        <a14:foregroundMark x1="12154" y1="75462" x2="17538" y2="82308"/>
                        <a14:foregroundMark x1="17538" y1="82308" x2="16462" y2="83308"/>
                        <a14:foregroundMark x1="23692" y1="71000" x2="26231" y2="79385"/>
                        <a14:foregroundMark x1="26231" y1="79385" x2="25692" y2="80615"/>
                        <a14:foregroundMark x1="24692" y1="72385" x2="24077" y2="73846"/>
                        <a14:foregroundMark x1="13231" y1="74846" x2="15077" y2="77923"/>
                        <a14:foregroundMark x1="22000" y1="72385" x2="26154" y2="75308"/>
                      </a14:backgroundRemoval>
                    </a14:imgEffect>
                  </a14:imgLayer>
                </a14:imgProps>
              </a:ext>
              <a:ext uri="{28A0092B-C50C-407E-A947-70E740481C1C}">
                <a14:useLocalDpi xmlns:a14="http://schemas.microsoft.com/office/drawing/2010/main" val="0"/>
              </a:ext>
            </a:extLst>
          </a:blip>
          <a:srcRect l="3745" t="61121" r="65891" b="11661"/>
          <a:stretch/>
        </p:blipFill>
        <p:spPr>
          <a:xfrm rot="3414094">
            <a:off x="259648" y="1761577"/>
            <a:ext cx="1111232" cy="996085"/>
          </a:xfrm>
          <a:prstGeom prst="rect">
            <a:avLst/>
          </a:prstGeom>
        </p:spPr>
      </p:pic>
    </p:spTree>
    <p:extLst>
      <p:ext uri="{BB962C8B-B14F-4D97-AF65-F5344CB8AC3E}">
        <p14:creationId xmlns:p14="http://schemas.microsoft.com/office/powerpoint/2010/main" val="12200665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ABF036-B495-0D90-4B1F-9E961C3D9316}"/>
            </a:ext>
          </a:extLst>
        </p:cNvPr>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AC2F8218-847E-4A46-E1B7-058EB8BE5B42}"/>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6" name="Group 1">
            <a:extLst>
              <a:ext uri="{FF2B5EF4-FFF2-40B4-BE49-F238E27FC236}">
                <a16:creationId xmlns:a16="http://schemas.microsoft.com/office/drawing/2014/main" xmlns="" id="{EFFA1E92-71AA-252B-BDF1-DADCD8DB8349}"/>
              </a:ext>
            </a:extLst>
          </p:cNvPr>
          <p:cNvGrpSpPr/>
          <p:nvPr/>
        </p:nvGrpSpPr>
        <p:grpSpPr>
          <a:xfrm>
            <a:off x="805407" y="444079"/>
            <a:ext cx="10501438" cy="1120781"/>
            <a:chOff x="2114282" y="108649"/>
            <a:chExt cx="7265379" cy="1120781"/>
          </a:xfrm>
        </p:grpSpPr>
        <p:sp>
          <p:nvSpPr>
            <p:cNvPr id="7" name="TextBox 2">
              <a:extLst>
                <a:ext uri="{FF2B5EF4-FFF2-40B4-BE49-F238E27FC236}">
                  <a16:creationId xmlns:a16="http://schemas.microsoft.com/office/drawing/2014/main" xmlns="" id="{41279D4B-E890-03F7-C1B9-9FC71D8FDC4E}"/>
                </a:ext>
              </a:extLst>
            </p:cNvPr>
            <p:cNvSpPr txBox="1"/>
            <p:nvPr/>
          </p:nvSpPr>
          <p:spPr>
            <a:xfrm>
              <a:off x="2114282" y="108649"/>
              <a:ext cx="7265377"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GIẢI NGHĨA TỪ KHÓ HIỂU</a:t>
              </a:r>
              <a:endParaRPr kumimoji="0" lang="en-US" sz="6600" b="1" i="0" u="none" strike="noStrike" kern="1200" cap="none" spc="0" normalizeH="0" baseline="0" noProof="0" dirty="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endParaRPr>
            </a:p>
          </p:txBody>
        </p:sp>
        <p:sp>
          <p:nvSpPr>
            <p:cNvPr id="9" name="TextBox 3">
              <a:extLst>
                <a:ext uri="{FF2B5EF4-FFF2-40B4-BE49-F238E27FC236}">
                  <a16:creationId xmlns:a16="http://schemas.microsoft.com/office/drawing/2014/main" xmlns="" id="{3A218A8B-0BCA-73B0-6633-51DCE5F2D757}"/>
                </a:ext>
              </a:extLst>
            </p:cNvPr>
            <p:cNvSpPr txBox="1"/>
            <p:nvPr/>
          </p:nvSpPr>
          <p:spPr>
            <a:xfrm>
              <a:off x="2114282" y="121434"/>
              <a:ext cx="7265379"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Ả</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N</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Ĩ</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A</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T</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Ừ</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K</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Ó</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Ể</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U</a:t>
              </a:r>
              <a:endPar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endParaRPr>
            </a:p>
          </p:txBody>
        </p:sp>
      </p:grpSp>
      <p:sp>
        <p:nvSpPr>
          <p:cNvPr id="20" name="TextBox 6">
            <a:extLst>
              <a:ext uri="{FF2B5EF4-FFF2-40B4-BE49-F238E27FC236}">
                <a16:creationId xmlns:a16="http://schemas.microsoft.com/office/drawing/2014/main" xmlns="" id="{3682875D-6788-DA7E-1999-CAEE61679E25}"/>
              </a:ext>
            </a:extLst>
          </p:cNvPr>
          <p:cNvSpPr txBox="1"/>
          <p:nvPr/>
        </p:nvSpPr>
        <p:spPr>
          <a:xfrm>
            <a:off x="1325134" y="2206872"/>
            <a:ext cx="1890480" cy="3785652"/>
          </a:xfrm>
          <a:prstGeom prst="rect">
            <a:avLst/>
          </a:prstGeom>
          <a:noFill/>
        </p:spPr>
        <p:txBody>
          <a:bodyPr wrap="square" rtlCol="0">
            <a:spAutoFit/>
          </a:bodyPr>
          <a:lstStyle/>
          <a:p>
            <a:pPr lvl="0" algn="just"/>
            <a:r>
              <a:rPr lang="vi-VN" sz="4800" b="1" dirty="0">
                <a:solidFill>
                  <a:srgbClr val="FF0066"/>
                </a:solidFill>
                <a:latin typeface="Calibri" panose="020F0502020204030204" pitchFamily="34" charset="0"/>
                <a:cs typeface="Calibri" panose="020F0502020204030204" pitchFamily="34" charset="0"/>
              </a:rPr>
              <a:t>Áo dài thâm: </a:t>
            </a:r>
            <a:r>
              <a:rPr lang="vi-VN" sz="4800" b="1" dirty="0">
                <a:solidFill>
                  <a:prstClr val="black"/>
                </a:solidFill>
                <a:latin typeface="Calibri" panose="020F0502020204030204" pitchFamily="34" charset="0"/>
                <a:cs typeface="Calibri" panose="020F0502020204030204" pitchFamily="34" charset="0"/>
              </a:rPr>
              <a:t>áo dài màu đen.</a:t>
            </a:r>
            <a:endParaRPr kumimoji="0" lang="vi-VN" sz="4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3" name="Hình ảnh 22" descr="Ảnh có chứa hình vẽ, Tác phẩm nghệ thuật của trẻ con, minh họa, phim hoạt hình&#10;&#10;Mô tả được tạo tự động">
            <a:extLst>
              <a:ext uri="{FF2B5EF4-FFF2-40B4-BE49-F238E27FC236}">
                <a16:creationId xmlns:a16="http://schemas.microsoft.com/office/drawing/2014/main" xmlns="" id="{54ED0BCE-31CA-2754-D63D-C497411B785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3769" b="85769" l="6769" r="31000">
                        <a14:foregroundMark x1="25538" y1="79615" x2="25538" y2="79615"/>
                        <a14:foregroundMark x1="23692" y1="72615" x2="23692" y2="72615"/>
                        <a14:foregroundMark x1="13385" y1="76308" x2="13385" y2="76308"/>
                        <a14:foregroundMark x1="16462" y1="85769" x2="16462" y2="85769"/>
                        <a14:foregroundMark x1="12154" y1="75462" x2="17538" y2="82308"/>
                        <a14:foregroundMark x1="17538" y1="82308" x2="16462" y2="83308"/>
                        <a14:foregroundMark x1="23692" y1="71000" x2="26231" y2="79385"/>
                        <a14:foregroundMark x1="26231" y1="79385" x2="25692" y2="80615"/>
                        <a14:foregroundMark x1="24692" y1="72385" x2="24077" y2="73846"/>
                        <a14:foregroundMark x1="13231" y1="74846" x2="15077" y2="77923"/>
                        <a14:foregroundMark x1="22000" y1="72385" x2="26154" y2="75308"/>
                      </a14:backgroundRemoval>
                    </a14:imgEffect>
                  </a14:imgLayer>
                </a14:imgProps>
              </a:ext>
              <a:ext uri="{28A0092B-C50C-407E-A947-70E740481C1C}">
                <a14:useLocalDpi xmlns:a14="http://schemas.microsoft.com/office/drawing/2010/main" val="0"/>
              </a:ext>
            </a:extLst>
          </a:blip>
          <a:srcRect l="3745" t="61121" r="65891" b="11661"/>
          <a:stretch/>
        </p:blipFill>
        <p:spPr>
          <a:xfrm rot="3414094">
            <a:off x="247292" y="1390874"/>
            <a:ext cx="1111232" cy="996085"/>
          </a:xfrm>
          <a:prstGeom prst="rect">
            <a:avLst/>
          </a:prstGeom>
        </p:spPr>
      </p:pic>
      <p:pic>
        <p:nvPicPr>
          <p:cNvPr id="2050" name="Picture 2" descr="Nguồn gốc của Áo dài Việt Nam: Áo dài 5 thân">
            <a:extLst>
              <a:ext uri="{FF2B5EF4-FFF2-40B4-BE49-F238E27FC236}">
                <a16:creationId xmlns:a16="http://schemas.microsoft.com/office/drawing/2014/main" xmlns="" id="{C1BCBCD2-A09F-47E8-09FE-2F19BC7054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9774" y="2663139"/>
            <a:ext cx="6667500" cy="340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0278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ipe(down)">
                                      <p:cBhvr>
                                        <p:cTn id="2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EA805F6-BF96-96D1-9E26-F4DBB6FBE622}"/>
            </a:ext>
          </a:extLst>
        </p:cNvPr>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47EA113F-84CE-0061-B402-7E42CDE9E1BA}"/>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6" name="Group 1">
            <a:extLst>
              <a:ext uri="{FF2B5EF4-FFF2-40B4-BE49-F238E27FC236}">
                <a16:creationId xmlns:a16="http://schemas.microsoft.com/office/drawing/2014/main" xmlns="" id="{4C01FF2C-1C32-D0F2-C47C-A2085954710E}"/>
              </a:ext>
            </a:extLst>
          </p:cNvPr>
          <p:cNvGrpSpPr/>
          <p:nvPr/>
        </p:nvGrpSpPr>
        <p:grpSpPr>
          <a:xfrm>
            <a:off x="805407" y="444079"/>
            <a:ext cx="10501438" cy="1120781"/>
            <a:chOff x="2114282" y="108649"/>
            <a:chExt cx="7265379" cy="1120781"/>
          </a:xfrm>
        </p:grpSpPr>
        <p:sp>
          <p:nvSpPr>
            <p:cNvPr id="7" name="TextBox 2">
              <a:extLst>
                <a:ext uri="{FF2B5EF4-FFF2-40B4-BE49-F238E27FC236}">
                  <a16:creationId xmlns:a16="http://schemas.microsoft.com/office/drawing/2014/main" xmlns="" id="{591A1A21-47EC-A299-386B-4C79885C4149}"/>
                </a:ext>
              </a:extLst>
            </p:cNvPr>
            <p:cNvSpPr txBox="1"/>
            <p:nvPr/>
          </p:nvSpPr>
          <p:spPr>
            <a:xfrm>
              <a:off x="2114282" y="108649"/>
              <a:ext cx="7265377"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GIẢI NGHĨA TỪ KHÓ HIỂU</a:t>
              </a:r>
              <a:endParaRPr kumimoji="0" lang="en-US" sz="6600" b="1" i="0" u="none" strike="noStrike" kern="1200" cap="none" spc="0" normalizeH="0" baseline="0" noProof="0" dirty="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endParaRPr>
            </a:p>
          </p:txBody>
        </p:sp>
        <p:sp>
          <p:nvSpPr>
            <p:cNvPr id="9" name="TextBox 3">
              <a:extLst>
                <a:ext uri="{FF2B5EF4-FFF2-40B4-BE49-F238E27FC236}">
                  <a16:creationId xmlns:a16="http://schemas.microsoft.com/office/drawing/2014/main" xmlns="" id="{025B11E4-1822-4A62-337D-FB4A894ED09B}"/>
                </a:ext>
              </a:extLst>
            </p:cNvPr>
            <p:cNvSpPr txBox="1"/>
            <p:nvPr/>
          </p:nvSpPr>
          <p:spPr>
            <a:xfrm>
              <a:off x="2114282" y="121434"/>
              <a:ext cx="7265379"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Ả</a:t>
              </a:r>
              <a:r>
                <a:rPr kumimoji="0" lang="en-US" sz="66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dirty="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N</a:t>
              </a:r>
              <a:r>
                <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dirty="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Ĩ</a:t>
              </a:r>
              <a:r>
                <a:rPr kumimoji="0" lang="en-US" sz="66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A</a:t>
              </a:r>
              <a:r>
                <a:rPr kumimoji="0" lang="en-US" sz="6600" b="1" i="0" u="none" strike="noStrike" kern="1200" cap="none" spc="0" normalizeH="0" baseline="0" noProof="0" dirty="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T</a:t>
              </a:r>
              <a:r>
                <a:rPr kumimoji="0" lang="en-US" sz="66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Ừ</a:t>
              </a:r>
              <a:r>
                <a:rPr kumimoji="0" lang="en-US" sz="6600" b="1" i="0" u="none" strike="noStrike" kern="1200" cap="none" spc="0" normalizeH="0" baseline="0" noProof="0" dirty="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K</a:t>
              </a:r>
              <a:r>
                <a:rPr kumimoji="0" lang="en-US" sz="66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dirty="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Ó</a:t>
              </a:r>
              <a:r>
                <a:rPr kumimoji="0" lang="en-US" sz="6600" b="1" i="0" u="none" strike="noStrike" kern="1200" cap="none" spc="0" normalizeH="0" baseline="0" noProof="0" dirty="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Ể</a:t>
              </a:r>
              <a:r>
                <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U</a:t>
              </a:r>
            </a:p>
          </p:txBody>
        </p:sp>
      </p:grpSp>
      <p:sp>
        <p:nvSpPr>
          <p:cNvPr id="20" name="TextBox 6">
            <a:extLst>
              <a:ext uri="{FF2B5EF4-FFF2-40B4-BE49-F238E27FC236}">
                <a16:creationId xmlns:a16="http://schemas.microsoft.com/office/drawing/2014/main" xmlns="" id="{A89C6CC9-1BF7-2A14-5C87-E050AD968277}"/>
              </a:ext>
            </a:extLst>
          </p:cNvPr>
          <p:cNvSpPr txBox="1"/>
          <p:nvPr/>
        </p:nvSpPr>
        <p:spPr>
          <a:xfrm>
            <a:off x="2123445" y="2335427"/>
            <a:ext cx="2112152" cy="3477875"/>
          </a:xfrm>
          <a:prstGeom prst="rect">
            <a:avLst/>
          </a:prstGeom>
          <a:noFill/>
        </p:spPr>
        <p:txBody>
          <a:bodyPr wrap="square" rtlCol="0">
            <a:spAutoFit/>
          </a:bodyPr>
          <a:lstStyle/>
          <a:p>
            <a:pPr lvl="0" algn="just"/>
            <a:r>
              <a:rPr lang="vi-VN" sz="4400" b="1" dirty="0">
                <a:solidFill>
                  <a:srgbClr val="FF0066"/>
                </a:solidFill>
                <a:latin typeface="Calibri" panose="020F0502020204030204" pitchFamily="34" charset="0"/>
                <a:cs typeface="Calibri" panose="020F0502020204030204" pitchFamily="34" charset="0"/>
              </a:rPr>
              <a:t>Sập: </a:t>
            </a:r>
            <a:r>
              <a:rPr lang="vi-VN" sz="4400" b="1" dirty="0">
                <a:solidFill>
                  <a:prstClr val="black"/>
                </a:solidFill>
                <a:latin typeface="Calibri" panose="020F0502020204030204" pitchFamily="34" charset="0"/>
                <a:cs typeface="Calibri" panose="020F0502020204030204" pitchFamily="34" charset="0"/>
              </a:rPr>
              <a:t>giường gỗ, mặt liền với chân.</a:t>
            </a:r>
            <a:endParaRPr kumimoji="0" lang="vi-VN"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3" name="Hình ảnh 22" descr="Ảnh có chứa hình vẽ, Tác phẩm nghệ thuật của trẻ con, minh họa, phim hoạt hình&#10;&#10;Mô tả được tạo tự động">
            <a:extLst>
              <a:ext uri="{FF2B5EF4-FFF2-40B4-BE49-F238E27FC236}">
                <a16:creationId xmlns:a16="http://schemas.microsoft.com/office/drawing/2014/main" xmlns="" id="{00905849-544C-B25E-8B53-EE831DAFD28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3769" b="85769" l="6769" r="31000">
                        <a14:foregroundMark x1="25538" y1="79615" x2="25538" y2="79615"/>
                        <a14:foregroundMark x1="23692" y1="72615" x2="23692" y2="72615"/>
                        <a14:foregroundMark x1="13385" y1="76308" x2="13385" y2="76308"/>
                        <a14:foregroundMark x1="16462" y1="85769" x2="16462" y2="85769"/>
                        <a14:foregroundMark x1="12154" y1="75462" x2="17538" y2="82308"/>
                        <a14:foregroundMark x1="17538" y1="82308" x2="16462" y2="83308"/>
                        <a14:foregroundMark x1="23692" y1="71000" x2="26231" y2="79385"/>
                        <a14:foregroundMark x1="26231" y1="79385" x2="25692" y2="80615"/>
                        <a14:foregroundMark x1="24692" y1="72385" x2="24077" y2="73846"/>
                        <a14:foregroundMark x1="13231" y1="74846" x2="15077" y2="77923"/>
                        <a14:foregroundMark x1="22000" y1="72385" x2="26154" y2="75308"/>
                      </a14:backgroundRemoval>
                    </a14:imgEffect>
                  </a14:imgLayer>
                </a14:imgProps>
              </a:ext>
              <a:ext uri="{28A0092B-C50C-407E-A947-70E740481C1C}">
                <a14:useLocalDpi xmlns:a14="http://schemas.microsoft.com/office/drawing/2010/main" val="0"/>
              </a:ext>
            </a:extLst>
          </a:blip>
          <a:srcRect l="3745" t="61121" r="65891" b="11661"/>
          <a:stretch/>
        </p:blipFill>
        <p:spPr>
          <a:xfrm rot="3414094">
            <a:off x="247292" y="1390874"/>
            <a:ext cx="1111232" cy="996085"/>
          </a:xfrm>
          <a:prstGeom prst="rect">
            <a:avLst/>
          </a:prstGeom>
        </p:spPr>
      </p:pic>
      <p:pic>
        <p:nvPicPr>
          <p:cNvPr id="3074" name="Picture 2" descr="Sập trơn chân quỳ gỗ gụ hàng đẹp dày dặn Loại 1">
            <a:extLst>
              <a:ext uri="{FF2B5EF4-FFF2-40B4-BE49-F238E27FC236}">
                <a16:creationId xmlns:a16="http://schemas.microsoft.com/office/drawing/2014/main" xmlns="" id="{7D773D88-917D-135F-7239-AA6E39C05A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8930" y="2335427"/>
            <a:ext cx="5387545" cy="4040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535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animEffect transition="in" filter="wipe(down)">
                                      <p:cBhvr>
                                        <p:cTn id="2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6C8AC44-4136-702F-080F-A6AB8D21BF92}"/>
            </a:ext>
          </a:extLst>
        </p:cNvPr>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xmlns="" id="{D08F2DD2-1859-B7D6-DB44-9B6071FD551A}"/>
              </a:ext>
            </a:extLst>
          </p:cNvPr>
          <p:cNvSpPr/>
          <p:nvPr/>
        </p:nvSpPr>
        <p:spPr>
          <a:xfrm>
            <a:off x="300111" y="204716"/>
            <a:ext cx="11591778" cy="6455391"/>
          </a:xfrm>
          <a:prstGeom prst="roundRect">
            <a:avLst>
              <a:gd name="adj" fmla="val 11589"/>
            </a:avLst>
          </a:prstGeom>
          <a:solidFill>
            <a:schemeClr val="bg1">
              <a:alpha val="79000"/>
            </a:schemeClr>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6" name="Group 1">
            <a:extLst>
              <a:ext uri="{FF2B5EF4-FFF2-40B4-BE49-F238E27FC236}">
                <a16:creationId xmlns:a16="http://schemas.microsoft.com/office/drawing/2014/main" xmlns="" id="{67A2A2F5-D2F2-303B-5283-FB78FCE63B8C}"/>
              </a:ext>
            </a:extLst>
          </p:cNvPr>
          <p:cNvGrpSpPr/>
          <p:nvPr/>
        </p:nvGrpSpPr>
        <p:grpSpPr>
          <a:xfrm>
            <a:off x="805407" y="444079"/>
            <a:ext cx="10501438" cy="1120781"/>
            <a:chOff x="2114282" y="108649"/>
            <a:chExt cx="7265379" cy="1120781"/>
          </a:xfrm>
        </p:grpSpPr>
        <p:sp>
          <p:nvSpPr>
            <p:cNvPr id="7" name="TextBox 2">
              <a:extLst>
                <a:ext uri="{FF2B5EF4-FFF2-40B4-BE49-F238E27FC236}">
                  <a16:creationId xmlns:a16="http://schemas.microsoft.com/office/drawing/2014/main" xmlns="" id="{2650EAF3-916A-0DAE-1E69-D97EA9AE8522}"/>
                </a:ext>
              </a:extLst>
            </p:cNvPr>
            <p:cNvSpPr txBox="1"/>
            <p:nvPr/>
          </p:nvSpPr>
          <p:spPr>
            <a:xfrm>
              <a:off x="2114282" y="108649"/>
              <a:ext cx="7265377"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GIẢI NGHĨA TỪ KHÓ HIỂU</a:t>
              </a:r>
              <a:endParaRPr kumimoji="0" lang="en-US" sz="6600" b="1" i="0" u="none" strike="noStrike" kern="1200" cap="none" spc="0" normalizeH="0" baseline="0" noProof="0" dirty="0">
                <a:ln w="292100">
                  <a:solidFill>
                    <a:prstClr val="white"/>
                  </a:solidFill>
                  <a:prstDash val="solid"/>
                </a:ln>
                <a:solidFill>
                  <a:srgbClr val="5B9BD5"/>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endParaRPr>
            </a:p>
          </p:txBody>
        </p:sp>
        <p:sp>
          <p:nvSpPr>
            <p:cNvPr id="9" name="TextBox 3">
              <a:extLst>
                <a:ext uri="{FF2B5EF4-FFF2-40B4-BE49-F238E27FC236}">
                  <a16:creationId xmlns:a16="http://schemas.microsoft.com/office/drawing/2014/main" xmlns="" id="{0DB8375D-8B92-A652-D80A-72C76859396E}"/>
                </a:ext>
              </a:extLst>
            </p:cNvPr>
            <p:cNvSpPr txBox="1"/>
            <p:nvPr/>
          </p:nvSpPr>
          <p:spPr>
            <a:xfrm>
              <a:off x="2114282" y="121434"/>
              <a:ext cx="7265379"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Ả</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N</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G</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Ĩ</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A</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T</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Ừ</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K</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Ó</a:t>
              </a:r>
              <a:r>
                <a:rPr kumimoji="0" lang="en-US" sz="6600" b="1" i="0" u="none" strike="noStrike" kern="1200" cap="none" spc="0" normalizeH="0" baseline="0" noProof="0">
                  <a:ln w="9525">
                    <a:solidFill>
                      <a:prstClr val="white"/>
                    </a:solidFill>
                    <a:prstDash val="solid"/>
                  </a:ln>
                  <a:solidFill>
                    <a:srgbClr val="77D460"/>
                  </a:solidFill>
                  <a:effectLst>
                    <a:outerShdw blurRad="38100" dist="38100" dir="2700000" algn="tl">
                      <a:srgbClr val="000000">
                        <a:alpha val="43137"/>
                      </a:srgbClr>
                    </a:outerShdw>
                  </a:effectLst>
                  <a:uLnTx/>
                  <a:uFillTx/>
                  <a:latin typeface="iCiel Pony" panose="02000000000000000000" pitchFamily="2" charset="0"/>
                  <a:ea typeface="LNTH-LuoLuoNotangYuanTi 1" pitchFamily="2" charset="-128"/>
                  <a:cs typeface="LNTH-LuoLuoNotangYuanTi 1" pitchFamily="2" charset="-128"/>
                </a:rPr>
                <a:t> </a:t>
              </a:r>
              <a:r>
                <a:rPr kumimoji="0" lang="en-US" sz="6600" b="1" i="0" u="none" strike="noStrike" kern="1200" cap="none" spc="0" normalizeH="0" baseline="0" noProof="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H</a:t>
              </a:r>
              <a:r>
                <a:rPr kumimoji="0" lang="en-US"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I</a:t>
              </a:r>
              <a:r>
                <a:rPr kumimoji="0" lang="en-US"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Ể</a:t>
              </a:r>
              <a:r>
                <a:rPr kumimoji="0" lang="en-US"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rPr>
                <a:t>U</a:t>
              </a:r>
              <a:endParaRPr kumimoji="0" lang="en-US" sz="66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LNTH-LuoLuoNotangYuanTi 1" pitchFamily="2" charset="-128"/>
                <a:cs typeface="LNTH-LuoLuoNotangYuanTi 1" pitchFamily="2" charset="-128"/>
              </a:endParaRPr>
            </a:p>
          </p:txBody>
        </p:sp>
      </p:grpSp>
      <p:sp>
        <p:nvSpPr>
          <p:cNvPr id="20" name="TextBox 6">
            <a:extLst>
              <a:ext uri="{FF2B5EF4-FFF2-40B4-BE49-F238E27FC236}">
                <a16:creationId xmlns:a16="http://schemas.microsoft.com/office/drawing/2014/main" xmlns="" id="{8FA41128-57C6-060A-8B42-A8221780CFB7}"/>
              </a:ext>
            </a:extLst>
          </p:cNvPr>
          <p:cNvSpPr txBox="1"/>
          <p:nvPr/>
        </p:nvSpPr>
        <p:spPr>
          <a:xfrm>
            <a:off x="1296066" y="2373546"/>
            <a:ext cx="2878770" cy="3477875"/>
          </a:xfrm>
          <a:prstGeom prst="rect">
            <a:avLst/>
          </a:prstGeom>
          <a:noFill/>
        </p:spPr>
        <p:txBody>
          <a:bodyPr wrap="square" rtlCol="0">
            <a:spAutoFit/>
          </a:bodyPr>
          <a:lstStyle/>
          <a:p>
            <a:pPr lvl="0" algn="ctr"/>
            <a:r>
              <a:rPr lang="vi-VN" sz="4400" b="1" dirty="0">
                <a:solidFill>
                  <a:srgbClr val="FF0066"/>
                </a:solidFill>
                <a:latin typeface="Calibri" panose="020F0502020204030204" pitchFamily="34" charset="0"/>
                <a:cs typeface="Calibri" panose="020F0502020204030204" pitchFamily="34" charset="0"/>
              </a:rPr>
              <a:t>Cụ đồ: </a:t>
            </a:r>
            <a:r>
              <a:rPr lang="vi-VN" sz="4400" b="1" dirty="0">
                <a:solidFill>
                  <a:prstClr val="black"/>
                </a:solidFill>
                <a:latin typeface="Calibri" panose="020F0502020204030204" pitchFamily="34" charset="0"/>
                <a:cs typeface="Calibri" panose="020F0502020204030204" pitchFamily="34" charset="0"/>
              </a:rPr>
              <a:t>thầy giáo già dạy chữ Nho thời trước.</a:t>
            </a:r>
            <a:endParaRPr kumimoji="0" lang="vi-VN"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3" name="Hình ảnh 22" descr="Ảnh có chứa hình vẽ, Tác phẩm nghệ thuật của trẻ con, minh họa, phim hoạt hình&#10;&#10;Mô tả được tạo tự động">
            <a:extLst>
              <a:ext uri="{FF2B5EF4-FFF2-40B4-BE49-F238E27FC236}">
                <a16:creationId xmlns:a16="http://schemas.microsoft.com/office/drawing/2014/main" xmlns="" id="{F0F07658-EC9F-DFCB-55EE-6B9DFCC05B4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3769" b="85769" l="6769" r="31000">
                        <a14:foregroundMark x1="25538" y1="79615" x2="25538" y2="79615"/>
                        <a14:foregroundMark x1="23692" y1="72615" x2="23692" y2="72615"/>
                        <a14:foregroundMark x1="13385" y1="76308" x2="13385" y2="76308"/>
                        <a14:foregroundMark x1="16462" y1="85769" x2="16462" y2="85769"/>
                        <a14:foregroundMark x1="12154" y1="75462" x2="17538" y2="82308"/>
                        <a14:foregroundMark x1="17538" y1="82308" x2="16462" y2="83308"/>
                        <a14:foregroundMark x1="23692" y1="71000" x2="26231" y2="79385"/>
                        <a14:foregroundMark x1="26231" y1="79385" x2="25692" y2="80615"/>
                        <a14:foregroundMark x1="24692" y1="72385" x2="24077" y2="73846"/>
                        <a14:foregroundMark x1="13231" y1="74846" x2="15077" y2="77923"/>
                        <a14:foregroundMark x1="22000" y1="72385" x2="26154" y2="75308"/>
                      </a14:backgroundRemoval>
                    </a14:imgEffect>
                  </a14:imgLayer>
                </a14:imgProps>
              </a:ext>
              <a:ext uri="{28A0092B-C50C-407E-A947-70E740481C1C}">
                <a14:useLocalDpi xmlns:a14="http://schemas.microsoft.com/office/drawing/2010/main" val="0"/>
              </a:ext>
            </a:extLst>
          </a:blip>
          <a:srcRect l="3745" t="61121" r="65891" b="11661"/>
          <a:stretch/>
        </p:blipFill>
        <p:spPr>
          <a:xfrm rot="3414094">
            <a:off x="247292" y="1390874"/>
            <a:ext cx="1111232" cy="996085"/>
          </a:xfrm>
          <a:prstGeom prst="rect">
            <a:avLst/>
          </a:prstGeom>
        </p:spPr>
      </p:pic>
      <p:pic>
        <p:nvPicPr>
          <p:cNvPr id="4098" name="Picture 2" descr="Ngày nhà giáo nghĩ về “Ông Đồ” xưa và nay | Giáo dục Việt Nam">
            <a:extLst>
              <a:ext uri="{FF2B5EF4-FFF2-40B4-BE49-F238E27FC236}">
                <a16:creationId xmlns:a16="http://schemas.microsoft.com/office/drawing/2014/main" xmlns="" id="{269282DA-56FF-6B1C-22E2-DB94E3D50E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7858" y="2638003"/>
            <a:ext cx="5295901" cy="3945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47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latin typeface="Cambria" panose="02040503050406030204" pitchFamily="18" charset="0"/>
              <a:ea typeface="Cambria" panose="02040503050406030204" pitchFamily="18" charset="0"/>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86505" y="837841"/>
            <a:ext cx="844821" cy="802640"/>
          </a:xfrm>
          <a:prstGeom prst="rect">
            <a:avLst/>
          </a:prstGeom>
        </p:spPr>
      </p:pic>
      <p:pic>
        <p:nvPicPr>
          <p:cNvPr id="9" name="Picture 14">
            <a:extLst>
              <a:ext uri="{FF2B5EF4-FFF2-40B4-BE49-F238E27FC236}">
                <a16:creationId xmlns:a16="http://schemas.microsoft.com/office/drawing/2014/main" xmlns="" id="{E437473D-6285-B1A3-284A-721DEF3AF975}"/>
              </a:ext>
            </a:extLst>
          </p:cNvPr>
          <p:cNvPicPr>
            <a:picLocks noChangeAspect="1"/>
          </p:cNvPicPr>
          <p:nvPr/>
        </p:nvPicPr>
        <p:blipFill>
          <a:blip r:embed="rId3"/>
          <a:stretch>
            <a:fillRect/>
          </a:stretch>
        </p:blipFill>
        <p:spPr>
          <a:xfrm>
            <a:off x="794120" y="2252196"/>
            <a:ext cx="887563"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631326" y="837841"/>
            <a:ext cx="9772241" cy="1077218"/>
          </a:xfrm>
          <a:prstGeom prst="rect">
            <a:avLst/>
          </a:prstGeom>
          <a:noFill/>
        </p:spPr>
        <p:txBody>
          <a:bodyPr wrap="square">
            <a:spAutoFit/>
          </a:bodyPr>
          <a:lstStyle/>
          <a:p>
            <a:pPr algn="just"/>
            <a:r>
              <a:rPr lang="en-US" sz="3200" b="1" dirty="0">
                <a:latin typeface="Cambria" panose="02040503050406030204" pitchFamily="18" charset="0"/>
                <a:ea typeface="Cambria" panose="02040503050406030204" pitchFamily="18" charset="0"/>
              </a:rPr>
              <a:t>1. </a:t>
            </a:r>
            <a:r>
              <a:rPr lang="en-US" sz="3200" b="1" dirty="0" err="1">
                <a:latin typeface="Cambria" panose="02040503050406030204" pitchFamily="18" charset="0"/>
                <a:ea typeface="Cambria" panose="02040503050406030204" pitchFamily="18" charset="0"/>
              </a:rPr>
              <a:t>Đoạn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mở</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đầu</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bài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đọc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giới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thiệu</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những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gì</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về</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thầy</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giáo</a:t>
            </a:r>
            <a:r>
              <a:rPr lang="en-US" sz="3200" b="1" dirty="0">
                <a:latin typeface="Cambria" panose="02040503050406030204" pitchFamily="18" charset="0"/>
                <a:ea typeface="Cambria" panose="02040503050406030204" pitchFamily="18" charset="0"/>
              </a:rPr>
              <a:t> Chu Văn An?</a:t>
            </a:r>
          </a:p>
        </p:txBody>
      </p:sp>
      <p:sp>
        <p:nvSpPr>
          <p:cNvPr id="20" name="Hộp Văn bản 19">
            <a:extLst>
              <a:ext uri="{FF2B5EF4-FFF2-40B4-BE49-F238E27FC236}">
                <a16:creationId xmlns:a16="http://schemas.microsoft.com/office/drawing/2014/main" xmlns="" id="{F615863C-161E-9BD3-F9C3-6FA33471721B}"/>
              </a:ext>
            </a:extLst>
          </p:cNvPr>
          <p:cNvSpPr txBox="1"/>
          <p:nvPr/>
        </p:nvSpPr>
        <p:spPr>
          <a:xfrm>
            <a:off x="1656039" y="2125077"/>
            <a:ext cx="9772241" cy="3416320"/>
          </a:xfrm>
          <a:prstGeom prst="rect">
            <a:avLst/>
          </a:prstGeom>
          <a:noFill/>
        </p:spPr>
        <p:txBody>
          <a:bodyPr wrap="square">
            <a:spAutoFit/>
          </a:bodyPr>
          <a:lstStyle/>
          <a:p>
            <a:pPr algn="just"/>
            <a:r>
              <a:rPr lang="vi-VN" sz="3600" b="1" dirty="0">
                <a:solidFill>
                  <a:srgbClr val="FF0066"/>
                </a:solidFill>
                <a:latin typeface="Cambria" panose="02040503050406030204" pitchFamily="18" charset="0"/>
                <a:ea typeface="Cambria" panose="02040503050406030204" pitchFamily="18" charset="0"/>
                <a:cs typeface="Calibri" panose="020F0502020204030204" pitchFamily="34" charset="0"/>
              </a:rPr>
              <a:t>Chu Văn An là một nhà giáo nổi tiếng đời Trần. Cụ đỗ cao nhưng không làm quan mà mở trường dạy học ở quê nhằm truyền bá đạo lí và đào tạo nhân tài cho đất nước. Trường của cụ rất đông học trò và nhiều người đã trở thành những nhân vật nổi tiếng.</a:t>
            </a:r>
            <a:endParaRPr lang="en-US" sz="3600" b="1" dirty="0">
              <a:solidFill>
                <a:srgbClr val="FF0066"/>
              </a:solidFill>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08095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358254"/>
            <a:ext cx="11591778" cy="6141492"/>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latin typeface="Cambria" panose="02040503050406030204" pitchFamily="18" charset="0"/>
              <a:ea typeface="Cambria" panose="02040503050406030204" pitchFamily="18" charset="0"/>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86505" y="677480"/>
            <a:ext cx="844821" cy="802640"/>
          </a:xfrm>
          <a:prstGeom prst="rect">
            <a:avLst/>
          </a:prstGeom>
        </p:spPr>
      </p:pic>
      <p:pic>
        <p:nvPicPr>
          <p:cNvPr id="9" name="Picture 14">
            <a:extLst>
              <a:ext uri="{FF2B5EF4-FFF2-40B4-BE49-F238E27FC236}">
                <a16:creationId xmlns:a16="http://schemas.microsoft.com/office/drawing/2014/main" xmlns="" id="{E437473D-6285-B1A3-284A-721DEF3AF975}"/>
              </a:ext>
            </a:extLst>
          </p:cNvPr>
          <p:cNvPicPr>
            <a:picLocks noChangeAspect="1"/>
          </p:cNvPicPr>
          <p:nvPr/>
        </p:nvPicPr>
        <p:blipFill>
          <a:blip r:embed="rId3"/>
          <a:stretch>
            <a:fillRect/>
          </a:stretch>
        </p:blipFill>
        <p:spPr>
          <a:xfrm>
            <a:off x="255441" y="1781005"/>
            <a:ext cx="887563"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631326" y="484333"/>
            <a:ext cx="9772241" cy="1200329"/>
          </a:xfrm>
          <a:prstGeom prst="rect">
            <a:avLst/>
          </a:prstGeom>
          <a:noFill/>
        </p:spPr>
        <p:txBody>
          <a:bodyPr wrap="square">
            <a:spAutoFit/>
          </a:bodyPr>
          <a:lstStyle/>
          <a:p>
            <a:pPr algn="just"/>
            <a:r>
              <a:rPr lang="en-US" sz="3600" b="1" dirty="0">
                <a:latin typeface="Cambria" panose="02040503050406030204" pitchFamily="18" charset="0"/>
                <a:ea typeface="Cambria" panose="02040503050406030204" pitchFamily="18" charset="0"/>
              </a:rPr>
              <a:t>2. </a:t>
            </a:r>
            <a:r>
              <a:rPr lang="en-US" sz="3600" b="1" dirty="0" err="1">
                <a:latin typeface="Cambria" panose="02040503050406030204" pitchFamily="18" charset="0"/>
                <a:ea typeface="Cambria" panose="02040503050406030204" pitchFamily="18" charset="0"/>
              </a:rPr>
              <a:t>Tìm</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những</a:t>
            </a:r>
            <a:r>
              <a:rPr lang="en-US" sz="3600" b="1" dirty="0">
                <a:latin typeface="Cambria" panose="02040503050406030204" pitchFamily="18" charset="0"/>
                <a:ea typeface="Cambria" panose="02040503050406030204" pitchFamily="18" charset="0"/>
              </a:rPr>
              <a:t> chi </a:t>
            </a:r>
            <a:r>
              <a:rPr lang="en-US" sz="3600" b="1" dirty="0" err="1">
                <a:latin typeface="Cambria" panose="02040503050406030204" pitchFamily="18" charset="0"/>
                <a:ea typeface="Cambria" panose="02040503050406030204" pitchFamily="18" charset="0"/>
              </a:rPr>
              <a:t>tiết</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cho</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thấy</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các</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môn</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sinh</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rất</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kính</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trọng</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cụ</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giáo</a:t>
            </a:r>
            <a:r>
              <a:rPr lang="en-US" sz="3600" b="1" dirty="0">
                <a:latin typeface="Cambria" panose="02040503050406030204" pitchFamily="18" charset="0"/>
                <a:ea typeface="Cambria" panose="02040503050406030204" pitchFamily="18" charset="0"/>
              </a:rPr>
              <a:t> Chu.</a:t>
            </a:r>
          </a:p>
        </p:txBody>
      </p:sp>
      <p:sp>
        <p:nvSpPr>
          <p:cNvPr id="20" name="Hộp Văn bản 19">
            <a:extLst>
              <a:ext uri="{FF2B5EF4-FFF2-40B4-BE49-F238E27FC236}">
                <a16:creationId xmlns:a16="http://schemas.microsoft.com/office/drawing/2014/main" xmlns="" id="{F615863C-161E-9BD3-F9C3-6FA33471721B}"/>
              </a:ext>
            </a:extLst>
          </p:cNvPr>
          <p:cNvSpPr txBox="1"/>
          <p:nvPr/>
        </p:nvSpPr>
        <p:spPr>
          <a:xfrm>
            <a:off x="1143004" y="1878218"/>
            <a:ext cx="9891580" cy="3970318"/>
          </a:xfrm>
          <a:prstGeom prst="rect">
            <a:avLst/>
          </a:prstGeom>
          <a:noFill/>
        </p:spPr>
        <p:txBody>
          <a:bodyPr wrap="square">
            <a:spAutoFit/>
          </a:bodyPr>
          <a:lstStyle/>
          <a:p>
            <a:pPr marL="571500" indent="-571500" algn="just">
              <a:buFont typeface="Arial" panose="020B0604020202020204" pitchFamily="34" charset="0"/>
              <a:buChar char="•"/>
            </a:pPr>
            <a:r>
              <a:rPr lang="vi-VN" sz="3600" dirty="0">
                <a:solidFill>
                  <a:srgbClr val="FF0066"/>
                </a:solidFill>
                <a:latin typeface="Cambria" panose="02040503050406030204" pitchFamily="18" charset="0"/>
                <a:ea typeface="Cambria" panose="02040503050406030204" pitchFamily="18" charset="0"/>
                <a:cs typeface="Calibri" panose="020F0502020204030204" pitchFamily="34" charset="0"/>
              </a:rPr>
              <a:t>Ngay từ sáng sớm, các môn sinh đã tề tựu trước sân nhà cụ giáo Chu để mừng thọ thầy;</a:t>
            </a:r>
            <a:endParaRPr lang="en-US" sz="3600" dirty="0">
              <a:solidFill>
                <a:srgbClr val="FF0066"/>
              </a:solidFill>
              <a:latin typeface="Cambria" panose="02040503050406030204" pitchFamily="18" charset="0"/>
              <a:ea typeface="Cambria" panose="02040503050406030204" pitchFamily="18" charset="0"/>
              <a:cs typeface="Calibri" panose="020F0502020204030204" pitchFamily="34" charset="0"/>
            </a:endParaRPr>
          </a:p>
          <a:p>
            <a:pPr marL="571500" indent="-571500" algn="just">
              <a:buFont typeface="Arial" panose="020B0604020202020204" pitchFamily="34" charset="0"/>
              <a:buChar char="•"/>
            </a:pPr>
            <a:r>
              <a:rPr lang="vi-VN" sz="3600" dirty="0">
                <a:solidFill>
                  <a:srgbClr val="FF0066"/>
                </a:solidFill>
                <a:latin typeface="Cambria" panose="02040503050406030204" pitchFamily="18" charset="0"/>
                <a:ea typeface="Cambria" panose="02040503050406030204" pitchFamily="18" charset="0"/>
                <a:cs typeface="Calibri" panose="020F0502020204030204" pitchFamily="34" charset="0"/>
              </a:rPr>
              <a:t>Họ dâng biếu cụ những cuốn sách quý do chính họ sưu tầm và chép lại;</a:t>
            </a:r>
            <a:endParaRPr lang="en-US" sz="3600" dirty="0">
              <a:solidFill>
                <a:srgbClr val="FF0066"/>
              </a:solidFill>
              <a:latin typeface="Cambria" panose="02040503050406030204" pitchFamily="18" charset="0"/>
              <a:ea typeface="Cambria" panose="02040503050406030204" pitchFamily="18" charset="0"/>
              <a:cs typeface="Calibri" panose="020F0502020204030204" pitchFamily="34" charset="0"/>
            </a:endParaRPr>
          </a:p>
          <a:p>
            <a:pPr marL="571500" indent="-571500" algn="just">
              <a:buFont typeface="Arial" panose="020B0604020202020204" pitchFamily="34" charset="0"/>
              <a:buChar char="•"/>
            </a:pPr>
            <a:r>
              <a:rPr lang="vi-VN" sz="3600" dirty="0">
                <a:solidFill>
                  <a:srgbClr val="FF0066"/>
                </a:solidFill>
                <a:latin typeface="Cambria" panose="02040503050406030204" pitchFamily="18" charset="0"/>
                <a:ea typeface="Cambria" panose="02040503050406030204" pitchFamily="18" charset="0"/>
                <a:cs typeface="Calibri" panose="020F0502020204030204" pitchFamily="34" charset="0"/>
              </a:rPr>
              <a:t>Họ dạ ran khi cụ giáo Chu mời họ cùng tới thăm một người mà cụ mang ơn sâu nặng; Họ kính cẩn đi theo sau cụ.</a:t>
            </a:r>
          </a:p>
        </p:txBody>
      </p:sp>
    </p:spTree>
    <p:extLst>
      <p:ext uri="{BB962C8B-B14F-4D97-AF65-F5344CB8AC3E}">
        <p14:creationId xmlns:p14="http://schemas.microsoft.com/office/powerpoint/2010/main" val="533788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358254"/>
            <a:ext cx="11591778" cy="6141492"/>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86505" y="677480"/>
            <a:ext cx="844821" cy="802640"/>
          </a:xfrm>
          <a:prstGeom prst="rect">
            <a:avLst/>
          </a:prstGeom>
        </p:spPr>
      </p:pic>
      <p:pic>
        <p:nvPicPr>
          <p:cNvPr id="9" name="Picture 14">
            <a:extLst>
              <a:ext uri="{FF2B5EF4-FFF2-40B4-BE49-F238E27FC236}">
                <a16:creationId xmlns:a16="http://schemas.microsoft.com/office/drawing/2014/main" xmlns="" id="{E437473D-6285-B1A3-284A-721DEF3AF975}"/>
              </a:ext>
            </a:extLst>
          </p:cNvPr>
          <p:cNvPicPr>
            <a:picLocks noChangeAspect="1"/>
          </p:cNvPicPr>
          <p:nvPr/>
        </p:nvPicPr>
        <p:blipFill>
          <a:blip r:embed="rId3"/>
          <a:stretch>
            <a:fillRect/>
          </a:stretch>
        </p:blipFill>
        <p:spPr>
          <a:xfrm>
            <a:off x="0" y="2114638"/>
            <a:ext cx="887563"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631326" y="484333"/>
            <a:ext cx="9772241" cy="1754326"/>
          </a:xfrm>
          <a:prstGeom prst="rect">
            <a:avLst/>
          </a:prstGeom>
          <a:noFill/>
        </p:spPr>
        <p:txBody>
          <a:bodyPr wrap="square">
            <a:spAutoFit/>
          </a:bodyPr>
          <a:lstStyle/>
          <a:p>
            <a:pPr lvl="0" algn="just"/>
            <a:r>
              <a:rPr lang="vi-VN" sz="3600" b="1" dirty="0">
                <a:solidFill>
                  <a:prstClr val="black"/>
                </a:solidFill>
                <a:latin typeface="Cambria" panose="02040503050406030204" pitchFamily="18" charset="0"/>
                <a:ea typeface="Cambria" panose="02040503050406030204" pitchFamily="18" charset="0"/>
              </a:rPr>
              <a:t>Hình ảnh cụ giáo Chu dẫn theo các môn sinh tới thăm người thầy dạy vỡ lòng của cụ nói lên điều gì?</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Hộp Văn bản 19">
            <a:extLst>
              <a:ext uri="{FF2B5EF4-FFF2-40B4-BE49-F238E27FC236}">
                <a16:creationId xmlns:a16="http://schemas.microsoft.com/office/drawing/2014/main" xmlns="" id="{F615863C-161E-9BD3-F9C3-6FA33471721B}"/>
              </a:ext>
            </a:extLst>
          </p:cNvPr>
          <p:cNvSpPr txBox="1"/>
          <p:nvPr/>
        </p:nvSpPr>
        <p:spPr>
          <a:xfrm>
            <a:off x="766119" y="2211851"/>
            <a:ext cx="10960443" cy="4031873"/>
          </a:xfrm>
          <a:prstGeom prst="rect">
            <a:avLst/>
          </a:prstGeom>
          <a:noFill/>
        </p:spPr>
        <p:txBody>
          <a:bodyPr wrap="square">
            <a:spAutoFit/>
          </a:bodyPr>
          <a:lstStyle/>
          <a:p>
            <a:pPr lvl="0" algn="just"/>
            <a:r>
              <a:rPr lang="vi-VN" sz="3200" dirty="0">
                <a:solidFill>
                  <a:srgbClr val="FF0066"/>
                </a:solidFill>
                <a:latin typeface="Cambria" panose="02040503050406030204" pitchFamily="18" charset="0"/>
                <a:ea typeface="Cambria" panose="02040503050406030204" pitchFamily="18" charset="0"/>
                <a:cs typeface="Calibri" panose="020F0502020204030204" pitchFamily="34" charset="0"/>
              </a:rPr>
              <a:t>Hình ảnh cụ giáo Chu dẫn theo các môn sinh tới thăm người thầy dạy vỡ lòng của cụ nói lên: </a:t>
            </a:r>
            <a:r>
              <a:rPr lang="vi-VN" sz="3200" i="1" dirty="0">
                <a:solidFill>
                  <a:srgbClr val="FF0066"/>
                </a:solidFill>
                <a:latin typeface="Cambria" panose="02040503050406030204" pitchFamily="18" charset="0"/>
                <a:ea typeface="Cambria" panose="02040503050406030204" pitchFamily="18" charset="0"/>
                <a:cs typeface="Calibri" panose="020F0502020204030204" pitchFamily="34" charset="0"/>
              </a:rPr>
              <a:t>cụ Chu cũng là người rất tôn sư trọng đạo. Giống như những môn sinh đến thăm mình, cụ Chu cũng muốn đến thăm người thầy của chính mình. Cụ hiểu để có được bản thân của hiện tại, dạy dỗ và mang đến thành công cho nhiều người trò là nhờ người thầy đã dạy cho cụ ngày xưa. Cụ luôn biết ơn và ghi nhớ vì vậy cụ mong muốn các môn sinh của mình cũng biết và tôn trọng người thầy vỡ lòng của cụ.</a:t>
            </a:r>
            <a:endParaRPr kumimoji="0" lang="vi-VN" sz="3200" b="0" i="1" u="none" strike="noStrike" kern="1200" cap="none" spc="0" normalizeH="0" baseline="0" noProof="0" dirty="0">
              <a:ln>
                <a:noFill/>
              </a:ln>
              <a:solidFill>
                <a:srgbClr val="FF0066"/>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266136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86505" y="837841"/>
            <a:ext cx="844821" cy="802640"/>
          </a:xfrm>
          <a:prstGeom prst="rect">
            <a:avLst/>
          </a:prstGeom>
        </p:spPr>
      </p:pic>
      <p:pic>
        <p:nvPicPr>
          <p:cNvPr id="9" name="Picture 14">
            <a:extLst>
              <a:ext uri="{FF2B5EF4-FFF2-40B4-BE49-F238E27FC236}">
                <a16:creationId xmlns:a16="http://schemas.microsoft.com/office/drawing/2014/main" xmlns="" id="{E437473D-6285-B1A3-284A-721DEF3AF975}"/>
              </a:ext>
            </a:extLst>
          </p:cNvPr>
          <p:cNvPicPr>
            <a:picLocks noChangeAspect="1"/>
          </p:cNvPicPr>
          <p:nvPr/>
        </p:nvPicPr>
        <p:blipFill>
          <a:blip r:embed="rId3"/>
          <a:stretch>
            <a:fillRect/>
          </a:stretch>
        </p:blipFill>
        <p:spPr>
          <a:xfrm>
            <a:off x="794120" y="2252196"/>
            <a:ext cx="887563"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631326" y="837841"/>
            <a:ext cx="9772241" cy="1077218"/>
          </a:xfrm>
          <a:prstGeom prst="rect">
            <a:avLst/>
          </a:prstGeom>
          <a:noFill/>
        </p:spPr>
        <p:txBody>
          <a:bodyPr wrap="square">
            <a:spAutoFit/>
          </a:bodyPr>
          <a:lstStyle/>
          <a:p>
            <a:pPr lvl="0" algn="just"/>
            <a:r>
              <a:rPr lang="en-US" sz="3200" b="1" dirty="0">
                <a:solidFill>
                  <a:prstClr val="black"/>
                </a:solidFill>
                <a:latin typeface="Cambria" panose="02040503050406030204" pitchFamily="18" charset="0"/>
                <a:ea typeface="Cambria" panose="02040503050406030204" pitchFamily="18" charset="0"/>
              </a:rPr>
              <a:t>4. </a:t>
            </a:r>
            <a:r>
              <a:rPr lang="vi-VN" sz="3200" b="1" dirty="0">
                <a:solidFill>
                  <a:prstClr val="black"/>
                </a:solidFill>
                <a:latin typeface="Cambria" panose="02040503050406030204" pitchFamily="18" charset="0"/>
                <a:ea typeface="Cambria" panose="02040503050406030204" pitchFamily="18" charset="0"/>
              </a:rPr>
              <a:t>Những hành động nào thể hiện tình cảm của cụ giáo Chu đối với người thầy của mình?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Hộp Văn bản 19">
            <a:extLst>
              <a:ext uri="{FF2B5EF4-FFF2-40B4-BE49-F238E27FC236}">
                <a16:creationId xmlns:a16="http://schemas.microsoft.com/office/drawing/2014/main" xmlns="" id="{F615863C-161E-9BD3-F9C3-6FA33471721B}"/>
              </a:ext>
            </a:extLst>
          </p:cNvPr>
          <p:cNvSpPr txBox="1"/>
          <p:nvPr/>
        </p:nvSpPr>
        <p:spPr>
          <a:xfrm>
            <a:off x="1656039" y="2125077"/>
            <a:ext cx="10107593" cy="3170099"/>
          </a:xfrm>
          <a:prstGeom prst="rect">
            <a:avLst/>
          </a:prstGeom>
          <a:noFill/>
        </p:spPr>
        <p:txBody>
          <a:bodyPr wrap="square">
            <a:spAutoFit/>
          </a:bodyPr>
          <a:lstStyle/>
          <a:p>
            <a:pPr lvl="0" algn="just"/>
            <a:r>
              <a:rPr lang="vi-VN" sz="4000" b="1" dirty="0">
                <a:solidFill>
                  <a:srgbClr val="FF0066"/>
                </a:solidFill>
                <a:latin typeface="Cambria" panose="02040503050406030204" pitchFamily="18" charset="0"/>
                <a:ea typeface="Cambria" panose="02040503050406030204" pitchFamily="18" charset="0"/>
                <a:cs typeface="Calibri" panose="020F0502020204030204" pitchFamily="34" charset="0"/>
              </a:rPr>
              <a:t>Những hành động thể hiện tình cảm của cụ giáo Chu đối với người thầy của mình là: </a:t>
            </a:r>
            <a:r>
              <a:rPr lang="vi-VN" sz="4000" b="1" i="1" dirty="0">
                <a:solidFill>
                  <a:srgbClr val="FF0066"/>
                </a:solidFill>
                <a:latin typeface="Cambria" panose="02040503050406030204" pitchFamily="18" charset="0"/>
                <a:ea typeface="Cambria" panose="02040503050406030204" pitchFamily="18" charset="0"/>
                <a:cs typeface="Calibri" panose="020F0502020204030204" pitchFamily="34" charset="0"/>
              </a:rPr>
              <a:t>chắp tay cung kính vái và nói to; khi cụ nặng tai không nghe rõ thì thầy Chu nói lại thật to câu nói vừa rồi một lần nữa</a:t>
            </a:r>
            <a:endParaRPr kumimoji="0" lang="en-US" sz="4000" b="1" i="1" u="none" strike="noStrike" kern="1200" cap="none" spc="0" normalizeH="0" baseline="0" noProof="0" dirty="0">
              <a:ln>
                <a:noFill/>
              </a:ln>
              <a:solidFill>
                <a:srgbClr val="FF0066"/>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6479948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403446" y="813127"/>
            <a:ext cx="844821"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149178" y="837841"/>
            <a:ext cx="10254389" cy="707886"/>
          </a:xfrm>
          <a:prstGeom prst="rect">
            <a:avLst/>
          </a:prstGeom>
          <a:noFill/>
        </p:spPr>
        <p:txBody>
          <a:bodyPr wrap="square">
            <a:spAutoFit/>
          </a:bodyPr>
          <a:lstStyle/>
          <a:p>
            <a:pPr lvl="0" algn="just"/>
            <a:r>
              <a:rPr lang="en-US" sz="4000" b="1" dirty="0">
                <a:solidFill>
                  <a:prstClr val="black"/>
                </a:solidFill>
                <a:latin typeface="Cambria" panose="02040503050406030204" pitchFamily="18" charset="0"/>
                <a:ea typeface="Cambria" panose="02040503050406030204" pitchFamily="18" charset="0"/>
              </a:rPr>
              <a:t>5. </a:t>
            </a:r>
            <a:r>
              <a:rPr lang="vi-VN" sz="4000" b="1" dirty="0">
                <a:solidFill>
                  <a:prstClr val="black"/>
                </a:solidFill>
                <a:latin typeface="Cambria" panose="02040503050406030204" pitchFamily="18" charset="0"/>
                <a:ea typeface="Cambria" panose="02040503050406030204" pitchFamily="18" charset="0"/>
              </a:rPr>
              <a:t>Em học được điều gì từ câu chuyện trên?</a:t>
            </a:r>
          </a:p>
        </p:txBody>
      </p:sp>
      <p:pic>
        <p:nvPicPr>
          <p:cNvPr id="4" name="Picture 3">
            <a:extLst>
              <a:ext uri="{FF2B5EF4-FFF2-40B4-BE49-F238E27FC236}">
                <a16:creationId xmlns:a16="http://schemas.microsoft.com/office/drawing/2014/main" xmlns="" id="{FDFEDEC3-8F7A-5410-B215-19AF71D3A50B}"/>
              </a:ext>
            </a:extLst>
          </p:cNvPr>
          <p:cNvPicPr>
            <a:picLocks noChangeAspect="1"/>
          </p:cNvPicPr>
          <p:nvPr/>
        </p:nvPicPr>
        <p:blipFill>
          <a:blip r:embed="rId3"/>
          <a:stretch>
            <a:fillRect/>
          </a:stretch>
        </p:blipFill>
        <p:spPr>
          <a:xfrm>
            <a:off x="1378808" y="1989051"/>
            <a:ext cx="9543012" cy="3163716"/>
          </a:xfrm>
          <a:prstGeom prst="rect">
            <a:avLst/>
          </a:prstGeom>
        </p:spPr>
      </p:pic>
    </p:spTree>
    <p:extLst>
      <p:ext uri="{BB962C8B-B14F-4D97-AF65-F5344CB8AC3E}">
        <p14:creationId xmlns:p14="http://schemas.microsoft.com/office/powerpoint/2010/main" val="32541203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271848"/>
            <a:ext cx="11591778" cy="6289589"/>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aphicFrame>
        <p:nvGraphicFramePr>
          <p:cNvPr id="3" name="Table 2">
            <a:extLst>
              <a:ext uri="{FF2B5EF4-FFF2-40B4-BE49-F238E27FC236}">
                <a16:creationId xmlns:a16="http://schemas.microsoft.com/office/drawing/2014/main" xmlns="" id="{BFEE43A1-E386-597E-9C1F-A9FFB9D14952}"/>
              </a:ext>
            </a:extLst>
          </p:cNvPr>
          <p:cNvGraphicFramePr>
            <a:graphicFrameLocks noGrp="1"/>
          </p:cNvGraphicFramePr>
          <p:nvPr>
            <p:extLst/>
          </p:nvPr>
        </p:nvGraphicFramePr>
        <p:xfrm>
          <a:off x="827902" y="719666"/>
          <a:ext cx="10663882" cy="5347504"/>
        </p:xfrm>
        <a:graphic>
          <a:graphicData uri="http://schemas.openxmlformats.org/drawingml/2006/table">
            <a:tbl>
              <a:tblPr firstRow="1" bandRow="1">
                <a:tableStyleId>{5C22544A-7EE6-4342-B048-85BDC9FD1C3A}</a:tableStyleId>
              </a:tblPr>
              <a:tblGrid>
                <a:gridCol w="2248930">
                  <a:extLst>
                    <a:ext uri="{9D8B030D-6E8A-4147-A177-3AD203B41FA5}">
                      <a16:colId xmlns:a16="http://schemas.microsoft.com/office/drawing/2014/main" xmlns="" val="2903535416"/>
                    </a:ext>
                  </a:extLst>
                </a:gridCol>
                <a:gridCol w="8414952">
                  <a:extLst>
                    <a:ext uri="{9D8B030D-6E8A-4147-A177-3AD203B41FA5}">
                      <a16:colId xmlns:a16="http://schemas.microsoft.com/office/drawing/2014/main" xmlns="" val="3955763138"/>
                    </a:ext>
                  </a:extLst>
                </a:gridCol>
              </a:tblGrid>
              <a:tr h="1336876">
                <a:tc>
                  <a:txBody>
                    <a:bodyPr/>
                    <a:lstStyle/>
                    <a:p>
                      <a:r>
                        <a:rPr lang="vi-VN" sz="1800" b="1" dirty="0">
                          <a:solidFill>
                            <a:srgbClr val="002060"/>
                          </a:solidFill>
                          <a:latin typeface="Cambria" panose="02040503050406030204" pitchFamily="18" charset="0"/>
                          <a:ea typeface="Cambria" panose="02040503050406030204" pitchFamily="18" charset="0"/>
                        </a:rPr>
                        <a:t>Bài học về truyền thống tôn sư trọng đạo.</a:t>
                      </a:r>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DF7F9"/>
                    </a:solidFill>
                  </a:tcPr>
                </a:tc>
                <a:tc>
                  <a:txBody>
                    <a:bodyPr/>
                    <a:lstStyle/>
                    <a:p>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910822882"/>
                  </a:ext>
                </a:extLst>
              </a:tr>
              <a:tr h="1336876">
                <a:tc>
                  <a:txBody>
                    <a:bodyPr/>
                    <a:lstStyle/>
                    <a:p>
                      <a:r>
                        <a:rPr lang="en-US" sz="1800" b="1" dirty="0" err="1">
                          <a:solidFill>
                            <a:srgbClr val="002060"/>
                          </a:solidFill>
                          <a:latin typeface="Cambria" panose="02040503050406030204" pitchFamily="18" charset="0"/>
                          <a:ea typeface="Cambria" panose="02040503050406030204" pitchFamily="18" charset="0"/>
                        </a:rPr>
                        <a:t>Bài</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học</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về</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việc</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thầy</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mẫu</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mực</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để</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trò</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noi</a:t>
                      </a:r>
                      <a:r>
                        <a:rPr lang="en-US" sz="1800" b="1" dirty="0">
                          <a:solidFill>
                            <a:srgbClr val="002060"/>
                          </a:solidFill>
                          <a:latin typeface="Cambria" panose="02040503050406030204" pitchFamily="18" charset="0"/>
                          <a:ea typeface="Cambria" panose="02040503050406030204" pitchFamily="18" charset="0"/>
                        </a:rPr>
                        <a:t> </a:t>
                      </a:r>
                      <a:r>
                        <a:rPr lang="en-US" sz="1800" b="1" dirty="0" err="1">
                          <a:solidFill>
                            <a:srgbClr val="002060"/>
                          </a:solidFill>
                          <a:latin typeface="Cambria" panose="02040503050406030204" pitchFamily="18" charset="0"/>
                          <a:ea typeface="Cambria" panose="02040503050406030204" pitchFamily="18" charset="0"/>
                        </a:rPr>
                        <a:t>theo.</a:t>
                      </a:r>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DF7F9"/>
                    </a:solidFill>
                  </a:tcPr>
                </a:tc>
                <a:tc>
                  <a:txBody>
                    <a:bodyPr/>
                    <a:lstStyle/>
                    <a:p>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76438733"/>
                  </a:ext>
                </a:extLst>
              </a:tr>
              <a:tr h="1336876">
                <a:tc>
                  <a:txBody>
                    <a:bodyPr/>
                    <a:lstStyle/>
                    <a:p>
                      <a:r>
                        <a:rPr lang="vi-VN" sz="1800" b="1" dirty="0">
                          <a:solidFill>
                            <a:srgbClr val="002060"/>
                          </a:solidFill>
                          <a:latin typeface="Cambria" panose="02040503050406030204" pitchFamily="18" charset="0"/>
                          <a:ea typeface="Cambria" panose="02040503050406030204" pitchFamily="18" charset="0"/>
                        </a:rPr>
                        <a:t>Bài học về việc tại sao Chu Văn An là “người thầy của muôn đời”.</a:t>
                      </a:r>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DF7F9"/>
                    </a:solidFill>
                  </a:tcPr>
                </a:tc>
                <a:tc>
                  <a:txBody>
                    <a:bodyPr/>
                    <a:lstStyle/>
                    <a:p>
                      <a:endParaRPr lang="en-US" sz="1800" b="1">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132610936"/>
                  </a:ext>
                </a:extLst>
              </a:tr>
              <a:tr h="1336876">
                <a:tc>
                  <a:txBody>
                    <a:bodyPr/>
                    <a:lstStyle/>
                    <a:p>
                      <a:r>
                        <a:rPr lang="vi-VN" sz="1800" b="1" dirty="0">
                          <a:solidFill>
                            <a:srgbClr val="002060"/>
                          </a:solidFill>
                          <a:latin typeface="Cambria" panose="02040503050406030204" pitchFamily="18" charset="0"/>
                          <a:ea typeface="Cambria" panose="02040503050406030204" pitchFamily="18" charset="0"/>
                        </a:rPr>
                        <a:t>Bài học về sự thành kính và lòng biết ơn của học trò đối với thầy cô.</a:t>
                      </a:r>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DF7F9"/>
                    </a:solidFill>
                  </a:tcPr>
                </a:tc>
                <a:tc>
                  <a:txBody>
                    <a:bodyPr/>
                    <a:lstStyle/>
                    <a:p>
                      <a:endParaRPr lang="en-US" sz="1800"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053198354"/>
                  </a:ext>
                </a:extLst>
              </a:tr>
            </a:tbl>
          </a:graphicData>
        </a:graphic>
      </p:graphicFrame>
      <p:sp>
        <p:nvSpPr>
          <p:cNvPr id="6" name="TextBox 5">
            <a:extLst>
              <a:ext uri="{FF2B5EF4-FFF2-40B4-BE49-F238E27FC236}">
                <a16:creationId xmlns:a16="http://schemas.microsoft.com/office/drawing/2014/main" xmlns="" id="{13791F94-64F5-9A09-F4A1-5C34A09C41CD}"/>
              </a:ext>
            </a:extLst>
          </p:cNvPr>
          <p:cNvSpPr txBox="1"/>
          <p:nvPr/>
        </p:nvSpPr>
        <p:spPr>
          <a:xfrm>
            <a:off x="3113902" y="803189"/>
            <a:ext cx="8353167" cy="1600438"/>
          </a:xfrm>
          <a:prstGeom prst="rect">
            <a:avLst/>
          </a:prstGeom>
          <a:noFill/>
        </p:spPr>
        <p:txBody>
          <a:bodyPr wrap="square" rtlCol="0">
            <a:spAutoFit/>
          </a:bodyPr>
          <a:lstStyle/>
          <a:p>
            <a:pPr algn="just"/>
            <a:r>
              <a:rPr lang="vi-VN" sz="1600" b="1" dirty="0">
                <a:solidFill>
                  <a:srgbClr val="FF0000"/>
                </a:solidFill>
                <a:latin typeface="Cambria" panose="02040503050406030204" pitchFamily="18" charset="0"/>
                <a:ea typeface="Cambria" panose="02040503050406030204" pitchFamily="18" charset="0"/>
              </a:rPr>
              <a:t>Bài học tôn sư trọng đạo từ thầy giáo Chu Văn An đã, đang và vẫn sẽ được lưu truyền và lan toả đến ngày nay. Nó nhắc nhở chúng ta về tầm quan trọng của giáo dục và vai trò của thầy cô giáo trong việc hướng dẫn và định hình nhân cách của học trò. Tôn sư trọng đạo cũng mang ý nghĩa về sự kính trọng và biết ơn đối với những người đã truyền đạt kiến thức và đạo đức cho chúng ta.</a:t>
            </a:r>
            <a:endParaRPr lang="en-US" sz="1600" b="1" dirty="0">
              <a:solidFill>
                <a:srgbClr val="FF0000"/>
              </a:solidFill>
              <a:latin typeface="Cambria" panose="02040503050406030204" pitchFamily="18" charset="0"/>
              <a:ea typeface="Cambria" panose="02040503050406030204" pitchFamily="18" charset="0"/>
            </a:endParaRPr>
          </a:p>
          <a:p>
            <a:pPr algn="just"/>
            <a:endParaRPr lang="en-US" sz="1600" b="1" dirty="0">
              <a:solidFill>
                <a:srgbClr val="FF000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xmlns="" id="{4E5E8FC0-55A0-F138-3B30-4D7F299BCE38}"/>
              </a:ext>
            </a:extLst>
          </p:cNvPr>
          <p:cNvSpPr txBox="1"/>
          <p:nvPr/>
        </p:nvSpPr>
        <p:spPr>
          <a:xfrm>
            <a:off x="3052118" y="2174788"/>
            <a:ext cx="8353167" cy="1077218"/>
          </a:xfrm>
          <a:prstGeom prst="rect">
            <a:avLst/>
          </a:prstGeom>
          <a:noFill/>
        </p:spPr>
        <p:txBody>
          <a:bodyPr wrap="square" rtlCol="0">
            <a:spAutoFit/>
          </a:bodyPr>
          <a:lstStyle/>
          <a:p>
            <a:pPr algn="just"/>
            <a:r>
              <a:rPr lang="vi-VN" sz="1600" b="1" dirty="0">
                <a:solidFill>
                  <a:srgbClr val="FF0000"/>
                </a:solidFill>
                <a:latin typeface="Cambria" panose="02040503050406030204" pitchFamily="18" charset="0"/>
                <a:ea typeface="Cambria" panose="02040503050406030204" pitchFamily="18" charset="0"/>
              </a:rPr>
              <a:t>Thầy giáo Chu Văn An đã để lại ấn tượng sâu sắc trong lòng các thế hệ học trò và trở thành một người thầy mẫu mực trong cả việc truyền dạy tri thức và giáo dục nhân cách trong cuộc sống hằng ngày. Người thầy đó đã truyền cảm hứng cho các thầy cô giáo, để mỗi thầy cô là những tấm gương sáng cho học sinh noi theo.</a:t>
            </a:r>
          </a:p>
        </p:txBody>
      </p:sp>
      <p:sp>
        <p:nvSpPr>
          <p:cNvPr id="9" name="TextBox 8">
            <a:extLst>
              <a:ext uri="{FF2B5EF4-FFF2-40B4-BE49-F238E27FC236}">
                <a16:creationId xmlns:a16="http://schemas.microsoft.com/office/drawing/2014/main" xmlns="" id="{E4F98F46-217E-24AF-954F-7F106CB35A48}"/>
              </a:ext>
            </a:extLst>
          </p:cNvPr>
          <p:cNvSpPr txBox="1"/>
          <p:nvPr/>
        </p:nvSpPr>
        <p:spPr>
          <a:xfrm>
            <a:off x="3163329" y="3509319"/>
            <a:ext cx="8353167" cy="1200329"/>
          </a:xfrm>
          <a:prstGeom prst="rect">
            <a:avLst/>
          </a:prstGeom>
          <a:noFill/>
        </p:spPr>
        <p:txBody>
          <a:bodyPr wrap="square" rtlCol="0">
            <a:spAutoFit/>
          </a:bodyPr>
          <a:lstStyle/>
          <a:p>
            <a:pPr algn="just"/>
            <a:r>
              <a:rPr lang="vi-VN" b="1" dirty="0">
                <a:solidFill>
                  <a:srgbClr val="FF0000"/>
                </a:solidFill>
                <a:latin typeface="Cambria" panose="02040503050406030204" pitchFamily="18" charset="0"/>
                <a:ea typeface="Cambria" panose="02040503050406030204" pitchFamily="18" charset="0"/>
              </a:rPr>
              <a:t>Với những đóng góp to lớn về giáo dục và phẩm chất cao đẹp, thầy giáo Chu Văn An đã được tôn vinh là “người thầy của muôn đời”. Ông là biểu tượng của lòng nhiệt huyết, trí tuệ và lòng nhân ái trong giáo dục, và di sản của ông sẽ luôn ở trong lòng người dân Việt Nam.</a:t>
            </a:r>
          </a:p>
        </p:txBody>
      </p:sp>
      <p:sp>
        <p:nvSpPr>
          <p:cNvPr id="10" name="TextBox 9">
            <a:extLst>
              <a:ext uri="{FF2B5EF4-FFF2-40B4-BE49-F238E27FC236}">
                <a16:creationId xmlns:a16="http://schemas.microsoft.com/office/drawing/2014/main" xmlns="" id="{03C31949-19A4-0F9F-F6E2-1A2E8098C904}"/>
              </a:ext>
            </a:extLst>
          </p:cNvPr>
          <p:cNvSpPr txBox="1"/>
          <p:nvPr/>
        </p:nvSpPr>
        <p:spPr>
          <a:xfrm>
            <a:off x="3126259" y="4843849"/>
            <a:ext cx="8353167" cy="1077218"/>
          </a:xfrm>
          <a:prstGeom prst="rect">
            <a:avLst/>
          </a:prstGeom>
          <a:noFill/>
        </p:spPr>
        <p:txBody>
          <a:bodyPr wrap="square" rtlCol="0">
            <a:spAutoFit/>
          </a:bodyPr>
          <a:lstStyle/>
          <a:p>
            <a:pPr algn="just"/>
            <a:r>
              <a:rPr lang="vi-VN" sz="1600" b="1" dirty="0">
                <a:solidFill>
                  <a:srgbClr val="FF0000"/>
                </a:solidFill>
                <a:latin typeface="Cambria" panose="02040503050406030204" pitchFamily="18" charset="0"/>
                <a:ea typeface="Cambria" panose="02040503050406030204" pitchFamily="18" charset="0"/>
              </a:rPr>
              <a:t>Bài học từ tấm gương của thầy Chu Văn An nhắc nhở học trò về sự thành kính và lòng biết ơn đối với thầy cô. Dù học trò có tài năng và thành công đến đâu, thì luôn ghi nhớ và biết ơn thầy cô đã dạy dỗ mình. Học trò nên có sự khiêm tốn và lòng biết ơn, nhìn nhận rằng thành công của mình là sự kết hợp giữa nỗ lực cá nhân và sự hướng dẫn từ thầy cô.</a:t>
            </a:r>
          </a:p>
        </p:txBody>
      </p:sp>
    </p:spTree>
    <p:extLst>
      <p:ext uri="{BB962C8B-B14F-4D97-AF65-F5344CB8AC3E}">
        <p14:creationId xmlns:p14="http://schemas.microsoft.com/office/powerpoint/2010/main" val="3231472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down)">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9">
            <a:extLst>
              <a:ext uri="{FF2B5EF4-FFF2-40B4-BE49-F238E27FC236}">
                <a16:creationId xmlns:a16="http://schemas.microsoft.com/office/drawing/2014/main" xmlns="" id="{E52CD1D4-E1C6-2065-979F-99EE05DBE4B5}"/>
              </a:ext>
            </a:extLst>
          </p:cNvPr>
          <p:cNvGrpSpPr/>
          <p:nvPr/>
        </p:nvGrpSpPr>
        <p:grpSpPr>
          <a:xfrm>
            <a:off x="313733" y="150333"/>
            <a:ext cx="11564534" cy="1521732"/>
            <a:chOff x="204637" y="128514"/>
            <a:chExt cx="11564534" cy="1521732"/>
          </a:xfrm>
        </p:grpSpPr>
        <p:grpSp>
          <p:nvGrpSpPr>
            <p:cNvPr id="50" name="Group 1">
              <a:extLst>
                <a:ext uri="{FF2B5EF4-FFF2-40B4-BE49-F238E27FC236}">
                  <a16:creationId xmlns:a16="http://schemas.microsoft.com/office/drawing/2014/main" xmlns="" id="{E907C988-1C8F-902F-3236-AD8BC92F18D9}"/>
                </a:ext>
              </a:extLst>
            </p:cNvPr>
            <p:cNvGrpSpPr/>
            <p:nvPr/>
          </p:nvGrpSpPr>
          <p:grpSpPr>
            <a:xfrm>
              <a:off x="204637" y="526534"/>
              <a:ext cx="11449298" cy="1123712"/>
              <a:chOff x="1473880" y="926145"/>
              <a:chExt cx="8594697" cy="1123712"/>
            </a:xfrm>
          </p:grpSpPr>
          <p:sp>
            <p:nvSpPr>
              <p:cNvPr id="52" name="TextBox 2">
                <a:extLst>
                  <a:ext uri="{FF2B5EF4-FFF2-40B4-BE49-F238E27FC236}">
                    <a16:creationId xmlns:a16="http://schemas.microsoft.com/office/drawing/2014/main" xmlns="" id="{72205CA9-2ACA-7BAE-5792-A4C572C9768B}"/>
                  </a:ext>
                </a:extLst>
              </p:cNvPr>
              <p:cNvSpPr txBox="1"/>
              <p:nvPr/>
            </p:nvSpPr>
            <p:spPr>
              <a:xfrm>
                <a:off x="1861906" y="926145"/>
                <a:ext cx="8206671" cy="1123712"/>
              </a:xfrm>
              <a:prstGeom prst="roundRect">
                <a:avLst/>
              </a:prstGeom>
              <a:solidFill>
                <a:srgbClr val="E0FFC1"/>
              </a:solidFill>
              <a:ln w="38100">
                <a:solidFill>
                  <a:srgbClr val="00B050"/>
                </a:solidFill>
              </a:ln>
            </p:spPr>
            <p:txBody>
              <a:bodyPr wrap="square" rtlCol="0">
                <a:spAutoFit/>
              </a:bodyPr>
              <a:lstStyle/>
              <a:p>
                <a:pPr algn="just"/>
                <a:r>
                  <a:rPr lang="en-US" sz="4000" b="1">
                    <a:ea typeface="Roboto" panose="02000000000000000000" pitchFamily="2" charset="0"/>
                  </a:rPr>
                  <a:t>  </a:t>
                </a:r>
                <a:r>
                  <a:rPr lang="en-US" sz="6000" b="1">
                    <a:ea typeface="Roboto" panose="02000000000000000000" pitchFamily="2" charset="0"/>
                  </a:rPr>
                  <a:t>Nội dung chính của bài đọc là gì?</a:t>
                </a:r>
                <a:endParaRPr lang="en-US" sz="4000" b="1" dirty="0">
                  <a:ea typeface="Roboto" panose="02000000000000000000" pitchFamily="2" charset="0"/>
                </a:endParaRPr>
              </a:p>
            </p:txBody>
          </p:sp>
          <p:pic>
            <p:nvPicPr>
              <p:cNvPr id="53" name="Picture 4">
                <a:extLst>
                  <a:ext uri="{FF2B5EF4-FFF2-40B4-BE49-F238E27FC236}">
                    <a16:creationId xmlns:a16="http://schemas.microsoft.com/office/drawing/2014/main" xmlns="" id="{5D581B0A-D790-EC26-BC51-553A8535C50D}"/>
                  </a:ext>
                </a:extLst>
              </p:cNvPr>
              <p:cNvPicPr>
                <a:picLocks noChangeAspect="1"/>
              </p:cNvPicPr>
              <p:nvPr/>
            </p:nvPicPr>
            <p:blipFill>
              <a:blip r:embed="rId4"/>
              <a:stretch>
                <a:fillRect/>
              </a:stretch>
            </p:blipFill>
            <p:spPr>
              <a:xfrm>
                <a:off x="1473880" y="1136676"/>
                <a:ext cx="666270" cy="802640"/>
              </a:xfrm>
              <a:prstGeom prst="rect">
                <a:avLst/>
              </a:prstGeom>
            </p:spPr>
          </p:pic>
        </p:grpSp>
        <p:pic>
          <p:nvPicPr>
            <p:cNvPr id="51" name="Picture 2">
              <a:extLst>
                <a:ext uri="{FF2B5EF4-FFF2-40B4-BE49-F238E27FC236}">
                  <a16:creationId xmlns:a16="http://schemas.microsoft.com/office/drawing/2014/main" xmlns="" id="{4DFF6CDF-7DD1-DA07-DE41-C268260CEC0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9909909" y="128514"/>
              <a:ext cx="1859262" cy="604260"/>
            </a:xfrm>
            <a:prstGeom prst="rect">
              <a:avLst/>
            </a:prstGeom>
          </p:spPr>
        </p:pic>
      </p:grpSp>
      <p:sp>
        <p:nvSpPr>
          <p:cNvPr id="54" name="Rectangle: Rounded Corners 17">
            <a:extLst>
              <a:ext uri="{FF2B5EF4-FFF2-40B4-BE49-F238E27FC236}">
                <a16:creationId xmlns:a16="http://schemas.microsoft.com/office/drawing/2014/main" xmlns="" id="{65CA04B9-4903-750C-C572-ED54418D987E}"/>
              </a:ext>
            </a:extLst>
          </p:cNvPr>
          <p:cNvSpPr/>
          <p:nvPr/>
        </p:nvSpPr>
        <p:spPr>
          <a:xfrm>
            <a:off x="830636" y="2070085"/>
            <a:ext cx="10742665" cy="4231861"/>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dirty="0">
                <a:solidFill>
                  <a:srgbClr val="FF0066"/>
                </a:solidFill>
                <a:latin typeface="Calibri" panose="020F0502020204030204" pitchFamily="34" charset="0"/>
                <a:cs typeface="Calibri" panose="020F0502020204030204" pitchFamily="34" charset="0"/>
              </a:rPr>
              <a:t>   </a:t>
            </a:r>
            <a:r>
              <a:rPr lang="vi-VN" sz="3600" b="1" dirty="0">
                <a:solidFill>
                  <a:srgbClr val="FF0066"/>
                </a:solidFill>
                <a:latin typeface="Calibri" panose="020F0502020204030204" pitchFamily="34" charset="0"/>
                <a:cs typeface="Calibri" panose="020F0502020204030204" pitchFamily="34" charset="0"/>
              </a:rPr>
              <a:t>Chu Văn An là một người thầy mẫu mực của nhiều thế hệ học trò. Ông đã dạy học trò biết trân trọng và nhớ ơn những người đã dạy mình. Vì thế, ông đã được các thế hệ học trò yêu mến, kính trọng và là tấm gương để các thế hệ học trò noi theo. Ông thực sự là người thầy của muôn đời.</a:t>
            </a:r>
          </a:p>
        </p:txBody>
      </p:sp>
    </p:spTree>
    <p:extLst>
      <p:ext uri="{BB962C8B-B14F-4D97-AF65-F5344CB8AC3E}">
        <p14:creationId xmlns:p14="http://schemas.microsoft.com/office/powerpoint/2010/main" val="5368664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49"/>
                                        </p:tgtEl>
                                      </p:cBhvr>
                                    </p:animEffect>
                                    <p:animScale>
                                      <p:cBhvr>
                                        <p:cTn id="7" dur="250" autoRev="1" fill="hold"/>
                                        <p:tgtEl>
                                          <p:spTgt spid="49"/>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strips(downRight)">
                                      <p:cBhvr>
                                        <p:cTn id="12" dur="500"/>
                                        <p:tgtEl>
                                          <p:spTgt spid="54"/>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3F1586BC-2C4A-CC9D-1DFB-8FD814B95D2A}"/>
              </a:ext>
            </a:extLst>
          </p:cNvPr>
          <p:cNvPicPr>
            <a:picLocks noChangeAspect="1"/>
          </p:cNvPicPr>
          <p:nvPr/>
        </p:nvPicPr>
        <p:blipFill>
          <a:blip r:embed="rId2"/>
          <a:stretch>
            <a:fillRect/>
          </a:stretch>
        </p:blipFill>
        <p:spPr>
          <a:xfrm>
            <a:off x="802057" y="2026919"/>
            <a:ext cx="10601863" cy="4523624"/>
          </a:xfrm>
          <a:prstGeom prst="rect">
            <a:avLst/>
          </a:prstGeom>
        </p:spPr>
      </p:pic>
    </p:spTree>
    <p:extLst>
      <p:ext uri="{BB962C8B-B14F-4D97-AF65-F5344CB8AC3E}">
        <p14:creationId xmlns:p14="http://schemas.microsoft.com/office/powerpoint/2010/main" val="13760335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5" name="Group 76">
            <a:extLst>
              <a:ext uri="{FF2B5EF4-FFF2-40B4-BE49-F238E27FC236}">
                <a16:creationId xmlns:a16="http://schemas.microsoft.com/office/drawing/2014/main" xmlns="" id="{C6565168-A644-28E8-5DC9-DDF719DD3646}"/>
              </a:ext>
            </a:extLst>
          </p:cNvPr>
          <p:cNvGrpSpPr/>
          <p:nvPr/>
        </p:nvGrpSpPr>
        <p:grpSpPr>
          <a:xfrm>
            <a:off x="1131593" y="2849540"/>
            <a:ext cx="6954524" cy="3522795"/>
            <a:chOff x="6096000" y="3244032"/>
            <a:chExt cx="5885275" cy="2640970"/>
          </a:xfrm>
        </p:grpSpPr>
        <p:sp>
          <p:nvSpPr>
            <p:cNvPr id="6" name="Rectangle: Rounded Corners 75">
              <a:extLst>
                <a:ext uri="{FF2B5EF4-FFF2-40B4-BE49-F238E27FC236}">
                  <a16:creationId xmlns:a16="http://schemas.microsoft.com/office/drawing/2014/main" xmlns="" id="{69689EE2-A26A-D2C0-963B-753ED041A5BF}"/>
                </a:ext>
              </a:extLst>
            </p:cNvPr>
            <p:cNvSpPr/>
            <p:nvPr/>
          </p:nvSpPr>
          <p:spPr>
            <a:xfrm>
              <a:off x="6096000" y="3789681"/>
              <a:ext cx="5681359" cy="2095321"/>
            </a:xfrm>
            <a:prstGeom prst="roundRect">
              <a:avLst/>
            </a:prstGeom>
            <a:solidFill>
              <a:schemeClr val="bg1">
                <a:alpha val="86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0000"/>
                </a:lnSpc>
              </a:pPr>
              <a:r>
                <a:rPr lang="en-US" sz="4000" dirty="0">
                  <a:solidFill>
                    <a:srgbClr val="000000"/>
                  </a:solidFill>
                  <a:latin typeface="Cambria" panose="02040503050406030204" pitchFamily="18" charset="0"/>
                  <a:ea typeface="Cambria" panose="02040503050406030204" pitchFamily="18" charset="0"/>
                </a:rPr>
                <a:t>1. </a:t>
              </a:r>
              <a:r>
                <a:rPr lang="en-US" sz="4000" dirty="0" err="1">
                  <a:solidFill>
                    <a:srgbClr val="000000"/>
                  </a:solidFill>
                  <a:latin typeface="Cambria" panose="02040503050406030204" pitchFamily="18" charset="0"/>
                  <a:ea typeface="Cambria" panose="02040503050406030204" pitchFamily="18" charset="0"/>
                </a:rPr>
                <a:t>Đọc</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đúng</a:t>
              </a:r>
              <a:r>
                <a:rPr lang="en-US" sz="4000" dirty="0">
                  <a:solidFill>
                    <a:srgbClr val="000000"/>
                  </a:solidFill>
                  <a:latin typeface="Cambria" panose="02040503050406030204" pitchFamily="18" charset="0"/>
                  <a:ea typeface="Cambria" panose="02040503050406030204" pitchFamily="18" charset="0"/>
                </a:rPr>
                <a:t>.</a:t>
              </a:r>
            </a:p>
            <a:p>
              <a:pPr algn="just">
                <a:lnSpc>
                  <a:spcPct val="110000"/>
                </a:lnSpc>
              </a:pPr>
              <a:r>
                <a:rPr lang="en-US" sz="4000" dirty="0">
                  <a:solidFill>
                    <a:srgbClr val="000000"/>
                  </a:solidFill>
                  <a:latin typeface="Cambria" panose="02040503050406030204" pitchFamily="18" charset="0"/>
                  <a:ea typeface="Cambria" panose="02040503050406030204" pitchFamily="18" charset="0"/>
                </a:rPr>
                <a:t>2. </a:t>
              </a:r>
              <a:r>
                <a:rPr lang="en-US" sz="4000" dirty="0" err="1">
                  <a:solidFill>
                    <a:srgbClr val="000000"/>
                  </a:solidFill>
                  <a:latin typeface="Cambria" panose="02040503050406030204" pitchFamily="18" charset="0"/>
                  <a:ea typeface="Cambria" panose="02040503050406030204" pitchFamily="18" charset="0"/>
                </a:rPr>
                <a:t>Đọc</a:t>
              </a:r>
              <a:r>
                <a:rPr lang="en-US" sz="4000" dirty="0">
                  <a:solidFill>
                    <a:srgbClr val="000000"/>
                  </a:solidFill>
                  <a:latin typeface="Cambria" panose="02040503050406030204" pitchFamily="18" charset="0"/>
                  <a:ea typeface="Cambria" panose="02040503050406030204" pitchFamily="18" charset="0"/>
                </a:rPr>
                <a:t> to, </a:t>
              </a:r>
              <a:r>
                <a:rPr lang="en-US" sz="4000" dirty="0" err="1">
                  <a:solidFill>
                    <a:srgbClr val="000000"/>
                  </a:solidFill>
                  <a:latin typeface="Cambria" panose="02040503050406030204" pitchFamily="18" charset="0"/>
                  <a:ea typeface="Cambria" panose="02040503050406030204" pitchFamily="18" charset="0"/>
                </a:rPr>
                <a:t>rõ</a:t>
              </a:r>
              <a:r>
                <a:rPr lang="en-US" sz="4000" dirty="0">
                  <a:solidFill>
                    <a:srgbClr val="000000"/>
                  </a:solidFill>
                  <a:latin typeface="Cambria" panose="02040503050406030204" pitchFamily="18" charset="0"/>
                  <a:ea typeface="Cambria" panose="02040503050406030204" pitchFamily="18" charset="0"/>
                </a:rPr>
                <a:t>.</a:t>
              </a:r>
            </a:p>
            <a:p>
              <a:pPr algn="just">
                <a:lnSpc>
                  <a:spcPct val="110000"/>
                </a:lnSpc>
              </a:pPr>
              <a:r>
                <a:rPr lang="en-US" sz="4000" dirty="0">
                  <a:solidFill>
                    <a:srgbClr val="000000"/>
                  </a:solidFill>
                  <a:latin typeface="Cambria" panose="02040503050406030204" pitchFamily="18" charset="0"/>
                  <a:ea typeface="Cambria" panose="02040503050406030204" pitchFamily="18" charset="0"/>
                </a:rPr>
                <a:t>3. </a:t>
              </a:r>
              <a:r>
                <a:rPr lang="en-US" sz="4000" dirty="0" err="1">
                  <a:solidFill>
                    <a:srgbClr val="000000"/>
                  </a:solidFill>
                  <a:latin typeface="Cambria" panose="02040503050406030204" pitchFamily="18" charset="0"/>
                  <a:ea typeface="Cambria" panose="02040503050406030204" pitchFamily="18" charset="0"/>
                </a:rPr>
                <a:t>Ngắt</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nghỉ</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đúng</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chỗ</a:t>
              </a:r>
              <a:r>
                <a:rPr lang="en-US" sz="4000" dirty="0">
                  <a:solidFill>
                    <a:srgbClr val="000000"/>
                  </a:solidFill>
                  <a:latin typeface="Cambria" panose="02040503050406030204" pitchFamily="18" charset="0"/>
                  <a:ea typeface="Cambria" panose="02040503050406030204" pitchFamily="18" charset="0"/>
                </a:rPr>
                <a:t>.</a:t>
              </a:r>
              <a:endParaRPr lang="vi-VN" sz="4000" b="0" i="0" dirty="0">
                <a:solidFill>
                  <a:srgbClr val="000000"/>
                </a:solidFill>
                <a:effectLst/>
                <a:latin typeface="Cambria" panose="02040503050406030204" pitchFamily="18" charset="0"/>
                <a:ea typeface="Cambria" panose="02040503050406030204" pitchFamily="18" charset="0"/>
              </a:endParaRPr>
            </a:p>
          </p:txBody>
        </p:sp>
        <p:grpSp>
          <p:nvGrpSpPr>
            <p:cNvPr id="7" name="Group 66">
              <a:extLst>
                <a:ext uri="{FF2B5EF4-FFF2-40B4-BE49-F238E27FC236}">
                  <a16:creationId xmlns:a16="http://schemas.microsoft.com/office/drawing/2014/main" xmlns="" id="{D1872A78-23E2-592F-0BD1-B77759A01A97}"/>
                </a:ext>
              </a:extLst>
            </p:cNvPr>
            <p:cNvGrpSpPr/>
            <p:nvPr/>
          </p:nvGrpSpPr>
          <p:grpSpPr>
            <a:xfrm>
              <a:off x="8526860" y="4100635"/>
              <a:ext cx="1628460" cy="469964"/>
              <a:chOff x="3355824" y="4293122"/>
              <a:chExt cx="1628460" cy="469964"/>
            </a:xfrm>
          </p:grpSpPr>
          <p:pic>
            <p:nvPicPr>
              <p:cNvPr id="18" name="Picture 63">
                <a:extLst>
                  <a:ext uri="{FF2B5EF4-FFF2-40B4-BE49-F238E27FC236}">
                    <a16:creationId xmlns:a16="http://schemas.microsoft.com/office/drawing/2014/main" xmlns="" id="{DEC8E700-58F6-BABE-87B1-BC76F1E4FEBA}"/>
                  </a:ext>
                </a:extLst>
              </p:cNvPr>
              <p:cNvPicPr>
                <a:picLocks noChangeAspect="1"/>
              </p:cNvPicPr>
              <p:nvPr/>
            </p:nvPicPr>
            <p:blipFill>
              <a:blip r:embed="rId2"/>
              <a:stretch>
                <a:fillRect/>
              </a:stretch>
            </p:blipFill>
            <p:spPr>
              <a:xfrm>
                <a:off x="3912499" y="4293123"/>
                <a:ext cx="515110" cy="469963"/>
              </a:xfrm>
              <a:prstGeom prst="rect">
                <a:avLst/>
              </a:prstGeom>
            </p:spPr>
          </p:pic>
          <p:pic>
            <p:nvPicPr>
              <p:cNvPr id="19" name="Picture 64">
                <a:extLst>
                  <a:ext uri="{FF2B5EF4-FFF2-40B4-BE49-F238E27FC236}">
                    <a16:creationId xmlns:a16="http://schemas.microsoft.com/office/drawing/2014/main" xmlns="" id="{3D91CBA9-D458-5B18-579E-835DBA63DA5F}"/>
                  </a:ext>
                </a:extLst>
              </p:cNvPr>
              <p:cNvPicPr>
                <a:picLocks noChangeAspect="1"/>
              </p:cNvPicPr>
              <p:nvPr/>
            </p:nvPicPr>
            <p:blipFill>
              <a:blip r:embed="rId3"/>
              <a:stretch>
                <a:fillRect/>
              </a:stretch>
            </p:blipFill>
            <p:spPr>
              <a:xfrm>
                <a:off x="3355824" y="4293122"/>
                <a:ext cx="515110" cy="469963"/>
              </a:xfrm>
              <a:prstGeom prst="rect">
                <a:avLst/>
              </a:prstGeom>
            </p:spPr>
          </p:pic>
          <p:pic>
            <p:nvPicPr>
              <p:cNvPr id="20" name="Picture 65">
                <a:extLst>
                  <a:ext uri="{FF2B5EF4-FFF2-40B4-BE49-F238E27FC236}">
                    <a16:creationId xmlns:a16="http://schemas.microsoft.com/office/drawing/2014/main" xmlns="" id="{23B606C5-C3CF-1AC6-85D0-392C760468F6}"/>
                  </a:ext>
                </a:extLst>
              </p:cNvPr>
              <p:cNvPicPr>
                <a:picLocks noChangeAspect="1"/>
              </p:cNvPicPr>
              <p:nvPr/>
            </p:nvPicPr>
            <p:blipFill>
              <a:blip r:embed="rId4"/>
              <a:stretch>
                <a:fillRect/>
              </a:stretch>
            </p:blipFill>
            <p:spPr>
              <a:xfrm>
                <a:off x="4469174" y="4293123"/>
                <a:ext cx="515110" cy="469963"/>
              </a:xfrm>
              <a:prstGeom prst="rect">
                <a:avLst/>
              </a:prstGeom>
            </p:spPr>
          </p:pic>
        </p:grpSp>
        <p:grpSp>
          <p:nvGrpSpPr>
            <p:cNvPr id="9" name="Group 67">
              <a:extLst>
                <a:ext uri="{FF2B5EF4-FFF2-40B4-BE49-F238E27FC236}">
                  <a16:creationId xmlns:a16="http://schemas.microsoft.com/office/drawing/2014/main" xmlns="" id="{361C1444-4360-F6C9-D88B-B5C363A1665C}"/>
                </a:ext>
              </a:extLst>
            </p:cNvPr>
            <p:cNvGrpSpPr/>
            <p:nvPr/>
          </p:nvGrpSpPr>
          <p:grpSpPr>
            <a:xfrm>
              <a:off x="8569331" y="4602563"/>
              <a:ext cx="1628458" cy="469963"/>
              <a:chOff x="3291604" y="4219325"/>
              <a:chExt cx="1628458" cy="469963"/>
            </a:xfrm>
          </p:grpSpPr>
          <p:pic>
            <p:nvPicPr>
              <p:cNvPr id="15" name="Picture 68">
                <a:extLst>
                  <a:ext uri="{FF2B5EF4-FFF2-40B4-BE49-F238E27FC236}">
                    <a16:creationId xmlns:a16="http://schemas.microsoft.com/office/drawing/2014/main" xmlns="" id="{AEB9A096-FAA5-0950-6958-03E376194999}"/>
                  </a:ext>
                </a:extLst>
              </p:cNvPr>
              <p:cNvPicPr>
                <a:picLocks noChangeAspect="1"/>
              </p:cNvPicPr>
              <p:nvPr/>
            </p:nvPicPr>
            <p:blipFill>
              <a:blip r:embed="rId2"/>
              <a:stretch>
                <a:fillRect/>
              </a:stretch>
            </p:blipFill>
            <p:spPr>
              <a:xfrm>
                <a:off x="3848278" y="4219325"/>
                <a:ext cx="515110" cy="469963"/>
              </a:xfrm>
              <a:prstGeom prst="rect">
                <a:avLst/>
              </a:prstGeom>
            </p:spPr>
          </p:pic>
          <p:pic>
            <p:nvPicPr>
              <p:cNvPr id="16" name="Picture 69">
                <a:extLst>
                  <a:ext uri="{FF2B5EF4-FFF2-40B4-BE49-F238E27FC236}">
                    <a16:creationId xmlns:a16="http://schemas.microsoft.com/office/drawing/2014/main" xmlns="" id="{B4D276FD-281F-3821-BC78-79AFA7856E90}"/>
                  </a:ext>
                </a:extLst>
              </p:cNvPr>
              <p:cNvPicPr>
                <a:picLocks noChangeAspect="1"/>
              </p:cNvPicPr>
              <p:nvPr/>
            </p:nvPicPr>
            <p:blipFill>
              <a:blip r:embed="rId3"/>
              <a:stretch>
                <a:fillRect/>
              </a:stretch>
            </p:blipFill>
            <p:spPr>
              <a:xfrm>
                <a:off x="3291604" y="4219325"/>
                <a:ext cx="515110" cy="469963"/>
              </a:xfrm>
              <a:prstGeom prst="rect">
                <a:avLst/>
              </a:prstGeom>
            </p:spPr>
          </p:pic>
          <p:pic>
            <p:nvPicPr>
              <p:cNvPr id="17" name="Picture 70">
                <a:extLst>
                  <a:ext uri="{FF2B5EF4-FFF2-40B4-BE49-F238E27FC236}">
                    <a16:creationId xmlns:a16="http://schemas.microsoft.com/office/drawing/2014/main" xmlns="" id="{728C5A0C-D78E-B760-0E34-D352EAB7039D}"/>
                  </a:ext>
                </a:extLst>
              </p:cNvPr>
              <p:cNvPicPr>
                <a:picLocks noChangeAspect="1"/>
              </p:cNvPicPr>
              <p:nvPr/>
            </p:nvPicPr>
            <p:blipFill>
              <a:blip r:embed="rId4"/>
              <a:stretch>
                <a:fillRect/>
              </a:stretch>
            </p:blipFill>
            <p:spPr>
              <a:xfrm>
                <a:off x="4404952" y="4219325"/>
                <a:ext cx="515110" cy="469963"/>
              </a:xfrm>
              <a:prstGeom prst="rect">
                <a:avLst/>
              </a:prstGeom>
            </p:spPr>
          </p:pic>
        </p:grpSp>
        <p:grpSp>
          <p:nvGrpSpPr>
            <p:cNvPr id="10" name="Group 71">
              <a:extLst>
                <a:ext uri="{FF2B5EF4-FFF2-40B4-BE49-F238E27FC236}">
                  <a16:creationId xmlns:a16="http://schemas.microsoft.com/office/drawing/2014/main" xmlns="" id="{30CB0D2E-BCD5-93A6-B2AD-A023CD453ED3}"/>
                </a:ext>
              </a:extLst>
            </p:cNvPr>
            <p:cNvGrpSpPr/>
            <p:nvPr/>
          </p:nvGrpSpPr>
          <p:grpSpPr>
            <a:xfrm>
              <a:off x="10397964" y="5092630"/>
              <a:ext cx="1583311" cy="469964"/>
              <a:chOff x="3595853" y="4123507"/>
              <a:chExt cx="1583311" cy="469964"/>
            </a:xfrm>
          </p:grpSpPr>
          <p:pic>
            <p:nvPicPr>
              <p:cNvPr id="12" name="Picture 72">
                <a:extLst>
                  <a:ext uri="{FF2B5EF4-FFF2-40B4-BE49-F238E27FC236}">
                    <a16:creationId xmlns:a16="http://schemas.microsoft.com/office/drawing/2014/main" xmlns="" id="{5C5EC99F-2650-5221-91D3-E9E95EBEE4E1}"/>
                  </a:ext>
                </a:extLst>
              </p:cNvPr>
              <p:cNvPicPr>
                <a:picLocks noChangeAspect="1"/>
              </p:cNvPicPr>
              <p:nvPr/>
            </p:nvPicPr>
            <p:blipFill>
              <a:blip r:embed="rId2"/>
              <a:stretch>
                <a:fillRect/>
              </a:stretch>
            </p:blipFill>
            <p:spPr>
              <a:xfrm>
                <a:off x="4152527" y="4123508"/>
                <a:ext cx="469963" cy="469963"/>
              </a:xfrm>
              <a:prstGeom prst="rect">
                <a:avLst/>
              </a:prstGeom>
            </p:spPr>
          </p:pic>
          <p:pic>
            <p:nvPicPr>
              <p:cNvPr id="13" name="Picture 73">
                <a:extLst>
                  <a:ext uri="{FF2B5EF4-FFF2-40B4-BE49-F238E27FC236}">
                    <a16:creationId xmlns:a16="http://schemas.microsoft.com/office/drawing/2014/main" xmlns="" id="{D609BB55-1C04-ECAD-754F-2C23A91A56EA}"/>
                  </a:ext>
                </a:extLst>
              </p:cNvPr>
              <p:cNvPicPr>
                <a:picLocks noChangeAspect="1"/>
              </p:cNvPicPr>
              <p:nvPr/>
            </p:nvPicPr>
            <p:blipFill>
              <a:blip r:embed="rId3"/>
              <a:stretch>
                <a:fillRect/>
              </a:stretch>
            </p:blipFill>
            <p:spPr>
              <a:xfrm>
                <a:off x="3595853" y="4123507"/>
                <a:ext cx="469963" cy="469963"/>
              </a:xfrm>
              <a:prstGeom prst="rect">
                <a:avLst/>
              </a:prstGeom>
            </p:spPr>
          </p:pic>
          <p:pic>
            <p:nvPicPr>
              <p:cNvPr id="14" name="Picture 74">
                <a:extLst>
                  <a:ext uri="{FF2B5EF4-FFF2-40B4-BE49-F238E27FC236}">
                    <a16:creationId xmlns:a16="http://schemas.microsoft.com/office/drawing/2014/main" xmlns="" id="{A66FFE03-3969-6FE5-6086-8A8B64BD5CB4}"/>
                  </a:ext>
                </a:extLst>
              </p:cNvPr>
              <p:cNvPicPr>
                <a:picLocks noChangeAspect="1"/>
              </p:cNvPicPr>
              <p:nvPr/>
            </p:nvPicPr>
            <p:blipFill>
              <a:blip r:embed="rId4"/>
              <a:stretch>
                <a:fillRect/>
              </a:stretch>
            </p:blipFill>
            <p:spPr>
              <a:xfrm>
                <a:off x="4709201" y="4123508"/>
                <a:ext cx="469963" cy="469963"/>
              </a:xfrm>
              <a:prstGeom prst="rect">
                <a:avLst/>
              </a:prstGeom>
            </p:spPr>
          </p:pic>
        </p:grpSp>
        <p:sp>
          <p:nvSpPr>
            <p:cNvPr id="11" name="Rectangle: Rounded Corners 36">
              <a:extLst>
                <a:ext uri="{FF2B5EF4-FFF2-40B4-BE49-F238E27FC236}">
                  <a16:creationId xmlns:a16="http://schemas.microsoft.com/office/drawing/2014/main" xmlns="" id="{D11F0325-96DA-878E-1418-E742CA8E249B}"/>
                </a:ext>
              </a:extLst>
            </p:cNvPr>
            <p:cNvSpPr/>
            <p:nvPr/>
          </p:nvSpPr>
          <p:spPr>
            <a:xfrm>
              <a:off x="6470488" y="3244032"/>
              <a:ext cx="4924028"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rPr>
                <a:t>Tiêu</a:t>
              </a:r>
              <a:r>
                <a:rPr lang="en-US" sz="4400" b="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rPr>
                <a:t> chí đánh giá</a:t>
              </a:r>
              <a:endParaRPr lang="en-US" sz="4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endParaRPr>
            </a:p>
          </p:txBody>
        </p:sp>
      </p:grpSp>
      <p:pic>
        <p:nvPicPr>
          <p:cNvPr id="108" name="Picture 21">
            <a:extLst>
              <a:ext uri="{FF2B5EF4-FFF2-40B4-BE49-F238E27FC236}">
                <a16:creationId xmlns:a16="http://schemas.microsoft.com/office/drawing/2014/main" xmlns="" id="{32860A44-5D16-FE5A-4227-EC37B1EC0959}"/>
              </a:ext>
            </a:extLst>
          </p:cNvPr>
          <p:cNvPicPr>
            <a:picLocks noChangeAspect="1"/>
          </p:cNvPicPr>
          <p:nvPr/>
        </p:nvPicPr>
        <p:blipFill rotWithShape="1">
          <a:blip r:embed="rId5"/>
          <a:srcRect t="-1" b="40569"/>
          <a:stretch/>
        </p:blipFill>
        <p:spPr>
          <a:xfrm>
            <a:off x="7980976" y="2955839"/>
            <a:ext cx="3569784" cy="3887717"/>
          </a:xfrm>
          <a:prstGeom prst="rect">
            <a:avLst/>
          </a:prstGeom>
        </p:spPr>
      </p:pic>
      <p:pic>
        <p:nvPicPr>
          <p:cNvPr id="24" name="Picture 23">
            <a:extLst>
              <a:ext uri="{FF2B5EF4-FFF2-40B4-BE49-F238E27FC236}">
                <a16:creationId xmlns:a16="http://schemas.microsoft.com/office/drawing/2014/main" xmlns="" id="{9DA4D716-2B63-67A9-28AC-92023DACA4BB}"/>
              </a:ext>
            </a:extLst>
          </p:cNvPr>
          <p:cNvPicPr>
            <a:picLocks noChangeAspect="1"/>
          </p:cNvPicPr>
          <p:nvPr/>
        </p:nvPicPr>
        <p:blipFill>
          <a:blip r:embed="rId6"/>
          <a:stretch>
            <a:fillRect/>
          </a:stretch>
        </p:blipFill>
        <p:spPr>
          <a:xfrm>
            <a:off x="133067" y="556649"/>
            <a:ext cx="12058933" cy="1469263"/>
          </a:xfrm>
          <a:prstGeom prst="rect">
            <a:avLst/>
          </a:prstGeom>
        </p:spPr>
      </p:pic>
    </p:spTree>
    <p:extLst>
      <p:ext uri="{BB962C8B-B14F-4D97-AF65-F5344CB8AC3E}">
        <p14:creationId xmlns:p14="http://schemas.microsoft.com/office/powerpoint/2010/main" val="1815688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letters and numbers&#10;&#10;Description automatically generated with medium confidence">
            <a:extLst>
              <a:ext uri="{FF2B5EF4-FFF2-40B4-BE49-F238E27FC236}">
                <a16:creationId xmlns:a16="http://schemas.microsoft.com/office/drawing/2014/main" xmlns="" id="{67466E98-A0F2-AABA-285A-7CD9BBDDE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653" y="2053291"/>
            <a:ext cx="8642676" cy="2273524"/>
          </a:xfrm>
          <a:prstGeom prst="rect">
            <a:avLst/>
          </a:prstGeom>
        </p:spPr>
      </p:pic>
    </p:spTree>
    <p:extLst>
      <p:ext uri="{BB962C8B-B14F-4D97-AF65-F5344CB8AC3E}">
        <p14:creationId xmlns:p14="http://schemas.microsoft.com/office/powerpoint/2010/main" val="3090869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61792" y="714273"/>
            <a:ext cx="844821"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507524" y="738987"/>
            <a:ext cx="10254389" cy="707886"/>
          </a:xfrm>
          <a:prstGeom prst="rect">
            <a:avLst/>
          </a:prstGeom>
          <a:noFill/>
        </p:spPr>
        <p:txBody>
          <a:bodyPr wrap="square">
            <a:spAutoFit/>
          </a:bodyPr>
          <a:lstStyle/>
          <a:p>
            <a:pPr lvl="0" algn="just"/>
            <a:r>
              <a:rPr lang="en-US" sz="4000" b="1" dirty="0">
                <a:solidFill>
                  <a:prstClr val="black"/>
                </a:solidFill>
                <a:latin typeface="Cambria" panose="02040503050406030204" pitchFamily="18" charset="0"/>
                <a:ea typeface="Cambria" panose="02040503050406030204" pitchFamily="18" charset="0"/>
              </a:rPr>
              <a:t>1. </a:t>
            </a:r>
            <a:r>
              <a:rPr lang="en-US" sz="4000" b="1" dirty="0" err="1">
                <a:solidFill>
                  <a:prstClr val="black"/>
                </a:solidFill>
                <a:latin typeface="Cambria" panose="02040503050406030204" pitchFamily="18" charset="0"/>
                <a:ea typeface="Cambria" panose="02040503050406030204" pitchFamily="18" charset="0"/>
              </a:rPr>
              <a:t>Tìm</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các</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câu</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ghép</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trong</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đoạn</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văn</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sau</a:t>
            </a:r>
            <a:r>
              <a:rPr lang="en-US" sz="4000" b="1" dirty="0">
                <a:solidFill>
                  <a:prstClr val="black"/>
                </a:solidFill>
                <a:latin typeface="Cambria" panose="02040503050406030204" pitchFamily="18" charset="0"/>
                <a:ea typeface="Cambria" panose="02040503050406030204" pitchFamily="18"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a:extLst>
              <a:ext uri="{FF2B5EF4-FFF2-40B4-BE49-F238E27FC236}">
                <a16:creationId xmlns:a16="http://schemas.microsoft.com/office/drawing/2014/main" xmlns="" id="{3B609DB6-E80F-EEDE-CCD4-F3DCAAA44379}"/>
              </a:ext>
            </a:extLst>
          </p:cNvPr>
          <p:cNvSpPr/>
          <p:nvPr/>
        </p:nvSpPr>
        <p:spPr>
          <a:xfrm>
            <a:off x="951470" y="1729945"/>
            <a:ext cx="10429103" cy="4040659"/>
          </a:xfrm>
          <a:prstGeom prst="roundRect">
            <a:avLst/>
          </a:prstGeom>
          <a:solidFill>
            <a:srgbClr val="ADF7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3600" b="0" i="0" baseline="30000" dirty="0">
                <a:solidFill>
                  <a:srgbClr val="000000"/>
                </a:solidFill>
                <a:effectLst/>
                <a:latin typeface="Cambria" panose="02040503050406030204" pitchFamily="18" charset="0"/>
                <a:ea typeface="Cambria" panose="02040503050406030204" pitchFamily="18" charset="0"/>
              </a:rPr>
              <a:t>(1) </a:t>
            </a:r>
            <a:r>
              <a:rPr lang="vi-VN" sz="3600" b="0" i="0" dirty="0">
                <a:solidFill>
                  <a:srgbClr val="000000"/>
                </a:solidFill>
                <a:effectLst/>
                <a:latin typeface="Cambria" panose="02040503050406030204" pitchFamily="18" charset="0"/>
                <a:ea typeface="Cambria" panose="02040503050406030204" pitchFamily="18" charset="0"/>
              </a:rPr>
              <a:t>Các môn sinh đồng thanh dạ ran. </a:t>
            </a:r>
            <a:r>
              <a:rPr lang="vi-VN" sz="3600" b="0" i="0" baseline="30000" dirty="0">
                <a:solidFill>
                  <a:srgbClr val="000000"/>
                </a:solidFill>
                <a:effectLst/>
                <a:latin typeface="Cambria" panose="02040503050406030204" pitchFamily="18" charset="0"/>
                <a:ea typeface="Cambria" panose="02040503050406030204" pitchFamily="18" charset="0"/>
              </a:rPr>
              <a:t>(2) </a:t>
            </a:r>
            <a:r>
              <a:rPr lang="vi-VN" sz="3600" b="0" i="0" dirty="0">
                <a:solidFill>
                  <a:srgbClr val="000000"/>
                </a:solidFill>
                <a:effectLst/>
                <a:latin typeface="Cambria" panose="02040503050406030204" pitchFamily="18" charset="0"/>
                <a:ea typeface="Cambria" panose="02040503050406030204" pitchFamily="18" charset="0"/>
              </a:rPr>
              <a:t>Thế là thầy đi trước, trò theo sau. </a:t>
            </a:r>
            <a:r>
              <a:rPr lang="vi-VN" sz="3600" b="0" i="0" baseline="30000" dirty="0">
                <a:solidFill>
                  <a:srgbClr val="000000"/>
                </a:solidFill>
                <a:effectLst/>
                <a:latin typeface="Cambria" panose="02040503050406030204" pitchFamily="18" charset="0"/>
                <a:ea typeface="Cambria" panose="02040503050406030204" pitchFamily="18" charset="0"/>
              </a:rPr>
              <a:t>(3) </a:t>
            </a:r>
            <a:r>
              <a:rPr lang="vi-VN" sz="3600" b="0" i="0" dirty="0">
                <a:solidFill>
                  <a:srgbClr val="000000"/>
                </a:solidFill>
                <a:effectLst/>
                <a:latin typeface="Cambria" panose="02040503050406030204" pitchFamily="18" charset="0"/>
                <a:ea typeface="Cambria" panose="02040503050406030204" pitchFamily="18" charset="0"/>
              </a:rPr>
              <a:t>Các anh có tuổi đi ngay sau thầy, người ít tuổi hơn nhường bước, mấy chú tóc để trái đào đi sau cùng. </a:t>
            </a:r>
            <a:r>
              <a:rPr lang="vi-VN" sz="3600" b="0" i="0" baseline="30000" dirty="0">
                <a:solidFill>
                  <a:srgbClr val="000000"/>
                </a:solidFill>
                <a:effectLst/>
                <a:latin typeface="Cambria" panose="02040503050406030204" pitchFamily="18" charset="0"/>
                <a:ea typeface="Cambria" panose="02040503050406030204" pitchFamily="18" charset="0"/>
              </a:rPr>
              <a:t>(4) </a:t>
            </a:r>
            <a:r>
              <a:rPr lang="vi-VN" sz="3600" b="0" i="0" dirty="0">
                <a:solidFill>
                  <a:srgbClr val="000000"/>
                </a:solidFill>
                <a:effectLst/>
                <a:latin typeface="Cambria" panose="02040503050406030204" pitchFamily="18" charset="0"/>
                <a:ea typeface="Cambria" panose="02040503050406030204" pitchFamily="18" charset="0"/>
              </a:rPr>
              <a:t> Cụ dẫn học trò đi về cuối làng, đến một ngôi nhà tranh đơn sơ nhưng sáng sủa, ấm cúng.</a:t>
            </a:r>
            <a:endParaRPr lang="en-US" sz="3600" dirty="0">
              <a:latin typeface="Cambria" panose="02040503050406030204" pitchFamily="18" charset="0"/>
              <a:ea typeface="Cambria" panose="02040503050406030204" pitchFamily="18" charset="0"/>
            </a:endParaRPr>
          </a:p>
        </p:txBody>
      </p:sp>
      <p:cxnSp>
        <p:nvCxnSpPr>
          <p:cNvPr id="10" name="Straight Connector 9">
            <a:extLst>
              <a:ext uri="{FF2B5EF4-FFF2-40B4-BE49-F238E27FC236}">
                <a16:creationId xmlns:a16="http://schemas.microsoft.com/office/drawing/2014/main" xmlns="" id="{576E6D4F-5790-ACFE-B977-E89734F4FE42}"/>
              </a:ext>
            </a:extLst>
          </p:cNvPr>
          <p:cNvCxnSpPr/>
          <p:nvPr/>
        </p:nvCxnSpPr>
        <p:spPr>
          <a:xfrm>
            <a:off x="8513805" y="2619632"/>
            <a:ext cx="253313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45A58229-3F78-3394-F761-BB9D2EEBDFC3}"/>
              </a:ext>
            </a:extLst>
          </p:cNvPr>
          <p:cNvCxnSpPr>
            <a:cxnSpLocks/>
          </p:cNvCxnSpPr>
          <p:nvPr/>
        </p:nvCxnSpPr>
        <p:spPr>
          <a:xfrm>
            <a:off x="1248032" y="3212756"/>
            <a:ext cx="436193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83D8538E-8F62-38F1-7F6E-2872A795DDF7}"/>
              </a:ext>
            </a:extLst>
          </p:cNvPr>
          <p:cNvCxnSpPr>
            <a:cxnSpLocks/>
          </p:cNvCxnSpPr>
          <p:nvPr/>
        </p:nvCxnSpPr>
        <p:spPr>
          <a:xfrm>
            <a:off x="5931243" y="3200399"/>
            <a:ext cx="5041557"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C6F7E04E-C45B-C88C-6882-E6F98635D1BE}"/>
              </a:ext>
            </a:extLst>
          </p:cNvPr>
          <p:cNvCxnSpPr>
            <a:cxnSpLocks/>
          </p:cNvCxnSpPr>
          <p:nvPr/>
        </p:nvCxnSpPr>
        <p:spPr>
          <a:xfrm>
            <a:off x="1198606" y="3719382"/>
            <a:ext cx="9860691"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B15C9C49-F1CE-3746-2218-4C60CF181B8A}"/>
              </a:ext>
            </a:extLst>
          </p:cNvPr>
          <p:cNvCxnSpPr>
            <a:cxnSpLocks/>
          </p:cNvCxnSpPr>
          <p:nvPr/>
        </p:nvCxnSpPr>
        <p:spPr>
          <a:xfrm>
            <a:off x="1248033" y="4263079"/>
            <a:ext cx="5214551"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138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par>
                                <p:cTn id="19" presetID="2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61792" y="714273"/>
            <a:ext cx="844821"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507524" y="738987"/>
            <a:ext cx="10254389" cy="1754326"/>
          </a:xfrm>
          <a:prstGeom prst="rect">
            <a:avLst/>
          </a:prstGeom>
          <a:noFill/>
        </p:spPr>
        <p:txBody>
          <a:bodyPr wrap="square">
            <a:spAutoFit/>
          </a:bodyPr>
          <a:lstStyle/>
          <a:p>
            <a:pPr lvl="0" algn="just"/>
            <a:r>
              <a:rPr lang="en-US" sz="3600" b="1" dirty="0">
                <a:solidFill>
                  <a:prstClr val="black"/>
                </a:solidFill>
                <a:latin typeface="Cambria" panose="02040503050406030204" pitchFamily="18" charset="0"/>
                <a:ea typeface="Cambria" panose="02040503050406030204" pitchFamily="18" charset="0"/>
              </a:rPr>
              <a:t>2. </a:t>
            </a:r>
            <a:r>
              <a:rPr lang="vi-VN" sz="3600" b="1" dirty="0">
                <a:solidFill>
                  <a:prstClr val="black"/>
                </a:solidFill>
                <a:latin typeface="Cambria" panose="02040503050406030204" pitchFamily="18" charset="0"/>
                <a:ea typeface="Cambria" panose="02040503050406030204" pitchFamily="18" charset="0"/>
              </a:rPr>
              <a:t>Xác định các vế câu trong những câu ghép tìm được ở bài tập 1 và cho biết chúng được nối với nhau bằng cách nào.</a:t>
            </a:r>
            <a:endPar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xmlns="" id="{3B609DB6-E80F-EEDE-CCD4-F3DCAAA44379}"/>
              </a:ext>
            </a:extLst>
          </p:cNvPr>
          <p:cNvSpPr/>
          <p:nvPr/>
        </p:nvSpPr>
        <p:spPr>
          <a:xfrm>
            <a:off x="951470" y="2693774"/>
            <a:ext cx="10429103" cy="3311610"/>
          </a:xfrm>
          <a:prstGeom prst="roundRect">
            <a:avLst/>
          </a:prstGeom>
          <a:solidFill>
            <a:srgbClr val="ADF7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30000" noProof="0" dirty="0">
                <a:ln>
                  <a:noFill/>
                </a:ln>
                <a:solidFill>
                  <a:srgbClr val="000000"/>
                </a:solidFill>
                <a:effectLst/>
                <a:uLnTx/>
                <a:uFillTx/>
                <a:latin typeface="Cambria" panose="02040503050406030204" pitchFamily="18" charset="0"/>
                <a:ea typeface="Cambria" panose="02040503050406030204" pitchFamily="18" charset="0"/>
                <a:cs typeface="+mn-cs"/>
              </a:rPr>
              <a:t>(2) </a:t>
            </a:r>
            <a:r>
              <a:rPr kumimoji="0" lang="vi-VN"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Thế là thầy đi trước, trò theo sau. </a:t>
            </a:r>
            <a:r>
              <a:rPr kumimoji="0" lang="vi-VN" sz="3600" b="0" i="0" u="none" strike="noStrike" kern="1200" cap="none" spc="0" normalizeH="0" baseline="30000" noProof="0" dirty="0">
                <a:ln>
                  <a:noFill/>
                </a:ln>
                <a:solidFill>
                  <a:srgbClr val="000000"/>
                </a:solidFill>
                <a:effectLst/>
                <a:uLnTx/>
                <a:uFillTx/>
                <a:latin typeface="Cambria" panose="02040503050406030204" pitchFamily="18" charset="0"/>
                <a:ea typeface="Cambria" panose="02040503050406030204" pitchFamily="18" charset="0"/>
                <a:cs typeface="+mn-cs"/>
              </a:rPr>
              <a:t>(3) </a:t>
            </a:r>
            <a:r>
              <a:rPr kumimoji="0" lang="vi-VN"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Các anh có tuổi đi ngay sau thầy, người ít tuổi hơn nhường bước, mấy chú tóc để trái đào đi sau cùng. </a:t>
            </a:r>
            <a:r>
              <a:rPr kumimoji="0" lang="vi-VN" sz="3600" b="0" i="0" u="none" strike="noStrike" kern="1200" cap="none" spc="0" normalizeH="0" baseline="30000" noProof="0" dirty="0">
                <a:ln>
                  <a:noFill/>
                </a:ln>
                <a:solidFill>
                  <a:srgbClr val="000000"/>
                </a:solidFill>
                <a:effectLst/>
                <a:uLnTx/>
                <a:uFillTx/>
                <a:latin typeface="Cambria" panose="02040503050406030204" pitchFamily="18" charset="0"/>
                <a:ea typeface="Cambria" panose="02040503050406030204" pitchFamily="18" charset="0"/>
                <a:cs typeface="+mn-cs"/>
              </a:rPr>
              <a:t>(4) </a:t>
            </a:r>
            <a:r>
              <a:rPr kumimoji="0" lang="vi-VN"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Cụ dẫn học trò đi về cuối làng, đến một ngôi nhà tranh đơn sơ nhưng sáng sủa, ấm cúng.</a:t>
            </a:r>
            <a:endParaRPr kumimoji="0" lang="en-US"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2663989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xmlns="" id="{426BC45F-E0FC-B732-A44C-481090B76F21}"/>
              </a:ext>
            </a:extLst>
          </p:cNvPr>
          <p:cNvSpPr txBox="1"/>
          <p:nvPr/>
        </p:nvSpPr>
        <p:spPr>
          <a:xfrm>
            <a:off x="630195" y="896550"/>
            <a:ext cx="10713308" cy="707886"/>
          </a:xfrm>
          <a:prstGeom prst="rect">
            <a:avLst/>
          </a:prstGeom>
          <a:noFill/>
        </p:spPr>
        <p:txBody>
          <a:bodyPr wrap="square">
            <a:spAutoFit/>
          </a:bodyPr>
          <a:lstStyle/>
          <a:p>
            <a:r>
              <a:rPr kumimoji="0" lang="vi-VN" sz="4000" b="0" i="0" u="none" strike="noStrike" kern="1200" cap="none" spc="0" normalizeH="0" baseline="30000" noProof="0" dirty="0">
                <a:ln>
                  <a:noFill/>
                </a:ln>
                <a:solidFill>
                  <a:srgbClr val="000000"/>
                </a:solidFill>
                <a:effectLst/>
                <a:uLnTx/>
                <a:uFillTx/>
                <a:latin typeface="Cambria" panose="02040503050406030204" pitchFamily="18" charset="0"/>
                <a:ea typeface="Cambria" panose="02040503050406030204" pitchFamily="18" charset="0"/>
                <a:cs typeface="+mn-cs"/>
              </a:rPr>
              <a:t>(2) </a:t>
            </a: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Thế là thầy đi trước, trò theo sau. </a:t>
            </a:r>
            <a:endParaRPr lang="en-US" sz="4000" dirty="0"/>
          </a:p>
        </p:txBody>
      </p:sp>
      <p:sp>
        <p:nvSpPr>
          <p:cNvPr id="7" name="TextBox 6">
            <a:extLst>
              <a:ext uri="{FF2B5EF4-FFF2-40B4-BE49-F238E27FC236}">
                <a16:creationId xmlns:a16="http://schemas.microsoft.com/office/drawing/2014/main" xmlns="" id="{A6116E5F-A05A-05B0-F11B-C328D52D2181}"/>
              </a:ext>
            </a:extLst>
          </p:cNvPr>
          <p:cNvSpPr txBox="1"/>
          <p:nvPr/>
        </p:nvSpPr>
        <p:spPr>
          <a:xfrm>
            <a:off x="568410" y="2058085"/>
            <a:ext cx="11158151" cy="1938992"/>
          </a:xfrm>
          <a:prstGeom prst="rect">
            <a:avLst/>
          </a:prstGeom>
          <a:noFill/>
        </p:spPr>
        <p:txBody>
          <a:bodyPr wrap="square">
            <a:spAutoFit/>
          </a:bodyPr>
          <a:lstStyle/>
          <a:p>
            <a:pPr algn="just"/>
            <a:r>
              <a:rPr kumimoji="0" lang="vi-VN" sz="4000" b="0" i="0" u="none" strike="noStrike" kern="1200" cap="none" spc="0" normalizeH="0" baseline="30000" noProof="0" dirty="0">
                <a:ln>
                  <a:noFill/>
                </a:ln>
                <a:solidFill>
                  <a:srgbClr val="000000"/>
                </a:solidFill>
                <a:effectLst/>
                <a:uLnTx/>
                <a:uFillTx/>
                <a:latin typeface="Cambria" panose="02040503050406030204" pitchFamily="18" charset="0"/>
                <a:ea typeface="Cambria" panose="02040503050406030204" pitchFamily="18" charset="0"/>
                <a:cs typeface="+mn-cs"/>
              </a:rPr>
              <a:t>(3) </a:t>
            </a: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Các anh có tuổi đi ngay sau thầy, người ít tuổi hơn nhường bước, mấy chú tóc để trái đào đi sau cùng. </a:t>
            </a:r>
            <a:endParaRPr lang="en-US" sz="4000" dirty="0"/>
          </a:p>
        </p:txBody>
      </p:sp>
      <p:cxnSp>
        <p:nvCxnSpPr>
          <p:cNvPr id="11" name="Straight Connector 10">
            <a:extLst>
              <a:ext uri="{FF2B5EF4-FFF2-40B4-BE49-F238E27FC236}">
                <a16:creationId xmlns:a16="http://schemas.microsoft.com/office/drawing/2014/main" xmlns="" id="{DB70096C-057E-914E-7187-C4637FAF63CE}"/>
              </a:ext>
            </a:extLst>
          </p:cNvPr>
          <p:cNvCxnSpPr/>
          <p:nvPr/>
        </p:nvCxnSpPr>
        <p:spPr>
          <a:xfrm flipH="1">
            <a:off x="5548184" y="963827"/>
            <a:ext cx="123567" cy="58076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20F19126-0DCD-4268-52BC-3760A842D065}"/>
              </a:ext>
            </a:extLst>
          </p:cNvPr>
          <p:cNvCxnSpPr/>
          <p:nvPr/>
        </p:nvCxnSpPr>
        <p:spPr>
          <a:xfrm flipH="1">
            <a:off x="8662087" y="2199503"/>
            <a:ext cx="123567" cy="58076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05A5BD85-2D65-9C4B-AA34-AF8E1FF7CC0F}"/>
              </a:ext>
            </a:extLst>
          </p:cNvPr>
          <p:cNvCxnSpPr/>
          <p:nvPr/>
        </p:nvCxnSpPr>
        <p:spPr>
          <a:xfrm flipH="1">
            <a:off x="4806778" y="2743201"/>
            <a:ext cx="123567" cy="58076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E0091862-FEF1-A453-E7FA-8D1E4BCD7B54}"/>
              </a:ext>
            </a:extLst>
          </p:cNvPr>
          <p:cNvSpPr txBox="1"/>
          <p:nvPr/>
        </p:nvSpPr>
        <p:spPr>
          <a:xfrm>
            <a:off x="1173892" y="4361935"/>
            <a:ext cx="10354962" cy="707886"/>
          </a:xfrm>
          <a:prstGeom prst="rect">
            <a:avLst/>
          </a:prstGeom>
          <a:noFill/>
        </p:spPr>
        <p:txBody>
          <a:bodyPr wrap="square" rtlCol="0">
            <a:spAutoFit/>
          </a:bodyPr>
          <a:lstStyle/>
          <a:p>
            <a:r>
              <a:rPr lang="vi-VN" sz="4000" dirty="0">
                <a:solidFill>
                  <a:srgbClr val="FF0000"/>
                </a:solidFill>
              </a:rPr>
              <a:t>Các vế được nối với nhau bằng dấu phẩy.</a:t>
            </a:r>
            <a:endParaRPr lang="en-US" sz="4000" dirty="0">
              <a:solidFill>
                <a:srgbClr val="FF0000"/>
              </a:solidFill>
            </a:endParaRPr>
          </a:p>
        </p:txBody>
      </p:sp>
    </p:spTree>
    <p:extLst>
      <p:ext uri="{BB962C8B-B14F-4D97-AF65-F5344CB8AC3E}">
        <p14:creationId xmlns:p14="http://schemas.microsoft.com/office/powerpoint/2010/main" val="2650432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21">
            <a:extLst>
              <a:ext uri="{FF2B5EF4-FFF2-40B4-BE49-F238E27FC236}">
                <a16:creationId xmlns:a16="http://schemas.microsoft.com/office/drawing/2014/main" xmlns="" id="{9CD73002-EAA7-00C2-A044-FD715BAC954E}"/>
              </a:ext>
            </a:extLst>
          </p:cNvPr>
          <p:cNvSpPr/>
          <p:nvPr/>
        </p:nvSpPr>
        <p:spPr>
          <a:xfrm>
            <a:off x="300111" y="518615"/>
            <a:ext cx="11591778" cy="5635050"/>
          </a:xfrm>
          <a:prstGeom prst="roundRect">
            <a:avLst>
              <a:gd name="adj" fmla="val 11589"/>
            </a:avLst>
          </a:prstGeom>
          <a:solidFill>
            <a:schemeClr val="bg1"/>
          </a:solidFill>
          <a:ln w="762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5" name="Picture 9">
            <a:extLst>
              <a:ext uri="{FF2B5EF4-FFF2-40B4-BE49-F238E27FC236}">
                <a16:creationId xmlns:a16="http://schemas.microsoft.com/office/drawing/2014/main" xmlns="" id="{AC15EFC4-C963-4758-7D51-0E3416B951FA}"/>
              </a:ext>
            </a:extLst>
          </p:cNvPr>
          <p:cNvPicPr>
            <a:picLocks noChangeAspect="1"/>
          </p:cNvPicPr>
          <p:nvPr/>
        </p:nvPicPr>
        <p:blipFill>
          <a:blip r:embed="rId2"/>
          <a:stretch>
            <a:fillRect/>
          </a:stretch>
        </p:blipFill>
        <p:spPr>
          <a:xfrm>
            <a:off x="761792" y="714273"/>
            <a:ext cx="844821" cy="802640"/>
          </a:xfrm>
          <a:prstGeom prst="rect">
            <a:avLst/>
          </a:prstGeom>
        </p:spPr>
      </p:pic>
      <p:sp>
        <p:nvSpPr>
          <p:cNvPr id="19" name="Hộp Văn bản 18">
            <a:extLst>
              <a:ext uri="{FF2B5EF4-FFF2-40B4-BE49-F238E27FC236}">
                <a16:creationId xmlns:a16="http://schemas.microsoft.com/office/drawing/2014/main" xmlns="" id="{2386E4AC-6E1C-EA87-533C-A90065B64881}"/>
              </a:ext>
            </a:extLst>
          </p:cNvPr>
          <p:cNvSpPr txBox="1"/>
          <p:nvPr/>
        </p:nvSpPr>
        <p:spPr>
          <a:xfrm>
            <a:off x="1507524" y="738987"/>
            <a:ext cx="10254389" cy="1323439"/>
          </a:xfrm>
          <a:prstGeom prst="rect">
            <a:avLst/>
          </a:prstGeom>
          <a:noFill/>
        </p:spPr>
        <p:txBody>
          <a:bodyPr wrap="square">
            <a:spAutoFit/>
          </a:bodyPr>
          <a:lstStyle/>
          <a:p>
            <a:pPr lvl="0" algn="just"/>
            <a:r>
              <a:rPr lang="en-US" sz="4000" b="1" dirty="0">
                <a:solidFill>
                  <a:prstClr val="black"/>
                </a:solidFill>
                <a:latin typeface="Cambria" panose="02040503050406030204" pitchFamily="18" charset="0"/>
                <a:ea typeface="Cambria" panose="02040503050406030204" pitchFamily="18" charset="0"/>
              </a:rPr>
              <a:t>3. </a:t>
            </a:r>
            <a:r>
              <a:rPr lang="en-US" sz="4000" b="1" dirty="0" err="1">
                <a:solidFill>
                  <a:prstClr val="black"/>
                </a:solidFill>
                <a:latin typeface="Cambria" panose="02040503050406030204" pitchFamily="18" charset="0"/>
                <a:ea typeface="Cambria" panose="02040503050406030204" pitchFamily="18" charset="0"/>
              </a:rPr>
              <a:t>Đặt</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một</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câu</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ghép</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nói</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về</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tình</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cảm</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của</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em</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đối</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với</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thầy</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cô</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giáo</a:t>
            </a:r>
            <a:r>
              <a:rPr lang="en-US" sz="4000" b="1" dirty="0">
                <a:solidFill>
                  <a:prstClr val="black"/>
                </a:solidFill>
                <a:latin typeface="Cambria" panose="02040503050406030204" pitchFamily="18" charset="0"/>
                <a:ea typeface="Cambria" panose="02040503050406030204" pitchFamily="18"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xmlns="" id="{3B609DB6-E80F-EEDE-CCD4-F3DCAAA44379}"/>
              </a:ext>
            </a:extLst>
          </p:cNvPr>
          <p:cNvSpPr/>
          <p:nvPr/>
        </p:nvSpPr>
        <p:spPr>
          <a:xfrm>
            <a:off x="951470" y="2693774"/>
            <a:ext cx="10429103" cy="2236572"/>
          </a:xfrm>
          <a:prstGeom prst="roundRect">
            <a:avLst/>
          </a:prstGeom>
          <a:solidFill>
            <a:srgbClr val="ADF7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en-US" sz="4400" b="1" dirty="0" err="1">
                <a:solidFill>
                  <a:srgbClr val="FF0000"/>
                </a:solidFill>
                <a:latin typeface="Cambria" panose="02040503050406030204" pitchFamily="18" charset="0"/>
                <a:ea typeface="Cambria" panose="02040503050406030204" pitchFamily="18" charset="0"/>
              </a:rPr>
              <a:t>Ví</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dụ</a:t>
            </a:r>
            <a:r>
              <a:rPr lang="en-US" sz="4400" b="1" dirty="0">
                <a:solidFill>
                  <a:srgbClr val="FF0000"/>
                </a:solidFill>
                <a:latin typeface="Cambria" panose="02040503050406030204" pitchFamily="18" charset="0"/>
                <a:ea typeface="Cambria" panose="02040503050406030204" pitchFamily="18" charset="0"/>
              </a:rPr>
              <a:t>: </a:t>
            </a:r>
            <a:r>
              <a:rPr lang="vi-VN" sz="4400" dirty="0">
                <a:solidFill>
                  <a:srgbClr val="FF0000"/>
                </a:solidFill>
                <a:latin typeface="Cambria" panose="02040503050406030204" pitchFamily="18" charset="0"/>
                <a:ea typeface="Cambria" panose="02040503050406030204" pitchFamily="18" charset="0"/>
              </a:rPr>
              <a:t>Vì thầy cô giáo dạy học vất vả nên em rất yêu thương thầy cô giáo của mình.</a:t>
            </a:r>
            <a:endPar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23221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CAD14F20-1CB2-F21C-BCCF-8AA0A41B96E0}"/>
              </a:ext>
            </a:extLst>
          </p:cNvPr>
          <p:cNvPicPr>
            <a:picLocks noChangeAspect="1"/>
          </p:cNvPicPr>
          <p:nvPr/>
        </p:nvPicPr>
        <p:blipFill>
          <a:blip r:embed="rId2"/>
          <a:stretch>
            <a:fillRect/>
          </a:stretch>
        </p:blipFill>
        <p:spPr>
          <a:xfrm>
            <a:off x="-193988" y="1320800"/>
            <a:ext cx="12571878" cy="3713017"/>
          </a:xfrm>
          <a:prstGeom prst="rect">
            <a:avLst/>
          </a:prstGeom>
        </p:spPr>
      </p:pic>
    </p:spTree>
    <p:extLst>
      <p:ext uri="{BB962C8B-B14F-4D97-AF65-F5344CB8AC3E}">
        <p14:creationId xmlns:p14="http://schemas.microsoft.com/office/powerpoint/2010/main" val="1800332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A2C3745E-CC62-B42E-A69C-966F224B95E4}"/>
              </a:ext>
            </a:extLst>
          </p:cNvPr>
          <p:cNvPicPr>
            <a:picLocks noChangeAspect="1"/>
          </p:cNvPicPr>
          <p:nvPr/>
        </p:nvPicPr>
        <p:blipFill>
          <a:blip r:embed="rId2"/>
          <a:stretch>
            <a:fillRect/>
          </a:stretch>
        </p:blipFill>
        <p:spPr>
          <a:xfrm>
            <a:off x="2277194" y="1253206"/>
            <a:ext cx="7657240" cy="3871296"/>
          </a:xfrm>
          <a:prstGeom prst="rect">
            <a:avLst/>
          </a:prstGeom>
        </p:spPr>
      </p:pic>
    </p:spTree>
    <p:extLst>
      <p:ext uri="{BB962C8B-B14F-4D97-AF65-F5344CB8AC3E}">
        <p14:creationId xmlns:p14="http://schemas.microsoft.com/office/powerpoint/2010/main" val="1679193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5|3.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1775</Words>
  <Application>Microsoft Office PowerPoint</Application>
  <PresentationFormat>Widescreen</PresentationFormat>
  <Paragraphs>83</Paragraphs>
  <Slides>33</Slides>
  <Notes>5</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33</vt:i4>
      </vt:variant>
    </vt:vector>
  </HeadingPairs>
  <TitlesOfParts>
    <vt:vector size="52" baseType="lpstr">
      <vt:lpstr>宋体</vt:lpstr>
      <vt:lpstr>宋体</vt:lpstr>
      <vt:lpstr>.VnAvant</vt:lpstr>
      <vt:lpstr>Aptos</vt:lpstr>
      <vt:lpstr>Arial</vt:lpstr>
      <vt:lpstr>Calibri</vt:lpstr>
      <vt:lpstr>Calibri Light</vt:lpstr>
      <vt:lpstr>Cambria</vt:lpstr>
      <vt:lpstr>Century Gothic</vt:lpstr>
      <vt:lpstr>HP001 Kieu 5H</vt:lpstr>
      <vt:lpstr>iCiel Pony</vt:lpstr>
      <vt:lpstr>LNTH-LuoLuoNotangYuanTi 1</vt:lpstr>
      <vt:lpstr>Pattaya</vt:lpstr>
      <vt:lpstr>Roboto</vt:lpstr>
      <vt:lpstr>Times New Roman</vt:lpstr>
      <vt:lpstr>UVN Banh Mi</vt:lpstr>
      <vt:lpstr>Wingdings 3</vt:lpstr>
      <vt:lpstr>Office Theme</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AnhThu</dc:creator>
  <cp:lastModifiedBy>AnhThu</cp:lastModifiedBy>
  <cp:revision>6</cp:revision>
  <dcterms:created xsi:type="dcterms:W3CDTF">2025-05-18T06:27:27Z</dcterms:created>
  <dcterms:modified xsi:type="dcterms:W3CDTF">2025-05-18T06:41:07Z</dcterms:modified>
</cp:coreProperties>
</file>