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81" r:id="rId2"/>
    <p:sldId id="399" r:id="rId3"/>
    <p:sldId id="437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08" r:id="rId22"/>
    <p:sldId id="409" r:id="rId23"/>
    <p:sldId id="410" r:id="rId24"/>
    <p:sldId id="413" r:id="rId25"/>
    <p:sldId id="290" r:id="rId26"/>
    <p:sldId id="291" r:id="rId27"/>
  </p:sldIdLst>
  <p:sldSz cx="12192000" cy="6858000"/>
  <p:notesSz cx="6858000" cy="9144000"/>
  <p:embeddedFontLs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Calibri Light" pitchFamily="34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0066"/>
    <a:srgbClr val="660033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068" autoAdjust="0"/>
  </p:normalViewPr>
  <p:slideViewPr>
    <p:cSldViewPr snapToGrid="0">
      <p:cViewPr varScale="1">
        <p:scale>
          <a:sx n="68" d="100"/>
          <a:sy n="68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D5BE0-0F78-4251-8B26-C3637952B1C3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775DA-6A11-4CB7-97CA-4B1C87D9F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18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775DA-6A11-4CB7-97CA-4B1C87D9F6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69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92C4AC-25A9-491E-BBD3-D3D152D58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E8B84F6-1954-40C3-A7AF-7E2294BBB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1CB4F6B-F893-4B93-AAD3-4FCFAFE11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44055D8-30CC-4187-86DA-DCE85B6F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5BC04DA-24C5-49D8-A115-4F404AFE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2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4F3A36-3F20-45B0-8F59-0A175A7D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6BEDCE2-0D27-4CC2-9C58-321096BD3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85E8FF-543E-4D24-A361-F07C9981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6C68C3-2E4E-4FDC-8456-5122FC11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0F0203-5DB1-4E1C-9543-BE2612B8D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8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1DD8FD-4D9E-40A4-9CFB-A7787B95C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E88001-C3EF-4B05-99E1-A25298FD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34B3D1-5A64-46DB-8327-D6ECF83BD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AAFD04-EE1E-4EEC-828A-472CC502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74EB26-D95E-4BD0-B938-71E7A360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D67B6B-8372-407F-B987-F6C1D2DC6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24B212-ED9E-4EB4-973D-D4AD68060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DEF93D0-B8D3-4E25-8FA4-852D6D114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F41E08E-E320-4178-9EE0-FD42FE9E9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EBF787D-9CF5-4F7F-8A6B-06B6F20D9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B87AB96-08D3-4021-A2C1-136E10A8B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00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9C57D9-0A70-4ECC-9E6C-BB0E4511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21BB4E1-F3E9-497F-B4ED-147984214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B6B213-7731-4FDC-BA32-A68DF9A08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D786657-9EB5-4ED4-8EEE-83A310775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74A6765-5EB5-4FDE-91D1-632B93FB8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570E046-BD4B-46E7-A774-D802E8E5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B03A516-7FC3-4881-841E-BBE9472A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F54FED7-81AD-428E-8F0E-FCF8BA4C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02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BF0E8B-4FD3-4FA0-A519-2EE129645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7901383-2F5E-4791-A20E-63D368F3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2CBD843-9E63-4E24-89C2-5BC785E6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CDE01F9-170C-4F29-A923-384B409B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2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DBB03A2-7346-4A43-8AA7-771C023F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4B70C1-6F7F-493F-AB8F-5C405D6BA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F617DE1-0DE6-4335-AEE4-263F436B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21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C196CF-F646-4939-A585-83B97885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C23DA7-C34D-4EBF-9E9B-F847FA0EB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E6C1FAF-EE86-4CF5-8793-E4516249E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0338509-4BF3-449D-9325-329EDD1E1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F8B8F9-7254-4B1A-8F02-9695B0592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31797EF-37F6-4296-BFC8-B782CA42E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5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8748F1-15E0-4B6E-9F9F-2088CAD5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88DF8ED-0EC1-4DA7-BC94-CDE7FBD3CC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C5A1D4F-F643-45E7-8865-4B5EBAD2E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29EB9C-B33D-49BC-9AFA-03722285D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8FB90EA-375A-4025-9DA1-C750A8D91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5F5239-D086-44A7-81FD-23EE505B2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9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17BB7D-3453-4BF7-9C3A-F6CAEDE7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593EAF4-F55E-4E30-BD63-71328DD2E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EC259D-81BF-48A8-9910-0E76F953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DBD62E6-66D2-49E7-884A-825B61AC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344F3F-1C8D-40AE-90C9-A6A22FEC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48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60A3EEE-4F00-4A37-AE0B-526234C6C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00A4511-05C3-4BF9-8EEE-7ECF6706E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809F5CA-AF6A-4E51-91EB-8FD4534A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7893D3-B08B-40BB-9FCD-F0BCEA04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67CF8C-074A-4D39-B1BD-41EB65F1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1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2F7718C-FB26-482D-9722-35308CE1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0F083D-058D-40FC-99F8-67C635DEA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E367060-E362-494B-AF2A-CFD15370A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E8769ED-8439-4760-B04A-FA28692B4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95B1515-6AB0-4E4D-9D99-0B7384AFB4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3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.mp3"/><Relationship Id="rId7" Type="http://schemas.openxmlformats.org/officeDocument/2006/relationships/image" Target="../media/image10.png"/><Relationship Id="rId2" Type="http://schemas.microsoft.com/office/2007/relationships/media" Target="../media/media3.mp3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1.jp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.mp3"/><Relationship Id="rId7" Type="http://schemas.openxmlformats.org/officeDocument/2006/relationships/image" Target="../media/image10.png"/><Relationship Id="rId2" Type="http://schemas.microsoft.com/office/2007/relationships/media" Target="../media/media3.mp3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jp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jpe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mp3"/><Relationship Id="rId7" Type="http://schemas.openxmlformats.org/officeDocument/2006/relationships/image" Target="../media/image16.png"/><Relationship Id="rId2" Type="http://schemas.microsoft.com/office/2007/relationships/media" Target="../media/media9.mp3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11.mp4"/><Relationship Id="rId7" Type="http://schemas.openxmlformats.org/officeDocument/2006/relationships/image" Target="../media/image1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7.jp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1.mp4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0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microsoft.com/office/2007/relationships/media" Target="../media/media13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5" Type="http://schemas.microsoft.com/office/2007/relationships/media" Target="../media/media14.mp3"/><Relationship Id="rId10" Type="http://schemas.openxmlformats.org/officeDocument/2006/relationships/image" Target="../media/image23.png"/><Relationship Id="rId4" Type="http://schemas.openxmlformats.org/officeDocument/2006/relationships/audio" Target="../media/media13.mp3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.png"/><Relationship Id="rId3" Type="http://schemas.microsoft.com/office/2007/relationships/media" Target="../media/media12.mp3"/><Relationship Id="rId7" Type="http://schemas.openxmlformats.org/officeDocument/2006/relationships/slideLayout" Target="../slideLayouts/slideLayout2.xml"/><Relationship Id="rId12" Type="http://schemas.openxmlformats.org/officeDocument/2006/relationships/slide" Target="slide23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4.mp3"/><Relationship Id="rId11" Type="http://schemas.openxmlformats.org/officeDocument/2006/relationships/slide" Target="slide24.xml"/><Relationship Id="rId5" Type="http://schemas.microsoft.com/office/2007/relationships/media" Target="../media/media14.mp3"/><Relationship Id="rId10" Type="http://schemas.openxmlformats.org/officeDocument/2006/relationships/image" Target="../media/image25.png"/><Relationship Id="rId4" Type="http://schemas.openxmlformats.org/officeDocument/2006/relationships/audio" Target="../media/media12.mp3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7.jpg"/><Relationship Id="rId5" Type="http://schemas.openxmlformats.org/officeDocument/2006/relationships/slide" Target="slide21.xml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7.jpg"/><Relationship Id="rId5" Type="http://schemas.openxmlformats.org/officeDocument/2006/relationships/slide" Target="slide21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8.jpg"/><Relationship Id="rId5" Type="http://schemas.openxmlformats.org/officeDocument/2006/relationships/slide" Target="slide25.xml"/><Relationship Id="rId4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hac tap chung xuat s - P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7264" y="4987953"/>
            <a:ext cx="609600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" y="-154751"/>
            <a:ext cx="5781823" cy="998804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2800" b="1" i="1" smtClean="0">
                <a:solidFill>
                  <a:srgbClr val="C00000"/>
                </a:solidFill>
              </a:rPr>
              <a:t>Chào mừng quý thầy cô và các bạn học sinh về dự tiết âm nhạc</a:t>
            </a:r>
            <a:endParaRPr lang="en-US" sz="2800" b="1" i="1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104" y="5292752"/>
            <a:ext cx="838540" cy="1061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7403" y="1280160"/>
            <a:ext cx="3098556" cy="1645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523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88195">
            <a:off x="9898743" y="43543"/>
            <a:ext cx="2322286" cy="10014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206173" y="67231"/>
            <a:ext cx="7068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smtClean="0">
                <a:solidFill>
                  <a:srgbClr val="6600FF"/>
                </a:solidFill>
              </a:rPr>
              <a:t>Hát lại bài Thật Đáng kết hợp vận động và Yêu để kiểm tra bài cũ và khởi dộng tiết học</a:t>
            </a:r>
            <a:endParaRPr lang="en-US" sz="2800" i="1">
              <a:solidFill>
                <a:srgbClr val="6600FF"/>
              </a:solidFill>
            </a:endParaRPr>
          </a:p>
        </p:txBody>
      </p:sp>
      <p:pic>
        <p:nvPicPr>
          <p:cNvPr id="6" name="THAT DAG Y BEAT BG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9485" y="44885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6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0150"/>
            <a:ext cx="12192000" cy="56578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59775" y="-121569"/>
            <a:ext cx="4853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0" indent="286385" algn="just">
              <a:lnSpc>
                <a:spcPct val="150000"/>
              </a:lnSpc>
              <a:spcAft>
                <a:spcPts val="0"/>
              </a:spcAft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TIẾT 25        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02341" y="605198"/>
            <a:ext cx="5163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Học Hát Bài: Đội </a:t>
            </a:r>
            <a:r>
              <a:rPr lang="en-US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kèn tí hon 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8230" y="1032591"/>
            <a:ext cx="2168222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00" lvl="0" indent="286385" algn="just">
              <a:lnSpc>
                <a:spcPct val="150000"/>
              </a:lnSpc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nhạc</a:t>
            </a:r>
            <a:endParaRPr lang="en-US" sz="32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25255" y="1750148"/>
            <a:ext cx="87677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indent="286385">
              <a:lnSpc>
                <a:spcPct val="150000"/>
              </a:lnSpc>
            </a:pPr>
            <a:r>
              <a:rPr lang="en-US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Trải nghiệm và khám </a:t>
            </a:r>
            <a:r>
              <a:rPr lang="en-US" sz="2800" b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phá: Vận </a:t>
            </a:r>
            <a:r>
              <a:rPr lang="en-US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 theo tiếng trống </a:t>
            </a:r>
            <a:endParaRPr lang="en-US" sz="2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4853354" cy="1418856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ÂM NHẠC 1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977" y="175691"/>
            <a:ext cx="676642" cy="8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1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ết quả hình ảnh cho ảnh nhạc sĩ phan huỳnh điể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0059">
            <a:off x="7203437" y="1156527"/>
            <a:ext cx="3391496" cy="40519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2234" y="2366097"/>
            <a:ext cx="5653940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indent="286385" algn="just">
              <a:lnSpc>
                <a:spcPct val="150000"/>
              </a:lnSpc>
              <a:spcAft>
                <a:spcPts val="0"/>
              </a:spcAft>
            </a:pP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Bài 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hát </a:t>
            </a:r>
            <a:r>
              <a:rPr lang="en-US" sz="2400" i="1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Đội kèn tí hon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với giai điệu vui tươi nói về các bạn nhỏ yêu đời, yêu ca </a:t>
            </a:r>
            <a:r>
              <a:rPr lang="en-US" sz="240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hát</a:t>
            </a:r>
            <a:endParaRPr lang="en-US" sz="2400">
              <a:solidFill>
                <a:srgbClr val="66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2234" y="3454330"/>
            <a:ext cx="56539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indent="286385" algn="just">
              <a:lnSpc>
                <a:spcPct val="150000"/>
              </a:lnSpc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Phan 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Huỳnh Điểu (1924- 2015</a:t>
            </a:r>
            <a:r>
              <a:rPr lang="en-US" sz="240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en-US" sz="2400" smtClean="0">
                <a:solidFill>
                  <a:srgbClr val="66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 tác phẩm dành cho thiếu nhi, tiêu biểu là: </a:t>
            </a:r>
            <a:r>
              <a:rPr lang="en-US" sz="2400" i="1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Đội kèn tí hon, Nhớ ơn Bác</a:t>
            </a:r>
            <a:r>
              <a:rPr lang="en-US" sz="240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en-US" sz="2400">
              <a:solidFill>
                <a:srgbClr val="66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38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022734"/>
              </p:ext>
            </p:extLst>
          </p:nvPr>
        </p:nvGraphicFramePr>
        <p:xfrm>
          <a:off x="2472190" y="1712686"/>
          <a:ext cx="7629751" cy="4441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Bitmap Image" r:id="rId6" imgW="5582429" imgH="2534004" progId="Paint.Picture">
                  <p:embed/>
                </p:oleObj>
              </mc:Choice>
              <mc:Fallback>
                <p:oleObj name="Bitmap Image" r:id="rId6" imgW="5582429" imgH="253400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2190" y="1712686"/>
                        <a:ext cx="7629751" cy="44413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139407" y="109249"/>
            <a:ext cx="6237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HĐ Học Hát  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Đội kèn tí hon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9809015">
            <a:off x="147441" y="1676918"/>
            <a:ext cx="2301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smtClean="0">
                <a:solidFill>
                  <a:srgbClr val="6600FF"/>
                </a:solidFill>
              </a:rPr>
              <a:t>Hát Mẫu </a:t>
            </a:r>
            <a:endParaRPr lang="en-US" sz="4000" b="1" u="sng">
              <a:solidFill>
                <a:srgbClr val="6600FF"/>
              </a:solidFill>
            </a:endParaRPr>
          </a:p>
        </p:txBody>
      </p:sp>
      <p:pic>
        <p:nvPicPr>
          <p:cNvPr id="8" name="DOI KEN TI HON BEA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8286" y="55444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0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8378" y="181821"/>
            <a:ext cx="5453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HD đọc lời ca theo tiết tấu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6573" y="828152"/>
            <a:ext cx="96810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LỜI 1</a:t>
            </a:r>
          </a:p>
          <a:p>
            <a:pPr>
              <a:lnSpc>
                <a:spcPct val="150000"/>
              </a:lnSpc>
            </a:pPr>
            <a:r>
              <a:rPr lang="en-US" sz="2400" i="1" smtClean="0">
                <a:solidFill>
                  <a:srgbClr val="6600FF"/>
                </a:solidFill>
              </a:rPr>
              <a:t>CÂU 1: </a:t>
            </a:r>
            <a:r>
              <a:rPr lang="vi-VN" sz="2400" i="1" smtClean="0">
                <a:solidFill>
                  <a:srgbClr val="6600FF"/>
                </a:solidFill>
              </a:rPr>
              <a:t>Te </a:t>
            </a:r>
            <a:r>
              <a:rPr lang="vi-VN" sz="2400" i="1">
                <a:solidFill>
                  <a:srgbClr val="6600FF"/>
                </a:solidFill>
              </a:rPr>
              <a:t>tò te đây là ban kèn hơi</a:t>
            </a:r>
            <a:br>
              <a:rPr lang="vi-VN" sz="2400" i="1">
                <a:solidFill>
                  <a:srgbClr val="6600FF"/>
                </a:solidFill>
              </a:rPr>
            </a:br>
            <a:r>
              <a:rPr lang="en-US" sz="2400" i="1" smtClean="0">
                <a:solidFill>
                  <a:srgbClr val="6600FF"/>
                </a:solidFill>
              </a:rPr>
              <a:t>CÂU 2: </a:t>
            </a:r>
            <a:r>
              <a:rPr lang="vi-VN" sz="2400" i="1" smtClean="0">
                <a:solidFill>
                  <a:srgbClr val="6600FF"/>
                </a:solidFill>
              </a:rPr>
              <a:t>Tò </a:t>
            </a:r>
            <a:r>
              <a:rPr lang="vi-VN" sz="2400" i="1">
                <a:solidFill>
                  <a:srgbClr val="6600FF"/>
                </a:solidFill>
              </a:rPr>
              <a:t>là tò tò te có anh nào muốn chơi</a:t>
            </a:r>
            <a:br>
              <a:rPr lang="vi-VN" sz="2400" i="1">
                <a:solidFill>
                  <a:srgbClr val="6600FF"/>
                </a:solidFill>
              </a:rPr>
            </a:br>
            <a:r>
              <a:rPr lang="en-US" sz="2400" i="1" smtClean="0">
                <a:solidFill>
                  <a:srgbClr val="6600FF"/>
                </a:solidFill>
              </a:rPr>
              <a:t>CÂU 3: </a:t>
            </a:r>
            <a:r>
              <a:rPr lang="vi-VN" sz="2400" i="1" smtClean="0">
                <a:solidFill>
                  <a:srgbClr val="6600FF"/>
                </a:solidFill>
              </a:rPr>
              <a:t>Mau </a:t>
            </a:r>
            <a:r>
              <a:rPr lang="vi-VN" sz="2400" i="1">
                <a:solidFill>
                  <a:srgbClr val="6600FF"/>
                </a:solidFill>
              </a:rPr>
              <a:t>lại đây có cây kèn to tí</a:t>
            </a:r>
            <a:br>
              <a:rPr lang="vi-VN" sz="2400" i="1">
                <a:solidFill>
                  <a:srgbClr val="6600FF"/>
                </a:solidFill>
              </a:rPr>
            </a:br>
            <a:r>
              <a:rPr lang="en-US" sz="2400" i="1" smtClean="0">
                <a:solidFill>
                  <a:srgbClr val="6600FF"/>
                </a:solidFill>
              </a:rPr>
              <a:t>CÂU 4: </a:t>
            </a:r>
            <a:r>
              <a:rPr lang="vi-VN" sz="2400" i="1" smtClean="0">
                <a:solidFill>
                  <a:srgbClr val="6600FF"/>
                </a:solidFill>
              </a:rPr>
              <a:t>Tò </a:t>
            </a:r>
            <a:r>
              <a:rPr lang="vi-VN" sz="2400" i="1">
                <a:solidFill>
                  <a:srgbClr val="6600FF"/>
                </a:solidFill>
              </a:rPr>
              <a:t>la tò te tí bước đều chân cùng </a:t>
            </a:r>
            <a:r>
              <a:rPr lang="vi-VN" sz="2400" i="1" smtClean="0">
                <a:solidFill>
                  <a:srgbClr val="6600FF"/>
                </a:solidFill>
              </a:rPr>
              <a:t>đi</a:t>
            </a:r>
            <a:endParaRPr lang="en-US" sz="2400" i="1" smtClean="0">
              <a:solidFill>
                <a:srgbClr val="66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LỜI 2</a:t>
            </a:r>
            <a:r>
              <a:rPr lang="vi-VN" sz="2400">
                <a:solidFill>
                  <a:srgbClr val="6600FF"/>
                </a:solidFill>
              </a:rPr>
              <a:t/>
            </a:r>
            <a:br>
              <a:rPr lang="vi-VN" sz="2400">
                <a:solidFill>
                  <a:srgbClr val="6600FF"/>
                </a:solidFill>
              </a:rPr>
            </a:br>
            <a:r>
              <a:rPr lang="vi-VN" sz="2400" i="1" smtClean="0">
                <a:solidFill>
                  <a:srgbClr val="6600FF"/>
                </a:solidFill>
              </a:rPr>
              <a:t>Te tò te anh nào kêu thật to.</a:t>
            </a:r>
            <a:br>
              <a:rPr lang="vi-VN" sz="2400" i="1" smtClean="0">
                <a:solidFill>
                  <a:srgbClr val="6600FF"/>
                </a:solidFill>
              </a:rPr>
            </a:br>
            <a:r>
              <a:rPr lang="vi-VN" sz="2400" i="1" smtClean="0">
                <a:solidFill>
                  <a:srgbClr val="6600FF"/>
                </a:solidFill>
              </a:rPr>
              <a:t>Tò tò tò tò te đứng ra đằng trước cho.</a:t>
            </a:r>
            <a:br>
              <a:rPr lang="vi-VN" sz="2400" i="1" smtClean="0">
                <a:solidFill>
                  <a:srgbClr val="6600FF"/>
                </a:solidFill>
              </a:rPr>
            </a:br>
            <a:r>
              <a:rPr lang="vi-VN" sz="2400" i="1" smtClean="0">
                <a:solidFill>
                  <a:srgbClr val="6600FF"/>
                </a:solidFill>
              </a:rPr>
              <a:t>Anh nào kêu bé trong mồm </a:t>
            </a:r>
            <a:r>
              <a:rPr lang="vi-VN" sz="2400" i="1">
                <a:solidFill>
                  <a:srgbClr val="6600FF"/>
                </a:solidFill>
              </a:rPr>
              <a:t>te tí.</a:t>
            </a:r>
            <a:br>
              <a:rPr lang="vi-VN" sz="2400" i="1">
                <a:solidFill>
                  <a:srgbClr val="6600FF"/>
                </a:solidFill>
              </a:rPr>
            </a:br>
            <a:r>
              <a:rPr lang="vi-VN" sz="2400" i="1">
                <a:solidFill>
                  <a:srgbClr val="6600FF"/>
                </a:solidFill>
              </a:rPr>
              <a:t>Tò tò tò te tí sắp đàng sau cùng đi</a:t>
            </a:r>
            <a:r>
              <a:rPr lang="vi-VN" sz="2400">
                <a:solidFill>
                  <a:srgbClr val="6600FF"/>
                </a:solidFill>
              </a:rPr>
              <a:t>.</a:t>
            </a:r>
            <a:endParaRPr lang="en-US" sz="240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1829" y="101601"/>
            <a:ext cx="616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- Dạy hát từng câu nối tiếp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20221336">
            <a:off x="1364340" y="2346197"/>
            <a:ext cx="5631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>
                <a:solidFill>
                  <a:srgbClr val="6600FF"/>
                </a:solidFill>
              </a:rPr>
              <a:t>CÂU1: </a:t>
            </a:r>
            <a:r>
              <a:rPr lang="vi-VN" sz="2800" i="1">
                <a:solidFill>
                  <a:srgbClr val="6600FF"/>
                </a:solidFill>
              </a:rPr>
              <a:t>Te tò te đây là ban kèn hơi</a:t>
            </a:r>
            <a:br>
              <a:rPr lang="vi-VN" sz="2800" i="1">
                <a:solidFill>
                  <a:srgbClr val="6600FF"/>
                </a:solidFill>
              </a:rPr>
            </a:br>
            <a:endParaRPr lang="en-US" sz="2800">
              <a:solidFill>
                <a:srgbClr val="66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1" y="1600587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65800" y="5852886"/>
            <a:ext cx="863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3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1" y="1600587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 rot="20265561">
            <a:off x="1466021" y="2091317"/>
            <a:ext cx="5474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>
                <a:solidFill>
                  <a:srgbClr val="6600FF"/>
                </a:solidFill>
              </a:rPr>
              <a:t>CÂU 2: </a:t>
            </a:r>
            <a:r>
              <a:rPr lang="vi-VN" sz="2800" i="1">
                <a:solidFill>
                  <a:srgbClr val="6600FF"/>
                </a:solidFill>
              </a:rPr>
              <a:t>Tò là tò tò te có anh nào muốn chơi</a:t>
            </a:r>
            <a:endParaRPr lang="en-US" sz="2800">
              <a:solidFill>
                <a:srgbClr val="6600FF"/>
              </a:solidFill>
            </a:endParaRPr>
          </a:p>
        </p:txBody>
      </p:sp>
      <p:pic>
        <p:nvPicPr>
          <p:cNvPr id="3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88001" y="5896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0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45" y="1411901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 rot="20379757">
            <a:off x="1620762" y="2209927"/>
            <a:ext cx="5295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i="1" smtClean="0">
                <a:solidFill>
                  <a:srgbClr val="6600FF"/>
                </a:solidFill>
              </a:rPr>
              <a:t>Te </a:t>
            </a:r>
            <a:r>
              <a:rPr lang="vi-VN" sz="2800" i="1">
                <a:solidFill>
                  <a:srgbClr val="6600FF"/>
                </a:solidFill>
              </a:rPr>
              <a:t>tò te đây là ban kèn </a:t>
            </a:r>
            <a:r>
              <a:rPr lang="vi-VN" sz="2800" i="1" smtClean="0">
                <a:solidFill>
                  <a:srgbClr val="6600FF"/>
                </a:solidFill>
              </a:rPr>
              <a:t>hơi</a:t>
            </a:r>
            <a:r>
              <a:rPr lang="en-US" sz="2800" i="1" smtClean="0">
                <a:solidFill>
                  <a:srgbClr val="6600FF"/>
                </a:solidFill>
              </a:rPr>
              <a:t>.</a:t>
            </a:r>
            <a:r>
              <a:rPr lang="vi-VN" sz="2800" i="1" smtClean="0">
                <a:solidFill>
                  <a:srgbClr val="6600FF"/>
                </a:solidFill>
              </a:rPr>
              <a:t>Tò </a:t>
            </a:r>
            <a:r>
              <a:rPr lang="vi-VN" sz="2800" i="1">
                <a:solidFill>
                  <a:srgbClr val="6600FF"/>
                </a:solidFill>
              </a:rPr>
              <a:t>là tò tò te có anh nào muốn chơi</a:t>
            </a:r>
            <a:br>
              <a:rPr lang="vi-VN" sz="2800" i="1">
                <a:solidFill>
                  <a:srgbClr val="6600FF"/>
                </a:solidFill>
              </a:rPr>
            </a:br>
            <a:endParaRPr lang="en-US" sz="2800">
              <a:solidFill>
                <a:srgbClr val="66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35316" y="209327"/>
            <a:ext cx="18569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smtClean="0">
                <a:solidFill>
                  <a:srgbClr val="000066"/>
                </a:solidFill>
              </a:rPr>
              <a:t>CÂU1+2</a:t>
            </a:r>
            <a:endParaRPr lang="en-US" sz="4000" b="1"/>
          </a:p>
        </p:txBody>
      </p:sp>
      <p:pic>
        <p:nvPicPr>
          <p:cNvPr id="5" name="C1+C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0369" y="58383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6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45" y="1411901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 rot="20202443">
            <a:off x="1509487" y="244394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i="1">
                <a:solidFill>
                  <a:srgbClr val="6600FF"/>
                </a:solidFill>
              </a:rPr>
              <a:t>CÂU 3: </a:t>
            </a:r>
            <a:r>
              <a:rPr lang="vi-VN" sz="2800" i="1">
                <a:solidFill>
                  <a:srgbClr val="6600FF"/>
                </a:solidFill>
              </a:rPr>
              <a:t>Mau lại đây có cây kèn to tí</a:t>
            </a:r>
            <a:br>
              <a:rPr lang="vi-VN" sz="2800" i="1">
                <a:solidFill>
                  <a:srgbClr val="6600FF"/>
                </a:solidFill>
              </a:rPr>
            </a:br>
            <a:endParaRPr lang="en-US" sz="2800">
              <a:solidFill>
                <a:srgbClr val="6600FF"/>
              </a:solidFill>
            </a:endParaRPr>
          </a:p>
        </p:txBody>
      </p:sp>
      <p:pic>
        <p:nvPicPr>
          <p:cNvPr id="5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37943" y="59835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45" y="1411901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 rot="20378074">
            <a:off x="1727201" y="198718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i="1">
                <a:solidFill>
                  <a:srgbClr val="6600FF"/>
                </a:solidFill>
              </a:rPr>
              <a:t>CÂU 4: </a:t>
            </a:r>
            <a:r>
              <a:rPr lang="vi-VN" sz="3200" i="1">
                <a:solidFill>
                  <a:srgbClr val="6600FF"/>
                </a:solidFill>
              </a:rPr>
              <a:t>Tò la tò te tí bước đều chân cùng đi</a:t>
            </a:r>
            <a:br>
              <a:rPr lang="vi-VN" sz="3200" i="1">
                <a:solidFill>
                  <a:srgbClr val="6600FF"/>
                </a:solidFill>
              </a:rPr>
            </a:br>
            <a:endParaRPr lang="en-US" sz="3200" i="1">
              <a:solidFill>
                <a:srgbClr val="6600FF"/>
              </a:solidFill>
            </a:endParaRPr>
          </a:p>
        </p:txBody>
      </p:sp>
      <p:pic>
        <p:nvPicPr>
          <p:cNvPr id="4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0857" y="57077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45" y="1411901"/>
            <a:ext cx="4165600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 rot="20103108">
            <a:off x="1366653" y="1942066"/>
            <a:ext cx="58558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smtClean="0">
                <a:solidFill>
                  <a:srgbClr val="000066"/>
                </a:solidFill>
              </a:rPr>
              <a:t> </a:t>
            </a:r>
            <a:r>
              <a:rPr lang="vi-VN" sz="2800" i="1" smtClean="0">
                <a:solidFill>
                  <a:srgbClr val="6600FF"/>
                </a:solidFill>
              </a:rPr>
              <a:t>Mau </a:t>
            </a:r>
            <a:r>
              <a:rPr lang="vi-VN" sz="2800" i="1">
                <a:solidFill>
                  <a:srgbClr val="6600FF"/>
                </a:solidFill>
              </a:rPr>
              <a:t>lại đây có cây kèn to tí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 smtClean="0">
                <a:solidFill>
                  <a:srgbClr val="6600FF"/>
                </a:solidFill>
              </a:rPr>
              <a:t>Tò </a:t>
            </a:r>
            <a:r>
              <a:rPr lang="vi-VN" sz="2800" i="1">
                <a:solidFill>
                  <a:srgbClr val="6600FF"/>
                </a:solidFill>
              </a:rPr>
              <a:t>la tò te tí bước đều chân cùng đi</a:t>
            </a:r>
            <a:br>
              <a:rPr lang="vi-VN" sz="2800" i="1">
                <a:solidFill>
                  <a:srgbClr val="6600FF"/>
                </a:solidFill>
              </a:rPr>
            </a:br>
            <a:endParaRPr lang="en-US" sz="2800">
              <a:solidFill>
                <a:srgbClr val="66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73672" y="283420"/>
            <a:ext cx="2025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smtClean="0">
                <a:solidFill>
                  <a:srgbClr val="000066"/>
                </a:solidFill>
              </a:rPr>
              <a:t>CÂU 3+4</a:t>
            </a:r>
            <a:r>
              <a:rPr lang="en-US" sz="3600" b="1" i="1">
                <a:solidFill>
                  <a:srgbClr val="000066"/>
                </a:solidFill>
              </a:rPr>
              <a:t>: 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16758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56" y="1615101"/>
            <a:ext cx="3280231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373672" y="283420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smtClean="0">
                <a:solidFill>
                  <a:srgbClr val="000066"/>
                </a:solidFill>
              </a:rPr>
              <a:t>Lời 1 </a:t>
            </a:r>
            <a:endParaRPr lang="en-US" sz="3600" b="1"/>
          </a:p>
        </p:txBody>
      </p:sp>
      <p:sp>
        <p:nvSpPr>
          <p:cNvPr id="3" name="Rectangle 2"/>
          <p:cNvSpPr/>
          <p:nvPr/>
        </p:nvSpPr>
        <p:spPr>
          <a:xfrm>
            <a:off x="1585657" y="1337008"/>
            <a:ext cx="63246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i="1">
                <a:solidFill>
                  <a:srgbClr val="6600FF"/>
                </a:solidFill>
              </a:rPr>
              <a:t>Te tò te đây là ban kèn hơi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 smtClean="0">
                <a:solidFill>
                  <a:srgbClr val="6600FF"/>
                </a:solidFill>
              </a:rPr>
              <a:t>Tò </a:t>
            </a:r>
            <a:r>
              <a:rPr lang="vi-VN" sz="2800" i="1">
                <a:solidFill>
                  <a:srgbClr val="6600FF"/>
                </a:solidFill>
              </a:rPr>
              <a:t>là tò tò te có anh nào muốn chơi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 smtClean="0">
                <a:solidFill>
                  <a:srgbClr val="6600FF"/>
                </a:solidFill>
              </a:rPr>
              <a:t>Mau </a:t>
            </a:r>
            <a:r>
              <a:rPr lang="vi-VN" sz="2800" i="1">
                <a:solidFill>
                  <a:srgbClr val="6600FF"/>
                </a:solidFill>
              </a:rPr>
              <a:t>lại đây có cây kèn to tí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 smtClean="0">
                <a:solidFill>
                  <a:srgbClr val="6600FF"/>
                </a:solidFill>
              </a:rPr>
              <a:t>Tò </a:t>
            </a:r>
            <a:r>
              <a:rPr lang="vi-VN" sz="2800" i="1">
                <a:solidFill>
                  <a:srgbClr val="6600FF"/>
                </a:solidFill>
              </a:rPr>
              <a:t>la tò te tí bước đều chân cùng đi</a:t>
            </a:r>
            <a:br>
              <a:rPr lang="vi-VN" sz="2800" i="1">
                <a:solidFill>
                  <a:srgbClr val="6600FF"/>
                </a:solidFill>
              </a:rPr>
            </a:br>
            <a:endParaRPr lang="en-US" sz="2800" i="1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8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56" y="1615101"/>
            <a:ext cx="3280231" cy="2445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585657" y="213950"/>
            <a:ext cx="10464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smtClean="0">
                <a:solidFill>
                  <a:srgbClr val="FF0000"/>
                </a:solidFill>
              </a:rPr>
              <a:t>Bật giai điệu lời 1 HS hát nhẩm lời 2 trên giai điệu lời 1 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85657" y="1337008"/>
            <a:ext cx="6324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i="1">
                <a:solidFill>
                  <a:srgbClr val="000066"/>
                </a:solidFill>
              </a:rPr>
              <a:t/>
            </a:r>
            <a:br>
              <a:rPr lang="vi-VN" sz="2800" i="1">
                <a:solidFill>
                  <a:srgbClr val="000066"/>
                </a:solidFill>
              </a:rPr>
            </a:br>
            <a:endParaRPr lang="en-US" sz="2800" i="1">
              <a:solidFill>
                <a:srgbClr val="0000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85657" y="1382771"/>
            <a:ext cx="77651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i="1">
                <a:solidFill>
                  <a:srgbClr val="6600FF"/>
                </a:solidFill>
              </a:rPr>
              <a:t>Te tò te anh nào kêu thật to.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>
                <a:solidFill>
                  <a:srgbClr val="6600FF"/>
                </a:solidFill>
              </a:rPr>
              <a:t>Tò tò tò tò te đứng ra đằng trước cho.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>
                <a:solidFill>
                  <a:srgbClr val="6600FF"/>
                </a:solidFill>
              </a:rPr>
              <a:t>Anh nào kêu bé trong mồm te tí.</a:t>
            </a:r>
            <a:br>
              <a:rPr lang="vi-VN" sz="2800" i="1">
                <a:solidFill>
                  <a:srgbClr val="6600FF"/>
                </a:solidFill>
              </a:rPr>
            </a:br>
            <a:r>
              <a:rPr lang="vi-VN" sz="2800" i="1">
                <a:solidFill>
                  <a:srgbClr val="6600FF"/>
                </a:solidFill>
              </a:rPr>
              <a:t>Tò tò tò te tí sắp đàng sau cùng đi</a:t>
            </a:r>
            <a:r>
              <a:rPr lang="vi-VN" sz="2800">
                <a:solidFill>
                  <a:srgbClr val="6600FF"/>
                </a:solidFill>
              </a:rPr>
              <a:t>.</a:t>
            </a:r>
            <a:endParaRPr lang="en-US" sz="2800">
              <a:solidFill>
                <a:srgbClr val="6600FF"/>
              </a:solidFill>
            </a:endParaRPr>
          </a:p>
        </p:txBody>
      </p:sp>
      <p:pic>
        <p:nvPicPr>
          <p:cNvPr id="7" name="DOI KEN TI HON 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9257" y="58492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9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72190" y="1712686"/>
          <a:ext cx="7629751" cy="4441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Bitmap Image" r:id="rId6" imgW="5582429" imgH="2534004" progId="Paint.Picture">
                  <p:embed/>
                </p:oleObj>
              </mc:Choice>
              <mc:Fallback>
                <p:oleObj name="Bitmap Image" r:id="rId6" imgW="5582429" imgH="253400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2190" y="1712686"/>
                        <a:ext cx="7629751" cy="44413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495882" y="0"/>
            <a:ext cx="7766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smtClean="0">
                <a:solidFill>
                  <a:srgbClr val="FF0000"/>
                </a:solidFill>
                <a:latin typeface="Times New Roman" panose="02020603050405020304" pitchFamily="18" charset="0"/>
              </a:rPr>
              <a:t>- Hát cả bài với hình thức: Lớp, tổ, cá nhân</a:t>
            </a:r>
            <a:endParaRPr lang="en-US" sz="3200" b="1" i="1">
              <a:solidFill>
                <a:srgbClr val="FF0000"/>
              </a:solidFill>
            </a:endParaRPr>
          </a:p>
        </p:txBody>
      </p:sp>
      <p:pic>
        <p:nvPicPr>
          <p:cNvPr id="7" name="DOI KEN TI HON BEA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2265" y="8439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88505" y="0"/>
            <a:ext cx="7588937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vi-VN" sz="28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-Gv làm mẫu sau đó </a:t>
            </a:r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HD</a:t>
            </a:r>
            <a:r>
              <a:rPr lang="vi-VN" sz="280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HS</a:t>
            </a:r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hát gõ đệm theo phách</a:t>
            </a:r>
            <a:endParaRPr lang="en-US" sz="280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70627" y="579122"/>
            <a:ext cx="883920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vi-VN" sz="3200" i="1" smtClean="0">
                <a:solidFill>
                  <a:srgbClr val="6600FF"/>
                </a:solidFill>
              </a:rPr>
              <a:t>Te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 </a:t>
            </a:r>
            <a:r>
              <a:rPr lang="vi-VN" sz="3200" i="1">
                <a:solidFill>
                  <a:srgbClr val="6600FF"/>
                </a:solidFill>
              </a:rPr>
              <a:t>tò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te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đây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là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ban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kèn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hơi</a:t>
            </a:r>
            <a:r>
              <a:rPr lang="vi-VN" sz="3200" i="1">
                <a:solidFill>
                  <a:srgbClr val="6600FF"/>
                </a:solidFill>
              </a:rPr>
              <a:t/>
            </a:r>
            <a:br>
              <a:rPr lang="vi-VN" sz="3200" i="1">
                <a:solidFill>
                  <a:srgbClr val="6600FF"/>
                </a:solidFill>
              </a:rPr>
            </a:br>
            <a:r>
              <a:rPr lang="vi-VN" sz="3200" i="1" smtClean="0">
                <a:solidFill>
                  <a:srgbClr val="6600FF"/>
                </a:solidFill>
              </a:rPr>
              <a:t>Tò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 </a:t>
            </a:r>
            <a:r>
              <a:rPr lang="vi-VN" sz="3200" i="1">
                <a:solidFill>
                  <a:srgbClr val="6600FF"/>
                </a:solidFill>
              </a:rPr>
              <a:t>là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tò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tò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te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có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anh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nào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muốn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chơi</a:t>
            </a:r>
            <a:r>
              <a:rPr lang="vi-VN" sz="3200" i="1">
                <a:solidFill>
                  <a:srgbClr val="6600FF"/>
                </a:solidFill>
              </a:rPr>
              <a:t/>
            </a:r>
            <a:br>
              <a:rPr lang="vi-VN" sz="3200" i="1">
                <a:solidFill>
                  <a:srgbClr val="6600FF"/>
                </a:solidFill>
              </a:rPr>
            </a:br>
            <a:r>
              <a:rPr lang="vi-VN" sz="3200" i="1">
                <a:solidFill>
                  <a:srgbClr val="6600FF"/>
                </a:solidFill>
              </a:rPr>
              <a:t>Mau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lại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đây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có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cây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kèn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to </a:t>
            </a:r>
            <a:r>
              <a:rPr lang="en-US" sz="3200" i="1" smtClean="0">
                <a:solidFill>
                  <a:srgbClr val="6600FF"/>
                </a:solidFill>
              </a:rPr>
              <a:t>   </a:t>
            </a:r>
            <a:r>
              <a:rPr lang="vi-VN" sz="3200" i="1" smtClean="0">
                <a:solidFill>
                  <a:srgbClr val="6600FF"/>
                </a:solidFill>
              </a:rPr>
              <a:t>tí</a:t>
            </a:r>
            <a:r>
              <a:rPr lang="vi-VN" sz="3200" i="1">
                <a:solidFill>
                  <a:srgbClr val="6600FF"/>
                </a:solidFill>
              </a:rPr>
              <a:t/>
            </a:r>
            <a:br>
              <a:rPr lang="vi-VN" sz="3200" i="1">
                <a:solidFill>
                  <a:srgbClr val="6600FF"/>
                </a:solidFill>
              </a:rPr>
            </a:br>
            <a:r>
              <a:rPr lang="vi-VN" sz="3200" i="1" smtClean="0">
                <a:solidFill>
                  <a:srgbClr val="6600FF"/>
                </a:solidFill>
              </a:rPr>
              <a:t>Tò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 </a:t>
            </a:r>
            <a:r>
              <a:rPr lang="vi-VN" sz="3200" i="1">
                <a:solidFill>
                  <a:srgbClr val="6600FF"/>
                </a:solidFill>
              </a:rPr>
              <a:t>la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tò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te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tí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bước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đều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chân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cùng </a:t>
            </a:r>
            <a:r>
              <a:rPr lang="en-US" sz="3200" i="1" smtClean="0">
                <a:solidFill>
                  <a:srgbClr val="6600FF"/>
                </a:solidFill>
              </a:rPr>
              <a:t>  </a:t>
            </a:r>
            <a:r>
              <a:rPr lang="vi-VN" sz="3200" i="1" smtClean="0">
                <a:solidFill>
                  <a:srgbClr val="6600FF"/>
                </a:solidFill>
              </a:rPr>
              <a:t>đi</a:t>
            </a:r>
            <a:endParaRPr lang="en-US" sz="3200">
              <a:solidFill>
                <a:srgbClr val="6600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05" y="1797230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27" y="1960867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22" y="3492112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18" y="3437070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78" y="3386676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27" y="3384141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26" y="2036364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88" y="1963180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125" y="1905524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625" y="6243532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587" y="3348419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66" y="3273433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56" y="3273434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423" y="3239328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588" y="1845488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697" y="1872727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872" y="1872728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64" y="6363904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228" y="6337376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78" y="6351736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68" y="6267386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779" y="4815675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540" y="4837775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66" y="4890918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27" y="4978072"/>
            <a:ext cx="617878" cy="74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86" y="6236719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74" y="6200268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472" y="6160976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167" y="4674138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657" y="4715410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23" y="4736851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245" y="4727282"/>
            <a:ext cx="920637" cy="1067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DOI KEN TI HON 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1829" y="516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9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64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8915" y="3860578"/>
            <a:ext cx="46155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GV dùng nhạc cụ lấy cao độ </a:t>
            </a:r>
            <a:r>
              <a:rPr lang="vi-VN" sz="2400" b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chuẩn,</a:t>
            </a:r>
            <a:r>
              <a:rPr lang="en-US" sz="2400" b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HD </a:t>
            </a:r>
            <a:r>
              <a:rPr lang="vi-VN" sz="2400" b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HS </a:t>
            </a:r>
            <a:r>
              <a:rPr 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đọc</a:t>
            </a:r>
            <a:r>
              <a:rPr lang="vi-VN" sz="2400" b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cao độ </a:t>
            </a:r>
            <a:r>
              <a:rPr 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bốn  nốt Đô, Mi, Son, La kết hợp thể hiện kí hiệu bàn tay</a:t>
            </a:r>
            <a:endParaRPr lang="en-US" sz="2400" b="1">
              <a:solidFill>
                <a:srgbClr val="FFFF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894403"/>
              </p:ext>
            </p:extLst>
          </p:nvPr>
        </p:nvGraphicFramePr>
        <p:xfrm>
          <a:off x="1219199" y="725716"/>
          <a:ext cx="9790567" cy="1714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Bitmap Image" r:id="rId6" imgW="5582429" imgH="847843" progId="Paint.Picture">
                  <p:embed/>
                </p:oleObj>
              </mc:Choice>
              <mc:Fallback>
                <p:oleObj name="Bitmap Image" r:id="rId6" imgW="5582429" imgH="847843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199" y="725716"/>
                        <a:ext cx="9790567" cy="17142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4 NOT DMS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14482" y="25406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0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15314" y="654914"/>
            <a:ext cx="4542972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00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Gv cho HS xem nghe video đọc mẫu sau đó </a:t>
            </a:r>
            <a:r>
              <a:rPr lang="en-US" sz="280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 </a:t>
            </a:r>
            <a:r>
              <a:rPr lang="en-US" sz="280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 HS đọc nhạc kết </a:t>
            </a:r>
            <a:r>
              <a:rPr lang="en-US" sz="280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 thể hiện kí hiệu bàn tay</a:t>
            </a:r>
            <a:endParaRPr lang="en-US" sz="280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DOC MAU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1829" y="654914"/>
            <a:ext cx="4789714" cy="23440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NHAC NE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1829" y="3628570"/>
            <a:ext cx="4789714" cy="2677885"/>
          </a:xfrm>
          <a:prstGeom prst="round2SameRect">
            <a:avLst>
              <a:gd name="adj1" fmla="val 6955"/>
              <a:gd name="adj2" fmla="val 0"/>
            </a:avLst>
          </a:prstGeom>
          <a:ln>
            <a:noFill/>
          </a:ln>
          <a:effectLst>
            <a:reflection blurRad="6350" stA="52000" endPos="35000" dist="25400" dir="5400000" sy="-100000" algn="bl" rotWithShape="0"/>
          </a:effectLst>
          <a:scene3d>
            <a:camera prst="orthographicFront"/>
            <a:lightRig rig="threePt" dir="t"/>
          </a:scene3d>
          <a:sp3d>
            <a:bevelT w="190500" prst="hardEdge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810001" y="654914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6600FF"/>
                </a:solidFill>
              </a:rPr>
              <a:t>ĐỌC MẪU</a:t>
            </a:r>
            <a:endParaRPr lang="en-US" sz="2400" b="1">
              <a:solidFill>
                <a:srgbClr val="66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1" y="3751942"/>
            <a:ext cx="182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6600FF"/>
                </a:solidFill>
              </a:rPr>
              <a:t>NHẠC NỀN</a:t>
            </a:r>
            <a:endParaRPr lang="en-US" sz="2400" b="1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3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1049159">
            <a:off x="6125554" y="1235226"/>
            <a:ext cx="503507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Gv </a:t>
            </a:r>
            <a:r>
              <a:rPr lang="en-US" sz="240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HD HS </a:t>
            </a:r>
            <a:r>
              <a:rPr lang="en-US" sz="240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 đọc các mẫu </a:t>
            </a:r>
            <a:r>
              <a:rPr lang="en-US" sz="240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âm khác, </a:t>
            </a:r>
            <a:r>
              <a:rPr lang="en-US" sz="240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 hợp thể hiện kí hiệu bàn tay</a:t>
            </a:r>
            <a:endParaRPr lang="en-US" sz="240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3812"/>
              </p:ext>
            </p:extLst>
          </p:nvPr>
        </p:nvGraphicFramePr>
        <p:xfrm>
          <a:off x="788535" y="643399"/>
          <a:ext cx="4813980" cy="1446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Bitmap Image" r:id="rId4" imgW="6039693" imgH="838095" progId="Paint.Picture">
                  <p:embed/>
                </p:oleObj>
              </mc:Choice>
              <mc:Fallback>
                <p:oleObj name="Bitmap Image" r:id="rId4" imgW="6039693" imgH="83809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35" y="643399"/>
                        <a:ext cx="4813980" cy="1446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459013"/>
              </p:ext>
            </p:extLst>
          </p:nvPr>
        </p:nvGraphicFramePr>
        <p:xfrm>
          <a:off x="788535" y="2452915"/>
          <a:ext cx="4813980" cy="1378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Bitmap Image" r:id="rId6" imgW="5982535" imgH="771429" progId="Paint.Picture">
                  <p:embed/>
                </p:oleObj>
              </mc:Choice>
              <mc:Fallback>
                <p:oleObj name="Bitmap Image" r:id="rId6" imgW="5982535" imgH="77142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35" y="2452915"/>
                        <a:ext cx="4813980" cy="1378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963678"/>
              </p:ext>
            </p:extLst>
          </p:nvPr>
        </p:nvGraphicFramePr>
        <p:xfrm>
          <a:off x="788535" y="4194630"/>
          <a:ext cx="4813980" cy="1345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Bitmap Image" r:id="rId8" imgW="6087325" imgH="800212" progId="Paint.Picture">
                  <p:embed/>
                </p:oleObj>
              </mc:Choice>
              <mc:Fallback>
                <p:oleObj name="Bitmap Image" r:id="rId8" imgW="6087325" imgH="80021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35" y="4194630"/>
                        <a:ext cx="4813980" cy="13450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63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49585" y="544677"/>
            <a:ext cx="7820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HĐTrải 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nghiệm và khám phá: Vận động theo tiếng đàn </a:t>
            </a:r>
            <a:endParaRPr lang="en-US" sz="2400"/>
          </a:p>
        </p:txBody>
      </p:sp>
      <p:pic>
        <p:nvPicPr>
          <p:cNvPr id="7" name="AT1 CACH CACH TU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9490" y="1965713"/>
            <a:ext cx="609600" cy="609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05714" y="995691"/>
            <a:ext cx="543604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000" i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Gv </a:t>
            </a:r>
            <a:r>
              <a:rPr lang="en-US" sz="2000" i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gõ </a:t>
            </a:r>
            <a:r>
              <a:rPr lang="en-US" sz="2000" i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trống mẫu sau đó HD HS vận động. </a:t>
            </a:r>
            <a:r>
              <a:rPr lang="en-US" sz="2000" i="1" smtClean="0">
                <a:solidFill>
                  <a:srgbClr val="FFFF00"/>
                </a:solidFill>
              </a:rPr>
              <a:t>Gọi </a:t>
            </a:r>
            <a:r>
              <a:rPr lang="en-US" sz="2000" i="1">
                <a:solidFill>
                  <a:srgbClr val="FFFF00"/>
                </a:solidFill>
              </a:rPr>
              <a:t>Hs xung phong gõ trống để các bạn vận động</a:t>
            </a:r>
            <a:r>
              <a:rPr lang="en-US" sz="2000" i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000" i="1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95" y="1178993"/>
            <a:ext cx="4977304" cy="5155488"/>
          </a:xfrm>
          <a:prstGeom prst="rect">
            <a:avLst/>
          </a:prstGeom>
        </p:spPr>
      </p:pic>
      <p:pic>
        <p:nvPicPr>
          <p:cNvPr id="10" name="AT2 CACH CACH TUG 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9490" y="3756737"/>
            <a:ext cx="609600" cy="609600"/>
          </a:xfrm>
          <a:prstGeom prst="rect">
            <a:avLst/>
          </a:prstGeom>
        </p:spPr>
      </p:pic>
      <p:pic>
        <p:nvPicPr>
          <p:cNvPr id="11" name="AT3 CACH CACH TUG TUG TU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59694" y="50691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4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5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1774" y="117078"/>
            <a:ext cx="3765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smtClean="0">
                <a:solidFill>
                  <a:srgbClr val="FF0000"/>
                </a:solidFill>
              </a:rPr>
              <a:t>TRÒ CHƠI: Nghe âm thanh đoán tên mẫu tiết tấu</a:t>
            </a:r>
            <a:endParaRPr lang="en-US" sz="2400" b="1" i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828" y="890723"/>
            <a:ext cx="219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mtClean="0">
                <a:solidFill>
                  <a:srgbClr val="6600FF"/>
                </a:solidFill>
              </a:rPr>
              <a:t>ÂM THANH 1</a:t>
            </a:r>
            <a:endParaRPr lang="en-US" sz="2800" b="1" i="1">
              <a:solidFill>
                <a:srgbClr val="66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0857" y="5611499"/>
            <a:ext cx="2496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mtClean="0">
                <a:solidFill>
                  <a:srgbClr val="6600FF"/>
                </a:solidFill>
              </a:rPr>
              <a:t>ÂM THANH 3</a:t>
            </a:r>
            <a:endParaRPr lang="en-US" sz="2800" b="1" i="1">
              <a:solidFill>
                <a:srgbClr val="66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8227" y="3057580"/>
            <a:ext cx="2496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mtClean="0">
                <a:solidFill>
                  <a:srgbClr val="6600FF"/>
                </a:solidFill>
              </a:rPr>
              <a:t>ÂM THANH 2</a:t>
            </a:r>
            <a:endParaRPr lang="en-US" sz="2800" b="1" i="1">
              <a:solidFill>
                <a:srgbClr val="6600FF"/>
              </a:solidFill>
            </a:endParaRPr>
          </a:p>
        </p:txBody>
      </p:sp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28" y="562310"/>
            <a:ext cx="1175657" cy="967635"/>
          </a:xfrm>
          <a:prstGeom prst="rect">
            <a:avLst/>
          </a:prstGeom>
        </p:spPr>
      </p:pic>
      <p:pic>
        <p:nvPicPr>
          <p:cNvPr id="15" name="Picture 1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686" y="4905474"/>
            <a:ext cx="1175657" cy="967635"/>
          </a:xfrm>
          <a:prstGeom prst="rect">
            <a:avLst/>
          </a:prstGeom>
        </p:spPr>
      </p:pic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657" y="3057580"/>
            <a:ext cx="1175657" cy="967635"/>
          </a:xfrm>
          <a:prstGeom prst="rect">
            <a:avLst/>
          </a:prstGeom>
        </p:spPr>
      </p:pic>
      <p:pic>
        <p:nvPicPr>
          <p:cNvPr id="17" name="AT2 CACH CACH TUG 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908627" y="1626161"/>
            <a:ext cx="609600" cy="609600"/>
          </a:xfrm>
          <a:prstGeom prst="rect">
            <a:avLst/>
          </a:prstGeom>
        </p:spPr>
      </p:pic>
      <p:pic>
        <p:nvPicPr>
          <p:cNvPr id="18" name="AT1 CACH CACH TU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326742" y="3057580"/>
            <a:ext cx="1041943" cy="609600"/>
          </a:xfrm>
          <a:prstGeom prst="rect">
            <a:avLst/>
          </a:prstGeom>
        </p:spPr>
      </p:pic>
      <p:pic>
        <p:nvPicPr>
          <p:cNvPr id="19" name="AT3 CACH CACH TUG TUG TU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47314" y="56187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4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3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55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4971" y="1785257"/>
            <a:ext cx="4891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mtClean="0">
                <a:solidFill>
                  <a:srgbClr val="FF0000"/>
                </a:solidFill>
              </a:rPr>
              <a:t>Mẫu tiết tấu 2: Hãy vận động lại</a:t>
            </a:r>
            <a:r>
              <a:rPr lang="en-US" sz="2800" b="1" i="1">
                <a:solidFill>
                  <a:srgbClr val="FF0000"/>
                </a:solidFill>
              </a:rPr>
              <a:t> Mẫu tiết tấu 2</a:t>
            </a:r>
          </a:p>
        </p:txBody>
      </p:sp>
      <p:pic>
        <p:nvPicPr>
          <p:cNvPr id="7" name="Picture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36" y="2891504"/>
            <a:ext cx="3390900" cy="1878590"/>
          </a:xfrm>
          <a:prstGeom prst="rect">
            <a:avLst/>
          </a:prstGeom>
        </p:spPr>
      </p:pic>
      <p:pic>
        <p:nvPicPr>
          <p:cNvPr id="4" name="AT2 CACH CACH TUG 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24286" y="51241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2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36" y="2649867"/>
            <a:ext cx="3390900" cy="18785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403941" y="1695760"/>
            <a:ext cx="56598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>
                <a:solidFill>
                  <a:srgbClr val="FF0000"/>
                </a:solidFill>
              </a:rPr>
              <a:t>Mẫu tiết tấu </a:t>
            </a:r>
            <a:r>
              <a:rPr lang="en-US" sz="2800" b="1" i="1" smtClean="0">
                <a:solidFill>
                  <a:srgbClr val="FF0000"/>
                </a:solidFill>
              </a:rPr>
              <a:t>1: </a:t>
            </a:r>
            <a:r>
              <a:rPr lang="en-US" sz="2800" b="1" i="1">
                <a:solidFill>
                  <a:srgbClr val="FF0000"/>
                </a:solidFill>
              </a:rPr>
              <a:t>Hãy vận động lại Mẫu tiết tấu </a:t>
            </a:r>
            <a:r>
              <a:rPr lang="en-US" sz="2800" b="1" i="1" smtClean="0">
                <a:solidFill>
                  <a:srgbClr val="FF0000"/>
                </a:solidFill>
              </a:rPr>
              <a:t>1</a:t>
            </a:r>
            <a:endParaRPr lang="en-US" sz="2800" b="1" i="1">
              <a:solidFill>
                <a:srgbClr val="FF0000"/>
              </a:solidFill>
            </a:endParaRPr>
          </a:p>
        </p:txBody>
      </p:sp>
      <p:pic>
        <p:nvPicPr>
          <p:cNvPr id="6" name="AT2 CACH CACH TUG 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22684" y="5356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5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18973" y="1930399"/>
            <a:ext cx="674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Mẫu tiết tấu </a:t>
            </a:r>
            <a:r>
              <a:rPr lang="en-US" sz="2400" b="1" i="1" smtClean="0">
                <a:solidFill>
                  <a:srgbClr val="FF0000"/>
                </a:solidFill>
              </a:rPr>
              <a:t>3: </a:t>
            </a:r>
            <a:r>
              <a:rPr lang="en-US" sz="2400" b="1" i="1">
                <a:solidFill>
                  <a:srgbClr val="FF0000"/>
                </a:solidFill>
              </a:rPr>
              <a:t>Hãy vận động lại Mẫu tiết tấu </a:t>
            </a:r>
            <a:r>
              <a:rPr lang="en-US" sz="2400" b="1" i="1" smtClean="0">
                <a:solidFill>
                  <a:srgbClr val="FF0000"/>
                </a:solidFill>
              </a:rPr>
              <a:t>3</a:t>
            </a:r>
            <a:endParaRPr lang="en-US" sz="2400" b="1" i="1">
              <a:solidFill>
                <a:srgbClr val="FF0000"/>
              </a:solidFill>
            </a:endParaRPr>
          </a:p>
        </p:txBody>
      </p:sp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54" y="2392064"/>
            <a:ext cx="3409950" cy="2252662"/>
          </a:xfrm>
          <a:prstGeom prst="rect">
            <a:avLst/>
          </a:prstGeom>
        </p:spPr>
      </p:pic>
      <p:pic>
        <p:nvPicPr>
          <p:cNvPr id="6" name="AT3 CACH CACH TUG TUG TU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83944" y="48015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8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6456" y="449345"/>
            <a:ext cx="7895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smtClean="0">
                <a:solidFill>
                  <a:srgbClr val="FF0000"/>
                </a:solidFill>
              </a:rPr>
              <a:t>- Củng cố, dặn dò, nêu giáo dục</a:t>
            </a:r>
            <a:endParaRPr lang="en-US" sz="44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6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3782" y="0"/>
            <a:ext cx="8225791" cy="878395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4800" i="1" smtClean="0">
                <a:solidFill>
                  <a:srgbClr val="002060"/>
                </a:solidFill>
              </a:rPr>
              <a:t>Chúc thầy cô mạnh khỏe, các bạn HS chăm ngoan học giỏi</a:t>
            </a:r>
            <a:endParaRPr lang="en-US" sz="4800" i="1">
              <a:solidFill>
                <a:srgbClr val="002060"/>
              </a:solidFill>
            </a:endParaRPr>
          </a:p>
        </p:txBody>
      </p:sp>
      <p:pic>
        <p:nvPicPr>
          <p:cNvPr id="6" name="DOI KEN TI HON 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74601" y="5326742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5525" y="1280160"/>
            <a:ext cx="2827607" cy="1645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349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</TotalTime>
  <Words>473</Words>
  <Application>Microsoft Office PowerPoint</Application>
  <PresentationFormat>Custom</PresentationFormat>
  <Paragraphs>49</Paragraphs>
  <Slides>26</Slides>
  <Notes>1</Notes>
  <HiddenSlides>0</HiddenSlides>
  <MMClips>24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Times New Roman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Administrator</cp:lastModifiedBy>
  <cp:revision>309</cp:revision>
  <dcterms:created xsi:type="dcterms:W3CDTF">2020-08-30T12:35:12Z</dcterms:created>
  <dcterms:modified xsi:type="dcterms:W3CDTF">2021-07-04T08:49:32Z</dcterms:modified>
</cp:coreProperties>
</file>