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261" r:id="rId5"/>
    <p:sldId id="262" r:id="rId6"/>
    <p:sldId id="263" r:id="rId7"/>
    <p:sldId id="260" r:id="rId8"/>
    <p:sldId id="265" r:id="rId9"/>
    <p:sldId id="266" r:id="rId10"/>
    <p:sldId id="267" r:id="rId11"/>
    <p:sldId id="274" r:id="rId12"/>
    <p:sldId id="275" r:id="rId13"/>
    <p:sldId id="268" r:id="rId14"/>
    <p:sldId id="273" r:id="rId15"/>
    <p:sldId id="269" r:id="rId16"/>
    <p:sldId id="272" r:id="rId17"/>
    <p:sldId id="270" r:id="rId18"/>
    <p:sldId id="271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slide" Target="slide19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065" y="1302385"/>
            <a:ext cx="10241915" cy="530225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027430" y="287655"/>
            <a:ext cx="10242550" cy="10147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b="1" i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QUAN SÁT MỘT PHẦN BẢN ĐỒ GIAO THÔNG Ở TP. HỒ CHÍ MINH VÀ ĐỌC TÊN MỘT SỐ ĐƯỜNG PHỐ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027430" y="287655"/>
            <a:ext cx="10242550" cy="10147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b="1" i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Hai đường phố nào gợi lên hình ảnh hai đường thẳng song song ? Hai đường thẳng cắt nhau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6" grpId="2" bldLvl="0" animBg="1"/>
      <p:bldP spid="6" grpId="3" bldLvl="0" animBg="1"/>
      <p:bldP spid="7" grpId="1" animBg="1"/>
      <p:bldP spid="7" grpId="2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1754505" y="926465"/>
            <a:ext cx="96227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TIẾT PPCT: 19 </a:t>
            </a:r>
          </a:p>
          <a:p>
            <a:pPr algn="ctr"/>
            <a:r>
              <a:rPr lang="en-U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BÀI 2: HAI ĐƯỜNG THẲNG CẮT NHAU. HAI ĐƯỜNG THẲNG SONG SONG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3098800" y="3242945"/>
            <a:ext cx="7212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Giáo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viên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: Nguyễn Hoàng Phi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804795" y="663575"/>
            <a:ext cx="7074535" cy="5835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I. HAI ĐƯỜNG THẲNG CẮT NHAU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692910" y="1574800"/>
            <a:ext cx="92976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HOẠT ĐỘNG 1: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Hai đường thẳng ở </a:t>
            </a:r>
            <a:r>
              <a:rPr lang="en-US" sz="3200" i="1">
                <a:latin typeface="Times New Roman" panose="02020603050405020304" charset="0"/>
                <a:cs typeface="Times New Roman" panose="02020603050405020304" charset="0"/>
              </a:rPr>
              <a:t>Hình 26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có bao nhiêu điểm chung 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6615" y="2573655"/>
            <a:ext cx="5891530" cy="350266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800225" y="2651125"/>
            <a:ext cx="9190355" cy="20612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charset="0"/>
                <a:cs typeface="Times New Roman" panose="02020603050405020304" charset="0"/>
              </a:rPr>
              <a:t>KIẾN THỨC TRỌNG TÂM: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r>
              <a:rPr lang="en-US" sz="32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Hai đường thẳng chỉ có một điểm chung gọi là hai đường thẳng cắt nhau và điểm chung được gọi là giao điểm của hai đường thẳng đó.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1800225" y="1574800"/>
            <a:ext cx="93592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Ở Hình 26, ta nói hai đường thẳng a và b cắt nhau tại điểm 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build="allAtOnce" bldLvl="0"/>
      <p:bldP spid="9" grpId="0" bldLvl="0" animBg="1"/>
      <p:bldP spid="9" grpId="1" bldLvl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905510" y="431800"/>
            <a:ext cx="100704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charset="0"/>
                <a:cs typeface="Times New Roman" panose="02020603050405020304" charset="0"/>
              </a:rPr>
              <a:t>Ví dụ 1: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Cho </a:t>
            </a:r>
            <a:r>
              <a:rPr lang="en-US" sz="3200" i="1">
                <a:latin typeface="Times New Roman" panose="02020603050405020304" charset="0"/>
                <a:cs typeface="Times New Roman" panose="02020603050405020304" charset="0"/>
              </a:rPr>
              <a:t>Hình 27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. Các đường thẳng nào cắt nhau ? Đọc tên giao điểm của chúng.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7565" y="1022350"/>
            <a:ext cx="4391025" cy="398145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905510" y="1806575"/>
            <a:ext cx="1822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GIẢI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905510" y="2688590"/>
            <a:ext cx="67183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Hai đường thẳng m và n cắt nhau tại điểm D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905510" y="4945380"/>
            <a:ext cx="797115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Hai đường thẳng m và p cắt nhau tại điểm G.</a:t>
            </a:r>
            <a:endParaRPr lang="en-US" sz="3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905510" y="3953510"/>
            <a:ext cx="771144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Hai đường thẳng n và p cắt nhau tại điểm E</a:t>
            </a:r>
            <a:endParaRPr lang="en-US" sz="32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549910" y="231140"/>
            <a:ext cx="112909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Luyện tập 1: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Cho </a:t>
            </a:r>
            <a:r>
              <a:rPr lang="en-US" sz="3200" i="1">
                <a:latin typeface="Times New Roman" panose="02020603050405020304" charset="0"/>
                <a:cs typeface="Times New Roman" panose="02020603050405020304" charset="0"/>
              </a:rPr>
              <a:t>Hình 29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a) Vẽ đường thẳng d đi qua hai điểm A và B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b) Đường thẳng d có cắt đường thẳng c hay không ?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549910" y="2038350"/>
            <a:ext cx="1822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GIẢI</a:t>
            </a:r>
          </a:p>
        </p:txBody>
      </p:sp>
      <p:pic>
        <p:nvPicPr>
          <p:cNvPr id="6" name="Content Placeholder 5" descr="8936008800033_1_-removebg-preview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84960" y="2273935"/>
            <a:ext cx="8799195" cy="4351655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924685" y="4200525"/>
            <a:ext cx="531368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 descr="pngtree-cartoon-hand-drawn-hand-holding-pen-writing-illustration-png-image_1541599-removebg-preview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179195" y="2191385"/>
            <a:ext cx="3429000" cy="3429000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1661160" y="3583305"/>
            <a:ext cx="2378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charset="0"/>
                <a:cs typeface="Times New Roman" panose="02020603050405020304" charset="0"/>
              </a:rPr>
              <a:t>c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5198110" y="2007235"/>
            <a:ext cx="2378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charset="0"/>
                <a:cs typeface="Times New Roman" panose="02020603050405020304" charset="0"/>
              </a:rPr>
              <a:t>A</a:t>
            </a:r>
            <a:endParaRPr lang="en-US" sz="8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4685665" y="1799590"/>
            <a:ext cx="15455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6247130" y="4509770"/>
            <a:ext cx="23787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B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5843905" y="3968115"/>
            <a:ext cx="15455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pic>
        <p:nvPicPr>
          <p:cNvPr id="19" name="Picture 18" descr="8936008800033_1_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720000">
            <a:off x="1985010" y="1621155"/>
            <a:ext cx="6533515" cy="4762500"/>
          </a:xfrm>
          <a:prstGeom prst="rect">
            <a:avLst/>
          </a:prstGeom>
        </p:spPr>
      </p:pic>
      <p:pic>
        <p:nvPicPr>
          <p:cNvPr id="20" name="Picture 19" descr="pngtree-cartoon-hand-drawn-hand-holding-pen-writing-illustration-png-image_1541599-removebg-previe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365" y="154305"/>
            <a:ext cx="3429000" cy="3429000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>
            <a:off x="4543425" y="2091055"/>
            <a:ext cx="1961515" cy="36296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1"/>
          <p:cNvSpPr txBox="1"/>
          <p:nvPr/>
        </p:nvSpPr>
        <p:spPr>
          <a:xfrm>
            <a:off x="6756400" y="5402580"/>
            <a:ext cx="13595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d</a:t>
            </a:r>
          </a:p>
        </p:txBody>
      </p:sp>
      <p:sp>
        <p:nvSpPr>
          <p:cNvPr id="23" name="Text Box 22"/>
          <p:cNvSpPr txBox="1"/>
          <p:nvPr/>
        </p:nvSpPr>
        <p:spPr>
          <a:xfrm>
            <a:off x="1924685" y="2007235"/>
            <a:ext cx="16681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a)</a:t>
            </a:r>
          </a:p>
        </p:txBody>
      </p:sp>
      <p:sp>
        <p:nvSpPr>
          <p:cNvPr id="24" name="Text Box 23"/>
          <p:cNvSpPr txBox="1"/>
          <p:nvPr/>
        </p:nvSpPr>
        <p:spPr>
          <a:xfrm>
            <a:off x="7786370" y="2038350"/>
            <a:ext cx="356743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b) Đường thằng d cắt đường thẳng 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30729 0 " pathEditMode="relative" ptsTypes="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3385 0.533704 " pathEditMode="relative" ptsTypes="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2" grpId="0"/>
      <p:bldP spid="12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Box 5"/>
          <p:cNvSpPr txBox="1"/>
          <p:nvPr/>
        </p:nvSpPr>
        <p:spPr>
          <a:xfrm>
            <a:off x="720090" y="231140"/>
            <a:ext cx="97155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Luyện tập 2: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Cho ba điểm M, N, P như hình 30.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a) Vẽ đường thẳng NP.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b) Vẽ hai đường thẳng đi qua M và cắt đường thẳng NP.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720090" y="1930400"/>
            <a:ext cx="1822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GIẢI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422650" y="4015105"/>
            <a:ext cx="11588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4724400" y="2157730"/>
            <a:ext cx="11588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6148705" y="4015105"/>
            <a:ext cx="11588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4581525" y="1799590"/>
            <a:ext cx="880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M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2654300" y="3868420"/>
            <a:ext cx="880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N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6426835" y="3868420"/>
            <a:ext cx="880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P</a:t>
            </a:r>
          </a:p>
        </p:txBody>
      </p:sp>
      <p:pic>
        <p:nvPicPr>
          <p:cNvPr id="18" name="Content Placeholder 17" descr="8936008800033_1_-removebg-preview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51100" y="2816225"/>
            <a:ext cx="7703820" cy="4351655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2717800" y="4740910"/>
            <a:ext cx="523621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Content Placeholder 20" descr="pngtree-cartoon-hand-drawn-hand-holding-pen-writing-illustration-png-image_1541599-removebg-preview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033270" y="2644775"/>
            <a:ext cx="3429000" cy="3429000"/>
          </a:xfrm>
          <a:prstGeom prst="rect">
            <a:avLst/>
          </a:prstGeom>
        </p:spPr>
      </p:pic>
      <p:pic>
        <p:nvPicPr>
          <p:cNvPr id="24" name="Picture 23" descr="pngtree-cartoon-hand-drawn-hand-holding-pen-writing-illustration-png-image_1541599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340" y="586105"/>
            <a:ext cx="3429000" cy="3429000"/>
          </a:xfrm>
          <a:prstGeom prst="rect">
            <a:avLst/>
          </a:prstGeom>
        </p:spPr>
      </p:pic>
      <p:pic>
        <p:nvPicPr>
          <p:cNvPr id="25" name="Picture 24" descr="8936008800033_1_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120000">
            <a:off x="2736850" y="2611120"/>
            <a:ext cx="6934835" cy="4762500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4597400" y="2471420"/>
            <a:ext cx="2872740" cy="37382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8936008800033_1_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640000">
            <a:off x="1532890" y="1637030"/>
            <a:ext cx="6367780" cy="4762500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 flipV="1">
            <a:off x="3366135" y="1801495"/>
            <a:ext cx="2038985" cy="4556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pngtree-cartoon-hand-drawn-hand-holding-pen-writing-illustration-png-image_1541599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420" y="4366260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newsflash/>
      </p:transition>
    </mc:Choice>
    <mc:Fallback xmlns="">
      <p:transition spd="med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32031 0 " pathEditMode="relative" ptsTypes="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39427 0.544167 " pathEditMode="relative" ptsTypes="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562 -0.656018 " pathEditMode="relative" ptsTypes="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7" grpId="0"/>
      <p:bldP spid="7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54100" y="7378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555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Hoạt động 2:</a:t>
            </a:r>
            <a:r>
              <a:rPr lang="en-US" sz="3555">
                <a:latin typeface="Times New Roman" panose="02020603050405020304" charset="0"/>
                <a:cs typeface="Times New Roman" panose="02020603050405020304" charset="0"/>
              </a:rPr>
              <a:t> Mỗi bức ảnh sau đây gợi nên hình ảnh về hai đường thẳng. Hai đường thẳng đó có điểm chung không ? 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2774950" y="154305"/>
            <a:ext cx="7074535" cy="5835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II. HAI ĐƯỜNG THẲNG SONG SONG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0" y="1869440"/>
            <a:ext cx="12093575" cy="4859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" grpId="0" bldLvl="0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55">
                <a:latin typeface="Times New Roman" panose="02020603050405020304" charset="0"/>
                <a:cs typeface="Times New Roman" panose="02020603050405020304" charset="0"/>
              </a:rPr>
              <a:t>Hãy quan sát </a:t>
            </a:r>
            <a:r>
              <a:rPr lang="en-US" sz="3555" i="1">
                <a:latin typeface="Times New Roman" panose="02020603050405020304" charset="0"/>
                <a:cs typeface="Times New Roman" panose="02020603050405020304" charset="0"/>
              </a:rPr>
              <a:t>Hình 31, </a:t>
            </a:r>
            <a:r>
              <a:rPr lang="en-US" sz="3555">
                <a:latin typeface="Times New Roman" panose="02020603050405020304" charset="0"/>
                <a:cs typeface="Times New Roman" panose="02020603050405020304" charset="0"/>
              </a:rPr>
              <a:t>cho biết hai đường thẳng a và b có điểm chung không 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7200" y="1497330"/>
            <a:ext cx="5230495" cy="294132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998220" y="1691005"/>
            <a:ext cx="5901055" cy="2553335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KIẾN THỨC TRỌNG TÂM:</a:t>
            </a:r>
          </a:p>
          <a:p>
            <a:r>
              <a:rPr lang="en-US" sz="32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Hai đường thẳng a và b ở Hình 31 không có điểm chung nào, ta nói chúng song song với nhau. Ta viết a // b hoặc b // a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095365" y="211518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1198880" y="4818380"/>
            <a:ext cx="105486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Chú ý: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Hai đường thẳng song song thì không có điểm chung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 bldLvl="0" animBg="1"/>
      <p:bldP spid="6" grpId="1" animBg="1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6110" y="0"/>
            <a:ext cx="11565890" cy="1325880"/>
          </a:xfrm>
        </p:spPr>
        <p:txBody>
          <a:bodyPr>
            <a:normAutofit/>
          </a:bodyPr>
          <a:lstStyle/>
          <a:p>
            <a:r>
              <a:rPr lang="en-US" sz="3200" b="1">
                <a:latin typeface="Times New Roman" panose="02020603050405020304" charset="0"/>
                <a:cs typeface="Times New Roman" panose="02020603050405020304" charset="0"/>
              </a:rPr>
              <a:t>Ví dụ 2: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Đọc và viết tên hai đường thẳng song song trong </a:t>
            </a:r>
            <a:r>
              <a:rPr lang="en-US" sz="3200" i="1">
                <a:latin typeface="Times New Roman" panose="02020603050405020304" charset="0"/>
                <a:cs typeface="Times New Roman" panose="02020603050405020304" charset="0"/>
              </a:rPr>
              <a:t>Hình 32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9030" y="856615"/>
            <a:ext cx="10417810" cy="295211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129030" y="4279900"/>
            <a:ext cx="10224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Hai đường thẳng m và n song song với nhau. Viết là m // n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306830" y="3696335"/>
            <a:ext cx="19462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GIẢI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129030" y="4863465"/>
            <a:ext cx="10224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Hai đường thẳng a và IK song song với nhau. Viết là a // IK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1164590" y="5447030"/>
            <a:ext cx="102247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Hai đường thẳng AB và CD song song với nhau. 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Viết là AB // CD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/>
          <p:nvPr/>
        </p:nvSpPr>
        <p:spPr>
          <a:xfrm>
            <a:off x="889635" y="261620"/>
            <a:ext cx="69811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Luyện tập 3: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Quan sát </a:t>
            </a:r>
            <a:r>
              <a:rPr lang="en-US" sz="3200" i="1">
                <a:latin typeface="Times New Roman" panose="02020603050405020304" charset="0"/>
                <a:cs typeface="Times New Roman" panose="02020603050405020304" charset="0"/>
              </a:rPr>
              <a:t>Hình 34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a) Chỉ ra các cặp đường thẳng song song.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b) Chỉ ra các cặp đường thẳng cắt nhau.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9635" y="2089150"/>
            <a:ext cx="5747385" cy="3714750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7179945" y="1885315"/>
            <a:ext cx="1112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GIẢI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7118350" y="2626995"/>
            <a:ext cx="39839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a) a // d và b // c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7118350" y="3368675"/>
            <a:ext cx="416687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b) Các cặp đường thẳng cắt nhau là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+ a và b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+ a và c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+ d và b</a:t>
            </a:r>
          </a:p>
          <a:p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+ d và c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5" grpId="0"/>
      <p:bldP spid="16" grpId="0"/>
      <p:bldP spid="16" grpId="1"/>
      <p:bldP spid="17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310" y="133350"/>
            <a:ext cx="9573895" cy="1325880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Bài tập 1: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Quan sát </a:t>
            </a:r>
            <a:r>
              <a:rPr lang="en-US" sz="3200" i="1">
                <a:latin typeface="Times New Roman" panose="02020603050405020304" charset="0"/>
                <a:cs typeface="Times New Roman" panose="02020603050405020304" charset="0"/>
              </a:rPr>
              <a:t>Hình 35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, đọc tên hai đường thẳng song song, hai đường thẳng căt nhau và chỉ ra giao điểm của chúng ( nếu có ).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485" y="1452245"/>
            <a:ext cx="11325860" cy="250507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129030" y="4356100"/>
            <a:ext cx="10224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Hai đường thẳng b và c cắt nhau tại điểm H.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306830" y="3772535"/>
            <a:ext cx="19462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GIẢI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129030" y="4939665"/>
            <a:ext cx="10224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Hai đường thẳng a và d song song với nhau.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1164590" y="5523230"/>
            <a:ext cx="10224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Hai đường thẳng n và m cắt nhau tại điểm T.</a:t>
            </a:r>
          </a:p>
        </p:txBody>
      </p:sp>
      <p:sp>
        <p:nvSpPr>
          <p:cNvPr id="5" name="Rectangles 4"/>
          <p:cNvSpPr/>
          <p:nvPr/>
        </p:nvSpPr>
        <p:spPr>
          <a:xfrm>
            <a:off x="0" y="110490"/>
            <a:ext cx="2007870" cy="9423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Vận dụng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newsflash/>
      </p:transition>
    </mc:Choice>
    <mc:Fallback xmlns="">
      <p:transition spd="med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5" grpId="0" bldLvl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05" y="2070100"/>
            <a:ext cx="8631555" cy="1325880"/>
          </a:xfrm>
        </p:spPr>
        <p:txBody>
          <a:bodyPr>
            <a:normAutofit fontScale="90000"/>
          </a:bodyPr>
          <a:lstStyle/>
          <a:p>
            <a:r>
              <a:rPr lang="en-US" sz="3555" b="1">
                <a:latin typeface="Times New Roman" panose="02020603050405020304" charset="0"/>
                <a:cs typeface="Times New Roman" panose="02020603050405020304" charset="0"/>
              </a:rPr>
              <a:t>Bài tập 6:</a:t>
            </a:r>
            <a:r>
              <a:rPr lang="en-US" sz="3555">
                <a:latin typeface="Times New Roman" panose="02020603050405020304" charset="0"/>
                <a:cs typeface="Times New Roman" panose="02020603050405020304" charset="0"/>
              </a:rPr>
              <a:t> Vẽ hình theo cách diễn đạt sau:</a:t>
            </a:r>
            <a:br>
              <a:rPr lang="en-US" sz="3555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sz="3555">
                <a:latin typeface="Times New Roman" panose="02020603050405020304" charset="0"/>
                <a:cs typeface="Times New Roman" panose="02020603050405020304" charset="0"/>
              </a:rPr>
              <a:t>Đường thẳng AB và đường thẳng CD cắt nhau tại I</a:t>
            </a:r>
          </a:p>
        </p:txBody>
      </p:sp>
      <p:sp>
        <p:nvSpPr>
          <p:cNvPr id="5" name="Rectangles 4"/>
          <p:cNvSpPr/>
          <p:nvPr/>
        </p:nvSpPr>
        <p:spPr>
          <a:xfrm>
            <a:off x="0" y="110490"/>
            <a:ext cx="2007870" cy="9423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Vận dụng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bldLvl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s 3"/>
          <p:cNvSpPr/>
          <p:nvPr/>
        </p:nvSpPr>
        <p:spPr>
          <a:xfrm>
            <a:off x="1443990" y="203200"/>
            <a:ext cx="2007870" cy="9423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Vận dụng </a:t>
            </a:r>
          </a:p>
        </p:txBody>
      </p:sp>
      <p:sp>
        <p:nvSpPr>
          <p:cNvPr id="21" name="Rectangles 20"/>
          <p:cNvSpPr/>
          <p:nvPr/>
        </p:nvSpPr>
        <p:spPr>
          <a:xfrm>
            <a:off x="1336040" y="2157730"/>
            <a:ext cx="9854565" cy="22548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Luật chơi:</a:t>
            </a:r>
            <a:r>
              <a:rPr lang="en-US" sz="3200">
                <a:latin typeface="Times New Roman" panose="02020603050405020304" charset="0"/>
                <a:cs typeface="Times New Roman" panose="02020603050405020304" charset="0"/>
              </a:rPr>
              <a:t> Mỗi nhóm sẽ chọn 1 câu hỏi. Sau khi trả lời đúng sẽ lật được một hình ảnh về một danh lam thắng cảnh ở Việt Nam. Nhóm nào đoán đúng địa danh nhanh nhất sẽ thắng.</a:t>
            </a:r>
          </a:p>
        </p:txBody>
      </p:sp>
      <p:sp>
        <p:nvSpPr>
          <p:cNvPr id="22" name="Flowchart: Alternate Process 21"/>
          <p:cNvSpPr/>
          <p:nvPr/>
        </p:nvSpPr>
        <p:spPr>
          <a:xfrm>
            <a:off x="3700780" y="307975"/>
            <a:ext cx="7259955" cy="83439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VUI ĐỂ HỌC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edge/>
      </p:transition>
    </mc:Choice>
    <mc:Fallback xmlns=""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21" grpId="0" bldLvl="0" animBg="1"/>
      <p:bldP spid="21" grpId="1" animBg="1"/>
      <p:bldP spid="21" grpId="2" bldLvl="0" animBg="1"/>
      <p:bldP spid="22" grpId="0" animBg="1"/>
      <p:bldP spid="2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s 3"/>
          <p:cNvSpPr/>
          <p:nvPr/>
        </p:nvSpPr>
        <p:spPr>
          <a:xfrm>
            <a:off x="0" y="0"/>
            <a:ext cx="2007870" cy="9423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Vận dụng </a:t>
            </a:r>
          </a:p>
        </p:txBody>
      </p:sp>
      <p:pic>
        <p:nvPicPr>
          <p:cNvPr id="2" name="Content Placeholder 1" descr="a3559ad1-29df-45d4-abc7-6684aa647d3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0045" y="1563370"/>
            <a:ext cx="9804400" cy="4431665"/>
          </a:xfrm>
          <a:prstGeom prst="rect">
            <a:avLst/>
          </a:prstGeom>
        </p:spPr>
      </p:pic>
      <p:sp>
        <p:nvSpPr>
          <p:cNvPr id="5" name="C1"/>
          <p:cNvSpPr/>
          <p:nvPr/>
        </p:nvSpPr>
        <p:spPr>
          <a:xfrm>
            <a:off x="1630045" y="1562735"/>
            <a:ext cx="4832985" cy="22161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CÂU 1</a:t>
            </a:r>
          </a:p>
        </p:txBody>
      </p:sp>
      <p:sp>
        <p:nvSpPr>
          <p:cNvPr id="9" name="C2"/>
          <p:cNvSpPr/>
          <p:nvPr/>
        </p:nvSpPr>
        <p:spPr>
          <a:xfrm>
            <a:off x="6463030" y="1562735"/>
            <a:ext cx="4970780" cy="22161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CÂU 2</a:t>
            </a:r>
          </a:p>
        </p:txBody>
      </p:sp>
      <p:sp>
        <p:nvSpPr>
          <p:cNvPr id="10" name="C3"/>
          <p:cNvSpPr/>
          <p:nvPr/>
        </p:nvSpPr>
        <p:spPr>
          <a:xfrm>
            <a:off x="1630045" y="3778885"/>
            <a:ext cx="4832985" cy="22161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CÂU 3</a:t>
            </a:r>
          </a:p>
        </p:txBody>
      </p:sp>
      <p:sp>
        <p:nvSpPr>
          <p:cNvPr id="11" name="C4"/>
          <p:cNvSpPr/>
          <p:nvPr/>
        </p:nvSpPr>
        <p:spPr>
          <a:xfrm>
            <a:off x="6463030" y="3778885"/>
            <a:ext cx="4971415" cy="22161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CÂU 4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2956560" y="544195"/>
            <a:ext cx="76314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ĐÁP ÁN: VỊNH HẠ LONG</a:t>
            </a:r>
          </a:p>
        </p:txBody>
      </p:sp>
      <p:sp>
        <p:nvSpPr>
          <p:cNvPr id="17" name="c4">
            <a:hlinkClick r:id="rId3" action="ppaction://hlinksldjump"/>
          </p:cNvPr>
          <p:cNvSpPr/>
          <p:nvPr/>
        </p:nvSpPr>
        <p:spPr>
          <a:xfrm>
            <a:off x="8356600" y="608330"/>
            <a:ext cx="1868805" cy="6788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Câu 4</a:t>
            </a:r>
            <a:endParaRPr lang="en-US" sz="3200"/>
          </a:p>
        </p:txBody>
      </p:sp>
      <p:sp>
        <p:nvSpPr>
          <p:cNvPr id="18" name="c2">
            <a:hlinkClick r:id="rId4" action="ppaction://hlinksldjump"/>
          </p:cNvPr>
          <p:cNvSpPr/>
          <p:nvPr/>
        </p:nvSpPr>
        <p:spPr>
          <a:xfrm>
            <a:off x="4606290" y="608330"/>
            <a:ext cx="1868805" cy="6788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Câu 2</a:t>
            </a:r>
            <a:endParaRPr lang="en-US" sz="3200"/>
          </a:p>
        </p:txBody>
      </p:sp>
      <p:sp>
        <p:nvSpPr>
          <p:cNvPr id="19" name="c3">
            <a:hlinkClick r:id="rId5" action="ppaction://hlinksldjump"/>
          </p:cNvPr>
          <p:cNvSpPr/>
          <p:nvPr/>
        </p:nvSpPr>
        <p:spPr>
          <a:xfrm>
            <a:off x="6474460" y="608330"/>
            <a:ext cx="1868805" cy="6788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Câu 3</a:t>
            </a:r>
            <a:endParaRPr lang="en-US" sz="3200"/>
          </a:p>
        </p:txBody>
      </p:sp>
      <p:sp>
        <p:nvSpPr>
          <p:cNvPr id="20" name="c1">
            <a:hlinkClick r:id="rId6" action="ppaction://hlinksldjump"/>
          </p:cNvPr>
          <p:cNvSpPr/>
          <p:nvPr/>
        </p:nvSpPr>
        <p:spPr>
          <a:xfrm>
            <a:off x="2726690" y="608330"/>
            <a:ext cx="1868805" cy="6788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Câu 1</a:t>
            </a:r>
          </a:p>
        </p:txBody>
      </p:sp>
      <p:sp>
        <p:nvSpPr>
          <p:cNvPr id="28" name="5-Point Star 27">
            <a:hlinkClick r:id="rId7" action="ppaction://hlinksldjump"/>
          </p:cNvPr>
          <p:cNvSpPr/>
          <p:nvPr/>
        </p:nvSpPr>
        <p:spPr>
          <a:xfrm>
            <a:off x="10309860" y="6193155"/>
            <a:ext cx="911225" cy="586740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1" animBg="1"/>
      <p:bldP spid="5" grpId="0" bldLvl="0" animBg="1"/>
      <p:bldP spid="5" grpId="1" animBg="1"/>
      <p:bldP spid="9" grpId="0" animBg="1"/>
      <p:bldP spid="10" grpId="0" animBg="1"/>
      <p:bldP spid="11" grpId="0" animBg="1"/>
      <p:bldP spid="12" grpId="1"/>
      <p:bldP spid="17" grpId="1" animBg="1"/>
      <p:bldP spid="17" grpId="2" bldLvl="0" animBg="1"/>
      <p:bldP spid="18" grpId="1" animBg="1"/>
      <p:bldP spid="18" grpId="2" bldLvl="0" animBg="1"/>
      <p:bldP spid="19" grpId="1" animBg="1"/>
      <p:bldP spid="19" grpId="2" bldLvl="0" animBg="1"/>
      <p:bldP spid="20" grpId="1" animBg="1"/>
      <p:bldP spid="20" grpId="2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741170" y="808990"/>
            <a:ext cx="9406255" cy="4831080"/>
            <a:chOff x="4175" y="2516"/>
            <a:chExt cx="14813" cy="7608"/>
          </a:xfrm>
        </p:grpSpPr>
        <p:sp>
          <p:nvSpPr>
            <p:cNvPr id="10" name="Text Box 9"/>
            <p:cNvSpPr txBox="1"/>
            <p:nvPr/>
          </p:nvSpPr>
          <p:spPr>
            <a:xfrm>
              <a:off x="4175" y="2516"/>
              <a:ext cx="14813" cy="7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>
                  <a:latin typeface="Times New Roman" panose="02020603050405020304" charset="0"/>
                  <a:cs typeface="Times New Roman" panose="02020603050405020304" charset="0"/>
                </a:rPr>
                <a:t>Câu 1</a:t>
              </a:r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: Chọn đáp án đúng. 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Hai đường thẳng cắt nhau thì :</a:t>
              </a:r>
            </a:p>
            <a:p>
              <a:endParaRPr lang="en-US" sz="4400"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A. Có một điểm chung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B. Có hai điểm chung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C. Không có điểm chung 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D. Có ba điểm chung</a:t>
              </a:r>
            </a:p>
          </p:txBody>
        </p:sp>
        <p:sp>
          <p:nvSpPr>
            <p:cNvPr id="11" name="Rectangles 10">
              <a:hlinkClick r:id="rId2" action="ppaction://hlinksldjump"/>
            </p:cNvPr>
            <p:cNvSpPr/>
            <p:nvPr/>
          </p:nvSpPr>
          <p:spPr>
            <a:xfrm>
              <a:off x="4175" y="2516"/>
              <a:ext cx="11188" cy="2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Oval 3"/>
          <p:cNvSpPr/>
          <p:nvPr/>
        </p:nvSpPr>
        <p:spPr>
          <a:xfrm>
            <a:off x="1741170" y="2868930"/>
            <a:ext cx="725170" cy="617855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103630" y="855980"/>
            <a:ext cx="10626090" cy="4831080"/>
            <a:chOff x="3226" y="1446"/>
            <a:chExt cx="16734" cy="7608"/>
          </a:xfrm>
        </p:grpSpPr>
        <p:sp>
          <p:nvSpPr>
            <p:cNvPr id="10" name="Text Box 9"/>
            <p:cNvSpPr txBox="1"/>
            <p:nvPr/>
          </p:nvSpPr>
          <p:spPr>
            <a:xfrm>
              <a:off x="3226" y="1446"/>
              <a:ext cx="16734" cy="7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>
                  <a:latin typeface="Times New Roman" panose="02020603050405020304" charset="0"/>
                  <a:cs typeface="Times New Roman" panose="02020603050405020304" charset="0"/>
                </a:rPr>
                <a:t>Câu 2</a:t>
              </a:r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: Chọn đáp án đúng.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Hai đường thẳng song song thì:</a:t>
              </a:r>
            </a:p>
            <a:p>
              <a:endParaRPr lang="en-US" sz="4400"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A. Có một điểm chung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B. Có hai điểm chung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C. Không có điểm chung </a:t>
              </a:r>
            </a:p>
            <a:p>
              <a:r>
                <a:rPr lang="en-US" sz="4400">
                  <a:latin typeface="Times New Roman" panose="02020603050405020304" charset="0"/>
                  <a:cs typeface="Times New Roman" panose="02020603050405020304" charset="0"/>
                </a:rPr>
                <a:t>D. Có ba điểm chung</a:t>
              </a:r>
            </a:p>
          </p:txBody>
        </p:sp>
        <p:sp>
          <p:nvSpPr>
            <p:cNvPr id="11" name="Rectangles 10">
              <a:hlinkClick r:id="rId2" action="ppaction://hlinksldjump"/>
            </p:cNvPr>
            <p:cNvSpPr/>
            <p:nvPr/>
          </p:nvSpPr>
          <p:spPr>
            <a:xfrm>
              <a:off x="3226" y="1446"/>
              <a:ext cx="11942" cy="2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Oval 5"/>
          <p:cNvSpPr/>
          <p:nvPr/>
        </p:nvSpPr>
        <p:spPr>
          <a:xfrm>
            <a:off x="1103630" y="4255135"/>
            <a:ext cx="725170" cy="617855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edge/>
      </p:transition>
    </mc:Choice>
    <mc:Fallback xmlns=""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19405" y="198120"/>
            <a:ext cx="12167870" cy="6247130"/>
            <a:chOff x="1889" y="386"/>
            <a:chExt cx="19162" cy="9838"/>
          </a:xfrm>
        </p:grpSpPr>
        <p:sp>
          <p:nvSpPr>
            <p:cNvPr id="10" name="Text Box 9"/>
            <p:cNvSpPr txBox="1"/>
            <p:nvPr/>
          </p:nvSpPr>
          <p:spPr>
            <a:xfrm>
              <a:off x="2252" y="386"/>
              <a:ext cx="18799" cy="9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latin typeface="Times New Roman" panose="02020603050405020304" charset="0"/>
                  <a:cs typeface="Times New Roman" panose="02020603050405020304" charset="0"/>
                </a:rPr>
                <a:t>Câu 3:</a:t>
              </a:r>
              <a:r>
                <a:rPr lang="en-US" sz="4000">
                  <a:latin typeface="Times New Roman" panose="02020603050405020304" charset="0"/>
                  <a:cs typeface="Times New Roman" panose="02020603050405020304" charset="0"/>
                </a:rPr>
                <a:t> Cho hình vẽ sau. Phát biểu nào dưới đây đúng?</a:t>
              </a:r>
            </a:p>
            <a:p>
              <a:endParaRPr lang="en-US" sz="4000"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sz="4000"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sz="4000"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sz="4000"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en-US" sz="4000"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sz="4000">
                  <a:latin typeface="Times New Roman" panose="02020603050405020304" charset="0"/>
                  <a:cs typeface="Times New Roman" panose="02020603050405020304" charset="0"/>
                </a:rPr>
                <a:t>A. Hai đường thẳng m và n cắt nhau tại A và B.</a:t>
              </a:r>
            </a:p>
            <a:p>
              <a:r>
                <a:rPr lang="en-US" sz="4000">
                  <a:latin typeface="Times New Roman" panose="02020603050405020304" charset="0"/>
                  <a:cs typeface="Times New Roman" panose="02020603050405020304" charset="0"/>
                </a:rPr>
                <a:t>B. m // n, n // AB, m cắt AB tại A.</a:t>
              </a:r>
            </a:p>
            <a:p>
              <a:r>
                <a:rPr lang="en-US" sz="4000">
                  <a:latin typeface="Times New Roman" panose="02020603050405020304" charset="0"/>
                  <a:cs typeface="Times New Roman" panose="02020603050405020304" charset="0"/>
                </a:rPr>
                <a:t>C. Ba đường thẳng đôi một song song.</a:t>
              </a:r>
            </a:p>
            <a:p>
              <a:r>
                <a:rPr lang="en-US" sz="4000">
                  <a:latin typeface="Times New Roman" panose="02020603050405020304" charset="0"/>
                  <a:cs typeface="Times New Roman" panose="02020603050405020304" charset="0"/>
                </a:rPr>
                <a:t>D. m // n, AB lần lượt cắt m và n tại A và B.</a:t>
              </a:r>
            </a:p>
          </p:txBody>
        </p:sp>
        <p:sp>
          <p:nvSpPr>
            <p:cNvPr id="11" name="Rectangles 10">
              <a:hlinkClick r:id="rId2" action="ppaction://hlinksldjump"/>
            </p:cNvPr>
            <p:cNvSpPr/>
            <p:nvPr/>
          </p:nvSpPr>
          <p:spPr>
            <a:xfrm>
              <a:off x="1889" y="386"/>
              <a:ext cx="18454" cy="1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40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8470" y="1016635"/>
            <a:ext cx="8422640" cy="28848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3"/>
          <p:cNvSpPr/>
          <p:nvPr/>
        </p:nvSpPr>
        <p:spPr>
          <a:xfrm>
            <a:off x="453390" y="5695950"/>
            <a:ext cx="725170" cy="617855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99"/>
          <p:cNvSpPr txBox="1"/>
          <p:nvPr/>
        </p:nvSpPr>
        <p:spPr>
          <a:xfrm>
            <a:off x="605790" y="779145"/>
            <a:ext cx="11458575" cy="5507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4400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Câu 4: Cho đường thẳng d và A thuộc d. Có thể vẽ bao nhiêu đường thẳng cắt đường thẳng d tại điểm A ?</a:t>
            </a:r>
          </a:p>
          <a:p>
            <a:pPr indent="0"/>
            <a:endParaRPr lang="en-US" sz="4400" b="0">
              <a:solidFill>
                <a:srgbClr val="000000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indent="0"/>
            <a:r>
              <a:rPr lang="en-US" sz="4400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					A. 0                    </a:t>
            </a:r>
          </a:p>
          <a:p>
            <a:pPr indent="0"/>
            <a:r>
              <a:rPr lang="en-US" sz="4400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					B. 1.                         </a:t>
            </a:r>
          </a:p>
          <a:p>
            <a:pPr indent="0"/>
            <a:r>
              <a:rPr lang="en-US" sz="4400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					C. 2.                                 </a:t>
            </a:r>
          </a:p>
          <a:p>
            <a:pPr indent="0"/>
            <a:r>
              <a:rPr lang="en-US" sz="4400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					D. vô số.</a:t>
            </a:r>
          </a:p>
        </p:txBody>
      </p:sp>
      <p:sp>
        <p:nvSpPr>
          <p:cNvPr id="4" name="Rectangles 3">
            <a:hlinkClick r:id="rId2" action="ppaction://hlinksldjump"/>
          </p:cNvPr>
          <p:cNvSpPr/>
          <p:nvPr/>
        </p:nvSpPr>
        <p:spPr>
          <a:xfrm>
            <a:off x="642620" y="802640"/>
            <a:ext cx="11353165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080635" y="5532755"/>
            <a:ext cx="725170" cy="617855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  <p:bldP spid="4" grpId="0" animBg="1"/>
      <p:bldP spid="4" grpId="1" animBg="1"/>
      <p:bldP spid="5" grpId="0" bldLvl="0" animBg="1"/>
      <p:bldP spid="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u-lich-ha-lo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4445" y="3659505"/>
            <a:ext cx="5997575" cy="3199130"/>
          </a:xfrm>
          <a:prstGeom prst="rect">
            <a:avLst/>
          </a:prstGeom>
        </p:spPr>
      </p:pic>
      <p:pic>
        <p:nvPicPr>
          <p:cNvPr id="6" name="Content Placeholder 5" descr="cheo-thuyen-o-ha-lo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994400" y="3658870"/>
            <a:ext cx="6182360" cy="3199130"/>
          </a:xfrm>
          <a:prstGeom prst="rect">
            <a:avLst/>
          </a:prstGeom>
        </p:spPr>
      </p:pic>
      <p:pic>
        <p:nvPicPr>
          <p:cNvPr id="8" name="Picture 7" descr="mua-nao-du-lich-ha-lo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005" y="1270"/>
            <a:ext cx="6182995" cy="3091815"/>
          </a:xfrm>
          <a:prstGeom prst="rect">
            <a:avLst/>
          </a:prstGeom>
        </p:spPr>
      </p:pic>
      <p:pic>
        <p:nvPicPr>
          <p:cNvPr id="9" name="Picture 8" descr="hinh-anh-du-lich-ha-lo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5" y="0"/>
            <a:ext cx="5998210" cy="309308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887730" y="3103880"/>
            <a:ext cx="10827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MỘT VÀI HÌNH ẢNH ĐẸP Ở VỊNH HẠ LONG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1677670" y="941070"/>
            <a:ext cx="929830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>
                <a:latin typeface="Times New Roman" panose="02020603050405020304" charset="0"/>
                <a:cs typeface="Times New Roman" panose="02020603050405020304" charset="0"/>
              </a:rPr>
              <a:t>Hướng dẫn học tập ở nhà:</a:t>
            </a:r>
          </a:p>
          <a:p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- Tìm thêm những ví dụ trong thực tiễn gợi nên hình ảnh hai đường thẳng song song, hai đường thẳng cắt nhau.</a:t>
            </a:r>
          </a:p>
          <a:p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- Hoàn thành bài tập còn lại trong SGK và các bài tập trong SBT</a:t>
            </a:r>
          </a:p>
          <a:p>
            <a:r>
              <a:rPr lang="en-US" sz="4000">
                <a:latin typeface="Times New Roman" panose="02020603050405020304" charset="0"/>
                <a:cs typeface="Times New Roman" panose="02020603050405020304" charset="0"/>
              </a:rPr>
              <a:t>- Chuẩn bị bài mới “Đoạn thẳng”.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976</Words>
  <Application>Microsoft Office PowerPoint</Application>
  <PresentationFormat>Widescreen</PresentationFormat>
  <Paragraphs>115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Hoạt động 2: Mỗi bức ảnh sau đây gợi nên hình ảnh về hai đường thẳng. Hai đường thẳng đó có điểm chung không ? </vt:lpstr>
      <vt:lpstr>Hãy quan sát Hình 31, cho biết hai đường thẳng a và b có điểm chung không ?</vt:lpstr>
      <vt:lpstr>Ví dụ 2: Đọc và viết tên hai đường thẳng song song trong Hình 32 </vt:lpstr>
      <vt:lpstr>PowerPoint Presentation</vt:lpstr>
      <vt:lpstr>Bài tập 1: Quan sát Hình 35, đọc tên hai đường thẳng song song, hai đường thẳng căt nhau và chỉ ra giao điểm của chúng ( nếu có ).</vt:lpstr>
      <vt:lpstr>Bài tập 6: Vẽ hình theo cách diễn đạt sau: Đường thẳng AB và đường thẳng CD cắt nhau tại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Administrator</cp:lastModifiedBy>
  <cp:revision>6</cp:revision>
  <dcterms:created xsi:type="dcterms:W3CDTF">2023-02-08T14:57:00Z</dcterms:created>
  <dcterms:modified xsi:type="dcterms:W3CDTF">2025-05-17T09:35:50Z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27DD8040778947A38E32F34230EAFF82</vt:lpwstr>
  </property>
  <property fmtid="{D5CDD505-2E9C-101B-9397-08002B2CF9AE}" pid="3" name="KSOProductBuildVer">
    <vt:lpwstr>1033-11.2.0.11440</vt:lpwstr>
  </property>
</Properties>
</file>