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5"/>
  </p:notesMasterIdLst>
  <p:sldIdLst>
    <p:sldId id="297" r:id="rId2"/>
    <p:sldId id="256" r:id="rId3"/>
    <p:sldId id="264" r:id="rId4"/>
    <p:sldId id="265" r:id="rId5"/>
    <p:sldId id="268" r:id="rId6"/>
    <p:sldId id="266" r:id="rId7"/>
    <p:sldId id="267" r:id="rId8"/>
    <p:sldId id="283" r:id="rId9"/>
    <p:sldId id="292" r:id="rId10"/>
    <p:sldId id="286" r:id="rId11"/>
    <p:sldId id="270" r:id="rId12"/>
    <p:sldId id="288" r:id="rId13"/>
    <p:sldId id="27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2">
          <p15:clr>
            <a:srgbClr val="A4A3A4"/>
          </p15:clr>
        </p15:guide>
        <p15:guide id="2" pos="385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E79"/>
    <a:srgbClr val="ED7D31"/>
    <a:srgbClr val="A7FDFF"/>
    <a:srgbClr val="15142A"/>
    <a:srgbClr val="FAED3B"/>
    <a:srgbClr val="70AD47"/>
    <a:srgbClr val="3CDFE6"/>
    <a:srgbClr val="0C0D0E"/>
    <a:srgbClr val="C55A11"/>
    <a:srgbClr val="FFD3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56" autoAdjust="0"/>
    <p:restoredTop sz="84954" autoAdjust="0"/>
  </p:normalViewPr>
  <p:slideViewPr>
    <p:cSldViewPr snapToGrid="0">
      <p:cViewPr varScale="1">
        <p:scale>
          <a:sx n="53" d="100"/>
          <a:sy n="53" d="100"/>
        </p:scale>
        <p:origin x="1364" y="52"/>
      </p:cViewPr>
      <p:guideLst>
        <p:guide orient="horz" pos="2162"/>
        <p:guide pos="385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F9B0E6-B9BF-4E2D-AE08-8C7EBB196A2E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53816F-A1CF-4485-B308-1B9F14B36EA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53816F-A1CF-4485-B308-1B9F14B36EAD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53816F-A1CF-4485-B308-1B9F14B36EAD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53816F-A1CF-4485-B308-1B9F14B36EAD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53816F-A1CF-4485-B308-1B9F14B36EAD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53816F-A1CF-4485-B308-1B9F14B36EAD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53816F-A1CF-4485-B308-1B9F14B36EAD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53816F-A1CF-4485-B308-1B9F14B36EAD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  <a:t>5/17/2025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  <a:t>5/17/2025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  <a:t>5/17/2025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  <a:t>5/17/2025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  <a:t>5/17/2025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  <a:t>5/17/2025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  <a:t>5/17/2025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  <a:t>5/17/2025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  <a:t>5/17/2025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33F5E9-5DAC-4C4A-9DF5-C2B87276BCC8}" type="datetimeFigureOut">
              <a:rPr lang="en-US" smtClean="0"/>
              <a:t>5/17/2025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Logo, company name&#10;&#10;Description automatically generated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9411307" y="5438588"/>
            <a:ext cx="2086303" cy="165613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238125"/>
            <a:ext cx="10515600" cy="1325563"/>
          </a:xfrm>
        </p:spPr>
        <p:txBody>
          <a:bodyPr/>
          <a:lstStyle/>
          <a:p>
            <a:pPr algn="ctr"/>
            <a:r>
              <a:rPr lang="en-US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Kiểm tra kiến thức cũ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65200"/>
            <a:ext cx="10515600" cy="1348105"/>
          </a:xfrm>
        </p:spPr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n-US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Câu 1:</a:t>
            </a:r>
            <a:r>
              <a:rPr lang="en-US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 cho biết thế nào là số nguyên tố ? Hợp số ?</a:t>
            </a:r>
            <a:endParaRPr lang="en-US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Câu 2: </a:t>
            </a:r>
            <a:r>
              <a:rPr lang="en-US" sz="4000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Phát biểu các số nguyên tố nhỏ hơn 30 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838200" y="3073400"/>
            <a:ext cx="10394950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Câu 1:</a:t>
            </a:r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 Số nguyên tố là số tự nhiên lớn hơn 1, chỉ có hai ước là 1 và chính nó.</a:t>
            </a:r>
          </a:p>
          <a:p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Hợp số là số tự nhiên lớn hơn 1, có nhiều hơn hai ước.</a:t>
            </a:r>
          </a:p>
          <a:p>
            <a:r>
              <a:rPr lang="en-US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Câu 2: </a:t>
            </a:r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Các số nguyên tố nhỏ hơn 30 là 2, 3, 5, 7, 11, 13, 17, 19, 23, 29.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5115560" y="2371090"/>
            <a:ext cx="19615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Trả lời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p"/>
      <p:bldP spid="3" grpId="1" build="p"/>
      <p:bldP spid="4" grpId="0"/>
      <p:bldP spid="5" grpId="0"/>
      <p:bldP spid="5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5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489507" y="5480065"/>
            <a:ext cx="49149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1" descr="Clipboar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631394">
            <a:off x="-634327" y="3883012"/>
            <a:ext cx="3194131" cy="3194131"/>
          </a:xfrm>
          <a:prstGeom prst="rect">
            <a:avLst/>
          </a:prstGeom>
        </p:spPr>
      </p:pic>
      <p:pic>
        <p:nvPicPr>
          <p:cNvPr id="19" name="Graphic 18" descr="Ruler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889495">
            <a:off x="10171718" y="145767"/>
            <a:ext cx="1574403" cy="1574403"/>
          </a:xfrm>
          <a:prstGeom prst="rect">
            <a:avLst/>
          </a:prstGeom>
        </p:spPr>
      </p:pic>
      <p:pic>
        <p:nvPicPr>
          <p:cNvPr id="21" name="Graphic 20" descr="Pencil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0520790">
            <a:off x="10917677" y="783939"/>
            <a:ext cx="1488402" cy="1488402"/>
          </a:xfrm>
          <a:prstGeom prst="rect">
            <a:avLst/>
          </a:prstGeom>
        </p:spPr>
      </p:pic>
      <p:sp>
        <p:nvSpPr>
          <p:cNvPr id="14" name="!!1"/>
          <p:cNvSpPr txBox="1"/>
          <p:nvPr/>
        </p:nvSpPr>
        <p:spPr>
          <a:xfrm>
            <a:off x="635635" y="1689735"/>
            <a:ext cx="10930255" cy="1938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TIẾT PPCT: 20</a:t>
            </a:r>
            <a:endParaRPr 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11: 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PHÂN TÍCH MỘT SỐ RA THỪA SỐ NGUYÊN TỐ </a:t>
            </a:r>
          </a:p>
        </p:txBody>
      </p:sp>
      <p:sp>
        <p:nvSpPr>
          <p:cNvPr id="2" name="Text Box 1"/>
          <p:cNvSpPr txBox="1"/>
          <p:nvPr/>
        </p:nvSpPr>
        <p:spPr>
          <a:xfrm>
            <a:off x="3269615" y="4672330"/>
            <a:ext cx="4506939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Giáo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viên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Hồ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Văn Minh</a:t>
            </a:r>
          </a:p>
        </p:txBody>
      </p:sp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830" y="1091565"/>
            <a:ext cx="2149475" cy="1934845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 rot="8757556">
            <a:off x="-1052601" y="4821382"/>
            <a:ext cx="3136324" cy="6858000"/>
            <a:chOff x="9055676" y="0"/>
            <a:chExt cx="3136324" cy="6858000"/>
          </a:xfrm>
        </p:grpSpPr>
        <p:sp>
          <p:nvSpPr>
            <p:cNvPr id="4" name="Rectangle 3"/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 rot="5400000">
            <a:off x="8383393" y="3218530"/>
            <a:ext cx="6891246" cy="653685"/>
            <a:chOff x="4871257" y="83128"/>
            <a:chExt cx="7501721" cy="653685"/>
          </a:xfrm>
        </p:grpSpPr>
        <p:sp>
          <p:nvSpPr>
            <p:cNvPr id="29" name="Rectangle: Rounded Corners 28"/>
            <p:cNvSpPr/>
            <p:nvPr/>
          </p:nvSpPr>
          <p:spPr>
            <a:xfrm>
              <a:off x="4871257" y="83128"/>
              <a:ext cx="7232072" cy="653685"/>
            </a:xfrm>
            <a:prstGeom prst="roundRect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268730" y="213657"/>
              <a:ext cx="710424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HOẠT ĐỘNG HÌNH THÀNH KIẾN THỨC</a:t>
              </a:r>
              <a:endParaRPr lang="en-US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2987030" y="1320511"/>
            <a:ext cx="7712837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Ví dụ 1: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ước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91.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45857" y="2405878"/>
            <a:ext cx="1585242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endParaRPr lang="en-US" sz="32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59455" y="3312795"/>
            <a:ext cx="7569835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 ước nguyên tố của 91 là 7. </a:t>
            </a:r>
          </a:p>
        </p:txBody>
      </p:sp>
      <p:sp>
        <p:nvSpPr>
          <p:cNvPr id="3" name="TextBox 33"/>
          <p:cNvSpPr txBox="1"/>
          <p:nvPr/>
        </p:nvSpPr>
        <p:spPr>
          <a:xfrm>
            <a:off x="671830" y="235585"/>
            <a:ext cx="10157460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CÁCH TÌM MỘT ƯỚC NGUYÊN TỐ CỦA MỘT SỐ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4" grpId="1"/>
      <p:bldP spid="14" grpId="0"/>
      <p:bldP spid="16" grpId="0"/>
      <p:bldP spid="3" grpId="0"/>
      <p:bldP spid="3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 rot="8757556">
            <a:off x="-1052601" y="4821382"/>
            <a:ext cx="3136324" cy="6858000"/>
            <a:chOff x="9055676" y="0"/>
            <a:chExt cx="3136324" cy="6858000"/>
          </a:xfrm>
        </p:grpSpPr>
        <p:sp>
          <p:nvSpPr>
            <p:cNvPr id="4" name="Rectangle 3"/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1" name="Group 30"/>
          <p:cNvGrpSpPr/>
          <p:nvPr/>
        </p:nvGrpSpPr>
        <p:grpSpPr>
          <a:xfrm rot="5400000">
            <a:off x="8383393" y="3218530"/>
            <a:ext cx="6891246" cy="653685"/>
            <a:chOff x="4871257" y="83128"/>
            <a:chExt cx="7501721" cy="653685"/>
          </a:xfrm>
        </p:grpSpPr>
        <p:sp>
          <p:nvSpPr>
            <p:cNvPr id="29" name="Rectangle: Rounded Corners 28"/>
            <p:cNvSpPr/>
            <p:nvPr/>
          </p:nvSpPr>
          <p:spPr>
            <a:xfrm>
              <a:off x="4871257" y="83128"/>
              <a:ext cx="7232072" cy="653685"/>
            </a:xfrm>
            <a:prstGeom prst="roundRect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268730" y="213658"/>
              <a:ext cx="710424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HOẠT ĐỘNG HÌNH THÀNH KIẾN THỨC</a:t>
              </a:r>
              <a:endParaRPr lang="en-US" sz="2400">
                <a:solidFill>
                  <a:srgbClr val="FFFF00"/>
                </a:solidFill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380921" y="2326854"/>
            <a:ext cx="10784114" cy="2861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ước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lượt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36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tăng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dần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2, 3, 5, 7, 11, 13,… Khi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ước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600" b="1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!!3" descr="Icon&#10;&#10;Description automatically generated with low confidenc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478" y="-614738"/>
            <a:ext cx="3429000" cy="3429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!!3" descr="Chuyên đề về xác định công thức của hợp chất vô cơ và hữu cơ - Tech12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1" y="144543"/>
            <a:ext cx="2521284" cy="2077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Group 30"/>
          <p:cNvGrpSpPr/>
          <p:nvPr/>
        </p:nvGrpSpPr>
        <p:grpSpPr>
          <a:xfrm rot="5400000">
            <a:off x="8383393" y="3218530"/>
            <a:ext cx="6891246" cy="653685"/>
            <a:chOff x="4871257" y="83128"/>
            <a:chExt cx="7501721" cy="653685"/>
          </a:xfrm>
        </p:grpSpPr>
        <p:sp>
          <p:nvSpPr>
            <p:cNvPr id="29" name="Rectangle: Rounded Corners 28"/>
            <p:cNvSpPr/>
            <p:nvPr/>
          </p:nvSpPr>
          <p:spPr>
            <a:xfrm>
              <a:off x="4871257" y="83128"/>
              <a:ext cx="7232072" cy="653685"/>
            </a:xfrm>
            <a:prstGeom prst="roundRect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268730" y="213657"/>
              <a:ext cx="710424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HOẠT ĐỘNG HÌNH THÀNH KIẾN THỨC</a:t>
              </a:r>
              <a:endParaRPr lang="en-US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571458" y="2221853"/>
            <a:ext cx="9860915" cy="61531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4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 1:</a:t>
            </a: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ước</a:t>
            </a: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</a:t>
            </a: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187.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83955" y="2947335"/>
            <a:ext cx="9413235" cy="14674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US" altLang="nl-NL" sz="36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	Giải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US" altLang="nl-NL" sz="3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Một </a:t>
            </a:r>
            <a:r>
              <a:rPr lang="en-US" sz="36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ước</a:t>
            </a:r>
            <a:r>
              <a:rPr lang="en-US" sz="3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nguyên</a:t>
            </a:r>
            <a:r>
              <a:rPr lang="en-US" sz="3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tố của 187</a:t>
            </a:r>
            <a:r>
              <a:rPr lang="en-US" sz="3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3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11.</a:t>
            </a:r>
            <a:r>
              <a:rPr lang="en-US" sz="36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 rot="13369864">
            <a:off x="-3169209" y="-2396424"/>
            <a:ext cx="3136324" cy="6858000"/>
            <a:chOff x="9055676" y="0"/>
            <a:chExt cx="3136324" cy="6858000"/>
          </a:xfrm>
        </p:grpSpPr>
        <p:sp>
          <p:nvSpPr>
            <p:cNvPr id="4" name="Rectangle 3"/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 rot="5400000">
            <a:off x="8383393" y="3218530"/>
            <a:ext cx="6891246" cy="653685"/>
            <a:chOff x="4871257" y="83128"/>
            <a:chExt cx="7501721" cy="653685"/>
          </a:xfrm>
        </p:grpSpPr>
        <p:sp>
          <p:nvSpPr>
            <p:cNvPr id="29" name="Rectangle: Rounded Corners 28"/>
            <p:cNvSpPr/>
            <p:nvPr/>
          </p:nvSpPr>
          <p:spPr>
            <a:xfrm>
              <a:off x="4871257" y="83128"/>
              <a:ext cx="7232072" cy="653685"/>
            </a:xfrm>
            <a:prstGeom prst="roundRect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268730" y="213658"/>
              <a:ext cx="710424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HOẠT ĐỘNG HÌNH THÀNH KIẾN THỨC</a:t>
              </a:r>
              <a:endParaRPr lang="en-US" sz="24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3395980" y="1579245"/>
            <a:ext cx="7435850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Ví dụ 2: Viết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thừa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4" name="!!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432" y="1087542"/>
            <a:ext cx="2857500" cy="2571750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5626244" y="2573800"/>
            <a:ext cx="2072005" cy="1753235"/>
            <a:chOff x="698731" y="2951327"/>
            <a:chExt cx="2072005" cy="1753235"/>
          </a:xfrm>
        </p:grpSpPr>
        <p:sp>
          <p:nvSpPr>
            <p:cNvPr id="3" name="TextBox 2"/>
            <p:cNvSpPr txBox="1"/>
            <p:nvPr/>
          </p:nvSpPr>
          <p:spPr>
            <a:xfrm>
              <a:off x="698731" y="2951327"/>
              <a:ext cx="2072005" cy="1753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chemeClr val="accent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12</a:t>
              </a:r>
            </a:p>
            <a:p>
              <a:endParaRPr lang="en-US" sz="36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sz="3600" b="1" dirty="0">
                  <a:solidFill>
                    <a:schemeClr val="accent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2       6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 flipH="1">
              <a:off x="1030514" y="3643086"/>
              <a:ext cx="406400" cy="493485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1547408" y="3643086"/>
              <a:ext cx="339449" cy="493485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6002533" y="3624537"/>
            <a:ext cx="1669099" cy="1753235"/>
            <a:chOff x="1089625" y="4060484"/>
            <a:chExt cx="1669099" cy="1753235"/>
          </a:xfrm>
        </p:grpSpPr>
        <p:sp>
          <p:nvSpPr>
            <p:cNvPr id="32" name="TextBox 31"/>
            <p:cNvSpPr txBox="1"/>
            <p:nvPr/>
          </p:nvSpPr>
          <p:spPr>
            <a:xfrm>
              <a:off x="1089625" y="4060484"/>
              <a:ext cx="1669099" cy="1753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chemeClr val="accent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</a:t>
              </a:r>
            </a:p>
            <a:p>
              <a:endParaRPr lang="en-US" sz="36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sz="3600" b="1" dirty="0">
                  <a:solidFill>
                    <a:schemeClr val="accent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2         3</a:t>
              </a:r>
            </a:p>
          </p:txBody>
        </p:sp>
        <p:cxnSp>
          <p:nvCxnSpPr>
            <p:cNvPr id="33" name="Straight Connector 32"/>
            <p:cNvCxnSpPr/>
            <p:nvPr/>
          </p:nvCxnSpPr>
          <p:spPr>
            <a:xfrm flipH="1">
              <a:off x="1514338" y="4706163"/>
              <a:ext cx="406400" cy="493485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2046333" y="4719261"/>
              <a:ext cx="339449" cy="493485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33"/>
          <p:cNvSpPr txBox="1"/>
          <p:nvPr/>
        </p:nvSpPr>
        <p:spPr>
          <a:xfrm>
            <a:off x="998220" y="260985"/>
            <a:ext cx="10157460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PHÂN TÍCH MỘT SỐ RA THỪA SỐ NGUYÊN TỐ</a:t>
            </a:r>
          </a:p>
        </p:txBody>
      </p:sp>
      <p:sp>
        <p:nvSpPr>
          <p:cNvPr id="9" name="Text Box 8"/>
          <p:cNvSpPr txBox="1"/>
          <p:nvPr/>
        </p:nvSpPr>
        <p:spPr>
          <a:xfrm>
            <a:off x="3875405" y="5730240"/>
            <a:ext cx="51898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Vậy 12 = 2.2.3 = 2</a:t>
            </a:r>
            <a:r>
              <a:rPr lang="en-US" sz="3600" b="1" baseline="300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b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.3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4" grpId="1"/>
      <p:bldP spid="2" grpId="0"/>
      <p:bldP spid="2" grpId="1"/>
      <p:bldP spid="9" grpId="0"/>
      <p:bldP spid="9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 rot="13369864">
            <a:off x="-2696134" y="-2064954"/>
            <a:ext cx="3136324" cy="6858000"/>
            <a:chOff x="9055676" y="0"/>
            <a:chExt cx="3136324" cy="6858000"/>
          </a:xfrm>
        </p:grpSpPr>
        <p:sp>
          <p:nvSpPr>
            <p:cNvPr id="4" name="Rectangle 3"/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 rot="5400000">
            <a:off x="8383393" y="3218530"/>
            <a:ext cx="6891246" cy="653685"/>
            <a:chOff x="4871257" y="83128"/>
            <a:chExt cx="7501721" cy="653685"/>
          </a:xfrm>
        </p:grpSpPr>
        <p:sp>
          <p:nvSpPr>
            <p:cNvPr id="29" name="Rectangle: Rounded Corners 28"/>
            <p:cNvSpPr/>
            <p:nvPr/>
          </p:nvSpPr>
          <p:spPr>
            <a:xfrm>
              <a:off x="4871257" y="83128"/>
              <a:ext cx="7232072" cy="653685"/>
            </a:xfrm>
            <a:prstGeom prst="roundRect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268730" y="213657"/>
              <a:ext cx="710424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HOẠT ĐỘNG HÌNH THÀNH KIẾN THỨC</a:t>
              </a:r>
              <a:endParaRPr lang="en-US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583390" y="2893578"/>
            <a:ext cx="10713033" cy="1938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4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Khái</a:t>
            </a:r>
            <a:r>
              <a:rPr lang="en-US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niệm</a:t>
            </a:r>
            <a:r>
              <a:rPr lang="en-US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4000" b="1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40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40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40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40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40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r>
              <a:rPr lang="en-US" sz="40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40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40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ra </a:t>
            </a:r>
            <a:r>
              <a:rPr lang="en-US" sz="4000" b="1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thừa</a:t>
            </a:r>
            <a:r>
              <a:rPr lang="en-US" sz="40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40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40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</a:t>
            </a:r>
            <a:r>
              <a:rPr lang="en-US" sz="40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40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40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40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40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dưới</a:t>
            </a:r>
            <a:r>
              <a:rPr lang="en-US" sz="40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40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40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40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thừa</a:t>
            </a:r>
            <a:r>
              <a:rPr lang="en-US" sz="40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40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40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</a:t>
            </a:r>
            <a:r>
              <a:rPr lang="en-US" sz="40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3" name="!!3" descr="Icon&#10;&#10;Description automatically generated with low confidence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FF0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4772721" y="0"/>
            <a:ext cx="2787571" cy="278757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val 33"/>
          <p:cNvSpPr/>
          <p:nvPr/>
        </p:nvSpPr>
        <p:spPr>
          <a:xfrm>
            <a:off x="4548019" y="2926503"/>
            <a:ext cx="406400" cy="430087"/>
          </a:xfrm>
          <a:prstGeom prst="ellipse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3410233" y="2899487"/>
            <a:ext cx="406400" cy="430087"/>
          </a:xfrm>
          <a:prstGeom prst="ellipse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2900916" y="1745562"/>
            <a:ext cx="406400" cy="430087"/>
          </a:xfrm>
          <a:prstGeom prst="ellipse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!!3" descr="Chuyên đề về xác định công thức của hợp chất vô cơ và hữu cơ - Tech12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1" y="144543"/>
            <a:ext cx="2521284" cy="2077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Group 30"/>
          <p:cNvGrpSpPr/>
          <p:nvPr/>
        </p:nvGrpSpPr>
        <p:grpSpPr>
          <a:xfrm rot="5400000">
            <a:off x="8383393" y="3218530"/>
            <a:ext cx="6891246" cy="653685"/>
            <a:chOff x="4871257" y="83128"/>
            <a:chExt cx="7501721" cy="653685"/>
          </a:xfrm>
        </p:grpSpPr>
        <p:sp>
          <p:nvSpPr>
            <p:cNvPr id="29" name="Rectangle: Rounded Corners 28"/>
            <p:cNvSpPr/>
            <p:nvPr/>
          </p:nvSpPr>
          <p:spPr>
            <a:xfrm>
              <a:off x="4871257" y="83128"/>
              <a:ext cx="7232072" cy="653685"/>
            </a:xfrm>
            <a:prstGeom prst="roundRect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268730" y="213658"/>
              <a:ext cx="710424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HOẠT ĐỘNG HÌNH THÀNH KIẾN THỨC</a:t>
              </a:r>
              <a:endParaRPr lang="en-US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3446145" y="4091940"/>
            <a:ext cx="93452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      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49345" y="4601845"/>
            <a:ext cx="10057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        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61410" y="5146040"/>
            <a:ext cx="104425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        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61234" y="5727972"/>
            <a:ext cx="7097486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4287520" y="4164965"/>
            <a:ext cx="16510" cy="2023110"/>
          </a:xfrm>
          <a:prstGeom prst="line">
            <a:avLst/>
          </a:prstGeom>
          <a:ln w="6032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115003" y="3429000"/>
            <a:ext cx="6676571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2: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cột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dọc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290673" y="182163"/>
            <a:ext cx="8425649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1: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rẽ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nhánh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07406" y="1743024"/>
            <a:ext cx="5231579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12 = 2.2.3 = 2</a:t>
            </a:r>
            <a:r>
              <a:rPr lang="en-US" sz="3600" b="1" baseline="30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07685" y="5082540"/>
            <a:ext cx="442976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Vậy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 = 2.2.3 = 2</a:t>
            </a:r>
            <a:r>
              <a:rPr lang="en-US" sz="3600" b="1" baseline="30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.3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895887" y="691667"/>
            <a:ext cx="2183445" cy="2730367"/>
            <a:chOff x="2895887" y="691667"/>
            <a:chExt cx="2183445" cy="2730367"/>
          </a:xfrm>
        </p:grpSpPr>
        <p:grpSp>
          <p:nvGrpSpPr>
            <p:cNvPr id="8" name="Group 7"/>
            <p:cNvGrpSpPr/>
            <p:nvPr/>
          </p:nvGrpSpPr>
          <p:grpSpPr>
            <a:xfrm>
              <a:off x="2895887" y="691667"/>
              <a:ext cx="2183445" cy="2730367"/>
              <a:chOff x="2838007" y="661874"/>
              <a:chExt cx="2183445" cy="2730367"/>
            </a:xfrm>
          </p:grpSpPr>
          <p:grpSp>
            <p:nvGrpSpPr>
              <p:cNvPr id="19" name="Group 18"/>
              <p:cNvGrpSpPr/>
              <p:nvPr/>
            </p:nvGrpSpPr>
            <p:grpSpPr>
              <a:xfrm>
                <a:off x="2838007" y="661874"/>
                <a:ext cx="1669099" cy="1569660"/>
                <a:chOff x="621217" y="3052883"/>
                <a:chExt cx="1669099" cy="1569660"/>
              </a:xfrm>
            </p:grpSpPr>
            <p:sp>
              <p:nvSpPr>
                <p:cNvPr id="20" name="TextBox 19"/>
                <p:cNvSpPr txBox="1"/>
                <p:nvPr/>
              </p:nvSpPr>
              <p:spPr>
                <a:xfrm>
                  <a:off x="621217" y="3052883"/>
                  <a:ext cx="1669099" cy="15696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200" b="1" dirty="0">
                      <a:solidFill>
                        <a:schemeClr val="accent2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12</a:t>
                  </a:r>
                </a:p>
                <a:p>
                  <a:endParaRPr lang="en-US" sz="3200" b="1" dirty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r>
                    <a:rPr lang="en-US" sz="3200" b="1" dirty="0">
                      <a:solidFill>
                        <a:schemeClr val="accent2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2        6</a:t>
                  </a:r>
                </a:p>
              </p:txBody>
            </p:sp>
            <p:cxnSp>
              <p:nvCxnSpPr>
                <p:cNvPr id="21" name="Straight Connector 20"/>
                <p:cNvCxnSpPr/>
                <p:nvPr/>
              </p:nvCxnSpPr>
              <p:spPr>
                <a:xfrm flipH="1">
                  <a:off x="1030514" y="3643086"/>
                  <a:ext cx="406400" cy="493485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/>
                <p:cNvCxnSpPr/>
                <p:nvPr/>
              </p:nvCxnSpPr>
              <p:spPr>
                <a:xfrm>
                  <a:off x="1547408" y="3643086"/>
                  <a:ext cx="339449" cy="493485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" name="Group 23"/>
              <p:cNvGrpSpPr/>
              <p:nvPr/>
            </p:nvGrpSpPr>
            <p:grpSpPr>
              <a:xfrm>
                <a:off x="3352353" y="1822581"/>
                <a:ext cx="1669099" cy="1569660"/>
                <a:chOff x="1135563" y="4213590"/>
                <a:chExt cx="1669099" cy="1569660"/>
              </a:xfrm>
            </p:grpSpPr>
            <p:sp>
              <p:nvSpPr>
                <p:cNvPr id="25" name="TextBox 24"/>
                <p:cNvSpPr txBox="1"/>
                <p:nvPr/>
              </p:nvSpPr>
              <p:spPr>
                <a:xfrm>
                  <a:off x="1135563" y="4213590"/>
                  <a:ext cx="1669099" cy="15696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200" b="1" dirty="0">
                      <a:solidFill>
                        <a:schemeClr val="accent2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</a:t>
                  </a:r>
                </a:p>
                <a:p>
                  <a:endParaRPr lang="en-US" sz="3200" b="1" dirty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r>
                    <a:rPr lang="en-US" sz="3200" b="1" dirty="0">
                      <a:solidFill>
                        <a:schemeClr val="accent2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2        3</a:t>
                  </a:r>
                </a:p>
              </p:txBody>
            </p:sp>
            <p:cxnSp>
              <p:nvCxnSpPr>
                <p:cNvPr id="26" name="Straight Connector 25"/>
                <p:cNvCxnSpPr/>
                <p:nvPr/>
              </p:nvCxnSpPr>
              <p:spPr>
                <a:xfrm flipH="1">
                  <a:off x="1514338" y="4706163"/>
                  <a:ext cx="406400" cy="493485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/>
                <p:nvPr/>
              </p:nvCxnSpPr>
              <p:spPr>
                <a:xfrm>
                  <a:off x="2046333" y="4719261"/>
                  <a:ext cx="339449" cy="493485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" name="Oval 1"/>
            <p:cNvSpPr/>
            <p:nvPr/>
          </p:nvSpPr>
          <p:spPr>
            <a:xfrm>
              <a:off x="4035900" y="1773642"/>
              <a:ext cx="423747" cy="375680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" name="TextBox 3"/>
          <p:cNvSpPr txBox="1"/>
          <p:nvPr/>
        </p:nvSpPr>
        <p:spPr>
          <a:xfrm>
            <a:off x="4389755" y="4081145"/>
            <a:ext cx="93452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6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</p:txBody>
      </p:sp>
      <p:sp>
        <p:nvSpPr>
          <p:cNvPr id="10" name="TextBox 3"/>
          <p:cNvSpPr txBox="1"/>
          <p:nvPr/>
        </p:nvSpPr>
        <p:spPr>
          <a:xfrm>
            <a:off x="4371975" y="4606290"/>
            <a:ext cx="36722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6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     </a:t>
            </a:r>
          </a:p>
        </p:txBody>
      </p:sp>
      <p:sp>
        <p:nvSpPr>
          <p:cNvPr id="12" name="TextBox 3"/>
          <p:cNvSpPr txBox="1"/>
          <p:nvPr/>
        </p:nvSpPr>
        <p:spPr>
          <a:xfrm>
            <a:off x="4361815" y="5144135"/>
            <a:ext cx="93452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6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      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3" grpId="0"/>
      <p:bldP spid="14" grpId="0"/>
      <p:bldP spid="7" grpId="0"/>
      <p:bldP spid="28" grpId="0"/>
      <p:bldP spid="5" grpId="0"/>
      <p:bldP spid="10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646263" y="317488"/>
            <a:ext cx="10888345" cy="123063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4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 2:</a:t>
            </a: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 tích số 40 ra thừa số nguyên tố </a:t>
            </a:r>
          </a:p>
          <a:p>
            <a:r>
              <a:rPr lang="en-US" sz="4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 các viết “rẻ nhánh” và “theo cột dọc”</a:t>
            </a:r>
            <a:r>
              <a:rPr lang="en-US" sz="4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45" name="Group 44"/>
          <p:cNvGrpSpPr/>
          <p:nvPr/>
        </p:nvGrpSpPr>
        <p:grpSpPr>
          <a:xfrm>
            <a:off x="2918873" y="2225794"/>
            <a:ext cx="1669099" cy="1383665"/>
            <a:chOff x="655098" y="2342634"/>
            <a:chExt cx="1669099" cy="1383665"/>
          </a:xfrm>
        </p:grpSpPr>
        <p:sp>
          <p:nvSpPr>
            <p:cNvPr id="26" name="TextBox 25"/>
            <p:cNvSpPr txBox="1"/>
            <p:nvPr/>
          </p:nvSpPr>
          <p:spPr>
            <a:xfrm>
              <a:off x="655098" y="2342634"/>
              <a:ext cx="1669099" cy="1383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accent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40</a:t>
              </a:r>
            </a:p>
            <a:p>
              <a:endParaRPr 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sz="2800" b="1" dirty="0">
                  <a:solidFill>
                    <a:schemeClr val="accent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5       8</a:t>
              </a:r>
            </a:p>
          </p:txBody>
        </p:sp>
        <p:cxnSp>
          <p:nvCxnSpPr>
            <p:cNvPr id="27" name="Straight Connector 26"/>
            <p:cNvCxnSpPr/>
            <p:nvPr/>
          </p:nvCxnSpPr>
          <p:spPr>
            <a:xfrm flipH="1">
              <a:off x="887856" y="2790768"/>
              <a:ext cx="353354" cy="368579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1337682" y="2790768"/>
              <a:ext cx="295255" cy="36455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/>
          <p:cNvGrpSpPr/>
          <p:nvPr/>
        </p:nvGrpSpPr>
        <p:grpSpPr>
          <a:xfrm>
            <a:off x="3341118" y="2996254"/>
            <a:ext cx="1435735" cy="1383665"/>
            <a:chOff x="1073536" y="2996254"/>
            <a:chExt cx="1435735" cy="1383665"/>
          </a:xfrm>
        </p:grpSpPr>
        <p:sp>
          <p:nvSpPr>
            <p:cNvPr id="31" name="TextBox 30"/>
            <p:cNvSpPr txBox="1"/>
            <p:nvPr/>
          </p:nvSpPr>
          <p:spPr>
            <a:xfrm>
              <a:off x="1073536" y="2996254"/>
              <a:ext cx="1435735" cy="1383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accent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</a:t>
              </a:r>
            </a:p>
            <a:p>
              <a:endParaRPr 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sz="2800" b="1" dirty="0">
                  <a:solidFill>
                    <a:schemeClr val="accent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2       4</a:t>
              </a:r>
            </a:p>
          </p:txBody>
        </p:sp>
        <p:cxnSp>
          <p:nvCxnSpPr>
            <p:cNvPr id="39" name="Straight Connector 38"/>
            <p:cNvCxnSpPr/>
            <p:nvPr/>
          </p:nvCxnSpPr>
          <p:spPr>
            <a:xfrm flipH="1">
              <a:off x="1293232" y="3520408"/>
              <a:ext cx="353354" cy="368579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1743058" y="3520408"/>
              <a:ext cx="295255" cy="36455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3763689" y="3744402"/>
            <a:ext cx="1243075" cy="1383665"/>
            <a:chOff x="1456099" y="3744402"/>
            <a:chExt cx="1243075" cy="1383665"/>
          </a:xfrm>
        </p:grpSpPr>
        <p:sp>
          <p:nvSpPr>
            <p:cNvPr id="37" name="TextBox 36"/>
            <p:cNvSpPr txBox="1"/>
            <p:nvPr/>
          </p:nvSpPr>
          <p:spPr>
            <a:xfrm>
              <a:off x="1456099" y="3744402"/>
              <a:ext cx="1243075" cy="1383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accent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</a:p>
            <a:p>
              <a:endParaRPr 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sz="2800" b="1" dirty="0">
                  <a:solidFill>
                    <a:schemeClr val="accent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2       2</a:t>
              </a:r>
            </a:p>
          </p:txBody>
        </p:sp>
        <p:cxnSp>
          <p:nvCxnSpPr>
            <p:cNvPr id="41" name="Straight Connector 40"/>
            <p:cNvCxnSpPr/>
            <p:nvPr/>
          </p:nvCxnSpPr>
          <p:spPr>
            <a:xfrm flipH="1">
              <a:off x="1672889" y="4276263"/>
              <a:ext cx="353354" cy="368579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2122715" y="4276263"/>
              <a:ext cx="295255" cy="36455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TextBox 49"/>
          <p:cNvSpPr txBox="1"/>
          <p:nvPr/>
        </p:nvSpPr>
        <p:spPr>
          <a:xfrm>
            <a:off x="6471285" y="2429510"/>
            <a:ext cx="13246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40     2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448425" y="3034665"/>
            <a:ext cx="13550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20     2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444615" y="3637280"/>
            <a:ext cx="13582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10     2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428740" y="4206240"/>
            <a:ext cx="13677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5     5</a:t>
            </a:r>
          </a:p>
        </p:txBody>
      </p:sp>
      <p:cxnSp>
        <p:nvCxnSpPr>
          <p:cNvPr id="57" name="Straight Connector 56"/>
          <p:cNvCxnSpPr>
            <a:stCxn id="50" idx="0"/>
          </p:cNvCxnSpPr>
          <p:nvPr/>
        </p:nvCxnSpPr>
        <p:spPr>
          <a:xfrm flipH="1">
            <a:off x="7105650" y="2429510"/>
            <a:ext cx="27940" cy="269684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5193665" y="1703705"/>
            <a:ext cx="13703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913912" y="5263279"/>
            <a:ext cx="5406153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Vậy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40 = 2</a:t>
            </a:r>
            <a:r>
              <a:rPr lang="en-US" sz="3600" b="1" baseline="30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.5</a:t>
            </a:r>
            <a:endParaRPr lang="en-US" sz="3600" b="1" baseline="30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: Rounded Corners 39"/>
          <p:cNvSpPr/>
          <p:nvPr/>
        </p:nvSpPr>
        <p:spPr>
          <a:xfrm rot="5400000">
            <a:off x="8507246" y="3094677"/>
            <a:ext cx="6643540" cy="653685"/>
          </a:xfrm>
          <a:prstGeom prst="roundRect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" name="TextBox 40"/>
          <p:cNvSpPr txBox="1"/>
          <p:nvPr/>
        </p:nvSpPr>
        <p:spPr>
          <a:xfrm rot="5400000">
            <a:off x="8531437" y="3497104"/>
            <a:ext cx="65261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 ĐỘNG HÌNH THÀNH KIẾN THỨC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7" name="TextBox 54"/>
          <p:cNvSpPr txBox="1"/>
          <p:nvPr/>
        </p:nvSpPr>
        <p:spPr>
          <a:xfrm>
            <a:off x="6647820" y="4757264"/>
            <a:ext cx="11140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50" grpId="0"/>
      <p:bldP spid="51" grpId="0"/>
      <p:bldP spid="52" grpId="0"/>
      <p:bldP spid="53" grpId="0"/>
      <p:bldP spid="55" grpId="0"/>
      <p:bldP spid="62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!!4"/>
          <p:cNvSpPr/>
          <p:nvPr/>
        </p:nvSpPr>
        <p:spPr>
          <a:xfrm rot="5400000">
            <a:off x="8507246" y="3094677"/>
            <a:ext cx="6643540" cy="653685"/>
          </a:xfrm>
          <a:prstGeom prst="roundRect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HOẠT ĐỘNG HÌNH THÀNH KIẾN THỨC</a:t>
            </a:r>
            <a:endParaRPr lang="en-US" sz="240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9297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48970" y="4373880"/>
            <a:ext cx="102235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 3:</a:t>
            </a:r>
            <a:r>
              <a:rPr lang="en-US" sz="36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Phân</a:t>
            </a:r>
            <a:r>
              <a:rPr lang="en-US" sz="3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3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450 ra </a:t>
            </a:r>
            <a:r>
              <a:rPr lang="en-US" sz="36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thừa</a:t>
            </a:r>
            <a:r>
              <a:rPr lang="en-US" sz="3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3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</a:t>
            </a:r>
            <a:r>
              <a:rPr lang="en-US" sz="3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9" name="!!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162" y="0"/>
            <a:ext cx="3258005" cy="2905530"/>
          </a:xfrm>
          <a:prstGeom prst="rect">
            <a:avLst/>
          </a:prstGeom>
        </p:spPr>
      </p:pic>
      <p:sp>
        <p:nvSpPr>
          <p:cNvPr id="6" name="Thought Bubble: Cloud 5"/>
          <p:cNvSpPr/>
          <p:nvPr/>
        </p:nvSpPr>
        <p:spPr>
          <a:xfrm>
            <a:off x="3695736" y="248426"/>
            <a:ext cx="7693143" cy="3940795"/>
          </a:xfrm>
          <a:prstGeom prst="cloudCallout">
            <a:avLst>
              <a:gd name="adj1" fmla="val -50435"/>
              <a:gd name="adj2" fmla="val -42163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Nhận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xét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Dù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phân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tích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một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số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ra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thừa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số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nguyên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tố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bằng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cách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nào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thì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cuối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cùng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ta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cũng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có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được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một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kết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quả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69093" y="5358016"/>
            <a:ext cx="4833257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36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36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450 = 2.3</a:t>
            </a:r>
            <a:r>
              <a:rPr lang="en-US" sz="3600" b="1" baseline="300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.5</a:t>
            </a:r>
            <a:r>
              <a:rPr lang="en-US" sz="3600" b="1" baseline="300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6" grpId="1" animBg="1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!!4"/>
          <p:cNvSpPr/>
          <p:nvPr/>
        </p:nvSpPr>
        <p:spPr>
          <a:xfrm>
            <a:off x="36141" y="54868"/>
            <a:ext cx="4488562" cy="493723"/>
          </a:xfrm>
          <a:prstGeom prst="roundRect">
            <a:avLst/>
          </a:prstGeom>
          <a:solidFill>
            <a:srgbClr val="1F4E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HOẠT ĐỘNG CỦNG CỐ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408857" y="1566317"/>
            <a:ext cx="11146951" cy="849260"/>
            <a:chOff x="241306" y="2452678"/>
            <a:chExt cx="11778089" cy="451310"/>
          </a:xfrm>
          <a:solidFill>
            <a:srgbClr val="327E3B"/>
          </a:solidFill>
        </p:grpSpPr>
        <p:sp>
          <p:nvSpPr>
            <p:cNvPr id="17" name="Rectangle 16"/>
            <p:cNvSpPr/>
            <p:nvPr/>
          </p:nvSpPr>
          <p:spPr>
            <a:xfrm>
              <a:off x="3538287" y="2452678"/>
              <a:ext cx="2468235" cy="441605"/>
            </a:xfrm>
            <a:prstGeom prst="rect">
              <a:avLst/>
            </a:prstGeom>
            <a:grpFill/>
            <a:ln w="190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000" b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3247742" y="2543650"/>
              <a:ext cx="544265" cy="259662"/>
            </a:xfrm>
            <a:prstGeom prst="ellipse">
              <a:avLst/>
            </a:prstGeom>
            <a:grpFill/>
            <a:ln w="571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vi-VN" sz="3000" b="1" dirty="0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B</a:t>
              </a:r>
              <a:endParaRPr lang="en-US" sz="3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31851" y="2464885"/>
              <a:ext cx="2468235" cy="439103"/>
            </a:xfrm>
            <a:prstGeom prst="rect">
              <a:avLst/>
            </a:prstGeom>
            <a:grpFill/>
            <a:ln w="190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000" b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241306" y="2543650"/>
              <a:ext cx="483220" cy="259662"/>
            </a:xfrm>
            <a:prstGeom prst="ellipse">
              <a:avLst/>
            </a:prstGeom>
            <a:grpFill/>
            <a:ln w="571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vi-VN" sz="3000" b="1" dirty="0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A</a:t>
              </a:r>
              <a:endParaRPr lang="en-US" sz="3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544723" y="2452678"/>
              <a:ext cx="2468235" cy="441605"/>
            </a:xfrm>
            <a:prstGeom prst="rect">
              <a:avLst/>
            </a:prstGeom>
            <a:grpFill/>
            <a:ln w="190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000" b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6254178" y="2543650"/>
              <a:ext cx="544265" cy="259662"/>
            </a:xfrm>
            <a:prstGeom prst="ellipse">
              <a:avLst/>
            </a:prstGeom>
            <a:grpFill/>
            <a:ln w="571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 b="1" dirty="0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C</a:t>
              </a:r>
              <a:endParaRPr lang="en-US" sz="3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551160" y="2452678"/>
              <a:ext cx="2468235" cy="441605"/>
            </a:xfrm>
            <a:prstGeom prst="rect">
              <a:avLst/>
            </a:prstGeom>
            <a:grpFill/>
            <a:ln w="190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000" b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9260615" y="2558288"/>
              <a:ext cx="544265" cy="245025"/>
            </a:xfrm>
            <a:prstGeom prst="ellipse">
              <a:avLst/>
            </a:prstGeom>
            <a:grpFill/>
            <a:ln w="571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 b="1" dirty="0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D</a:t>
              </a:r>
              <a:endParaRPr lang="en-US" sz="3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5" name="Oval 24"/>
          <p:cNvSpPr/>
          <p:nvPr/>
        </p:nvSpPr>
        <p:spPr>
          <a:xfrm>
            <a:off x="369995" y="1698641"/>
            <a:ext cx="535050" cy="505674"/>
          </a:xfrm>
          <a:prstGeom prst="ellipse">
            <a:avLst/>
          </a:prstGeom>
          <a:solidFill>
            <a:srgbClr val="FF0000"/>
          </a:solidFill>
          <a:ln w="5715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965245" y="1733296"/>
            <a:ext cx="202654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45 = 3</a:t>
            </a:r>
            <a:r>
              <a:rPr lang="en-US" sz="3000" b="1" baseline="30000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2</a:t>
            </a: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.5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36195" y="516255"/>
            <a:ext cx="12136755" cy="857885"/>
            <a:chOff x="36141" y="727794"/>
            <a:chExt cx="11969750" cy="659320"/>
          </a:xfrm>
        </p:grpSpPr>
        <p:grpSp>
          <p:nvGrpSpPr>
            <p:cNvPr id="9" name="Group 8"/>
            <p:cNvGrpSpPr/>
            <p:nvPr/>
          </p:nvGrpSpPr>
          <p:grpSpPr>
            <a:xfrm>
              <a:off x="36141" y="727794"/>
              <a:ext cx="11951970" cy="659320"/>
              <a:chOff x="63654" y="1860878"/>
              <a:chExt cx="21102617" cy="1040476"/>
            </a:xfrm>
          </p:grpSpPr>
          <p:sp>
            <p:nvSpPr>
              <p:cNvPr id="10" name="Rounded Rectangle 53"/>
              <p:cNvSpPr/>
              <p:nvPr/>
            </p:nvSpPr>
            <p:spPr>
              <a:xfrm>
                <a:off x="143257" y="1964088"/>
                <a:ext cx="21023014" cy="936595"/>
              </a:xfrm>
              <a:prstGeom prst="roundRect">
                <a:avLst>
                  <a:gd name="adj" fmla="val 10158"/>
                </a:avLst>
              </a:prstGeom>
              <a:solidFill>
                <a:srgbClr val="FEEBB0"/>
              </a:solidFill>
              <a:ln w="12700">
                <a:solidFill>
                  <a:srgbClr val="91720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000" b="1" dirty="0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1" name="Group 10"/>
              <p:cNvGrpSpPr/>
              <p:nvPr/>
            </p:nvGrpSpPr>
            <p:grpSpPr>
              <a:xfrm>
                <a:off x="63654" y="1860878"/>
                <a:ext cx="4156839" cy="1040476"/>
                <a:chOff x="923003" y="3917552"/>
                <a:chExt cx="4156839" cy="1040476"/>
              </a:xfrm>
            </p:grpSpPr>
            <p:grpSp>
              <p:nvGrpSpPr>
                <p:cNvPr id="12" name="Group 11"/>
                <p:cNvGrpSpPr/>
                <p:nvPr/>
              </p:nvGrpSpPr>
              <p:grpSpPr>
                <a:xfrm>
                  <a:off x="1362045" y="4056327"/>
                  <a:ext cx="3717797" cy="832104"/>
                  <a:chOff x="2028795" y="4418277"/>
                  <a:chExt cx="3717797" cy="832104"/>
                </a:xfrm>
              </p:grpSpPr>
              <p:sp>
                <p:nvSpPr>
                  <p:cNvPr id="14" name="Freeform 20"/>
                  <p:cNvSpPr/>
                  <p:nvPr/>
                </p:nvSpPr>
                <p:spPr bwMode="auto">
                  <a:xfrm rot="5400000">
                    <a:off x="3364273" y="3082799"/>
                    <a:ext cx="832104" cy="3503060"/>
                  </a:xfrm>
                  <a:prstGeom prst="round2SameRect">
                    <a:avLst>
                      <a:gd name="adj1" fmla="val 19445"/>
                      <a:gd name="adj2" fmla="val 0"/>
                    </a:avLst>
                  </a:prstGeom>
                  <a:solidFill>
                    <a:schemeClr val="bg1"/>
                  </a:solidFill>
                  <a:ln w="57150">
                    <a:solidFill>
                      <a:srgbClr val="91720D"/>
                    </a:solidFill>
                  </a:ln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sz="3000" b="1">
                      <a:latin typeface="Arial" panose="020B0604020202020204" pitchFamily="34" charset="0"/>
                      <a:ea typeface="Tahoma" panose="020B060403050404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5" name="TextBox 14"/>
                  <p:cNvSpPr txBox="1"/>
                  <p:nvPr/>
                </p:nvSpPr>
                <p:spPr>
                  <a:xfrm>
                    <a:off x="2218308" y="4441997"/>
                    <a:ext cx="3528284" cy="67080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vi-VN" sz="3000" b="1" dirty="0"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rPr>
                      <a:t>CÂU </a:t>
                    </a:r>
                    <a:r>
                      <a:rPr lang="en-US" sz="3000" b="1" dirty="0"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rPr>
                      <a:t>1.</a:t>
                    </a:r>
                  </a:p>
                </p:txBody>
              </p:sp>
            </p:grpSp>
            <p:pic>
              <p:nvPicPr>
                <p:cNvPr id="13" name="Picture 12"/>
                <p:cNvPicPr>
                  <a:picLocks noChangeAspect="1"/>
                </p:cNvPicPr>
                <p:nvPr/>
              </p:nvPicPr>
              <p:blipFill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599" t="21515" r="9759" b="14519"/>
                <a:stretch>
                  <a:fillRect/>
                </a:stretch>
              </p:blipFill>
              <p:spPr>
                <a:xfrm>
                  <a:off x="923003" y="3917552"/>
                  <a:ext cx="1076356" cy="1040476"/>
                </a:xfrm>
                <a:prstGeom prst="round2DiagRect">
                  <a:avLst>
                    <a:gd name="adj1" fmla="val 30509"/>
                    <a:gd name="adj2" fmla="val 0"/>
                  </a:avLst>
                </a:prstGeom>
                <a:ln w="38100" cap="sq">
                  <a:solidFill>
                    <a:srgbClr val="91720D"/>
                  </a:solidFill>
                  <a:miter lim="800000"/>
                  <a:headEnd/>
                  <a:tailEnd/>
                </a:ln>
                <a:effectLst>
                  <a:outerShdw blurRad="254000" algn="tl" rotWithShape="0">
                    <a:srgbClr val="000000">
                      <a:alpha val="43000"/>
                    </a:srgbClr>
                  </a:outerShdw>
                </a:effectLst>
              </p:spPr>
            </p:pic>
          </p:grpSp>
        </p:grpSp>
        <p:sp>
          <p:nvSpPr>
            <p:cNvPr id="34" name="TextBox 33"/>
            <p:cNvSpPr txBox="1"/>
            <p:nvPr/>
          </p:nvSpPr>
          <p:spPr>
            <a:xfrm>
              <a:off x="2275786" y="793195"/>
              <a:ext cx="9730105" cy="5592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629920" marR="0" indent="-629920" algn="just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tabLst>
                  <a:tab pos="629920" algn="l"/>
                </a:tabLst>
              </a:pPr>
              <a:r>
                <a:rPr lang="en-US" sz="3600" b="1" dirty="0" err="1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Phân tích số 45 ra thừa số nguyên tố là:</a:t>
              </a:r>
              <a:endParaRPr lang="en-US" sz="36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1" name="Rectangle 50"/>
          <p:cNvSpPr/>
          <p:nvPr/>
        </p:nvSpPr>
        <p:spPr>
          <a:xfrm>
            <a:off x="3803944" y="1720645"/>
            <a:ext cx="202654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45 = 9.5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640724" y="1720645"/>
            <a:ext cx="202654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45 = 3</a:t>
            </a:r>
            <a:r>
              <a:rPr lang="en-US" sz="3000" b="1" baseline="30000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2</a:t>
            </a: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.5</a:t>
            </a:r>
            <a:r>
              <a:rPr lang="en-US" sz="3000" b="1" baseline="30000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2</a:t>
            </a:r>
            <a:endParaRPr lang="en-US" sz="3000" b="1" dirty="0">
              <a:solidFill>
                <a:schemeClr val="bg1"/>
              </a:solidFill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9494612" y="1756236"/>
            <a:ext cx="202654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45 = 3.15</a:t>
            </a:r>
          </a:p>
        </p:txBody>
      </p:sp>
      <p:grpSp>
        <p:nvGrpSpPr>
          <p:cNvPr id="61" name="Group 60"/>
          <p:cNvGrpSpPr/>
          <p:nvPr/>
        </p:nvGrpSpPr>
        <p:grpSpPr>
          <a:xfrm>
            <a:off x="428238" y="4769891"/>
            <a:ext cx="11146951" cy="849260"/>
            <a:chOff x="241306" y="2452678"/>
            <a:chExt cx="11778089" cy="451310"/>
          </a:xfrm>
          <a:solidFill>
            <a:srgbClr val="327E3B"/>
          </a:solidFill>
        </p:grpSpPr>
        <p:sp>
          <p:nvSpPr>
            <p:cNvPr id="62" name="Rectangle 61"/>
            <p:cNvSpPr/>
            <p:nvPr/>
          </p:nvSpPr>
          <p:spPr>
            <a:xfrm>
              <a:off x="3538287" y="2452678"/>
              <a:ext cx="2468235" cy="441605"/>
            </a:xfrm>
            <a:prstGeom prst="rect">
              <a:avLst/>
            </a:prstGeom>
            <a:grpFill/>
            <a:ln w="190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000" b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3247742" y="2543650"/>
              <a:ext cx="544265" cy="259662"/>
            </a:xfrm>
            <a:prstGeom prst="ellipse">
              <a:avLst/>
            </a:prstGeom>
            <a:grpFill/>
            <a:ln w="571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vi-VN" sz="3000" b="1" dirty="0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B</a:t>
              </a:r>
              <a:endParaRPr lang="en-US" sz="3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531851" y="2464885"/>
              <a:ext cx="2468235" cy="439103"/>
            </a:xfrm>
            <a:prstGeom prst="rect">
              <a:avLst/>
            </a:prstGeom>
            <a:grpFill/>
            <a:ln w="190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000" b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Oval 64"/>
            <p:cNvSpPr/>
            <p:nvPr/>
          </p:nvSpPr>
          <p:spPr>
            <a:xfrm>
              <a:off x="241306" y="2543650"/>
              <a:ext cx="483220" cy="259662"/>
            </a:xfrm>
            <a:prstGeom prst="ellipse">
              <a:avLst/>
            </a:prstGeom>
            <a:grpFill/>
            <a:ln w="571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vi-VN" sz="3000" b="1" dirty="0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A</a:t>
              </a:r>
              <a:endParaRPr lang="en-US" sz="3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6544723" y="2452678"/>
              <a:ext cx="2468235" cy="441605"/>
            </a:xfrm>
            <a:prstGeom prst="rect">
              <a:avLst/>
            </a:prstGeom>
            <a:grpFill/>
            <a:ln w="190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000" b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6254178" y="2543650"/>
              <a:ext cx="544265" cy="259662"/>
            </a:xfrm>
            <a:prstGeom prst="ellipse">
              <a:avLst/>
            </a:prstGeom>
            <a:grpFill/>
            <a:ln w="571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 b="1" dirty="0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C</a:t>
              </a:r>
              <a:endParaRPr lang="en-US" sz="3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9551160" y="2452678"/>
              <a:ext cx="2468235" cy="441605"/>
            </a:xfrm>
            <a:prstGeom prst="rect">
              <a:avLst/>
            </a:prstGeom>
            <a:grpFill/>
            <a:ln w="190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000" b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Oval 68"/>
            <p:cNvSpPr/>
            <p:nvPr/>
          </p:nvSpPr>
          <p:spPr>
            <a:xfrm>
              <a:off x="9260615" y="2558288"/>
              <a:ext cx="544265" cy="245025"/>
            </a:xfrm>
            <a:prstGeom prst="ellipse">
              <a:avLst/>
            </a:prstGeom>
            <a:grpFill/>
            <a:ln w="571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 b="1" dirty="0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D</a:t>
              </a:r>
              <a:endParaRPr lang="en-US" sz="3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0" name="Oval 69"/>
          <p:cNvSpPr/>
          <p:nvPr/>
        </p:nvSpPr>
        <p:spPr>
          <a:xfrm>
            <a:off x="6123310" y="4915801"/>
            <a:ext cx="535050" cy="505674"/>
          </a:xfrm>
          <a:prstGeom prst="ellipse">
            <a:avLst/>
          </a:prstGeom>
          <a:solidFill>
            <a:srgbClr val="FF0000"/>
          </a:solidFill>
          <a:ln w="5715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984626" y="4936870"/>
            <a:ext cx="2147271" cy="553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20 = 2.10</a:t>
            </a:r>
            <a:endParaRPr lang="en-US" sz="3000" b="1" baseline="30000" dirty="0">
              <a:solidFill>
                <a:schemeClr val="bg1"/>
              </a:solidFill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3180" y="3272155"/>
            <a:ext cx="12485370" cy="1366520"/>
            <a:chOff x="81215" y="3169305"/>
            <a:chExt cx="11892758" cy="1035984"/>
          </a:xfrm>
        </p:grpSpPr>
        <p:grpSp>
          <p:nvGrpSpPr>
            <p:cNvPr id="54" name="Group 53"/>
            <p:cNvGrpSpPr/>
            <p:nvPr/>
          </p:nvGrpSpPr>
          <p:grpSpPr>
            <a:xfrm>
              <a:off x="81215" y="3169305"/>
              <a:ext cx="11553890" cy="1035984"/>
              <a:chOff x="63654" y="1860878"/>
              <a:chExt cx="20399759" cy="1040476"/>
            </a:xfrm>
          </p:grpSpPr>
          <p:sp>
            <p:nvSpPr>
              <p:cNvPr id="55" name="Rounded Rectangle 53"/>
              <p:cNvSpPr/>
              <p:nvPr/>
            </p:nvSpPr>
            <p:spPr>
              <a:xfrm>
                <a:off x="131147" y="2121480"/>
                <a:ext cx="20332266" cy="598564"/>
              </a:xfrm>
              <a:prstGeom prst="roundRect">
                <a:avLst>
                  <a:gd name="adj" fmla="val 10158"/>
                </a:avLst>
              </a:prstGeom>
              <a:solidFill>
                <a:srgbClr val="FEEBB0"/>
              </a:solidFill>
              <a:ln w="12700">
                <a:solidFill>
                  <a:srgbClr val="91720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000" b="1" dirty="0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56" name="Group 55"/>
              <p:cNvGrpSpPr/>
              <p:nvPr/>
            </p:nvGrpSpPr>
            <p:grpSpPr>
              <a:xfrm>
                <a:off x="63654" y="1860878"/>
                <a:ext cx="4174994" cy="1040476"/>
                <a:chOff x="923003" y="3917552"/>
                <a:chExt cx="4174994" cy="1040476"/>
              </a:xfrm>
            </p:grpSpPr>
            <p:grpSp>
              <p:nvGrpSpPr>
                <p:cNvPr id="57" name="Group 56"/>
                <p:cNvGrpSpPr/>
                <p:nvPr/>
              </p:nvGrpSpPr>
              <p:grpSpPr>
                <a:xfrm>
                  <a:off x="1362580" y="4211073"/>
                  <a:ext cx="3735417" cy="565686"/>
                  <a:chOff x="2029330" y="4573023"/>
                  <a:chExt cx="3735417" cy="565686"/>
                </a:xfrm>
              </p:grpSpPr>
              <p:sp>
                <p:nvSpPr>
                  <p:cNvPr id="59" name="Freeform 20"/>
                  <p:cNvSpPr/>
                  <p:nvPr/>
                </p:nvSpPr>
                <p:spPr bwMode="auto">
                  <a:xfrm rot="5400000">
                    <a:off x="3497928" y="3104425"/>
                    <a:ext cx="565686" cy="3502882"/>
                  </a:xfrm>
                  <a:prstGeom prst="round2SameRect">
                    <a:avLst>
                      <a:gd name="adj1" fmla="val 19445"/>
                      <a:gd name="adj2" fmla="val 0"/>
                    </a:avLst>
                  </a:prstGeom>
                  <a:solidFill>
                    <a:schemeClr val="bg1"/>
                  </a:solidFill>
                  <a:ln w="57150">
                    <a:solidFill>
                      <a:srgbClr val="91720D"/>
                    </a:solidFill>
                  </a:ln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sz="3000" b="1">
                      <a:latin typeface="Arial" panose="020B0604020202020204" pitchFamily="34" charset="0"/>
                      <a:ea typeface="Tahoma" panose="020B060403050404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0" name="TextBox 59"/>
                  <p:cNvSpPr txBox="1"/>
                  <p:nvPr/>
                </p:nvSpPr>
                <p:spPr>
                  <a:xfrm>
                    <a:off x="2236463" y="4617021"/>
                    <a:ext cx="3528284" cy="44433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vi-VN" sz="3200" b="1" dirty="0"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rPr>
                      <a:t>CÂU </a:t>
                    </a:r>
                    <a:r>
                      <a:rPr lang="en-US" sz="3200" b="1" dirty="0"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rPr>
                      <a:t>2.</a:t>
                    </a:r>
                  </a:p>
                </p:txBody>
              </p:sp>
            </p:grpSp>
            <p:pic>
              <p:nvPicPr>
                <p:cNvPr id="58" name="Picture 57"/>
                <p:cNvPicPr>
                  <a:picLocks noChangeAspect="1"/>
                </p:cNvPicPr>
                <p:nvPr/>
              </p:nvPicPr>
              <p:blipFill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599" t="21515" r="9759" b="14519"/>
                <a:stretch>
                  <a:fillRect/>
                </a:stretch>
              </p:blipFill>
              <p:spPr>
                <a:xfrm>
                  <a:off x="923003" y="3917552"/>
                  <a:ext cx="1076356" cy="1040476"/>
                </a:xfrm>
                <a:prstGeom prst="round2DiagRect">
                  <a:avLst>
                    <a:gd name="adj1" fmla="val 30509"/>
                    <a:gd name="adj2" fmla="val 0"/>
                  </a:avLst>
                </a:prstGeom>
                <a:ln w="38100" cap="sq">
                  <a:solidFill>
                    <a:srgbClr val="91720D"/>
                  </a:solidFill>
                  <a:miter lim="800000"/>
                  <a:headEnd/>
                  <a:tailEnd/>
                </a:ln>
                <a:effectLst>
                  <a:outerShdw blurRad="254000" algn="tl" rotWithShape="0">
                    <a:srgbClr val="000000">
                      <a:alpha val="43000"/>
                    </a:srgbClr>
                  </a:outerShdw>
                </a:effectLst>
              </p:spPr>
            </p:pic>
          </p:grpSp>
        </p:grpSp>
        <p:sp>
          <p:nvSpPr>
            <p:cNvPr id="72" name="TextBox 71"/>
            <p:cNvSpPr txBox="1"/>
            <p:nvPr/>
          </p:nvSpPr>
          <p:spPr>
            <a:xfrm>
              <a:off x="2313602" y="3461518"/>
              <a:ext cx="9660371" cy="551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3600" b="1" dirty="0" err="1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Chọn</a:t>
              </a:r>
              <a:r>
                <a:rPr lang="en-US" sz="3600" b="1" dirty="0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 </a:t>
              </a:r>
              <a:r>
                <a:rPr lang="en-US" sz="3600" b="1" dirty="0" err="1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cách</a:t>
              </a:r>
              <a:r>
                <a:rPr lang="en-US" sz="3600" b="1" dirty="0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 </a:t>
              </a:r>
              <a:r>
                <a:rPr lang="en-US" sz="3600" b="1" dirty="0" err="1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phân</a:t>
              </a:r>
              <a:r>
                <a:rPr lang="en-US" sz="3600" b="1" dirty="0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 </a:t>
              </a:r>
              <a:r>
                <a:rPr lang="en-US" sz="3600" b="1" dirty="0" err="1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tích</a:t>
              </a:r>
              <a:r>
                <a:rPr lang="en-US" sz="3600" b="1" dirty="0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 ra </a:t>
              </a:r>
              <a:r>
                <a:rPr lang="en-US" sz="3600" b="1" dirty="0" err="1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thừa</a:t>
              </a:r>
              <a:r>
                <a:rPr lang="en-US" sz="3600" b="1" dirty="0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 </a:t>
              </a:r>
              <a:r>
                <a:rPr lang="en-US" sz="3600" b="1" dirty="0" err="1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số</a:t>
              </a:r>
              <a:r>
                <a:rPr lang="en-US" sz="3600" b="1" dirty="0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 </a:t>
              </a:r>
              <a:r>
                <a:rPr lang="en-US" sz="3600" b="1" dirty="0" err="1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nguyên</a:t>
              </a:r>
              <a:r>
                <a:rPr lang="en-US" sz="3600" b="1" dirty="0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 </a:t>
              </a:r>
              <a:r>
                <a:rPr lang="en-US" sz="3600" b="1" dirty="0" err="1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tố</a:t>
              </a:r>
              <a:r>
                <a:rPr lang="en-US" sz="3600" b="1" dirty="0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 </a:t>
              </a:r>
              <a:r>
                <a:rPr lang="en-US" sz="3600" b="1" dirty="0" err="1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đúng </a:t>
              </a:r>
              <a:r>
                <a:rPr lang="en-US" sz="3600" b="1" dirty="0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?</a:t>
              </a:r>
              <a:endParaRPr lang="en-US" sz="36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3" name="Rectangle 72"/>
          <p:cNvSpPr/>
          <p:nvPr/>
        </p:nvSpPr>
        <p:spPr>
          <a:xfrm>
            <a:off x="3823325" y="4924219"/>
            <a:ext cx="2153906" cy="553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30 = 5.6</a:t>
            </a:r>
          </a:p>
        </p:txBody>
      </p:sp>
      <p:sp>
        <p:nvSpPr>
          <p:cNvPr id="74" name="Rectangle 73"/>
          <p:cNvSpPr/>
          <p:nvPr/>
        </p:nvSpPr>
        <p:spPr>
          <a:xfrm>
            <a:off x="6660105" y="4924219"/>
            <a:ext cx="2162460" cy="553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50 = 2.5</a:t>
            </a:r>
            <a:r>
              <a:rPr lang="en-US" sz="3000" b="1" baseline="30000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2</a:t>
            </a:r>
            <a:endParaRPr lang="en-US" sz="3000" b="1" dirty="0">
              <a:solidFill>
                <a:schemeClr val="bg1"/>
              </a:solidFill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9513993" y="4959810"/>
            <a:ext cx="2173921" cy="553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80 = 2</a:t>
            </a:r>
            <a:r>
              <a:rPr lang="en-US" sz="3000" b="1" baseline="30000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3</a:t>
            </a: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.10</a:t>
            </a:r>
            <a:endParaRPr lang="en-US" sz="3000" b="1" baseline="30000" dirty="0">
              <a:solidFill>
                <a:schemeClr val="bg1"/>
              </a:solidFill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76" name="15s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296" end="14398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407426" y="2477509"/>
            <a:ext cx="1113729" cy="714666"/>
          </a:xfrm>
          <a:prstGeom prst="snip2DiagRect">
            <a:avLst>
              <a:gd name="adj1" fmla="val 0"/>
              <a:gd name="adj2" fmla="val 6620"/>
            </a:avLst>
          </a:prstGeom>
          <a:ln w="31750" cap="flat">
            <a:gradFill>
              <a:gsLst>
                <a:gs pos="0">
                  <a:srgbClr val="7F7F7F"/>
                </a:gs>
                <a:gs pos="100000">
                  <a:srgbClr val="F2F2F2"/>
                </a:gs>
              </a:gsLst>
              <a:lin ang="2700000" scaled="1"/>
            </a:gradFill>
          </a:ln>
          <a:effectLst>
            <a:glow rad="101600">
              <a:srgbClr val="969696">
                <a:alpha val="40000"/>
              </a:srgbClr>
            </a:glow>
          </a:effectLst>
          <a:scene3d>
            <a:camera prst="orthographicFront"/>
            <a:lightRig rig="twoPt" dir="t"/>
          </a:scene3d>
          <a:sp3d contourW="25400">
            <a:contourClr>
              <a:srgbClr val="262626"/>
            </a:contourClr>
          </a:sp3d>
        </p:spPr>
      </p:pic>
      <p:pic>
        <p:nvPicPr>
          <p:cNvPr id="77" name="15s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296" end="14398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74670" y="5703954"/>
            <a:ext cx="1113729" cy="714666"/>
          </a:xfrm>
          <a:prstGeom prst="snip2DiagRect">
            <a:avLst>
              <a:gd name="adj1" fmla="val 0"/>
              <a:gd name="adj2" fmla="val 6620"/>
            </a:avLst>
          </a:prstGeom>
          <a:ln w="31750" cap="flat">
            <a:gradFill>
              <a:gsLst>
                <a:gs pos="0">
                  <a:srgbClr val="7F7F7F"/>
                </a:gs>
                <a:gs pos="100000">
                  <a:srgbClr val="F2F2F2"/>
                </a:gs>
              </a:gsLst>
              <a:lin ang="2700000" scaled="1"/>
            </a:gradFill>
          </a:ln>
          <a:effectLst>
            <a:glow rad="101600">
              <a:srgbClr val="969696">
                <a:alpha val="40000"/>
              </a:srgbClr>
            </a:glow>
          </a:effectLst>
          <a:scene3d>
            <a:camera prst="orthographicFront"/>
            <a:lightRig rig="twoPt" dir="t"/>
          </a:scene3d>
          <a:sp3d contourW="25400">
            <a:contourClr>
              <a:srgbClr val="262626"/>
            </a:contourClr>
          </a:sp3d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5" fill="hold" display="0">
                  <p:stCondLst>
                    <p:cond delay="indefinite"/>
                  </p:stCondLst>
                </p:cTn>
                <p:tgtEl>
                  <p:spTgt spid="76"/>
                </p:tgtEl>
              </p:cMediaNode>
            </p:video>
            <p:video>
              <p:cMediaNode vol="80000">
                <p:cTn id="36" fill="hold" display="0">
                  <p:stCondLst>
                    <p:cond delay="indefinite"/>
                  </p:stCondLst>
                </p:cTn>
                <p:tgtEl>
                  <p:spTgt spid="77"/>
                </p:tgtEl>
              </p:cMediaNode>
            </p:video>
          </p:childTnLst>
        </p:cTn>
      </p:par>
    </p:tnLst>
    <p:bldLst>
      <p:bldP spid="25" grpId="0" animBg="1"/>
      <p:bldP spid="7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!!4"/>
          <p:cNvSpPr/>
          <p:nvPr/>
        </p:nvSpPr>
        <p:spPr>
          <a:xfrm>
            <a:off x="36141" y="54868"/>
            <a:ext cx="5717294" cy="493723"/>
          </a:xfrm>
          <a:prstGeom prst="roundRect">
            <a:avLst/>
          </a:prstGeom>
          <a:solidFill>
            <a:srgbClr val="1F4E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HOẠT ĐỘNG CỦNG CỐ</a:t>
            </a:r>
          </a:p>
        </p:txBody>
      </p:sp>
      <p:grpSp>
        <p:nvGrpSpPr>
          <p:cNvPr id="61" name="Group 60"/>
          <p:cNvGrpSpPr/>
          <p:nvPr/>
        </p:nvGrpSpPr>
        <p:grpSpPr>
          <a:xfrm>
            <a:off x="421088" y="1918489"/>
            <a:ext cx="11371624" cy="849260"/>
            <a:chOff x="241306" y="2452678"/>
            <a:chExt cx="12015483" cy="451310"/>
          </a:xfrm>
          <a:solidFill>
            <a:srgbClr val="327E3B"/>
          </a:solidFill>
        </p:grpSpPr>
        <p:sp>
          <p:nvSpPr>
            <p:cNvPr id="62" name="Rectangle 61"/>
            <p:cNvSpPr/>
            <p:nvPr/>
          </p:nvSpPr>
          <p:spPr>
            <a:xfrm>
              <a:off x="3538286" y="2452678"/>
              <a:ext cx="2688314" cy="441605"/>
            </a:xfrm>
            <a:prstGeom prst="rect">
              <a:avLst/>
            </a:prstGeom>
            <a:grpFill/>
            <a:ln w="190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3247742" y="2543650"/>
              <a:ext cx="544265" cy="259662"/>
            </a:xfrm>
            <a:prstGeom prst="ellipse">
              <a:avLst/>
            </a:prstGeom>
            <a:grpFill/>
            <a:ln w="571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vi-VN" sz="2800" b="1" dirty="0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B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531851" y="2464885"/>
              <a:ext cx="2580171" cy="439103"/>
            </a:xfrm>
            <a:prstGeom prst="rect">
              <a:avLst/>
            </a:prstGeom>
            <a:grpFill/>
            <a:ln w="190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Oval 64"/>
            <p:cNvSpPr/>
            <p:nvPr/>
          </p:nvSpPr>
          <p:spPr>
            <a:xfrm>
              <a:off x="241306" y="2543650"/>
              <a:ext cx="483220" cy="259662"/>
            </a:xfrm>
            <a:prstGeom prst="ellipse">
              <a:avLst/>
            </a:prstGeom>
            <a:grpFill/>
            <a:ln w="571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vi-VN" sz="2800" b="1" dirty="0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A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6544723" y="2452678"/>
              <a:ext cx="2688314" cy="441605"/>
            </a:xfrm>
            <a:prstGeom prst="rect">
              <a:avLst/>
            </a:prstGeom>
            <a:grpFill/>
            <a:ln w="190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6254178" y="2543650"/>
              <a:ext cx="544265" cy="259662"/>
            </a:xfrm>
            <a:prstGeom prst="ellipse">
              <a:avLst/>
            </a:prstGeom>
            <a:grpFill/>
            <a:ln w="571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C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9551160" y="2452678"/>
              <a:ext cx="2705629" cy="441605"/>
            </a:xfrm>
            <a:prstGeom prst="rect">
              <a:avLst/>
            </a:prstGeom>
            <a:grpFill/>
            <a:ln w="190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Oval 68"/>
            <p:cNvSpPr/>
            <p:nvPr/>
          </p:nvSpPr>
          <p:spPr>
            <a:xfrm>
              <a:off x="9260615" y="2558288"/>
              <a:ext cx="544265" cy="245025"/>
            </a:xfrm>
            <a:prstGeom prst="ellipse">
              <a:avLst/>
            </a:prstGeom>
            <a:grpFill/>
            <a:ln w="571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D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0" name="Oval 69"/>
          <p:cNvSpPr/>
          <p:nvPr/>
        </p:nvSpPr>
        <p:spPr>
          <a:xfrm>
            <a:off x="8945721" y="2132341"/>
            <a:ext cx="535050" cy="505674"/>
          </a:xfrm>
          <a:prstGeom prst="ellipse">
            <a:avLst/>
          </a:prstGeom>
          <a:solidFill>
            <a:srgbClr val="FF0000"/>
          </a:solidFill>
          <a:ln w="5715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977476" y="2085468"/>
            <a:ext cx="2271461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800 = 2.3</a:t>
            </a:r>
            <a:r>
              <a:rPr lang="en-US" sz="2800" b="1" baseline="30000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2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.5</a:t>
            </a:r>
            <a:endParaRPr lang="en-US" sz="2800" b="1" baseline="30000" dirty="0">
              <a:solidFill>
                <a:schemeClr val="bg1"/>
              </a:solidFill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6195" y="512445"/>
            <a:ext cx="11756390" cy="1364615"/>
            <a:chOff x="36141" y="537007"/>
            <a:chExt cx="11756571" cy="1050454"/>
          </a:xfrm>
        </p:grpSpPr>
        <p:grpSp>
          <p:nvGrpSpPr>
            <p:cNvPr id="54" name="Group 53"/>
            <p:cNvGrpSpPr/>
            <p:nvPr/>
          </p:nvGrpSpPr>
          <p:grpSpPr>
            <a:xfrm>
              <a:off x="36141" y="543272"/>
              <a:ext cx="11756571" cy="1035984"/>
              <a:chOff x="63654" y="1701586"/>
              <a:chExt cx="20757617" cy="1040476"/>
            </a:xfrm>
          </p:grpSpPr>
          <p:sp>
            <p:nvSpPr>
              <p:cNvPr id="55" name="Rounded Rectangle 53"/>
              <p:cNvSpPr/>
              <p:nvPr/>
            </p:nvSpPr>
            <p:spPr>
              <a:xfrm>
                <a:off x="143237" y="1737972"/>
                <a:ext cx="20678034" cy="936963"/>
              </a:xfrm>
              <a:prstGeom prst="roundRect">
                <a:avLst>
                  <a:gd name="adj" fmla="val 10158"/>
                </a:avLst>
              </a:prstGeom>
              <a:solidFill>
                <a:srgbClr val="FEEBB0"/>
              </a:solidFill>
              <a:ln w="12700">
                <a:solidFill>
                  <a:srgbClr val="91720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56" name="Group 55"/>
              <p:cNvGrpSpPr/>
              <p:nvPr/>
            </p:nvGrpSpPr>
            <p:grpSpPr>
              <a:xfrm>
                <a:off x="63654" y="1701586"/>
                <a:ext cx="4257744" cy="1040476"/>
                <a:chOff x="923003" y="3758260"/>
                <a:chExt cx="4257744" cy="1040476"/>
              </a:xfrm>
            </p:grpSpPr>
            <p:grpSp>
              <p:nvGrpSpPr>
                <p:cNvPr id="57" name="Group 56"/>
                <p:cNvGrpSpPr/>
                <p:nvPr/>
              </p:nvGrpSpPr>
              <p:grpSpPr>
                <a:xfrm>
                  <a:off x="1385030" y="3779457"/>
                  <a:ext cx="3795717" cy="984315"/>
                  <a:chOff x="2051780" y="4141407"/>
                  <a:chExt cx="3795717" cy="984315"/>
                </a:xfrm>
              </p:grpSpPr>
              <p:sp>
                <p:nvSpPr>
                  <p:cNvPr id="59" name="Freeform 20"/>
                  <p:cNvSpPr/>
                  <p:nvPr/>
                </p:nvSpPr>
                <p:spPr bwMode="auto">
                  <a:xfrm rot="5400000">
                    <a:off x="3310913" y="2882273"/>
                    <a:ext cx="984315" cy="3502582"/>
                  </a:xfrm>
                  <a:prstGeom prst="round2SameRect">
                    <a:avLst>
                      <a:gd name="adj1" fmla="val 19445"/>
                      <a:gd name="adj2" fmla="val 0"/>
                    </a:avLst>
                  </a:prstGeom>
                  <a:solidFill>
                    <a:schemeClr val="bg1"/>
                  </a:solidFill>
                  <a:ln w="57150">
                    <a:solidFill>
                      <a:srgbClr val="91720D"/>
                    </a:solidFill>
                  </a:ln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sz="2800" b="1">
                      <a:latin typeface="Arial" panose="020B0604020202020204" pitchFamily="34" charset="0"/>
                      <a:ea typeface="Tahoma" panose="020B060403050404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0" name="TextBox 59"/>
                  <p:cNvSpPr txBox="1"/>
                  <p:nvPr/>
                </p:nvSpPr>
                <p:spPr>
                  <a:xfrm>
                    <a:off x="2319213" y="4439934"/>
                    <a:ext cx="3528284" cy="49878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vi-VN" sz="3600" b="1" dirty="0"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rPr>
                      <a:t>CÂU </a:t>
                    </a:r>
                    <a:r>
                      <a:rPr lang="en-US" sz="3600" b="1" dirty="0"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rPr>
                      <a:t>3.</a:t>
                    </a:r>
                  </a:p>
                </p:txBody>
              </p:sp>
            </p:grpSp>
            <p:pic>
              <p:nvPicPr>
                <p:cNvPr id="58" name="Picture 57"/>
                <p:cNvPicPr>
                  <a:picLocks noChangeAspect="1"/>
                </p:cNvPicPr>
                <p:nvPr/>
              </p:nvPicPr>
              <p:blipFill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599" t="21515" r="9759" b="14519"/>
                <a:stretch>
                  <a:fillRect/>
                </a:stretch>
              </p:blipFill>
              <p:spPr>
                <a:xfrm>
                  <a:off x="923003" y="3758260"/>
                  <a:ext cx="1076356" cy="1040476"/>
                </a:xfrm>
                <a:prstGeom prst="round2DiagRect">
                  <a:avLst>
                    <a:gd name="adj1" fmla="val 30509"/>
                    <a:gd name="adj2" fmla="val 0"/>
                  </a:avLst>
                </a:prstGeom>
                <a:ln w="38100" cap="sq">
                  <a:solidFill>
                    <a:srgbClr val="91720D"/>
                  </a:solidFill>
                  <a:miter lim="800000"/>
                  <a:headEnd/>
                  <a:tailEnd/>
                </a:ln>
                <a:effectLst>
                  <a:outerShdw blurRad="254000" algn="tl" rotWithShape="0">
                    <a:srgbClr val="000000">
                      <a:alpha val="43000"/>
                    </a:srgbClr>
                  </a:outerShdw>
                </a:effectLst>
              </p:spPr>
            </p:pic>
          </p:grpSp>
        </p:grpSp>
        <p:sp>
          <p:nvSpPr>
            <p:cNvPr id="72" name="TextBox 71"/>
            <p:cNvSpPr txBox="1"/>
            <p:nvPr/>
          </p:nvSpPr>
          <p:spPr>
            <a:xfrm>
              <a:off x="2282356" y="537007"/>
              <a:ext cx="9459086" cy="1050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just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tabLst>
                  <a:tab pos="58420" algn="l"/>
                </a:tabLst>
              </a:pPr>
              <a:r>
                <a:rPr lang="en-US" sz="3600" b="1" dirty="0" err="1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Biết</a:t>
              </a:r>
              <a:r>
                <a:rPr lang="en-US" sz="3600" b="1" dirty="0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 400 = 2</a:t>
              </a:r>
              <a:r>
                <a:rPr lang="en-US" sz="3600" b="1" baseline="30000" dirty="0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4</a:t>
              </a:r>
              <a:r>
                <a:rPr lang="en-US" sz="3600" b="1" dirty="0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.5</a:t>
              </a:r>
              <a:r>
                <a:rPr lang="en-US" sz="3600" b="1" baseline="30000" dirty="0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2</a:t>
              </a:r>
              <a:r>
                <a:rPr lang="en-US" sz="3600" b="1" dirty="0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. </a:t>
              </a:r>
              <a:r>
                <a:rPr lang="en-US" sz="3600" b="1" dirty="0" err="1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Hãy</a:t>
              </a:r>
              <a:r>
                <a:rPr lang="en-US" sz="3600" b="1" dirty="0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 </a:t>
              </a:r>
              <a:r>
                <a:rPr lang="en-US" sz="3600" b="1" dirty="0" err="1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viết</a:t>
              </a:r>
              <a:r>
                <a:rPr lang="en-US" sz="3600" b="1" dirty="0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 800 </a:t>
              </a:r>
              <a:r>
                <a:rPr lang="en-US" sz="3600" b="1" dirty="0" err="1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thành</a:t>
              </a:r>
              <a:r>
                <a:rPr lang="en-US" sz="3600" b="1" dirty="0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 </a:t>
              </a:r>
              <a:r>
                <a:rPr lang="en-US" sz="3600" b="1" dirty="0" err="1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tích</a:t>
              </a:r>
              <a:r>
                <a:rPr lang="en-US" sz="3600" b="1" dirty="0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 </a:t>
              </a:r>
              <a:r>
                <a:rPr lang="en-US" sz="3600" b="1" dirty="0" err="1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các</a:t>
              </a:r>
              <a:r>
                <a:rPr lang="en-US" sz="3600" b="1" dirty="0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 </a:t>
              </a:r>
              <a:r>
                <a:rPr lang="en-US" sz="3600" b="1" dirty="0" err="1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thừa</a:t>
              </a:r>
              <a:r>
                <a:rPr lang="en-US" sz="3600" b="1" dirty="0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 </a:t>
              </a:r>
              <a:r>
                <a:rPr lang="en-US" sz="3600" b="1" dirty="0" err="1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số</a:t>
              </a:r>
              <a:r>
                <a:rPr lang="en-US" sz="3600" b="1" dirty="0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 </a:t>
              </a:r>
              <a:r>
                <a:rPr lang="en-US" sz="3600" b="1" dirty="0" err="1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nguyên</a:t>
              </a:r>
              <a:r>
                <a:rPr lang="en-US" sz="3600" b="1" dirty="0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 </a:t>
              </a:r>
              <a:r>
                <a:rPr lang="en-US" sz="3600" b="1" dirty="0" err="1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tố</a:t>
              </a:r>
              <a:r>
                <a:rPr lang="en-US" sz="3600" b="1" dirty="0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.</a:t>
              </a:r>
              <a:endParaRPr lang="en-US" sz="36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3" name="Rectangle 72"/>
          <p:cNvSpPr/>
          <p:nvPr/>
        </p:nvSpPr>
        <p:spPr>
          <a:xfrm>
            <a:off x="3816175" y="2072817"/>
            <a:ext cx="2388309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800 = 2</a:t>
            </a:r>
            <a:r>
              <a:rPr lang="en-US" sz="2800" b="1" baseline="30000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2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.3.5</a:t>
            </a:r>
            <a:r>
              <a:rPr lang="en-US" sz="2800" b="1" baseline="30000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74" name="Rectangle 73"/>
          <p:cNvSpPr/>
          <p:nvPr/>
        </p:nvSpPr>
        <p:spPr>
          <a:xfrm>
            <a:off x="6652955" y="2072817"/>
            <a:ext cx="230413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800 = 2</a:t>
            </a:r>
            <a:r>
              <a:rPr lang="en-US" sz="2800" b="1" baseline="30000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3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.5</a:t>
            </a:r>
            <a:r>
              <a:rPr lang="en-US" sz="2800" b="1" baseline="30000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75" name="Rectangle 74"/>
          <p:cNvSpPr/>
          <p:nvPr/>
        </p:nvSpPr>
        <p:spPr>
          <a:xfrm>
            <a:off x="9506843" y="2108408"/>
            <a:ext cx="2264069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800 = 2</a:t>
            </a:r>
            <a:r>
              <a:rPr lang="en-US" sz="2800" b="1" baseline="30000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5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.5</a:t>
            </a:r>
            <a:r>
              <a:rPr lang="en-US" sz="2800" b="1" baseline="30000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2</a:t>
            </a:r>
          </a:p>
        </p:txBody>
      </p:sp>
      <p:pic>
        <p:nvPicPr>
          <p:cNvPr id="77" name="15s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296" end="14398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67520" y="2852552"/>
            <a:ext cx="1113729" cy="714666"/>
          </a:xfrm>
          <a:prstGeom prst="snip2DiagRect">
            <a:avLst>
              <a:gd name="adj1" fmla="val 0"/>
              <a:gd name="adj2" fmla="val 6620"/>
            </a:avLst>
          </a:prstGeom>
          <a:ln w="31750" cap="flat">
            <a:gradFill>
              <a:gsLst>
                <a:gs pos="0">
                  <a:srgbClr val="7F7F7F"/>
                </a:gs>
                <a:gs pos="100000">
                  <a:srgbClr val="F2F2F2"/>
                </a:gs>
              </a:gsLst>
              <a:lin ang="2700000" scaled="1"/>
            </a:gradFill>
          </a:ln>
          <a:effectLst>
            <a:glow rad="101600">
              <a:srgbClr val="969696">
                <a:alpha val="40000"/>
              </a:srgbClr>
            </a:glow>
          </a:effectLst>
          <a:scene3d>
            <a:camera prst="orthographicFront"/>
            <a:lightRig rig="twoPt" dir="t"/>
          </a:scene3d>
          <a:sp3d contourW="25400">
            <a:contourClr>
              <a:srgbClr val="262626"/>
            </a:contourClr>
          </a:sp3d>
        </p:spPr>
      </p:pic>
      <p:grpSp>
        <p:nvGrpSpPr>
          <p:cNvPr id="84" name="Group 83"/>
          <p:cNvGrpSpPr/>
          <p:nvPr/>
        </p:nvGrpSpPr>
        <p:grpSpPr>
          <a:xfrm>
            <a:off x="449583" y="5028998"/>
            <a:ext cx="11338130" cy="849260"/>
            <a:chOff x="241306" y="2452678"/>
            <a:chExt cx="11980092" cy="451310"/>
          </a:xfrm>
          <a:solidFill>
            <a:srgbClr val="327E3B"/>
          </a:solidFill>
        </p:grpSpPr>
        <p:sp>
          <p:nvSpPr>
            <p:cNvPr id="85" name="Rectangle 84"/>
            <p:cNvSpPr/>
            <p:nvPr/>
          </p:nvSpPr>
          <p:spPr>
            <a:xfrm>
              <a:off x="3538287" y="2452678"/>
              <a:ext cx="2670238" cy="441605"/>
            </a:xfrm>
            <a:prstGeom prst="rect">
              <a:avLst/>
            </a:prstGeom>
            <a:grpFill/>
            <a:ln w="190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" name="Oval 85"/>
            <p:cNvSpPr/>
            <p:nvPr/>
          </p:nvSpPr>
          <p:spPr>
            <a:xfrm>
              <a:off x="3247742" y="2543650"/>
              <a:ext cx="544265" cy="259662"/>
            </a:xfrm>
            <a:prstGeom prst="ellipse">
              <a:avLst/>
            </a:prstGeom>
            <a:grpFill/>
            <a:ln w="571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vi-VN" sz="2800" b="1" dirty="0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B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" name="Rectangle 86"/>
            <p:cNvSpPr/>
            <p:nvPr/>
          </p:nvSpPr>
          <p:spPr>
            <a:xfrm>
              <a:off x="531851" y="2464885"/>
              <a:ext cx="2574888" cy="439103"/>
            </a:xfrm>
            <a:prstGeom prst="rect">
              <a:avLst/>
            </a:prstGeom>
            <a:grpFill/>
            <a:ln w="190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Oval 87"/>
            <p:cNvSpPr/>
            <p:nvPr/>
          </p:nvSpPr>
          <p:spPr>
            <a:xfrm>
              <a:off x="241306" y="2543650"/>
              <a:ext cx="483220" cy="259662"/>
            </a:xfrm>
            <a:prstGeom prst="ellipse">
              <a:avLst/>
            </a:prstGeom>
            <a:grpFill/>
            <a:ln w="571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vi-VN" sz="2800" b="1" dirty="0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A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6544723" y="2452678"/>
              <a:ext cx="2670238" cy="441605"/>
            </a:xfrm>
            <a:prstGeom prst="rect">
              <a:avLst/>
            </a:prstGeom>
            <a:grpFill/>
            <a:ln w="190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Oval 89"/>
            <p:cNvSpPr/>
            <p:nvPr/>
          </p:nvSpPr>
          <p:spPr>
            <a:xfrm>
              <a:off x="6254178" y="2543650"/>
              <a:ext cx="544265" cy="259662"/>
            </a:xfrm>
            <a:prstGeom prst="ellipse">
              <a:avLst/>
            </a:prstGeom>
            <a:grpFill/>
            <a:ln w="571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C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9551160" y="2452678"/>
              <a:ext cx="2670238" cy="441605"/>
            </a:xfrm>
            <a:prstGeom prst="rect">
              <a:avLst/>
            </a:prstGeom>
            <a:grpFill/>
            <a:ln w="190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" name="Oval 91"/>
            <p:cNvSpPr/>
            <p:nvPr/>
          </p:nvSpPr>
          <p:spPr>
            <a:xfrm>
              <a:off x="9260615" y="2558288"/>
              <a:ext cx="544265" cy="245025"/>
            </a:xfrm>
            <a:prstGeom prst="ellipse">
              <a:avLst/>
            </a:prstGeom>
            <a:grpFill/>
            <a:ln w="571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D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3" name="Oval 92"/>
          <p:cNvSpPr/>
          <p:nvPr/>
        </p:nvSpPr>
        <p:spPr>
          <a:xfrm>
            <a:off x="3260284" y="5168672"/>
            <a:ext cx="535050" cy="505674"/>
          </a:xfrm>
          <a:prstGeom prst="ellipse">
            <a:avLst/>
          </a:prstGeom>
          <a:solidFill>
            <a:srgbClr val="FF0000"/>
          </a:solidFill>
          <a:ln w="5715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982345" y="5210810"/>
            <a:ext cx="251714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+mn-ea"/>
              </a:rPr>
              <a:t>270 = 2.3</a:t>
            </a:r>
            <a:r>
              <a:rPr lang="en-US" sz="2800" b="1" baseline="30000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+mn-ea"/>
              </a:rPr>
              <a:t>2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+mn-ea"/>
              </a:rPr>
              <a:t>.5</a:t>
            </a:r>
            <a:endParaRPr lang="en-US" sz="2800" b="1" baseline="30000" dirty="0">
              <a:solidFill>
                <a:schemeClr val="bg1"/>
              </a:solidFill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6141" y="3535161"/>
            <a:ext cx="11756390" cy="1364615"/>
            <a:chOff x="36141" y="3360725"/>
            <a:chExt cx="11756390" cy="1109582"/>
          </a:xfrm>
        </p:grpSpPr>
        <p:grpSp>
          <p:nvGrpSpPr>
            <p:cNvPr id="50" name="Group 49"/>
            <p:cNvGrpSpPr/>
            <p:nvPr/>
          </p:nvGrpSpPr>
          <p:grpSpPr>
            <a:xfrm>
              <a:off x="36141" y="3455209"/>
              <a:ext cx="11756390" cy="956233"/>
              <a:chOff x="63654" y="1685958"/>
              <a:chExt cx="20757298" cy="1472472"/>
            </a:xfrm>
          </p:grpSpPr>
          <p:sp>
            <p:nvSpPr>
              <p:cNvPr id="78" name="Rounded Rectangle 53"/>
              <p:cNvSpPr/>
              <p:nvPr/>
            </p:nvSpPr>
            <p:spPr>
              <a:xfrm>
                <a:off x="143257" y="1754333"/>
                <a:ext cx="20677695" cy="1404097"/>
              </a:xfrm>
              <a:prstGeom prst="roundRect">
                <a:avLst>
                  <a:gd name="adj" fmla="val 10158"/>
                </a:avLst>
              </a:prstGeom>
              <a:solidFill>
                <a:srgbClr val="FEEBB0"/>
              </a:solidFill>
              <a:ln w="12700">
                <a:solidFill>
                  <a:srgbClr val="91720D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79" name="Group 78"/>
              <p:cNvGrpSpPr/>
              <p:nvPr/>
            </p:nvGrpSpPr>
            <p:grpSpPr>
              <a:xfrm>
                <a:off x="63654" y="1685958"/>
                <a:ext cx="4207292" cy="1472241"/>
                <a:chOff x="923003" y="3742632"/>
                <a:chExt cx="4207292" cy="1472241"/>
              </a:xfrm>
            </p:grpSpPr>
            <p:grpSp>
              <p:nvGrpSpPr>
                <p:cNvPr id="80" name="Group 79"/>
                <p:cNvGrpSpPr/>
                <p:nvPr/>
              </p:nvGrpSpPr>
              <p:grpSpPr>
                <a:xfrm>
                  <a:off x="1362045" y="3807596"/>
                  <a:ext cx="3768250" cy="1407277"/>
                  <a:chOff x="2028795" y="4169546"/>
                  <a:chExt cx="3768250" cy="1407277"/>
                </a:xfrm>
              </p:grpSpPr>
              <p:sp>
                <p:nvSpPr>
                  <p:cNvPr id="82" name="Freeform 20"/>
                  <p:cNvSpPr/>
                  <p:nvPr/>
                </p:nvSpPr>
                <p:spPr bwMode="auto">
                  <a:xfrm rot="5400000">
                    <a:off x="3076420" y="3121920"/>
                    <a:ext cx="1407277" cy="3502528"/>
                  </a:xfrm>
                  <a:prstGeom prst="round2SameRect">
                    <a:avLst>
                      <a:gd name="adj1" fmla="val 19445"/>
                      <a:gd name="adj2" fmla="val 0"/>
                    </a:avLst>
                  </a:prstGeom>
                  <a:solidFill>
                    <a:schemeClr val="bg1"/>
                  </a:solidFill>
                  <a:ln w="57150">
                    <a:solidFill>
                      <a:srgbClr val="91720D"/>
                    </a:solidFill>
                  </a:ln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sz="2800" b="1">
                      <a:latin typeface="Arial" panose="020B0604020202020204" pitchFamily="34" charset="0"/>
                      <a:ea typeface="Tahoma" panose="020B060403050404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83" name="TextBox 82"/>
                  <p:cNvSpPr txBox="1"/>
                  <p:nvPr/>
                </p:nvSpPr>
                <p:spPr>
                  <a:xfrm>
                    <a:off x="2268761" y="4459484"/>
                    <a:ext cx="3528284" cy="80779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vi-VN" sz="3600" b="1" dirty="0"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rPr>
                      <a:t>CÂU </a:t>
                    </a:r>
                    <a:r>
                      <a:rPr lang="en-US" sz="3600" b="1" dirty="0"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rPr>
                      <a:t>4.</a:t>
                    </a:r>
                  </a:p>
                </p:txBody>
              </p:sp>
            </p:grpSp>
            <p:pic>
              <p:nvPicPr>
                <p:cNvPr id="81" name="Picture 80"/>
                <p:cNvPicPr>
                  <a:picLocks noChangeAspect="1"/>
                </p:cNvPicPr>
                <p:nvPr/>
              </p:nvPicPr>
              <p:blipFill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599" t="21515" r="9759" b="14519"/>
                <a:stretch>
                  <a:fillRect/>
                </a:stretch>
              </p:blipFill>
              <p:spPr>
                <a:xfrm>
                  <a:off x="923003" y="3742632"/>
                  <a:ext cx="1076321" cy="1471678"/>
                </a:xfrm>
                <a:prstGeom prst="round2DiagRect">
                  <a:avLst>
                    <a:gd name="adj1" fmla="val 30509"/>
                    <a:gd name="adj2" fmla="val 0"/>
                  </a:avLst>
                </a:prstGeom>
                <a:ln w="38100" cap="sq">
                  <a:solidFill>
                    <a:srgbClr val="91720D"/>
                  </a:solidFill>
                  <a:miter lim="800000"/>
                  <a:headEnd/>
                  <a:tailEnd/>
                </a:ln>
                <a:effectLst>
                  <a:outerShdw blurRad="254000" algn="tl" rotWithShape="0">
                    <a:srgbClr val="000000">
                      <a:alpha val="43000"/>
                    </a:srgbClr>
                  </a:outerShdw>
                </a:effectLst>
              </p:spPr>
            </p:pic>
          </p:grpSp>
        </p:grpSp>
        <p:sp>
          <p:nvSpPr>
            <p:cNvPr id="95" name="TextBox 94"/>
            <p:cNvSpPr txBox="1"/>
            <p:nvPr/>
          </p:nvSpPr>
          <p:spPr>
            <a:xfrm>
              <a:off x="2390721" y="3360725"/>
              <a:ext cx="8517255" cy="1109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just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tabLst>
                  <a:tab pos="58420" algn="l"/>
                </a:tabLst>
              </a:pPr>
              <a:r>
                <a:rPr lang="en-US" sz="3600" b="1" dirty="0" err="1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Biết</a:t>
              </a:r>
              <a:r>
                <a:rPr lang="en-US" sz="3600" b="1" dirty="0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 2700 = 2</a:t>
              </a:r>
              <a:r>
                <a:rPr lang="en-US" sz="3600" b="1" baseline="30000" dirty="0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2</a:t>
              </a:r>
              <a:r>
                <a:rPr lang="en-US" sz="3600" b="1" dirty="0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.3</a:t>
              </a:r>
              <a:r>
                <a:rPr lang="en-US" sz="3600" b="1" baseline="30000" dirty="0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3</a:t>
              </a:r>
              <a:r>
                <a:rPr lang="en-US" sz="3600" b="1" dirty="0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.5</a:t>
              </a:r>
              <a:r>
                <a:rPr lang="en-US" sz="3600" b="1" baseline="30000" dirty="0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2</a:t>
              </a:r>
              <a:r>
                <a:rPr lang="en-US" sz="3600" b="1" dirty="0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. </a:t>
              </a:r>
              <a:r>
                <a:rPr lang="en-US" sz="3600" b="1" dirty="0" err="1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Hãy</a:t>
              </a:r>
              <a:r>
                <a:rPr lang="en-US" sz="3600" b="1" dirty="0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 </a:t>
              </a:r>
              <a:r>
                <a:rPr lang="en-US" sz="3600" b="1" dirty="0" err="1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viết</a:t>
              </a:r>
              <a:r>
                <a:rPr lang="en-US" sz="3600" b="1" dirty="0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 270 </a:t>
              </a:r>
              <a:r>
                <a:rPr lang="en-US" sz="3600" b="1" dirty="0" err="1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thành</a:t>
              </a:r>
              <a:r>
                <a:rPr lang="en-US" sz="3600" b="1" dirty="0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 </a:t>
              </a:r>
              <a:r>
                <a:rPr lang="en-US" sz="3600" b="1" dirty="0" err="1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tích</a:t>
              </a:r>
              <a:r>
                <a:rPr lang="en-US" sz="3600" b="1" dirty="0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 </a:t>
              </a:r>
              <a:r>
                <a:rPr lang="en-US" sz="3600" b="1" dirty="0" err="1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các</a:t>
              </a:r>
              <a:r>
                <a:rPr lang="en-US" sz="3600" b="1" dirty="0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 </a:t>
              </a:r>
              <a:r>
                <a:rPr lang="en-US" sz="3600" b="1" dirty="0" err="1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thừa</a:t>
              </a:r>
              <a:r>
                <a:rPr lang="en-US" sz="3600" b="1" dirty="0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 </a:t>
              </a:r>
              <a:r>
                <a:rPr lang="en-US" sz="3600" b="1" dirty="0" err="1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số</a:t>
              </a:r>
              <a:r>
                <a:rPr lang="en-US" sz="3600" b="1" dirty="0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 </a:t>
              </a:r>
              <a:r>
                <a:rPr lang="en-US" sz="3600" b="1" dirty="0" err="1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nguyên</a:t>
              </a:r>
              <a:r>
                <a:rPr lang="en-US" sz="3600" b="1" dirty="0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 </a:t>
              </a:r>
              <a:r>
                <a:rPr lang="en-US" sz="3600" b="1" dirty="0" err="1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tố</a:t>
              </a:r>
              <a:r>
                <a:rPr lang="en-US" sz="3600" b="1" dirty="0"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  <a:sym typeface="+mn-ea"/>
                </a:rPr>
                <a:t>.</a:t>
              </a:r>
              <a:endParaRPr lang="en-US" sz="3600" b="1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96" name="Rectangle 95"/>
          <p:cNvSpPr/>
          <p:nvPr/>
        </p:nvSpPr>
        <p:spPr>
          <a:xfrm>
            <a:off x="3821430" y="5198110"/>
            <a:ext cx="237744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+mn-ea"/>
              </a:rPr>
              <a:t>270 = 2.3</a:t>
            </a:r>
            <a:r>
              <a:rPr lang="en-US" sz="2800" b="1" baseline="30000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+mn-ea"/>
              </a:rPr>
              <a:t>3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+mn-ea"/>
              </a:rPr>
              <a:t>.5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6657975" y="5198110"/>
            <a:ext cx="262255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+mn-ea"/>
              </a:rPr>
              <a:t>270 = 2</a:t>
            </a:r>
            <a:r>
              <a:rPr lang="en-US" sz="2800" b="1" baseline="30000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+mn-ea"/>
              </a:rPr>
              <a:t>2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+mn-ea"/>
              </a:rPr>
              <a:t> .3.5</a:t>
            </a:r>
            <a:r>
              <a:rPr lang="en-US" sz="2800" b="1" baseline="30000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+mn-ea"/>
              </a:rPr>
              <a:t>2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9511665" y="5233670"/>
            <a:ext cx="259778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+mn-ea"/>
              </a:rPr>
              <a:t>270 = 2</a:t>
            </a:r>
            <a:r>
              <a:rPr lang="en-US" sz="2800" b="1" baseline="30000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+mn-ea"/>
              </a:rPr>
              <a:t>2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+mn-ea"/>
              </a:rPr>
              <a:t>.3</a:t>
            </a:r>
            <a:r>
              <a:rPr lang="en-US" sz="2800" b="1" baseline="30000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+mn-ea"/>
              </a:rPr>
              <a:t>2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+mn-ea"/>
              </a:rPr>
              <a:t>.5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99" name="15s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296" end="14398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72520" y="5949726"/>
            <a:ext cx="1113729" cy="714666"/>
          </a:xfrm>
          <a:prstGeom prst="snip2DiagRect">
            <a:avLst>
              <a:gd name="adj1" fmla="val 0"/>
              <a:gd name="adj2" fmla="val 6620"/>
            </a:avLst>
          </a:prstGeom>
          <a:ln w="31750" cap="flat">
            <a:gradFill>
              <a:gsLst>
                <a:gs pos="0">
                  <a:srgbClr val="7F7F7F"/>
                </a:gs>
                <a:gs pos="100000">
                  <a:srgbClr val="F2F2F2"/>
                </a:gs>
              </a:gsLst>
              <a:lin ang="2700000" scaled="1"/>
            </a:gradFill>
          </a:ln>
          <a:effectLst>
            <a:glow rad="101600">
              <a:srgbClr val="969696">
                <a:alpha val="40000"/>
              </a:srgbClr>
            </a:glow>
          </a:effectLst>
          <a:scene3d>
            <a:camera prst="orthographicFront"/>
            <a:lightRig rig="twoPt" dir="t"/>
          </a:scene3d>
          <a:sp3d contourW="25400">
            <a:contourClr>
              <a:srgbClr val="262626"/>
            </a:contourClr>
          </a:sp3d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5" fill="hold" display="0">
                  <p:stCondLst>
                    <p:cond delay="indefinite"/>
                  </p:stCondLst>
                </p:cTn>
                <p:tgtEl>
                  <p:spTgt spid="77"/>
                </p:tgtEl>
              </p:cMediaNode>
            </p:video>
            <p:video>
              <p:cMediaNode vol="80000">
                <p:cTn id="36" fill="hold" display="0">
                  <p:stCondLst>
                    <p:cond delay="indefinite"/>
                  </p:stCondLst>
                </p:cTn>
                <p:tgtEl>
                  <p:spTgt spid="99"/>
                </p:tgtEl>
              </p:cMediaNode>
            </p:video>
          </p:childTnLst>
        </p:cTn>
      </p:par>
    </p:tnLst>
    <p:bldLst>
      <p:bldP spid="70" grpId="0" bldLvl="0" animBg="1"/>
      <p:bldP spid="93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2542" y="99607"/>
            <a:ext cx="11943219" cy="6658786"/>
          </a:xfrm>
          <a:custGeom>
            <a:avLst/>
            <a:gdLst>
              <a:gd name="connsiteX0" fmla="*/ 0 w 11943219"/>
              <a:gd name="connsiteY0" fmla="*/ 0 h 6658786"/>
              <a:gd name="connsiteX1" fmla="*/ 11943219 w 11943219"/>
              <a:gd name="connsiteY1" fmla="*/ 0 h 6658786"/>
              <a:gd name="connsiteX2" fmla="*/ 11943219 w 11943219"/>
              <a:gd name="connsiteY2" fmla="*/ 6658786 h 6658786"/>
              <a:gd name="connsiteX3" fmla="*/ 0 w 11943219"/>
              <a:gd name="connsiteY3" fmla="*/ 6658786 h 6658786"/>
              <a:gd name="connsiteX4" fmla="*/ 0 w 11943219"/>
              <a:gd name="connsiteY4" fmla="*/ 0 h 6658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43219" h="6658786" extrusionOk="0">
                <a:moveTo>
                  <a:pt x="0" y="0"/>
                </a:moveTo>
                <a:cubicBezTo>
                  <a:pt x="4310450" y="118645"/>
                  <a:pt x="8658619" y="116012"/>
                  <a:pt x="11943219" y="0"/>
                </a:cubicBezTo>
                <a:cubicBezTo>
                  <a:pt x="11810337" y="1360470"/>
                  <a:pt x="12028170" y="5310941"/>
                  <a:pt x="11943219" y="6658786"/>
                </a:cubicBezTo>
                <a:cubicBezTo>
                  <a:pt x="10454998" y="6793386"/>
                  <a:pt x="2886094" y="6501590"/>
                  <a:pt x="0" y="6658786"/>
                </a:cubicBezTo>
                <a:cubicBezTo>
                  <a:pt x="-20187" y="5944707"/>
                  <a:pt x="-152480" y="740150"/>
                  <a:pt x="0" y="0"/>
                </a:cubicBezTo>
                <a:close/>
              </a:path>
            </a:pathLst>
          </a:custGeom>
          <a:noFill/>
          <a:ln w="69850"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!!4"/>
          <p:cNvSpPr/>
          <p:nvPr/>
        </p:nvSpPr>
        <p:spPr>
          <a:xfrm>
            <a:off x="2975059" y="339358"/>
            <a:ext cx="6241881" cy="956117"/>
          </a:xfrm>
          <a:prstGeom prst="roundRect">
            <a:avLst>
              <a:gd name="adj" fmla="val 50000"/>
            </a:avLst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HƯỚNG DẪN TỰ HỌC Ở NHÀ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06287" y="1535226"/>
            <a:ext cx="10801772" cy="1065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200"/>
              </a:spcBef>
              <a:spcAft>
                <a:spcPts val="200"/>
              </a:spcAft>
            </a:pPr>
            <a:r>
              <a:rPr lang="nl-NL" sz="3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Học bài theo SGK và vở ghi.</a:t>
            </a:r>
            <a:endParaRPr lang="en-US" sz="3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200"/>
              </a:spcBef>
              <a:spcAft>
                <a:spcPts val="200"/>
              </a:spcAft>
            </a:pPr>
            <a:r>
              <a:rPr lang="nl-NL" sz="3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Bài tập về nhà 1; 2; 3; 4; 5 trang 46/SGK.</a:t>
            </a:r>
            <a:endParaRPr lang="en-US" sz="3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Lab safety</Template>
  <TotalTime>1</TotalTime>
  <Words>706</Words>
  <Application>Microsoft Office PowerPoint</Application>
  <PresentationFormat>Widescreen</PresentationFormat>
  <Paragraphs>131</Paragraphs>
  <Slides>13</Slides>
  <Notes>8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Office Theme</vt:lpstr>
      <vt:lpstr>Kiểm tra kiến thức cũ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 Safety</dc:title>
  <dc:creator>Lê Hải</dc:creator>
  <cp:lastModifiedBy>Administrator</cp:lastModifiedBy>
  <cp:revision>36</cp:revision>
  <dcterms:created xsi:type="dcterms:W3CDTF">2021-06-07T13:44:00Z</dcterms:created>
  <dcterms:modified xsi:type="dcterms:W3CDTF">2025-05-17T09:34:28Z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ICV">
    <vt:lpwstr>930133C4B0234DC6A1A972219E51FD92</vt:lpwstr>
  </property>
  <property fmtid="{D5CDD505-2E9C-101B-9397-08002B2CF9AE}" pid="4" name="KSOProductBuildVer">
    <vt:lpwstr>1033-11.2.0.11341</vt:lpwstr>
  </property>
</Properties>
</file>