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18B1F-1928-457C-B24D-9AB302AA46CD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A3252-12A8-4B3A-A00D-A8961F3D8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9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95A67-2869-4D78-A886-AF0B81BA4D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189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altLang="en-US"/>
              <a:t>Tùy theo tình hình lớp, GV thêm vào dấu ...</a:t>
            </a:r>
          </a:p>
        </p:txBody>
      </p:sp>
    </p:spTree>
    <p:extLst>
      <p:ext uri="{BB962C8B-B14F-4D97-AF65-F5344CB8AC3E}">
        <p14:creationId xmlns:p14="http://schemas.microsoft.com/office/powerpoint/2010/main" val="3518185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5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63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76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3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3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3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8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7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4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7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99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76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81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201B3-F9ED-4617-BBC8-93194773230B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EE23E-C786-49C6-8CD5-565B28DF9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1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2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21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2475" cy="5796915"/>
          </a:xfrm>
          <a:prstGeom prst="rect">
            <a:avLst/>
          </a:prstGeom>
        </p:spPr>
      </p:pic>
      <p:pic>
        <p:nvPicPr>
          <p:cNvPr id="5" name="图片 4" descr="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47390"/>
            <a:ext cx="12182475" cy="3664585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470451" y="1172939"/>
            <a:ext cx="2717709" cy="0"/>
          </a:xfrm>
          <a:prstGeom prst="line">
            <a:avLst/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418337" y="1172939"/>
            <a:ext cx="2717709" cy="0"/>
          </a:xfrm>
          <a:prstGeom prst="line">
            <a:avLst/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弧形 6"/>
          <p:cNvSpPr/>
          <p:nvPr/>
        </p:nvSpPr>
        <p:spPr>
          <a:xfrm>
            <a:off x="5117295" y="204292"/>
            <a:ext cx="1371906" cy="1371906"/>
          </a:xfrm>
          <a:prstGeom prst="arc">
            <a:avLst>
              <a:gd name="adj1" fmla="val 9386608"/>
              <a:gd name="adj2" fmla="val 1456947"/>
            </a:avLst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字魂105号-简雅黑" panose="00000500000000000000" charset="-122"/>
              <a:ea typeface="字魂105号-简雅黑" panose="00000500000000000000" charset="-122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D0E5807-DAF1-FD89-3577-78E2CF04A71D}"/>
              </a:ext>
            </a:extLst>
          </p:cNvPr>
          <p:cNvGrpSpPr/>
          <p:nvPr/>
        </p:nvGrpSpPr>
        <p:grpSpPr>
          <a:xfrm>
            <a:off x="488751" y="3690298"/>
            <a:ext cx="3408091" cy="3310254"/>
            <a:chOff x="488751" y="3690298"/>
            <a:chExt cx="3408091" cy="331025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44A647B-0F50-0835-2B9E-46F9E888C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48" t="32224" r="34274" b="-2328"/>
            <a:stretch/>
          </p:blipFill>
          <p:spPr>
            <a:xfrm>
              <a:off x="1368287" y="3700528"/>
              <a:ext cx="2528555" cy="330002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DB5590-3303-5BC4-FBEE-3F15F7C2AD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62" t="30773" r="17960" b="-878"/>
            <a:stretch/>
          </p:blipFill>
          <p:spPr>
            <a:xfrm flipH="1">
              <a:off x="488751" y="3690298"/>
              <a:ext cx="2481781" cy="3238978"/>
            </a:xfrm>
            <a:prstGeom prst="rect">
              <a:avLst/>
            </a:prstGeom>
          </p:spPr>
        </p:pic>
      </p:grpSp>
      <p:pic>
        <p:nvPicPr>
          <p:cNvPr id="21" name="图片 5" descr="33">
            <a:extLst>
              <a:ext uri="{FF2B5EF4-FFF2-40B4-BE49-F238E27FC236}">
                <a16:creationId xmlns:a16="http://schemas.microsoft.com/office/drawing/2014/main" id="{D218F60B-6E22-85B8-3574-8A1727C64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1239" y="3445576"/>
            <a:ext cx="4188062" cy="34762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528C36-9ED2-6934-D005-A6FF09E8DE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2" t="27821"/>
          <a:stretch/>
        </p:blipFill>
        <p:spPr>
          <a:xfrm>
            <a:off x="9943493" y="3596442"/>
            <a:ext cx="2017408" cy="33976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CCC551-A0B9-99D0-8EF7-891044447E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t="37211" r="70260" b="836"/>
          <a:stretch/>
        </p:blipFill>
        <p:spPr>
          <a:xfrm flipH="1">
            <a:off x="7704511" y="4114685"/>
            <a:ext cx="2017408" cy="28623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84E7AE-727B-40B9-D8BD-BB88368FB2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87735" y="6157343"/>
            <a:ext cx="2188654" cy="8900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4D3C31-C35B-C8E9-0AD3-2F821F6C14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772" y="327868"/>
            <a:ext cx="1353429" cy="13229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3389A76-2A53-AC56-2D95-9B31A81BF00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432" r="7434" b="24976"/>
          <a:stretch/>
        </p:blipFill>
        <p:spPr>
          <a:xfrm>
            <a:off x="1755227" y="1061085"/>
            <a:ext cx="8776139" cy="251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4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-57725"/>
            <a:ext cx="12181840" cy="6911340"/>
            <a:chOff x="0" y="0"/>
            <a:chExt cx="19184" cy="10884"/>
          </a:xfrm>
        </p:grpSpPr>
        <p:pic>
          <p:nvPicPr>
            <p:cNvPr id="6" name="图片 5" descr="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114"/>
              <a:ext cx="19185" cy="5771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977" y="1019"/>
              <a:ext cx="17349" cy="8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" name="图片 2" descr="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9185" cy="9129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3F009B3-32DC-4AE1-015F-D5B2E4C1E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87735" y="6157343"/>
            <a:ext cx="2188654" cy="890093"/>
          </a:xfrm>
          <a:prstGeom prst="rect">
            <a:avLst/>
          </a:prstGeom>
        </p:spPr>
      </p:pic>
      <p:pic>
        <p:nvPicPr>
          <p:cNvPr id="7" name="Truyện thơ - Nàng tiên ốc">
            <a:hlinkClick r:id="" action="ppaction://media"/>
            <a:extLst>
              <a:ext uri="{FF2B5EF4-FFF2-40B4-BE49-F238E27FC236}">
                <a16:creationId xmlns:a16="http://schemas.microsoft.com/office/drawing/2014/main" id="{18A4742D-C2E3-8A72-866C-E5AB60337E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2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9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4779" y="-26670"/>
            <a:ext cx="12181840" cy="6911340"/>
            <a:chOff x="0" y="0"/>
            <a:chExt cx="19184" cy="10884"/>
          </a:xfrm>
        </p:grpSpPr>
        <p:pic>
          <p:nvPicPr>
            <p:cNvPr id="6" name="图片 5" descr="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14"/>
              <a:ext cx="19185" cy="5771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977" y="1019"/>
              <a:ext cx="17349" cy="8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" name="图片 2" descr="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185" cy="9129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5561F77-EAAE-8072-622C-0A947A6D8C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554" y="1698708"/>
            <a:ext cx="5006892" cy="5006892"/>
          </a:xfrm>
          <a:prstGeom prst="rect">
            <a:avLst/>
          </a:prstGeom>
        </p:spPr>
      </p:pic>
      <p:pic>
        <p:nvPicPr>
          <p:cNvPr id="10" name="图片 2">
            <a:extLst>
              <a:ext uri="{FF2B5EF4-FFF2-40B4-BE49-F238E27FC236}">
                <a16:creationId xmlns:a16="http://schemas.microsoft.com/office/drawing/2014/main" id="{ED0F81D0-2C0E-AF2B-FC70-42E048E0D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01" y="652826"/>
            <a:ext cx="7780930" cy="19284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910AE2-05CB-398C-79F6-2028CD7E3830}"/>
              </a:ext>
            </a:extLst>
          </p:cNvPr>
          <p:cNvSpPr txBox="1"/>
          <p:nvPr/>
        </p:nvSpPr>
        <p:spPr>
          <a:xfrm>
            <a:off x="1843870" y="932581"/>
            <a:ext cx="63762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truyện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nhân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13" name="图片 2">
            <a:extLst>
              <a:ext uri="{FF2B5EF4-FFF2-40B4-BE49-F238E27FC236}">
                <a16:creationId xmlns:a16="http://schemas.microsoft.com/office/drawing/2014/main" id="{5602F043-65A4-43D3-27B6-A6674260F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51" y="3043601"/>
            <a:ext cx="7780930" cy="26047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813507-A937-5635-D7D2-47D2C2A50321}"/>
              </a:ext>
            </a:extLst>
          </p:cNvPr>
          <p:cNvSpPr txBox="1"/>
          <p:nvPr/>
        </p:nvSpPr>
        <p:spPr>
          <a:xfrm>
            <a:off x="1824820" y="3323356"/>
            <a:ext cx="63762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hãy tưởng tượng và tả lại một nhân vật trong Truyện nàng tiên Ốc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880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3179"/>
            <a:ext cx="12182475" cy="5796915"/>
          </a:xfrm>
          <a:prstGeom prst="rect">
            <a:avLst/>
          </a:prstGeom>
        </p:spPr>
      </p:pic>
      <p:pic>
        <p:nvPicPr>
          <p:cNvPr id="5" name="图片 4" descr="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8002"/>
            <a:ext cx="12182475" cy="3664585"/>
          </a:xfrm>
          <a:prstGeom prst="rect">
            <a:avLst/>
          </a:prstGeom>
        </p:spPr>
      </p:pic>
      <p:pic>
        <p:nvPicPr>
          <p:cNvPr id="6" name="图片 5" descr="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2" y="2162919"/>
            <a:ext cx="5656408" cy="4695082"/>
          </a:xfrm>
          <a:prstGeom prst="rect">
            <a:avLst/>
          </a:prstGeom>
        </p:spPr>
      </p:pic>
      <p:pic>
        <p:nvPicPr>
          <p:cNvPr id="7" name="图片 6" descr="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56125"/>
            <a:ext cx="2219960" cy="2301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7E0C4C-86EA-3F8C-AABA-EFF057B044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2" t="27821"/>
          <a:stretch/>
        </p:blipFill>
        <p:spPr>
          <a:xfrm>
            <a:off x="9943493" y="3596442"/>
            <a:ext cx="2017408" cy="33976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0552448-00A0-3AF6-DD03-88B0EBE729A5}"/>
              </a:ext>
            </a:extLst>
          </p:cNvPr>
          <p:cNvGrpSpPr/>
          <p:nvPr/>
        </p:nvGrpSpPr>
        <p:grpSpPr>
          <a:xfrm>
            <a:off x="488751" y="3690298"/>
            <a:ext cx="3408091" cy="3310254"/>
            <a:chOff x="488751" y="3690298"/>
            <a:chExt cx="3408091" cy="3310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5952B6-EF6F-AC4C-D4D7-ADDB9E59FC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48" t="32224" r="34274" b="-2328"/>
            <a:stretch/>
          </p:blipFill>
          <p:spPr>
            <a:xfrm>
              <a:off x="1368287" y="3700528"/>
              <a:ext cx="2528555" cy="33000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58E0AF7-BEDB-A79B-F11A-540E1E9579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62" t="30773" r="17960" b="-878"/>
            <a:stretch/>
          </p:blipFill>
          <p:spPr>
            <a:xfrm flipH="1">
              <a:off x="488751" y="3690298"/>
              <a:ext cx="2481781" cy="3238978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0579191-0543-0BC9-D8F1-C1D0DB2CE3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t="37211" r="70260" b="836"/>
          <a:stretch/>
        </p:blipFill>
        <p:spPr>
          <a:xfrm flipH="1">
            <a:off x="7704511" y="4114685"/>
            <a:ext cx="2017408" cy="286232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5C83DE3-1F6B-C9DF-C266-A566B3D295A3}"/>
              </a:ext>
            </a:extLst>
          </p:cNvPr>
          <p:cNvSpPr txBox="1"/>
          <p:nvPr/>
        </p:nvSpPr>
        <p:spPr>
          <a:xfrm>
            <a:off x="-7209788" y="2239911"/>
            <a:ext cx="20360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3" name="Google Shape;487;p33">
            <a:extLst>
              <a:ext uri="{FF2B5EF4-FFF2-40B4-BE49-F238E27FC236}">
                <a16:creationId xmlns:a16="http://schemas.microsoft.com/office/drawing/2014/main" id="{5BF9B8A8-0F62-422E-AFB4-7212BF972E46}"/>
              </a:ext>
            </a:extLst>
          </p:cNvPr>
          <p:cNvSpPr txBox="1">
            <a:spLocks/>
          </p:cNvSpPr>
          <p:nvPr/>
        </p:nvSpPr>
        <p:spPr>
          <a:xfrm>
            <a:off x="1109980" y="84992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Thứ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 …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ngày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 …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tháng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 …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năm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Bubblegum Sans"/>
              </a:rPr>
              <a:t> …..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1DAB1C-3200-9758-A0C9-81307B18C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0846" y="723700"/>
            <a:ext cx="3407959" cy="11827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BC0AD0-A91D-45D4-A845-4CB9EFCCA5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2685" y="1716407"/>
            <a:ext cx="9809314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032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7390"/>
            <a:ext cx="12182475" cy="3664585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431950" y="1172939"/>
            <a:ext cx="2717709" cy="0"/>
          </a:xfrm>
          <a:prstGeom prst="line">
            <a:avLst/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418337" y="1172939"/>
            <a:ext cx="2717709" cy="0"/>
          </a:xfrm>
          <a:prstGeom prst="line">
            <a:avLst/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弧形 6"/>
          <p:cNvSpPr/>
          <p:nvPr/>
        </p:nvSpPr>
        <p:spPr>
          <a:xfrm>
            <a:off x="5117295" y="204292"/>
            <a:ext cx="1371906" cy="1371906"/>
          </a:xfrm>
          <a:prstGeom prst="arc">
            <a:avLst>
              <a:gd name="adj1" fmla="val 9386608"/>
              <a:gd name="adj2" fmla="val 1456947"/>
            </a:avLst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字魂105号-简雅黑" panose="00000500000000000000" charset="-122"/>
              <a:ea typeface="字魂105号-简雅黑" panose="00000500000000000000" charset="-122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D0E5807-DAF1-FD89-3577-78E2CF04A71D}"/>
              </a:ext>
            </a:extLst>
          </p:cNvPr>
          <p:cNvGrpSpPr/>
          <p:nvPr/>
        </p:nvGrpSpPr>
        <p:grpSpPr>
          <a:xfrm>
            <a:off x="488751" y="3690298"/>
            <a:ext cx="3408091" cy="3310254"/>
            <a:chOff x="488751" y="3690298"/>
            <a:chExt cx="3408091" cy="331025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44A647B-0F50-0835-2B9E-46F9E888C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48" t="32224" r="34274" b="-2328"/>
            <a:stretch/>
          </p:blipFill>
          <p:spPr>
            <a:xfrm>
              <a:off x="1368287" y="3700528"/>
              <a:ext cx="2528555" cy="330002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DB5590-3303-5BC4-FBEE-3F15F7C2AD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62" t="30773" r="17960" b="-878"/>
            <a:stretch/>
          </p:blipFill>
          <p:spPr>
            <a:xfrm flipH="1">
              <a:off x="488751" y="3690298"/>
              <a:ext cx="2481781" cy="3238978"/>
            </a:xfrm>
            <a:prstGeom prst="rect">
              <a:avLst/>
            </a:prstGeom>
          </p:spPr>
        </p:pic>
      </p:grpSp>
      <p:pic>
        <p:nvPicPr>
          <p:cNvPr id="21" name="图片 5" descr="33">
            <a:extLst>
              <a:ext uri="{FF2B5EF4-FFF2-40B4-BE49-F238E27FC236}">
                <a16:creationId xmlns:a16="http://schemas.microsoft.com/office/drawing/2014/main" id="{D218F60B-6E22-85B8-3574-8A1727C64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239" y="3445576"/>
            <a:ext cx="4188062" cy="34762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528C36-9ED2-6934-D005-A6FF09E8DE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2" t="27821"/>
          <a:stretch/>
        </p:blipFill>
        <p:spPr>
          <a:xfrm>
            <a:off x="9943493" y="3596442"/>
            <a:ext cx="2017408" cy="33976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CCC551-A0B9-99D0-8EF7-891044447E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t="37211" r="70260" b="836"/>
          <a:stretch/>
        </p:blipFill>
        <p:spPr>
          <a:xfrm flipH="1">
            <a:off x="7704511" y="4114685"/>
            <a:ext cx="2017408" cy="286232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6D6588B-BB04-4371-8239-32CB7FD871A4}"/>
              </a:ext>
            </a:extLst>
          </p:cNvPr>
          <p:cNvSpPr/>
          <p:nvPr/>
        </p:nvSpPr>
        <p:spPr>
          <a:xfrm>
            <a:off x="5168909" y="243994"/>
            <a:ext cx="1268678" cy="125400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325A03-C84F-4472-BF7B-AB144B8AB251}"/>
              </a:ext>
            </a:extLst>
          </p:cNvPr>
          <p:cNvSpPr txBox="1"/>
          <p:nvPr/>
        </p:nvSpPr>
        <p:spPr>
          <a:xfrm>
            <a:off x="5223653" y="343913"/>
            <a:ext cx="1268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#9Slide07 IcielPony" panose="02000000000000000000" pitchFamily="2" charset="0"/>
                <a:ea typeface="字魂70号-灵悦黑体" panose="00000500000000000000" pitchFamily="2" charset="-122"/>
                <a:cs typeface="经典综艺体简" panose="02010609000101010101" pitchFamily="49" charset="-122"/>
              </a:rPr>
              <a:t>1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文本框 10">
            <a:extLst>
              <a:ext uri="{FF2B5EF4-FFF2-40B4-BE49-F238E27FC236}">
                <a16:creationId xmlns:a16="http://schemas.microsoft.com/office/drawing/2014/main" id="{8A17FB56-5AE6-47E0-ABED-3C1FE8271A0F}"/>
              </a:ext>
            </a:extLst>
          </p:cNvPr>
          <p:cNvSpPr txBox="1"/>
          <p:nvPr/>
        </p:nvSpPr>
        <p:spPr>
          <a:xfrm>
            <a:off x="1628775" y="1626078"/>
            <a:ext cx="9058275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ea typeface="Cambria" panose="02040503050406030204" pitchFamily="18" charset="0"/>
                <a:cs typeface="经典综艺体简" panose="02010609000101010101" pitchFamily="49" charset="-122"/>
              </a:rPr>
              <a:t>NGHE THẦY</a:t>
            </a:r>
            <a:r>
              <a:rPr kumimoji="0" lang="en-US" altLang="zh-CN" sz="6600" b="1" i="0" u="none" strike="noStrike" kern="1200" cap="none" spc="0" normalizeH="0" noProof="0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ea typeface="Cambria" panose="02040503050406030204" pitchFamily="18" charset="0"/>
                <a:cs typeface="经典综艺体简" panose="02010609000101010101" pitchFamily="49" charset="-122"/>
              </a:rPr>
              <a:t> CÔ NHẬN XÉT CHUNG</a:t>
            </a:r>
            <a:endParaRPr kumimoji="0" lang="zh-CN" altLang="en-US" sz="6600" b="1" i="0" u="none" strike="noStrike" kern="1200" cap="none" spc="0" normalizeH="0" baseline="0" noProof="0" dirty="0">
              <a:ln w="38100">
                <a:solidFill>
                  <a:srgbClr val="115722"/>
                </a:solidFill>
              </a:ln>
              <a:solidFill>
                <a:prstClr val="whit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LnTx/>
              <a:uFillTx/>
              <a:ea typeface="字魂70号-灵悦黑体" panose="00000500000000000000" pitchFamily="2" charset="-122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227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4779" y="-26670"/>
            <a:ext cx="12181840" cy="6911340"/>
            <a:chOff x="0" y="0"/>
            <a:chExt cx="19184" cy="10884"/>
          </a:xfrm>
        </p:grpSpPr>
        <p:pic>
          <p:nvPicPr>
            <p:cNvPr id="6" name="图片 5" descr="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14"/>
              <a:ext cx="19185" cy="5771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977" y="1019"/>
              <a:ext cx="17349" cy="8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" name="图片 2" descr="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185" cy="9129"/>
            </a:xfrm>
            <a:prstGeom prst="rect">
              <a:avLst/>
            </a:prstGeom>
          </p:spPr>
        </p:pic>
      </p:grpSp>
      <p:sp>
        <p:nvSpPr>
          <p:cNvPr id="4" name="Text Box 99">
            <a:extLst>
              <a:ext uri="{FF2B5EF4-FFF2-40B4-BE49-F238E27FC236}">
                <a16:creationId xmlns:a16="http://schemas.microsoft.com/office/drawing/2014/main" id="{DF193D2D-7B4E-0243-82EA-6371E5670D93}"/>
              </a:ext>
            </a:extLst>
          </p:cNvPr>
          <p:cNvSpPr txBox="1"/>
          <p:nvPr/>
        </p:nvSpPr>
        <p:spPr>
          <a:xfrm>
            <a:off x="3200400" y="2790825"/>
            <a:ext cx="8490585" cy="3538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alt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 bố cục:</a:t>
            </a:r>
          </a:p>
          <a:p>
            <a:pPr marL="457200" lvl="0" indent="-457200" algn="just">
              <a:buFont typeface="Wingdings" panose="05000000000000000000" charset="0"/>
              <a:buChar char="ü"/>
              <a:defRPr/>
            </a:pPr>
            <a:r>
              <a:rPr lang="vi-VN" alt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 bài viết đầy đủ 3 phần: mở bài, thân bài, kết bài. Có em phần kết bài chưa xuống dòng vẫn viết liền với phần thân bài.</a:t>
            </a:r>
          </a:p>
          <a:p>
            <a:pPr lvl="0" algn="just">
              <a:defRPr/>
            </a:pPr>
            <a:r>
              <a:rPr lang="vi-VN" alt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Trình tự sắp xếp các sự việc:</a:t>
            </a:r>
          </a:p>
          <a:p>
            <a:pPr marL="457200" lvl="0" indent="-457200" algn="just">
              <a:buFont typeface="Wingdings" panose="05000000000000000000" charset="0"/>
              <a:buChar char="ü"/>
              <a:defRPr/>
            </a:pPr>
            <a:r>
              <a:rPr lang="vi-VN" alt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 sự việc được thuật lại theo đúng trình tự thời gian. Tập trung vào các sự việc chính</a:t>
            </a:r>
          </a:p>
        </p:txBody>
      </p:sp>
      <p:pic>
        <p:nvPicPr>
          <p:cNvPr id="5" name="图片 4" descr="C:\Users\HP\Documents\28.png28">
            <a:extLst>
              <a:ext uri="{FF2B5EF4-FFF2-40B4-BE49-F238E27FC236}">
                <a16:creationId xmlns:a16="http://schemas.microsoft.com/office/drawing/2014/main" id="{3B1279CC-E7FB-E3C0-678E-6D66AAB4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35657">
            <a:off x="7564636" y="586254"/>
            <a:ext cx="2239010" cy="2022475"/>
          </a:xfrm>
          <a:prstGeom prst="rect">
            <a:avLst/>
          </a:prstGeom>
          <a:solidFill>
            <a:srgbClr val="FFFFFF">
              <a:shade val="85000"/>
            </a:srgbClr>
          </a:solidFill>
          <a:ln w="13335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B703CA6-7531-6D80-153A-7E180FD1D5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39BD3A-1F6E-6CF7-D64F-23961BFDB8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8994" y="543359"/>
            <a:ext cx="4919898" cy="12863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4084D6-9B19-11A0-C691-73615CE416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5304" y="2007662"/>
            <a:ext cx="2975106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384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4779" y="-26670"/>
            <a:ext cx="12181840" cy="6911340"/>
            <a:chOff x="0" y="0"/>
            <a:chExt cx="19184" cy="10884"/>
          </a:xfrm>
        </p:grpSpPr>
        <p:pic>
          <p:nvPicPr>
            <p:cNvPr id="6" name="图片 5" descr="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14"/>
              <a:ext cx="19185" cy="5771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977" y="1019"/>
              <a:ext cx="17349" cy="8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" name="图片 2" descr="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185" cy="9129"/>
            </a:xfrm>
            <a:prstGeom prst="rect">
              <a:avLst/>
            </a:prstGeom>
          </p:spPr>
        </p:pic>
      </p:grpSp>
      <p:sp>
        <p:nvSpPr>
          <p:cNvPr id="7" name="Text Box 99">
            <a:extLst>
              <a:ext uri="{FF2B5EF4-FFF2-40B4-BE49-F238E27FC236}">
                <a16:creationId xmlns:a16="http://schemas.microsoft.com/office/drawing/2014/main" id="{C12F268C-F18F-87C8-6F19-3898909C4E91}"/>
              </a:ext>
            </a:extLst>
          </p:cNvPr>
          <p:cNvSpPr txBox="1"/>
          <p:nvPr/>
        </p:nvSpPr>
        <p:spPr>
          <a:xfrm>
            <a:off x="2971799" y="2009775"/>
            <a:ext cx="8667751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571500" lvl="0" indent="-571500" algn="just">
              <a:buFont typeface="Wingdings" panose="05000000000000000000" charset="0"/>
              <a:buChar char="ü"/>
              <a:defRPr/>
            </a:pPr>
            <a:r>
              <a:rPr lang="vi-VN" sz="3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 vài bạn còn sắp xếp các sự việc lộn xộn, chưa hợp lí như bài của bạn……</a:t>
            </a:r>
          </a:p>
          <a:p>
            <a:pPr marL="571500" lvl="0" indent="-571500" algn="just">
              <a:buFont typeface="Wingdings" panose="05000000000000000000" charset="0"/>
              <a:buChar char="ü"/>
              <a:defRPr/>
            </a:pPr>
            <a:r>
              <a:rPr lang="vi-VN" sz="3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 số bài còn sai lỗi chính tả.</a:t>
            </a:r>
            <a:endParaRPr lang="en-US" sz="36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1500" lvl="0" indent="-571500" algn="just">
              <a:buFont typeface="Wingdings" panose="05000000000000000000" charset="0"/>
              <a:buChar char="ü"/>
              <a:defRPr/>
            </a:pPr>
            <a:r>
              <a:rPr lang="vi-VN" sz="3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Diễn đạt chưa trọn vẹn ý trong câu</a:t>
            </a: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EECF5540-41E2-2090-86C5-436F92B3CE03}"/>
              </a:ext>
            </a:extLst>
          </p:cNvPr>
          <p:cNvSpPr/>
          <p:nvPr/>
        </p:nvSpPr>
        <p:spPr bwMode="auto">
          <a:xfrm>
            <a:off x="446314" y="1295399"/>
            <a:ext cx="2284095" cy="2297593"/>
          </a:xfrm>
          <a:custGeom>
            <a:avLst/>
            <a:gdLst>
              <a:gd name="T0" fmla="*/ 88 w 176"/>
              <a:gd name="T1" fmla="*/ 0 h 177"/>
              <a:gd name="T2" fmla="*/ 0 w 176"/>
              <a:gd name="T3" fmla="*/ 88 h 177"/>
              <a:gd name="T4" fmla="*/ 88 w 176"/>
              <a:gd name="T5" fmla="*/ 177 h 177"/>
              <a:gd name="T6" fmla="*/ 176 w 176"/>
              <a:gd name="T7" fmla="*/ 88 h 177"/>
              <a:gd name="T8" fmla="*/ 176 w 176"/>
              <a:gd name="T9" fmla="*/ 0 h 177"/>
              <a:gd name="T10" fmla="*/ 88 w 176"/>
              <a:gd name="T11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6" h="177">
                <a:moveTo>
                  <a:pt x="88" y="0"/>
                </a:moveTo>
                <a:cubicBezTo>
                  <a:pt x="39" y="0"/>
                  <a:pt x="0" y="40"/>
                  <a:pt x="0" y="88"/>
                </a:cubicBezTo>
                <a:cubicBezTo>
                  <a:pt x="0" y="137"/>
                  <a:pt x="39" y="177"/>
                  <a:pt x="88" y="177"/>
                </a:cubicBezTo>
                <a:cubicBezTo>
                  <a:pt x="137" y="177"/>
                  <a:pt x="176" y="137"/>
                  <a:pt x="176" y="88"/>
                </a:cubicBezTo>
                <a:cubicBezTo>
                  <a:pt x="176" y="0"/>
                  <a:pt x="176" y="0"/>
                  <a:pt x="176" y="0"/>
                </a:cubicBezTo>
                <a:lnTo>
                  <a:pt x="88" y="0"/>
                </a:lnTo>
                <a:close/>
              </a:path>
            </a:pathLst>
          </a:custGeom>
          <a:solidFill>
            <a:srgbClr val="EE60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zh-CN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Rectangles 1">
            <a:extLst>
              <a:ext uri="{FF2B5EF4-FFF2-40B4-BE49-F238E27FC236}">
                <a16:creationId xmlns:a16="http://schemas.microsoft.com/office/drawing/2014/main" id="{EAA1F993-6F55-3623-339A-A7B616FC8166}"/>
              </a:ext>
            </a:extLst>
          </p:cNvPr>
          <p:cNvSpPr/>
          <p:nvPr/>
        </p:nvSpPr>
        <p:spPr>
          <a:xfrm>
            <a:off x="672783" y="2002972"/>
            <a:ext cx="1711325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Hạn</a:t>
            </a:r>
            <a:r>
              <a:rPr kumimoji="0" lang="en-GB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chế</a:t>
            </a:r>
            <a:endParaRPr kumimoji="0" lang="en-GB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197CBC0C-9C09-69CA-EAE0-FCE6FB0085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310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7390"/>
            <a:ext cx="12182475" cy="3664585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431950" y="1172939"/>
            <a:ext cx="2717709" cy="0"/>
          </a:xfrm>
          <a:prstGeom prst="line">
            <a:avLst/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418337" y="1172939"/>
            <a:ext cx="2717709" cy="0"/>
          </a:xfrm>
          <a:prstGeom prst="line">
            <a:avLst/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弧形 6"/>
          <p:cNvSpPr/>
          <p:nvPr/>
        </p:nvSpPr>
        <p:spPr>
          <a:xfrm>
            <a:off x="5117295" y="204292"/>
            <a:ext cx="1371906" cy="1371906"/>
          </a:xfrm>
          <a:prstGeom prst="arc">
            <a:avLst>
              <a:gd name="adj1" fmla="val 9386608"/>
              <a:gd name="adj2" fmla="val 1456947"/>
            </a:avLst>
          </a:prstGeom>
          <a:ln w="12700">
            <a:solidFill>
              <a:srgbClr val="4093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字魂105号-简雅黑" panose="00000500000000000000" charset="-122"/>
              <a:ea typeface="字魂105号-简雅黑" panose="00000500000000000000" charset="-122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D0E5807-DAF1-FD89-3577-78E2CF04A71D}"/>
              </a:ext>
            </a:extLst>
          </p:cNvPr>
          <p:cNvGrpSpPr/>
          <p:nvPr/>
        </p:nvGrpSpPr>
        <p:grpSpPr>
          <a:xfrm>
            <a:off x="488751" y="3690298"/>
            <a:ext cx="3408091" cy="3310254"/>
            <a:chOff x="488751" y="3690298"/>
            <a:chExt cx="3408091" cy="331025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44A647B-0F50-0835-2B9E-46F9E888C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48" t="32224" r="34274" b="-2328"/>
            <a:stretch/>
          </p:blipFill>
          <p:spPr>
            <a:xfrm>
              <a:off x="1368287" y="3700528"/>
              <a:ext cx="2528555" cy="330002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DB5590-3303-5BC4-FBEE-3F15F7C2AD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62" t="30773" r="17960" b="-878"/>
            <a:stretch/>
          </p:blipFill>
          <p:spPr>
            <a:xfrm flipH="1">
              <a:off x="488751" y="3690298"/>
              <a:ext cx="2481781" cy="3238978"/>
            </a:xfrm>
            <a:prstGeom prst="rect">
              <a:avLst/>
            </a:prstGeom>
          </p:spPr>
        </p:pic>
      </p:grpSp>
      <p:pic>
        <p:nvPicPr>
          <p:cNvPr id="21" name="图片 5" descr="33">
            <a:extLst>
              <a:ext uri="{FF2B5EF4-FFF2-40B4-BE49-F238E27FC236}">
                <a16:creationId xmlns:a16="http://schemas.microsoft.com/office/drawing/2014/main" id="{D218F60B-6E22-85B8-3574-8A1727C64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239" y="3445576"/>
            <a:ext cx="4188062" cy="34762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528C36-9ED2-6934-D005-A6FF09E8DE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2" t="27821"/>
          <a:stretch/>
        </p:blipFill>
        <p:spPr>
          <a:xfrm>
            <a:off x="9943493" y="3596442"/>
            <a:ext cx="2017408" cy="33976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CCC551-A0B9-99D0-8EF7-891044447E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t="37211" r="70260" b="836"/>
          <a:stretch/>
        </p:blipFill>
        <p:spPr>
          <a:xfrm flipH="1">
            <a:off x="7704511" y="4114685"/>
            <a:ext cx="2017408" cy="286232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6D6588B-BB04-4371-8239-32CB7FD871A4}"/>
              </a:ext>
            </a:extLst>
          </p:cNvPr>
          <p:cNvSpPr/>
          <p:nvPr/>
        </p:nvSpPr>
        <p:spPr>
          <a:xfrm>
            <a:off x="5168909" y="243994"/>
            <a:ext cx="1268678" cy="125400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325A03-C84F-4472-BF7B-AB144B8AB251}"/>
              </a:ext>
            </a:extLst>
          </p:cNvPr>
          <p:cNvSpPr txBox="1"/>
          <p:nvPr/>
        </p:nvSpPr>
        <p:spPr>
          <a:xfrm>
            <a:off x="5204603" y="372488"/>
            <a:ext cx="1268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#9Slide07 IcielPony" panose="02000000000000000000" pitchFamily="2" charset="0"/>
                <a:ea typeface="字魂70号-灵悦黑体" panose="00000500000000000000" pitchFamily="2" charset="-122"/>
                <a:cs typeface="经典综艺体简" panose="02010609000101010101" pitchFamily="49" charset="-122"/>
              </a:rPr>
              <a:t>2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文本框 10">
            <a:extLst>
              <a:ext uri="{FF2B5EF4-FFF2-40B4-BE49-F238E27FC236}">
                <a16:creationId xmlns:a16="http://schemas.microsoft.com/office/drawing/2014/main" id="{8A17FB56-5AE6-47E0-ABED-3C1FE8271A0F}"/>
              </a:ext>
            </a:extLst>
          </p:cNvPr>
          <p:cNvSpPr txBox="1"/>
          <p:nvPr/>
        </p:nvSpPr>
        <p:spPr>
          <a:xfrm>
            <a:off x="1628775" y="1626078"/>
            <a:ext cx="9058275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lvl="0" algn="ctr"/>
            <a:r>
              <a:rPr lang="en-US" altLang="zh-CN" sz="6600" b="1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2. </a:t>
            </a:r>
            <a:r>
              <a:rPr lang="en-US" altLang="zh-CN" sz="6600" b="1" dirty="0" err="1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Chỉnh</a:t>
            </a:r>
            <a:r>
              <a:rPr lang="en-US" altLang="zh-CN" sz="6600" b="1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 </a:t>
            </a:r>
            <a:r>
              <a:rPr lang="en-US" altLang="zh-CN" sz="6600" b="1" dirty="0" err="1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sửa</a:t>
            </a:r>
            <a:r>
              <a:rPr lang="en-US" altLang="zh-CN" sz="6600" b="1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, </a:t>
            </a:r>
            <a:r>
              <a:rPr lang="en-US" altLang="zh-CN" sz="6600" b="1" dirty="0" err="1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hoàn</a:t>
            </a:r>
            <a:r>
              <a:rPr lang="en-US" altLang="zh-CN" sz="6600" b="1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 </a:t>
            </a:r>
            <a:r>
              <a:rPr lang="en-US" altLang="zh-CN" sz="6600" b="1" dirty="0" err="1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thiện</a:t>
            </a:r>
            <a:r>
              <a:rPr lang="en-US" altLang="zh-CN" sz="6600" b="1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 </a:t>
            </a:r>
            <a:r>
              <a:rPr lang="en-US" altLang="zh-CN" sz="6600" b="1" dirty="0" err="1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bài</a:t>
            </a:r>
            <a:r>
              <a:rPr lang="en-US" altLang="zh-CN" sz="6600" b="1" dirty="0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 </a:t>
            </a:r>
            <a:r>
              <a:rPr lang="en-US" altLang="zh-CN" sz="6600" b="1" dirty="0" err="1">
                <a:ln w="38100">
                  <a:solidFill>
                    <a:srgbClr val="115722"/>
                  </a:solidFill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Cambria" panose="02040503050406030204" pitchFamily="18" charset="0"/>
                <a:cs typeface="经典综艺体简" panose="02010609000101010101" pitchFamily="49" charset="-122"/>
              </a:rPr>
              <a:t>làm</a:t>
            </a:r>
            <a:endParaRPr kumimoji="0" lang="zh-CN" altLang="en-US" sz="6600" b="1" i="0" u="none" strike="noStrike" kern="1200" cap="none" spc="0" normalizeH="0" baseline="0" noProof="0" dirty="0">
              <a:ln w="38100">
                <a:solidFill>
                  <a:srgbClr val="115722"/>
                </a:solidFill>
              </a:ln>
              <a:solidFill>
                <a:prstClr val="whit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LnTx/>
              <a:uFillTx/>
              <a:latin typeface="Calibri" panose="020F0502020204030204"/>
              <a:ea typeface="字魂70号-灵悦黑体" panose="00000500000000000000" pitchFamily="2" charset="-122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854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4779" y="10160"/>
            <a:ext cx="12182475" cy="6875145"/>
            <a:chOff x="0" y="58"/>
            <a:chExt cx="19185" cy="10827"/>
          </a:xfrm>
        </p:grpSpPr>
        <p:pic>
          <p:nvPicPr>
            <p:cNvPr id="6" name="图片 5" descr="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14"/>
              <a:ext cx="19185" cy="5771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977" y="1019"/>
              <a:ext cx="17349" cy="93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" name="图片 2" descr="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8"/>
              <a:ext cx="19185" cy="9129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68C4C7A-E7C7-E7F8-30AB-915E2E0EA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212" y="2390774"/>
            <a:ext cx="9764521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511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4779" y="-26670"/>
            <a:ext cx="12181840" cy="6911340"/>
            <a:chOff x="0" y="0"/>
            <a:chExt cx="19184" cy="10884"/>
          </a:xfrm>
        </p:grpSpPr>
        <p:pic>
          <p:nvPicPr>
            <p:cNvPr id="6" name="图片 5" descr="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14"/>
              <a:ext cx="19185" cy="5771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977" y="1019"/>
              <a:ext cx="17349" cy="8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" name="图片 2" descr="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185" cy="9129"/>
            </a:xfrm>
            <a:prstGeom prst="rect">
              <a:avLst/>
            </a:prstGeom>
          </p:spPr>
        </p:pic>
      </p:grpSp>
      <p:pic>
        <p:nvPicPr>
          <p:cNvPr id="15" name="Picture 14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D76DA4D9-CFF2-4A4D-B786-AC966892F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75" y="3633029"/>
            <a:ext cx="4402281" cy="277032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E8417A0-F1B4-68D5-F546-F3A456CA82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055270" y="1028700"/>
            <a:ext cx="6293694" cy="4791075"/>
          </a:xfrm>
          <a:prstGeom prst="rect">
            <a:avLst/>
          </a:prstGeom>
        </p:spPr>
      </p:pic>
      <p:sp>
        <p:nvSpPr>
          <p:cNvPr id="8" name="Rectangles 6">
            <a:extLst>
              <a:ext uri="{FF2B5EF4-FFF2-40B4-BE49-F238E27FC236}">
                <a16:creationId xmlns:a16="http://schemas.microsoft.com/office/drawing/2014/main" id="{E6061D88-7DC8-BD27-0770-70797E40A41A}"/>
              </a:ext>
            </a:extLst>
          </p:cNvPr>
          <p:cNvSpPr/>
          <p:nvPr/>
        </p:nvSpPr>
        <p:spPr>
          <a:xfrm>
            <a:off x="2219325" y="2008505"/>
            <a:ext cx="4057650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3.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hoặc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nghe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bạn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nêu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những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điều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muốn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tập</a:t>
            </a: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28675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389255" y="287020"/>
            <a:ext cx="1287145" cy="108458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8010303" y="1905000"/>
            <a:ext cx="3533584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601301" y="835742"/>
            <a:ext cx="7504474" cy="4650658"/>
          </a:xfrm>
          <a:prstGeom prst="rect">
            <a:avLst/>
          </a:prstGeom>
        </p:spPr>
      </p:pic>
      <p:sp>
        <p:nvSpPr>
          <p:cNvPr id="4" name="Rectangles 3"/>
          <p:cNvSpPr/>
          <p:nvPr/>
        </p:nvSpPr>
        <p:spPr>
          <a:xfrm>
            <a:off x="1442522" y="1960307"/>
            <a:ext cx="6568003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 algn="ctr">
              <a:defRPr/>
            </a:pPr>
            <a:r>
              <a:rPr lang="en-US" altLang="en-US" sz="44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vi-VN" altLang="en-US" sz="44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Sửa lỗi trong bài (nếu có) hoặc viết lại một số câu văn cho hay hơn.</a:t>
            </a:r>
            <a:endParaRPr kumimoji="0" lang="en-GB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30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3179"/>
            <a:ext cx="12182475" cy="5796915"/>
          </a:xfrm>
          <a:prstGeom prst="rect">
            <a:avLst/>
          </a:prstGeom>
        </p:spPr>
      </p:pic>
      <p:pic>
        <p:nvPicPr>
          <p:cNvPr id="5" name="图片 4" descr="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8002"/>
            <a:ext cx="12182475" cy="3664585"/>
          </a:xfrm>
          <a:prstGeom prst="rect">
            <a:avLst/>
          </a:prstGeom>
        </p:spPr>
      </p:pic>
      <p:pic>
        <p:nvPicPr>
          <p:cNvPr id="6" name="图片 5" descr="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2" y="2162919"/>
            <a:ext cx="5656408" cy="4695082"/>
          </a:xfrm>
          <a:prstGeom prst="rect">
            <a:avLst/>
          </a:prstGeom>
        </p:spPr>
      </p:pic>
      <p:pic>
        <p:nvPicPr>
          <p:cNvPr id="7" name="图片 6" descr="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56125"/>
            <a:ext cx="2219960" cy="2301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7E0C4C-86EA-3F8C-AABA-EFF057B044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2" t="27821"/>
          <a:stretch/>
        </p:blipFill>
        <p:spPr>
          <a:xfrm>
            <a:off x="9943493" y="3596442"/>
            <a:ext cx="2017408" cy="33976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0552448-00A0-3AF6-DD03-88B0EBE729A5}"/>
              </a:ext>
            </a:extLst>
          </p:cNvPr>
          <p:cNvGrpSpPr/>
          <p:nvPr/>
        </p:nvGrpSpPr>
        <p:grpSpPr>
          <a:xfrm>
            <a:off x="488751" y="3690298"/>
            <a:ext cx="3408091" cy="3310254"/>
            <a:chOff x="488751" y="3690298"/>
            <a:chExt cx="3408091" cy="3310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5952B6-EF6F-AC4C-D4D7-ADDB9E59FC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48" t="32224" r="34274" b="-2328"/>
            <a:stretch/>
          </p:blipFill>
          <p:spPr>
            <a:xfrm>
              <a:off x="1368287" y="3700528"/>
              <a:ext cx="2528555" cy="33000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58E0AF7-BEDB-A79B-F11A-540E1E9579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62" t="30773" r="17960" b="-878"/>
            <a:stretch/>
          </p:blipFill>
          <p:spPr>
            <a:xfrm flipH="1">
              <a:off x="488751" y="3690298"/>
              <a:ext cx="2481781" cy="3238978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0579191-0543-0BC9-D8F1-C1D0DB2CE3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t="37211" r="70260" b="836"/>
          <a:stretch/>
        </p:blipFill>
        <p:spPr>
          <a:xfrm flipH="1">
            <a:off x="7704511" y="4114685"/>
            <a:ext cx="2017408" cy="286232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4BB32AD-1AFC-A4F5-BAA9-6164CCB66AE3}"/>
              </a:ext>
            </a:extLst>
          </p:cNvPr>
          <p:cNvGrpSpPr/>
          <p:nvPr/>
        </p:nvGrpSpPr>
        <p:grpSpPr>
          <a:xfrm>
            <a:off x="1368287" y="767118"/>
            <a:ext cx="9147063" cy="3054119"/>
            <a:chOff x="1116283" y="827782"/>
            <a:chExt cx="9533125" cy="184639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8CAA13-C5FC-9199-E1FB-7C3587E21195}"/>
                </a:ext>
              </a:extLst>
            </p:cNvPr>
            <p:cNvSpPr txBox="1"/>
            <p:nvPr/>
          </p:nvSpPr>
          <p:spPr>
            <a:xfrm>
              <a:off x="1130803" y="827782"/>
              <a:ext cx="9518605" cy="18420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 w="228600">
                    <a:solidFill>
                      <a:srgbClr val="3F938B"/>
                    </a:solidFill>
                  </a:ln>
                  <a:solidFill>
                    <a:srgbClr val="3F938B"/>
                  </a:solidFill>
                  <a:effectLst/>
                  <a:uLnTx/>
                  <a:uFillTx/>
                  <a:latin typeface="#9Slide07 Cadena" panose="02000503000000020004" pitchFamily="2" charset="0"/>
                  <a:ea typeface="+mn-ea"/>
                  <a:cs typeface="+mn-cs"/>
                </a:rPr>
                <a:t>CHÚC CÁC EM HỌC TỐT!</a:t>
              </a:r>
              <a:endParaRPr kumimoji="0" lang="vi-VN" sz="9600" b="0" i="0" u="none" strike="noStrike" kern="1200" cap="none" spc="0" normalizeH="0" baseline="0" noProof="0" dirty="0">
                <a:ln w="228600">
                  <a:solidFill>
                    <a:srgbClr val="3F938B"/>
                  </a:solidFill>
                </a:ln>
                <a:solidFill>
                  <a:srgbClr val="3F938B"/>
                </a:solidFill>
                <a:effectLst/>
                <a:uLnTx/>
                <a:uFillTx/>
                <a:latin typeface="#9Slide07 Cadena" panose="02000503000000020004" pitchFamily="2" charset="0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7BAC0A-CD1A-052B-BD97-B989FFBE54F4}"/>
                </a:ext>
              </a:extLst>
            </p:cNvPr>
            <p:cNvSpPr txBox="1"/>
            <p:nvPr/>
          </p:nvSpPr>
          <p:spPr>
            <a:xfrm>
              <a:off x="1116283" y="870893"/>
              <a:ext cx="9518605" cy="18420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#9Slide07 Cadena" panose="02000503000000020004" pitchFamily="2" charset="0"/>
                  <a:ea typeface="+mn-ea"/>
                  <a:cs typeface="+mn-cs"/>
                </a:rPr>
                <a:t>CHÚC CÁC EM HỌC TỐT!</a:t>
              </a:r>
              <a:endParaRPr kumimoji="0" lang="vi-VN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7 Cadena" panose="02000503000000020004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04276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</Words>
  <Application>Microsoft Office PowerPoint</Application>
  <PresentationFormat>Widescreen</PresentationFormat>
  <Paragraphs>22</Paragraphs>
  <Slides>12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宋体</vt:lpstr>
      <vt:lpstr>#9Slide07 Cadena</vt:lpstr>
      <vt:lpstr>#9Slide07 IcielPony</vt:lpstr>
      <vt:lpstr>Arial</vt:lpstr>
      <vt:lpstr>Bubblegum Sans</vt:lpstr>
      <vt:lpstr>Calibri</vt:lpstr>
      <vt:lpstr>Calibri Light</vt:lpstr>
      <vt:lpstr>Cambria</vt:lpstr>
      <vt:lpstr>等线</vt:lpstr>
      <vt:lpstr>Times New Roman</vt:lpstr>
      <vt:lpstr>Wingdings</vt:lpstr>
      <vt:lpstr>字魂105号-简雅黑</vt:lpstr>
      <vt:lpstr>字魂70号-灵悦黑体</vt:lpstr>
      <vt:lpstr>经典综艺体简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2025-05-05T02:08:11Z</dcterms:created>
  <dcterms:modified xsi:type="dcterms:W3CDTF">2025-05-05T02:08:55Z</dcterms:modified>
</cp:coreProperties>
</file>