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859" r:id="rId2"/>
    <p:sldId id="856" r:id="rId3"/>
    <p:sldId id="535" r:id="rId4"/>
    <p:sldId id="794" r:id="rId5"/>
    <p:sldId id="855" r:id="rId6"/>
    <p:sldId id="857" r:id="rId7"/>
    <p:sldId id="573" r:id="rId8"/>
    <p:sldId id="716" r:id="rId9"/>
    <p:sldId id="717" r:id="rId10"/>
    <p:sldId id="316" r:id="rId11"/>
    <p:sldId id="718" r:id="rId12"/>
    <p:sldId id="719" r:id="rId13"/>
    <p:sldId id="470" r:id="rId14"/>
    <p:sldId id="372" r:id="rId15"/>
    <p:sldId id="651" r:id="rId16"/>
    <p:sldId id="742" r:id="rId17"/>
    <p:sldId id="828" r:id="rId18"/>
    <p:sldId id="850" r:id="rId19"/>
    <p:sldId id="602" r:id="rId20"/>
    <p:sldId id="851" r:id="rId21"/>
    <p:sldId id="852" r:id="rId22"/>
    <p:sldId id="674" r:id="rId23"/>
    <p:sldId id="313" r:id="rId24"/>
    <p:sldId id="854" r:id="rId25"/>
    <p:sldId id="314" r:id="rId26"/>
    <p:sldId id="33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6" userDrawn="1">
          <p15:clr>
            <a:srgbClr val="A4A3A4"/>
          </p15:clr>
        </p15:guide>
        <p15:guide id="2" pos="38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EE7"/>
    <a:srgbClr val="DCE6EB"/>
    <a:srgbClr val="AFC7D3"/>
    <a:srgbClr val="F9D949"/>
    <a:srgbClr val="FF0303"/>
    <a:srgbClr val="F9DBBB"/>
    <a:srgbClr val="FFFFFF"/>
    <a:srgbClr val="6E93A6"/>
    <a:srgbClr val="3E6C90"/>
    <a:srgbClr val="4E6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20" y="60"/>
      </p:cViewPr>
      <p:guideLst>
        <p:guide orient="horz" pos="2606"/>
        <p:guide pos="386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48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1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83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64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27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26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35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43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1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25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28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9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074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46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49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62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94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47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65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97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13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34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261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37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15/05/2025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9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ace-4984262_12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635" cy="812546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618990" y="3790950"/>
            <a:ext cx="7166610" cy="625475"/>
          </a:xfrm>
          <a:prstGeom prst="roundRect">
            <a:avLst>
              <a:gd name="adj" fmla="val 42661"/>
            </a:avLst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101457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63002" y="-748528"/>
            <a:ext cx="7869555" cy="786955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604385" y="3625850"/>
            <a:ext cx="990600" cy="941705"/>
            <a:chOff x="2766630" y="1746890"/>
            <a:chExt cx="990895" cy="94161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6630" y="1746890"/>
              <a:ext cx="990895" cy="941618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7"/>
            <a:srcRect t="5582"/>
            <a:stretch>
              <a:fillRect/>
            </a:stretch>
          </p:blipFill>
          <p:spPr>
            <a:xfrm>
              <a:off x="2906617" y="1968106"/>
              <a:ext cx="710920" cy="499184"/>
            </a:xfrm>
            <a:prstGeom prst="rect">
              <a:avLst/>
            </a:prstGeom>
          </p:spPr>
        </p:pic>
      </p:grpSp>
      <p:sp>
        <p:nvSpPr>
          <p:cNvPr id="20" name="TextBox 40"/>
          <p:cNvSpPr txBox="1"/>
          <p:nvPr/>
        </p:nvSpPr>
        <p:spPr>
          <a:xfrm>
            <a:off x="2650490" y="2519680"/>
            <a:ext cx="92843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Myriad Pro" pitchFamily="34" charset="0"/>
              </a:rPr>
              <a:t>PLANET EARTH</a:t>
            </a:r>
          </a:p>
        </p:txBody>
      </p:sp>
      <p:sp>
        <p:nvSpPr>
          <p:cNvPr id="17" name="Oval 16"/>
          <p:cNvSpPr/>
          <p:nvPr/>
        </p:nvSpPr>
        <p:spPr>
          <a:xfrm>
            <a:off x="-3602990" y="-4319905"/>
            <a:ext cx="18719800" cy="1871980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543550" y="1344295"/>
            <a:ext cx="3050540" cy="1001395"/>
            <a:chOff x="8730" y="2117"/>
            <a:chExt cx="4804" cy="1577"/>
          </a:xfrm>
        </p:grpSpPr>
        <p:grpSp>
          <p:nvGrpSpPr>
            <p:cNvPr id="9" name="Group 8"/>
            <p:cNvGrpSpPr/>
            <p:nvPr/>
          </p:nvGrpSpPr>
          <p:grpSpPr>
            <a:xfrm>
              <a:off x="11864" y="2117"/>
              <a:ext cx="1584" cy="1577"/>
              <a:chOff x="2180974" y="148629"/>
              <a:chExt cx="712319" cy="70921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2180974" y="148629"/>
                <a:ext cx="712319" cy="709214"/>
              </a:xfrm>
              <a:prstGeom prst="ellipse">
                <a:avLst/>
              </a:prstGeom>
              <a:solidFill>
                <a:srgbClr val="77ADC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Chord 10"/>
              <p:cNvSpPr/>
              <p:nvPr/>
            </p:nvSpPr>
            <p:spPr>
              <a:xfrm rot="4088942">
                <a:off x="2197459" y="160739"/>
                <a:ext cx="676824" cy="685834"/>
              </a:xfrm>
              <a:prstGeom prst="chord">
                <a:avLst>
                  <a:gd name="adj1" fmla="val 2761841"/>
                  <a:gd name="adj2" fmla="val 16200000"/>
                </a:avLst>
              </a:prstGeom>
              <a:solidFill>
                <a:srgbClr val="0087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" name="TextBox 39"/>
            <p:cNvSpPr txBox="1"/>
            <p:nvPr/>
          </p:nvSpPr>
          <p:spPr>
            <a:xfrm>
              <a:off x="8730" y="2370"/>
              <a:ext cx="329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Myriad Pro" pitchFamily="34" charset="0"/>
                </a:rPr>
                <a:t>Unit</a:t>
              </a:r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11725" y="2330"/>
              <a:ext cx="1809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>
                  <a:solidFill>
                    <a:schemeClr val="bg1"/>
                  </a:solidFill>
                  <a:latin typeface="Myriad Pro" pitchFamily="34" charset="0"/>
                </a:rPr>
                <a:t>10</a:t>
              </a:r>
              <a:endParaRPr lang="en-US" sz="4000" b="1" dirty="0">
                <a:solidFill>
                  <a:schemeClr val="bg1"/>
                </a:solidFill>
                <a:latin typeface="Myriad Pro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756910" y="3739564"/>
            <a:ext cx="5932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LESSON 1: GETTING STARTED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33051" y="4533921"/>
            <a:ext cx="7086600" cy="769441"/>
          </a:xfrm>
          <a:prstGeom prst="rect">
            <a:avLst/>
          </a:prstGeom>
          <a:solidFill>
            <a:schemeClr val="accent4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 fontAlgn="t"/>
            <a:r>
              <a:rPr lang="en-US" sz="4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 a science club</a:t>
            </a:r>
          </a:p>
        </p:txBody>
      </p:sp>
    </p:spTree>
    <p:extLst>
      <p:ext uri="{BB962C8B-B14F-4D97-AF65-F5344CB8AC3E}">
        <p14:creationId xmlns:p14="http://schemas.microsoft.com/office/powerpoint/2010/main" val="1891030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80372" y="127154"/>
            <a:ext cx="4132696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OPTION 1</a:t>
            </a:r>
          </a:p>
        </p:txBody>
      </p:sp>
      <p:pic>
        <p:nvPicPr>
          <p:cNvPr id="6" name="Content Placeholder 5" descr="tải xuố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8485" y="1574165"/>
            <a:ext cx="3500120" cy="3500120"/>
          </a:xfrm>
          <a:prstGeom prst="rect">
            <a:avLst/>
          </a:prstGeom>
        </p:spPr>
      </p:pic>
      <p:sp>
        <p:nvSpPr>
          <p:cNvPr id="8" name="TextBox 11"/>
          <p:cNvSpPr txBox="1"/>
          <p:nvPr/>
        </p:nvSpPr>
        <p:spPr>
          <a:xfrm>
            <a:off x="1019129" y="5283835"/>
            <a:ext cx="2618831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FF0000"/>
                </a:solidFill>
              </a:rPr>
              <a:t>THINK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619088" y="1914772"/>
            <a:ext cx="739394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635" indent="-635">
              <a:lnSpc>
                <a:spcPct val="100000"/>
              </a:lnSpc>
            </a:pPr>
            <a:r>
              <a:rPr lang="en-US" sz="4400" b="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440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4400" b="0" dirty="0" smtClean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 the </a:t>
            </a:r>
            <a:r>
              <a:rPr lang="en-US" sz="4400" b="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names of planets on the </a:t>
            </a:r>
            <a:r>
              <a:rPr lang="en-US" sz="4400" b="0" dirty="0" smtClean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solar system.</a:t>
            </a:r>
            <a:endParaRPr lang="en-US" sz="4400" b="0" dirty="0">
              <a:solidFill>
                <a:srgbClr val="231F2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401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270" y="-7620"/>
            <a:ext cx="12192000" cy="862330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87067" y="15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75622" y="75084"/>
            <a:ext cx="4132696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OPTION 1</a:t>
            </a:r>
          </a:p>
        </p:txBody>
      </p:sp>
      <p:pic>
        <p:nvPicPr>
          <p:cNvPr id="13" name="Content Placeholder 12" descr="abstract-still-life-universe-composition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8025" y="726643"/>
            <a:ext cx="10777220" cy="6515100"/>
          </a:xfrm>
          <a:prstGeom prst="rect">
            <a:avLst/>
          </a:prstGeom>
        </p:spPr>
      </p:pic>
      <p:sp>
        <p:nvSpPr>
          <p:cNvPr id="17" name="Text Box 16"/>
          <p:cNvSpPr txBox="1"/>
          <p:nvPr/>
        </p:nvSpPr>
        <p:spPr>
          <a:xfrm>
            <a:off x="5403533" y="8500428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Mercury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5403533" y="8500428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Venus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14732635" y="3136900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Earth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5233035" y="-2379345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Mars</a:t>
            </a:r>
          </a:p>
        </p:txBody>
      </p:sp>
      <p:sp>
        <p:nvSpPr>
          <p:cNvPr id="21" name="Text Box 20"/>
          <p:cNvSpPr txBox="1"/>
          <p:nvPr/>
        </p:nvSpPr>
        <p:spPr>
          <a:xfrm>
            <a:off x="3285490" y="-2523490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Jupiter</a:t>
            </a:r>
          </a:p>
        </p:txBody>
      </p:sp>
      <p:sp>
        <p:nvSpPr>
          <p:cNvPr id="22" name="Text Box 21"/>
          <p:cNvSpPr txBox="1"/>
          <p:nvPr/>
        </p:nvSpPr>
        <p:spPr>
          <a:xfrm>
            <a:off x="-5494020" y="2760980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Saturn</a:t>
            </a:r>
          </a:p>
        </p:txBody>
      </p:sp>
      <p:sp>
        <p:nvSpPr>
          <p:cNvPr id="23" name="Text Box 22"/>
          <p:cNvSpPr txBox="1"/>
          <p:nvPr/>
        </p:nvSpPr>
        <p:spPr>
          <a:xfrm>
            <a:off x="15266035" y="5300980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Uranus</a:t>
            </a:r>
          </a:p>
        </p:txBody>
      </p:sp>
      <p:sp>
        <p:nvSpPr>
          <p:cNvPr id="24" name="Text Box 23"/>
          <p:cNvSpPr txBox="1"/>
          <p:nvPr/>
        </p:nvSpPr>
        <p:spPr>
          <a:xfrm>
            <a:off x="-4122420" y="5062220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Neptune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270" y="-7620"/>
            <a:ext cx="12192000" cy="862330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87067" y="15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75622" y="75084"/>
            <a:ext cx="4132696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OPTION 1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6413500" y="2760980"/>
            <a:ext cx="609600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600" b="1" dirty="0">
                <a:solidFill>
                  <a:schemeClr val="bg1"/>
                </a:solidFill>
                <a:sym typeface="+mn-ea"/>
              </a:rPr>
              <a:t>HA LONG BAY</a:t>
            </a:r>
          </a:p>
        </p:txBody>
      </p:sp>
      <p:pic>
        <p:nvPicPr>
          <p:cNvPr id="13" name="Content Placeholder 12" descr="abstract-still-life-universe-composition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6120" y="726643"/>
            <a:ext cx="10777220" cy="651510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5182552" y="5069757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Mercury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6121400" y="5860768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Venus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7363460" y="3272332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Earth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6053455" y="1723707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Mars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3412490" y="1629248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Jupiter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884680" y="3349954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Saturn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7996894" y="5317442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Uranus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2942907" y="5747144"/>
            <a:ext cx="211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ooper Black" panose="0208090404030B020404" charset="0"/>
                <a:cs typeface="Cooper Black" panose="0208090404030B020404" charset="0"/>
              </a:rPr>
              <a:t>Neptune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1445" y="732641"/>
            <a:ext cx="963531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1.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Sao Thủy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: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 Mercury</a:t>
            </a:r>
            <a:endParaRPr lang="en-US" sz="3200" dirty="0" smtClean="0">
              <a:solidFill>
                <a:srgbClr val="1F1F1F"/>
              </a:solidFill>
              <a:latin typeface="Google Sans"/>
            </a:endParaRPr>
          </a:p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2.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Venus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: </a:t>
            </a:r>
            <a:r>
              <a:rPr lang="vi-VN" sz="3200" dirty="0">
                <a:solidFill>
                  <a:srgbClr val="1F1F1F"/>
                </a:solidFill>
                <a:latin typeface="Google Sans"/>
              </a:rPr>
              <a:t>Sao Kim </a:t>
            </a:r>
          </a:p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3</a:t>
            </a:r>
            <a:r>
              <a:rPr lang="en-US" sz="3200" dirty="0">
                <a:solidFill>
                  <a:srgbClr val="1F1F1F"/>
                </a:solidFill>
                <a:latin typeface="Google Sans"/>
              </a:rPr>
              <a:t>. 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Earth: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Trái </a:t>
            </a:r>
            <a:r>
              <a:rPr lang="vi-VN" sz="3200" dirty="0">
                <a:solidFill>
                  <a:srgbClr val="1F1F1F"/>
                </a:solidFill>
                <a:latin typeface="Google Sans"/>
              </a:rPr>
              <a:t>đất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.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 </a:t>
            </a:r>
          </a:p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4.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Mars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: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Sao </a:t>
            </a:r>
            <a:r>
              <a:rPr lang="vi-VN" sz="3200" dirty="0">
                <a:solidFill>
                  <a:srgbClr val="1F1F1F"/>
                </a:solidFill>
                <a:latin typeface="Google Sans"/>
              </a:rPr>
              <a:t>Hỏa </a:t>
            </a:r>
            <a:endParaRPr lang="en-US" sz="3200" dirty="0" smtClean="0">
              <a:solidFill>
                <a:srgbClr val="1F1F1F"/>
              </a:solidFill>
              <a:latin typeface="Google Sans"/>
            </a:endParaRPr>
          </a:p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5.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Jupiter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: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Sao </a:t>
            </a:r>
            <a:r>
              <a:rPr lang="vi-VN" sz="3200" dirty="0">
                <a:solidFill>
                  <a:srgbClr val="1F1F1F"/>
                </a:solidFill>
                <a:latin typeface="Google Sans"/>
              </a:rPr>
              <a:t>Mộc 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 </a:t>
            </a:r>
            <a:endParaRPr lang="vi-VN" sz="3200" dirty="0">
              <a:solidFill>
                <a:srgbClr val="1F1F1F"/>
              </a:solidFill>
              <a:latin typeface="Google Sans"/>
            </a:endParaRPr>
          </a:p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6. Saturn: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Sao </a:t>
            </a:r>
            <a:r>
              <a:rPr lang="vi-VN" sz="3200" dirty="0">
                <a:solidFill>
                  <a:srgbClr val="1F1F1F"/>
                </a:solidFill>
                <a:latin typeface="Google Sans"/>
              </a:rPr>
              <a:t>thổ 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 </a:t>
            </a:r>
            <a:endParaRPr lang="vi-VN" sz="3200" dirty="0">
              <a:solidFill>
                <a:srgbClr val="1F1F1F"/>
              </a:solidFill>
              <a:latin typeface="Google Sans"/>
            </a:endParaRPr>
          </a:p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7.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Uranus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: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Sao </a:t>
            </a:r>
            <a:r>
              <a:rPr lang="vi-VN" sz="3200" dirty="0">
                <a:solidFill>
                  <a:srgbClr val="1F1F1F"/>
                </a:solidFill>
                <a:latin typeface="Google Sans"/>
              </a:rPr>
              <a:t>Thiên Vương </a:t>
            </a:r>
            <a:endParaRPr lang="en-US" sz="3200" dirty="0" smtClean="0">
              <a:solidFill>
                <a:srgbClr val="1F1F1F"/>
              </a:solidFill>
              <a:latin typeface="Google Sans"/>
            </a:endParaRPr>
          </a:p>
          <a:p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8.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Neptune</a:t>
            </a:r>
            <a:r>
              <a:rPr lang="en-US" sz="3200" dirty="0" smtClean="0">
                <a:solidFill>
                  <a:srgbClr val="1F1F1F"/>
                </a:solidFill>
                <a:latin typeface="Google Sans"/>
              </a:rPr>
              <a:t> :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Sao </a:t>
            </a:r>
            <a:r>
              <a:rPr lang="vi-VN" sz="3200" dirty="0">
                <a:solidFill>
                  <a:srgbClr val="1F1F1F"/>
                </a:solidFill>
                <a:latin typeface="Google Sans"/>
              </a:rPr>
              <a:t>Hải </a:t>
            </a:r>
            <a:r>
              <a:rPr lang="vi-VN" sz="3200" dirty="0" smtClean="0">
                <a:solidFill>
                  <a:srgbClr val="1F1F1F"/>
                </a:solidFill>
                <a:latin typeface="Google Sans"/>
              </a:rPr>
              <a:t>vương</a:t>
            </a:r>
            <a:endParaRPr lang="vi-VN" sz="3200" b="0" i="0" dirty="0">
              <a:solidFill>
                <a:srgbClr val="1F1F1F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70542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3611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05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/>
          <p:nvPr/>
        </p:nvSpPr>
        <p:spPr>
          <a:xfrm>
            <a:off x="142849" y="1293864"/>
            <a:ext cx="6459855" cy="44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outer space </a:t>
            </a:r>
            <a:r>
              <a:rPr lang="en-US" sz="6600" b="1" dirty="0">
                <a:solidFill>
                  <a:srgbClr val="AD4F0F"/>
                </a:solidFill>
              </a:rPr>
              <a:t>(n)</a:t>
            </a:r>
            <a:r>
              <a:rPr lang="en-US" sz="5400" b="1" dirty="0"/>
              <a:t> </a:t>
            </a:r>
            <a:endParaRPr lang="en-US" sz="5400" b="1" dirty="0">
              <a:solidFill>
                <a:srgbClr val="AD4F0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83944" y="4482313"/>
            <a:ext cx="4050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ngoài</a:t>
            </a:r>
            <a:r>
              <a:rPr lang="en-US" sz="4800" dirty="0"/>
              <a:t> </a:t>
            </a:r>
            <a:r>
              <a:rPr lang="en-US" sz="4800" dirty="0" err="1"/>
              <a:t>vũ</a:t>
            </a:r>
            <a:r>
              <a:rPr lang="en-US" sz="4800" dirty="0"/>
              <a:t> </a:t>
            </a:r>
            <a:r>
              <a:rPr lang="en-US" sz="4800" dirty="0" err="1"/>
              <a:t>trụ</a:t>
            </a:r>
            <a:endParaRPr lang="en-US" sz="4800" dirty="0"/>
          </a:p>
        </p:txBody>
      </p:sp>
      <p:sp>
        <p:nvSpPr>
          <p:cNvPr id="2" name="Rectangle 1"/>
          <p:cNvSpPr/>
          <p:nvPr/>
        </p:nvSpPr>
        <p:spPr>
          <a:xfrm>
            <a:off x="1245738" y="3209946"/>
            <a:ext cx="37273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/ˌ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aʊtə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 ˈ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speɪs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6080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-3430905" y="5848985"/>
            <a:ext cx="3872230" cy="657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/>
          </a:p>
        </p:txBody>
      </p:sp>
      <p:pic>
        <p:nvPicPr>
          <p:cNvPr id="9" name="Content Placeholder 8" descr="abstract-1105851_1280"/>
          <p:cNvPicPr>
            <a:picLocks noGrp="1" noChangeAspect="1"/>
          </p:cNvPicPr>
          <p:nvPr>
            <p:ph idx="1"/>
          </p:nvPr>
        </p:nvPicPr>
        <p:blipFill>
          <a:blip r:embed="rId5"/>
          <a:srcRect l="6403" t="12170" r="5369" b="9704"/>
          <a:stretch>
            <a:fillRect/>
          </a:stretch>
        </p:blipFill>
        <p:spPr>
          <a:xfrm>
            <a:off x="6324698" y="2525589"/>
            <a:ext cx="5699125" cy="3815521"/>
          </a:xfrm>
          <a:prstGeom prst="roundRect">
            <a:avLst/>
          </a:prstGeom>
        </p:spPr>
      </p:pic>
      <p:pic>
        <p:nvPicPr>
          <p:cNvPr id="10" name="outer space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325" y="3253537"/>
            <a:ext cx="878432" cy="802006"/>
          </a:xfrm>
          <a:prstGeom prst="rect">
            <a:avLst/>
          </a:prstGeom>
        </p:spPr>
      </p:pic>
      <p:pic>
        <p:nvPicPr>
          <p:cNvPr id="17" name="Content Placeholder 16" descr="360_F_500361108_cXzTZFg5aJiSH8MdcMAr3WZO2kt0gJhP (1)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5570220" y="3863340"/>
            <a:ext cx="4556125" cy="2477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10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12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/>
          <p:nvPr/>
        </p:nvSpPr>
        <p:spPr>
          <a:xfrm>
            <a:off x="-15875" y="1465321"/>
            <a:ext cx="6459855" cy="44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habitat</a:t>
            </a:r>
            <a:r>
              <a:rPr lang="en-US" sz="6600" b="1" dirty="0">
                <a:solidFill>
                  <a:srgbClr val="AD4F0F"/>
                </a:solidFill>
              </a:rPr>
              <a:t> (n)</a:t>
            </a:r>
            <a:r>
              <a:rPr lang="en-US" sz="5400" b="1" dirty="0"/>
              <a:t> </a:t>
            </a:r>
            <a:endParaRPr lang="en-US" sz="5400" b="1" dirty="0">
              <a:solidFill>
                <a:srgbClr val="AD4F0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2537" y="4241453"/>
            <a:ext cx="52835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môi</a:t>
            </a:r>
            <a:r>
              <a:rPr lang="en-US" sz="4800" dirty="0"/>
              <a:t> </a:t>
            </a:r>
            <a:r>
              <a:rPr lang="en-US" sz="4800" dirty="0" err="1"/>
              <a:t>trường</a:t>
            </a:r>
            <a:r>
              <a:rPr lang="en-US" sz="4800" dirty="0"/>
              <a:t> </a:t>
            </a:r>
            <a:r>
              <a:rPr lang="en-US" sz="4800" dirty="0" err="1"/>
              <a:t>sống</a:t>
            </a:r>
            <a:r>
              <a:rPr lang="en-US" sz="4800" dirty="0"/>
              <a:t> </a:t>
            </a:r>
            <a:r>
              <a:rPr lang="en-US" sz="4800" dirty="0" err="1"/>
              <a:t>của</a:t>
            </a:r>
            <a:r>
              <a:rPr lang="en-US" sz="4800" dirty="0"/>
              <a:t> </a:t>
            </a:r>
            <a:r>
              <a:rPr lang="en-US" sz="4800" dirty="0" err="1"/>
              <a:t>động</a:t>
            </a:r>
            <a:r>
              <a:rPr lang="en-US" sz="4800" dirty="0"/>
              <a:t> </a:t>
            </a:r>
            <a:r>
              <a:rPr lang="en-US" sz="4800" dirty="0" err="1"/>
              <a:t>thực</a:t>
            </a:r>
            <a:r>
              <a:rPr lang="en-US" sz="4800" dirty="0"/>
              <a:t> </a:t>
            </a:r>
            <a:r>
              <a:rPr lang="en-US" sz="4800" dirty="0" err="1"/>
              <a:t>vật</a:t>
            </a:r>
            <a:endParaRPr lang="en-US" sz="4800" dirty="0"/>
          </a:p>
        </p:txBody>
      </p:sp>
      <p:sp>
        <p:nvSpPr>
          <p:cNvPr id="2" name="Rectangle 1"/>
          <p:cNvSpPr/>
          <p:nvPr/>
        </p:nvSpPr>
        <p:spPr>
          <a:xfrm>
            <a:off x="1539836" y="3067458"/>
            <a:ext cx="31255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/ˈ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hæbɪtæt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6080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-3430905" y="5848985"/>
            <a:ext cx="3872230" cy="657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/>
          </a:p>
        </p:txBody>
      </p:sp>
      <p:pic>
        <p:nvPicPr>
          <p:cNvPr id="4" name="habitat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8174" y="3067458"/>
            <a:ext cx="1005019" cy="900315"/>
          </a:xfrm>
          <a:prstGeom prst="rect">
            <a:avLst/>
          </a:prstGeom>
        </p:spPr>
      </p:pic>
      <p:pic>
        <p:nvPicPr>
          <p:cNvPr id="17" name="Content Placeholder 16" descr="360_F_500361108_cXzTZFg5aJiSH8MdcMAr3WZO2kt0gJhP (1)"/>
          <p:cNvPicPr>
            <a:picLocks noGrp="1" noChangeAspect="1"/>
          </p:cNvPicPr>
          <p:nvPr>
            <p:ph idx="1"/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7628" y="1634229"/>
            <a:ext cx="6386195" cy="3989705"/>
          </a:xfrm>
          <a:prstGeom prst="rect">
            <a:avLst/>
          </a:prstGeom>
        </p:spPr>
      </p:pic>
      <p:pic>
        <p:nvPicPr>
          <p:cNvPr id="22" name="Content Placeholder 8" descr="abstract-1105851_1280"/>
          <p:cNvPicPr>
            <a:picLocks noChangeAspect="1"/>
          </p:cNvPicPr>
          <p:nvPr/>
        </p:nvPicPr>
        <p:blipFill>
          <a:blip r:embed="rId7"/>
          <a:srcRect l="6403" t="12170" r="5369" b="9704"/>
          <a:stretch>
            <a:fillRect/>
          </a:stretch>
        </p:blipFill>
        <p:spPr>
          <a:xfrm>
            <a:off x="13564870" y="4288155"/>
            <a:ext cx="1892300" cy="1342390"/>
          </a:xfrm>
          <a:prstGeom prst="roundRect">
            <a:avLst/>
          </a:prstGeom>
        </p:spPr>
      </p:pic>
      <p:pic>
        <p:nvPicPr>
          <p:cNvPr id="24" name="Content Placeholder 10" descr="landform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4076700" y="4339590"/>
            <a:ext cx="2973705" cy="1837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1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12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3077" y="508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/>
          <p:nvPr/>
        </p:nvSpPr>
        <p:spPr>
          <a:xfrm>
            <a:off x="170257" y="1565760"/>
            <a:ext cx="6459855" cy="44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landform</a:t>
            </a:r>
            <a:r>
              <a:rPr lang="en-US" sz="6600" b="1" dirty="0">
                <a:solidFill>
                  <a:srgbClr val="AD4F0F"/>
                </a:solidFill>
              </a:rPr>
              <a:t> (n)</a:t>
            </a:r>
            <a:r>
              <a:rPr lang="en-US" sz="6600" b="1" dirty="0"/>
              <a:t> </a:t>
            </a:r>
            <a:endParaRPr lang="en-US" sz="6600" b="1" dirty="0">
              <a:solidFill>
                <a:srgbClr val="AD4F0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6846" y="4209582"/>
            <a:ext cx="46359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/>
              <a:t>dạng </a:t>
            </a:r>
            <a:r>
              <a:rPr lang="en-US" sz="4800" dirty="0" err="1"/>
              <a:t>địa</a:t>
            </a:r>
            <a:r>
              <a:rPr lang="en-US" sz="4800" dirty="0"/>
              <a:t> </a:t>
            </a:r>
            <a:r>
              <a:rPr lang="en-US" sz="4800" dirty="0" err="1"/>
              <a:t>hình</a:t>
            </a:r>
            <a:r>
              <a:rPr lang="en-US" sz="4800" dirty="0"/>
              <a:t>, </a:t>
            </a:r>
            <a:r>
              <a:rPr lang="en-US" sz="4800" dirty="0" err="1"/>
              <a:t>địa</a:t>
            </a:r>
            <a:r>
              <a:rPr lang="en-US" sz="4800" dirty="0"/>
              <a:t> </a:t>
            </a:r>
            <a:r>
              <a:rPr lang="en-US" sz="4800" dirty="0" err="1"/>
              <a:t>mạo</a:t>
            </a:r>
            <a:endParaRPr lang="en-US" sz="4800" dirty="0"/>
          </a:p>
        </p:txBody>
      </p:sp>
      <p:sp>
        <p:nvSpPr>
          <p:cNvPr id="2" name="Rectangle 1"/>
          <p:cNvSpPr/>
          <p:nvPr/>
        </p:nvSpPr>
        <p:spPr>
          <a:xfrm>
            <a:off x="782545" y="3095727"/>
            <a:ext cx="4678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/ˈ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lændfɔːm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6080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-3430905" y="5848985"/>
            <a:ext cx="3872230" cy="657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/>
          </a:p>
        </p:txBody>
      </p:sp>
      <p:pic>
        <p:nvPicPr>
          <p:cNvPr id="3" name="landform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257" y="3224399"/>
            <a:ext cx="986126" cy="819281"/>
          </a:xfrm>
          <a:prstGeom prst="rect">
            <a:avLst/>
          </a:prstGeom>
        </p:spPr>
      </p:pic>
      <p:pic>
        <p:nvPicPr>
          <p:cNvPr id="11" name="Content Placeholder 10" descr="landform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189798" y="2143311"/>
            <a:ext cx="5425440" cy="3352165"/>
          </a:xfrm>
          <a:prstGeom prst="rect">
            <a:avLst/>
          </a:prstGeom>
        </p:spPr>
      </p:pic>
      <p:pic>
        <p:nvPicPr>
          <p:cNvPr id="17" name="Content Placeholder 16" descr="360_F_500361108_cXzTZFg5aJiSH8MdcMAr3WZO2kt0gJhP (1)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9235" y="4294505"/>
            <a:ext cx="3462020" cy="1882775"/>
          </a:xfrm>
          <a:prstGeom prst="rect">
            <a:avLst/>
          </a:prstGeom>
        </p:spPr>
      </p:pic>
      <p:pic>
        <p:nvPicPr>
          <p:cNvPr id="10" name="Content Placeholder 9" descr="very-important-clipart-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74645" y="4517390"/>
            <a:ext cx="2626360" cy="1437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508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/>
          <p:nvPr/>
        </p:nvSpPr>
        <p:spPr>
          <a:xfrm>
            <a:off x="391876" y="1476860"/>
            <a:ext cx="5842635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essential</a:t>
            </a:r>
            <a:r>
              <a:rPr lang="en-US" sz="6600" b="1" dirty="0">
                <a:solidFill>
                  <a:srgbClr val="AD4F0F"/>
                </a:solidFill>
              </a:rPr>
              <a:t> (adj)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19375" y="4293823"/>
            <a:ext cx="3467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vô</a:t>
            </a:r>
            <a:r>
              <a:rPr lang="en-US" sz="4800" dirty="0"/>
              <a:t> </a:t>
            </a:r>
            <a:r>
              <a:rPr lang="en-US" sz="4800" dirty="0" err="1"/>
              <a:t>cùng</a:t>
            </a:r>
            <a:r>
              <a:rPr lang="en-US" sz="4800" dirty="0"/>
              <a:t> </a:t>
            </a:r>
            <a:r>
              <a:rPr lang="en-US" sz="4800" dirty="0" err="1"/>
              <a:t>quan</a:t>
            </a:r>
            <a:r>
              <a:rPr lang="en-US" sz="4800" dirty="0"/>
              <a:t> </a:t>
            </a:r>
            <a:r>
              <a:rPr lang="en-US" sz="4800" dirty="0" err="1"/>
              <a:t>trọng</a:t>
            </a:r>
            <a:endParaRPr lang="en-US" sz="4800" dirty="0"/>
          </a:p>
        </p:txBody>
      </p:sp>
      <p:sp>
        <p:nvSpPr>
          <p:cNvPr id="2" name="Rectangle 1"/>
          <p:cNvSpPr/>
          <p:nvPr/>
        </p:nvSpPr>
        <p:spPr>
          <a:xfrm>
            <a:off x="1690201" y="3162449"/>
            <a:ext cx="22781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ɪˈsenʃl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pic>
        <p:nvPicPr>
          <p:cNvPr id="4" name="essential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7889" y="3162449"/>
            <a:ext cx="1163141" cy="887840"/>
          </a:xfrm>
          <a:prstGeom prst="rect">
            <a:avLst/>
          </a:prstGeom>
        </p:spPr>
      </p:pic>
      <p:pic>
        <p:nvPicPr>
          <p:cNvPr id="10" name="Content Placeholder 9" descr="very-important-clipart-1"/>
          <p:cNvPicPr>
            <a:picLocks noGrp="1" noChangeAspect="1"/>
          </p:cNvPicPr>
          <p:nvPr>
            <p:ph idx="1"/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4828" y="2001675"/>
            <a:ext cx="5953125" cy="3257550"/>
          </a:xfrm>
          <a:prstGeom prst="rect">
            <a:avLst/>
          </a:prstGeom>
        </p:spPr>
      </p:pic>
      <p:pic>
        <p:nvPicPr>
          <p:cNvPr id="11" name="Content Placeholder 10" descr="landfor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96215" y="3538855"/>
            <a:ext cx="4290695" cy="2651125"/>
          </a:xfrm>
          <a:prstGeom prst="rect">
            <a:avLst/>
          </a:prstGeom>
        </p:spPr>
      </p:pic>
      <p:pic>
        <p:nvPicPr>
          <p:cNvPr id="19" name="Content Placeholder 10" descr="pngtree-to-preserve-the-earth-and-its-water-environment-plant-png-image_102650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342005" y="4208145"/>
            <a:ext cx="2369185" cy="1421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12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15611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/>
          <p:nvPr/>
        </p:nvSpPr>
        <p:spPr>
          <a:xfrm>
            <a:off x="405675" y="1380727"/>
            <a:ext cx="5842635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preserve</a:t>
            </a:r>
            <a:r>
              <a:rPr lang="en-US" sz="6600" b="1" dirty="0">
                <a:solidFill>
                  <a:srgbClr val="AD4F0F"/>
                </a:solidFill>
              </a:rPr>
              <a:t> </a:t>
            </a:r>
            <a:r>
              <a:rPr lang="en-US" sz="6000" b="1" dirty="0">
                <a:solidFill>
                  <a:srgbClr val="AD4F0F"/>
                </a:solidFill>
              </a:rPr>
              <a:t>(v)</a:t>
            </a:r>
            <a:endParaRPr lang="en-US" sz="6600" b="1" dirty="0">
              <a:solidFill>
                <a:srgbClr val="AD4F0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4172" y="4417486"/>
            <a:ext cx="50152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/>
              <a:t>bảo tồn</a:t>
            </a:r>
          </a:p>
        </p:txBody>
      </p:sp>
      <p:sp>
        <p:nvSpPr>
          <p:cNvPr id="2" name="Rectangle 1"/>
          <p:cNvSpPr/>
          <p:nvPr/>
        </p:nvSpPr>
        <p:spPr>
          <a:xfrm>
            <a:off x="1804378" y="3205063"/>
            <a:ext cx="26148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prɪˈzɜːv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reserve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4763" y="3229172"/>
            <a:ext cx="1009615" cy="881063"/>
          </a:xfrm>
          <a:prstGeom prst="rect">
            <a:avLst/>
          </a:prstGeom>
        </p:spPr>
      </p:pic>
      <p:pic>
        <p:nvPicPr>
          <p:cNvPr id="11" name="Content Placeholder 10" descr="pngtree-to-preserve-the-earth-and-its-water-environment-plant-png-image_10265003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248310" y="1935061"/>
            <a:ext cx="5177473" cy="3186332"/>
          </a:xfrm>
          <a:prstGeom prst="rect">
            <a:avLst/>
          </a:prstGeom>
        </p:spPr>
      </p:pic>
      <p:pic>
        <p:nvPicPr>
          <p:cNvPr id="18" name="Content Placeholder 9" descr="very-important-clipart-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54330" y="4036060"/>
            <a:ext cx="2912745" cy="1593850"/>
          </a:xfrm>
          <a:prstGeom prst="rect">
            <a:avLst/>
          </a:prstGeom>
        </p:spPr>
      </p:pic>
      <p:pic>
        <p:nvPicPr>
          <p:cNvPr id="20" name="Content Placeholder 10" descr="meadow-196567_1280"/>
          <p:cNvPicPr>
            <a:picLocks noChangeAspect="1"/>
          </p:cNvPicPr>
          <p:nvPr/>
        </p:nvPicPr>
        <p:blipFill>
          <a:blip r:embed="rId8"/>
          <a:srcRect t="16256" b="16051"/>
          <a:stretch>
            <a:fillRect/>
          </a:stretch>
        </p:blipFill>
        <p:spPr>
          <a:xfrm>
            <a:off x="-5737860" y="4191000"/>
            <a:ext cx="3694430" cy="187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7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mute="1">
                <p:cTn id="2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/>
          <p:nvPr/>
        </p:nvSpPr>
        <p:spPr>
          <a:xfrm>
            <a:off x="286385" y="1767840"/>
            <a:ext cx="5545455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grassland</a:t>
            </a:r>
            <a:r>
              <a:rPr lang="en-US" sz="6600" b="1" dirty="0">
                <a:solidFill>
                  <a:srgbClr val="AD4F0F"/>
                </a:solidFill>
              </a:rPr>
              <a:t> (n)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0100" y="4691902"/>
            <a:ext cx="5608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/>
              <a:t>khu vực đồng cỏ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0584" y="3412956"/>
            <a:ext cx="34772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/ˈ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ɡrɑːslænd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ssland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0818" y="3435893"/>
            <a:ext cx="785125" cy="785125"/>
          </a:xfrm>
          <a:prstGeom prst="rect">
            <a:avLst/>
          </a:prstGeom>
        </p:spPr>
      </p:pic>
      <p:pic>
        <p:nvPicPr>
          <p:cNvPr id="11" name="Content Placeholder 10" descr="meadow-196567_1280"/>
          <p:cNvPicPr>
            <a:picLocks noGrp="1" noChangeAspect="1"/>
          </p:cNvPicPr>
          <p:nvPr>
            <p:ph idx="1"/>
          </p:nvPr>
        </p:nvPicPr>
        <p:blipFill>
          <a:blip r:embed="rId6"/>
          <a:srcRect t="16256" b="16051"/>
          <a:stretch>
            <a:fillRect/>
          </a:stretch>
        </p:blipFill>
        <p:spPr>
          <a:xfrm>
            <a:off x="5927090" y="1903475"/>
            <a:ext cx="6181188" cy="3619424"/>
          </a:xfrm>
          <a:prstGeom prst="rect">
            <a:avLst/>
          </a:prstGeom>
        </p:spPr>
      </p:pic>
      <p:pic>
        <p:nvPicPr>
          <p:cNvPr id="18" name="Content Placeholder 10" descr="pngtree-to-preserve-the-earth-and-its-water-environment-plant-png-image_1026500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7550" y="4791710"/>
            <a:ext cx="2124710" cy="1275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947110"/>
              </p:ext>
            </p:extLst>
          </p:nvPr>
        </p:nvGraphicFramePr>
        <p:xfrm>
          <a:off x="584298" y="1217504"/>
          <a:ext cx="11428730" cy="509308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555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676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6996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5A0B8"/>
                          </a:solidFill>
                          <a:latin typeface="+mn-lt"/>
                        </a:rPr>
                        <a:t>New words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5A0B8"/>
                          </a:solidFill>
                          <a:latin typeface="+mn-lt"/>
                        </a:rPr>
                        <a:t>Pronunciation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5A0B8"/>
                          </a:solidFill>
                          <a:latin typeface="+mn-lt"/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144145" marR="0" indent="-14414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outer space (n)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/ˌaʊtə ˈspeɪs/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ngoài vũ trụ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145" marR="0" indent="-14414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habitat (n)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/ˈhæbɪtæt/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môi trường sống của động thực vật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9155">
                <a:tc>
                  <a:txBody>
                    <a:bodyPr/>
                    <a:lstStyle/>
                    <a:p>
                      <a:pPr marL="144145" marR="0" indent="-14414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 landform (n)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/ˈlændfɔːm/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dạng</a:t>
                      </a: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địa</a:t>
                      </a: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hình</a:t>
                      </a: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địa</a:t>
                      </a:r>
                      <a:r>
                        <a:rPr lang="en-US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mạo</a:t>
                      </a:r>
                      <a:endParaRPr lang="en-US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316">
                <a:tc>
                  <a:txBody>
                    <a:bodyPr/>
                    <a:lstStyle/>
                    <a:p>
                      <a:pPr marL="144145" marR="0" indent="-144145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essential (adj) 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/ɪˈsenʃl/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vô cùng quan trọng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="" xmlns:a16="http://schemas.microsoft.com/office/drawing/2014/main" val="751159074"/>
                  </a:ext>
                </a:extLst>
              </a:tr>
              <a:tr h="192577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preserve (v)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/prɪˈzɜːv/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bảo tồn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="" xmlns:a16="http://schemas.microsoft.com/office/drawing/2014/main" val="177523224"/>
                  </a:ext>
                </a:extLst>
              </a:tr>
              <a:tr h="375838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 grassland (n)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/ˈɡrɑːslænd/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khu vực đồng cỏ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="" xmlns:a16="http://schemas.microsoft.com/office/drawing/2014/main" val="2238508094"/>
                  </a:ext>
                </a:extLst>
              </a:tr>
            </a:tbl>
          </a:graphicData>
        </a:graphic>
      </p:graphicFrame>
      <p:pic>
        <p:nvPicPr>
          <p:cNvPr id="2" name="outer space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628" y="1772569"/>
            <a:ext cx="802005" cy="904256"/>
          </a:xfrm>
          <a:prstGeom prst="rect">
            <a:avLst/>
          </a:prstGeom>
        </p:spPr>
      </p:pic>
      <p:pic>
        <p:nvPicPr>
          <p:cNvPr id="7" name="habitat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629" y="2628212"/>
            <a:ext cx="802005" cy="914401"/>
          </a:xfrm>
          <a:prstGeom prst="rect">
            <a:avLst/>
          </a:prstGeom>
        </p:spPr>
      </p:pic>
      <p:pic>
        <p:nvPicPr>
          <p:cNvPr id="8" name="landform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69633" y="3532468"/>
            <a:ext cx="802005" cy="78510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2787E075-B106-68D2-737B-5F045525346B}"/>
              </a:ext>
            </a:extLst>
          </p:cNvPr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4" name="Round Single Corner Rectangle 13">
              <a:extLst>
                <a:ext uri="{FF2B5EF4-FFF2-40B4-BE49-F238E27FC236}">
                  <a16:creationId xmlns="" xmlns:a16="http://schemas.microsoft.com/office/drawing/2014/main" id="{82006F0D-A1BA-9539-50E5-D63B3AE4959E}"/>
                </a:ext>
              </a:extLst>
            </p:cNvPr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ound Single Corner Rectangle 15">
              <a:extLst>
                <a:ext uri="{FF2B5EF4-FFF2-40B4-BE49-F238E27FC236}">
                  <a16:creationId xmlns="" xmlns:a16="http://schemas.microsoft.com/office/drawing/2014/main" id="{C77BDC65-3395-58D4-61EC-1BE63D158C34}"/>
                </a:ext>
              </a:extLst>
            </p:cNvPr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ound Single Corner Rectangle 16">
              <a:extLst>
                <a:ext uri="{FF2B5EF4-FFF2-40B4-BE49-F238E27FC236}">
                  <a16:creationId xmlns="" xmlns:a16="http://schemas.microsoft.com/office/drawing/2014/main" id="{1A9D41FB-2A6E-36B3-7F1C-1E598B2954A4}"/>
                </a:ext>
              </a:extLst>
            </p:cNvPr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83D73BB-5AF5-DC53-A672-D35B1BBA4FF6}"/>
              </a:ext>
            </a:extLst>
          </p:cNvPr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essential">
            <a:hlinkClick r:id="" action="ppaction://media"/>
            <a:extLst>
              <a:ext uri="{FF2B5EF4-FFF2-40B4-BE49-F238E27FC236}">
                <a16:creationId xmlns="" xmlns:a16="http://schemas.microsoft.com/office/drawing/2014/main" id="{4A092064-E829-E274-7482-176018F2D650}"/>
              </a:ext>
            </a:extLst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9226" y="4174793"/>
            <a:ext cx="760752" cy="840657"/>
          </a:xfrm>
          <a:prstGeom prst="rect">
            <a:avLst/>
          </a:prstGeom>
        </p:spPr>
      </p:pic>
      <p:pic>
        <p:nvPicPr>
          <p:cNvPr id="14" name="preserve">
            <a:hlinkClick r:id="" action="ppaction://media"/>
            <a:extLst>
              <a:ext uri="{FF2B5EF4-FFF2-40B4-BE49-F238E27FC236}">
                <a16:creationId xmlns="" xmlns:a16="http://schemas.microsoft.com/office/drawing/2014/main" id="{AA044352-CBAD-28C1-983A-93F5E3FD4798}"/>
              </a:ext>
            </a:extLst>
          </p:cNvPr>
          <p:cNvPicPr/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9226" y="4790275"/>
            <a:ext cx="760752" cy="863102"/>
          </a:xfrm>
          <a:prstGeom prst="rect">
            <a:avLst/>
          </a:prstGeom>
        </p:spPr>
      </p:pic>
      <p:pic>
        <p:nvPicPr>
          <p:cNvPr id="15" name="grassland">
            <a:hlinkClick r:id="" action="ppaction://media"/>
            <a:extLst>
              <a:ext uri="{FF2B5EF4-FFF2-40B4-BE49-F238E27FC236}">
                <a16:creationId xmlns="" xmlns:a16="http://schemas.microsoft.com/office/drawing/2014/main" id="{8F61CCC2-D8A7-1B44-AD8E-D58593053137}"/>
              </a:ext>
            </a:extLst>
          </p:cNvPr>
          <p:cNvPicPr/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9226" y="5462175"/>
            <a:ext cx="760751" cy="8406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10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8" dur="8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2" dur="79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6" dur="12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29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>
                <p:cTn id="30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>
                <p:cTn id="31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>
                <p:cTn id="3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87067" y="1869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815" y="1024890"/>
            <a:ext cx="11894185" cy="152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Look at the heading 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a science club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the conversation and the pictures. Then, answer these questions: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161337" y="3217135"/>
            <a:ext cx="7424057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What can you see in the     </a:t>
            </a:r>
          </a:p>
          <a:p>
            <a:pPr>
              <a:lnSpc>
                <a:spcPct val="120000"/>
              </a:lnSpc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    pictures? </a:t>
            </a:r>
          </a:p>
          <a:p>
            <a:pPr>
              <a:lnSpc>
                <a:spcPct val="120000"/>
              </a:lnSpc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What do you think </a:t>
            </a:r>
            <a:r>
              <a:rPr lang="en-US" sz="4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An, </a:t>
            </a:r>
          </a:p>
          <a:p>
            <a:pPr>
              <a:lnSpc>
                <a:spcPct val="120000"/>
              </a:lnSpc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Nick and Lan are talking about?</a:t>
            </a:r>
          </a:p>
        </p:txBody>
      </p:sp>
      <p:sp>
        <p:nvSpPr>
          <p:cNvPr id="4" name="TextBox 10"/>
          <p:cNvSpPr txBox="1"/>
          <p:nvPr/>
        </p:nvSpPr>
        <p:spPr>
          <a:xfrm>
            <a:off x="297815" y="2435383"/>
            <a:ext cx="8131175" cy="78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Questions:</a:t>
            </a:r>
          </a:p>
        </p:txBody>
      </p:sp>
      <p:pic>
        <p:nvPicPr>
          <p:cNvPr id="16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289" y="2906974"/>
            <a:ext cx="4229739" cy="2988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/>
          <p:nvPr/>
        </p:nvSpPr>
        <p:spPr>
          <a:xfrm>
            <a:off x="97155" y="1420915"/>
            <a:ext cx="11912600" cy="5183086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900" b="1" dirty="0"/>
              <a:t>President:</a:t>
            </a:r>
            <a:r>
              <a:rPr lang="en-US" sz="2900" dirty="0"/>
              <a:t> Hi, welcome to our science club. Our topic today is planet Earth. Our guest is </a:t>
            </a:r>
            <a:r>
              <a:rPr lang="en-US" sz="2900" dirty="0" err="1"/>
              <a:t>Mr</a:t>
            </a:r>
            <a:r>
              <a:rPr lang="en-US" sz="2900" dirty="0"/>
              <a:t> An, an earth scientist.</a:t>
            </a:r>
          </a:p>
          <a:p>
            <a:r>
              <a:rPr lang="en-US" sz="2900" b="1" dirty="0" err="1"/>
              <a:t>Mr</a:t>
            </a:r>
            <a:r>
              <a:rPr lang="en-US" sz="2900" b="1" dirty="0"/>
              <a:t> An: </a:t>
            </a:r>
            <a:r>
              <a:rPr lang="en-US" sz="2900" dirty="0"/>
              <a:t>Hi everybody. Pleased to meet you. I’m looking forward to answering your questions about our planet.</a:t>
            </a:r>
          </a:p>
          <a:p>
            <a:r>
              <a:rPr lang="en-US" sz="2900" b="1" dirty="0"/>
              <a:t>Lan:</a:t>
            </a:r>
            <a:r>
              <a:rPr lang="en-US" sz="2900" dirty="0"/>
              <a:t> </a:t>
            </a:r>
            <a:r>
              <a:rPr lang="en-US" sz="2900" dirty="0" err="1"/>
              <a:t>Mr</a:t>
            </a:r>
            <a:r>
              <a:rPr lang="en-US" sz="2900" dirty="0"/>
              <a:t> An, where’s Earth in the Solar System?</a:t>
            </a:r>
          </a:p>
          <a:p>
            <a:r>
              <a:rPr lang="en-US" sz="2900" b="1" dirty="0" err="1"/>
              <a:t>Mr</a:t>
            </a:r>
            <a:r>
              <a:rPr lang="en-US" sz="2900" b="1" dirty="0"/>
              <a:t> An: </a:t>
            </a:r>
            <a:r>
              <a:rPr lang="en-US" sz="2900" dirty="0"/>
              <a:t>There are eight planets in the Solar System, and Earth is the third from the Sun, after Mercury and Venus. It’s also the fifth largest in our system.</a:t>
            </a:r>
          </a:p>
          <a:p>
            <a:r>
              <a:rPr lang="en-US" sz="2900" b="1" dirty="0"/>
              <a:t>Nick: </a:t>
            </a:r>
            <a:r>
              <a:rPr lang="en-US" sz="2900" dirty="0"/>
              <a:t>Is it also called the Blue Planet?</a:t>
            </a:r>
          </a:p>
          <a:p>
            <a:r>
              <a:rPr lang="en-US" sz="2900" b="1" dirty="0" err="1"/>
              <a:t>Mr</a:t>
            </a:r>
            <a:r>
              <a:rPr lang="en-US" sz="2900" b="1" dirty="0"/>
              <a:t> An: </a:t>
            </a:r>
            <a:r>
              <a:rPr lang="en-US" sz="2900" dirty="0"/>
              <a:t>Right. From the outer space it looks blue because water covers more than 70 per cent of it.</a:t>
            </a:r>
          </a:p>
          <a:p>
            <a:r>
              <a:rPr lang="en-US" sz="2900" b="1" dirty="0"/>
              <a:t>Lan: </a:t>
            </a:r>
            <a:r>
              <a:rPr lang="en-US" sz="2900" dirty="0"/>
              <a:t>Is it the only planet that has liquid water?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-1270" y="5080"/>
            <a:ext cx="12192000" cy="664210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7"/>
          <p:cNvSpPr txBox="1"/>
          <p:nvPr/>
        </p:nvSpPr>
        <p:spPr>
          <a:xfrm>
            <a:off x="487067" y="218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920154" y="784832"/>
            <a:ext cx="3180745" cy="5835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1022" y="807922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433808" y="713028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3" name="061">
            <a:hlinkClick r:id="" action="ppaction://media"/>
            <a:extLst>
              <a:ext uri="{FF2B5EF4-FFF2-40B4-BE49-F238E27FC236}">
                <a16:creationId xmlns="" xmlns:a16="http://schemas.microsoft.com/office/drawing/2014/main" id="{9C47298D-349B-523C-6426-E252F47737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85410" y="78505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8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bldLvl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/>
          <p:nvPr/>
        </p:nvSpPr>
        <p:spPr>
          <a:xfrm>
            <a:off x="115304" y="1658697"/>
            <a:ext cx="12331453" cy="46355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900" b="1" dirty="0" err="1"/>
              <a:t>Mr</a:t>
            </a:r>
            <a:r>
              <a:rPr lang="en-US" sz="2900" b="1" dirty="0"/>
              <a:t> An: </a:t>
            </a:r>
            <a:r>
              <a:rPr lang="en-US" sz="2900" dirty="0"/>
              <a:t>Exactly. Without it, there wouldn’t be living things, like humans, or the flora and fauna of your habitat.</a:t>
            </a:r>
          </a:p>
          <a:p>
            <a:r>
              <a:rPr lang="en-US" sz="2900" b="1" dirty="0"/>
              <a:t>Nick: </a:t>
            </a:r>
            <a:r>
              <a:rPr lang="en-US" sz="2900" dirty="0"/>
              <a:t>How about the role of air, light and heat? How do they affect Earth?</a:t>
            </a:r>
          </a:p>
          <a:p>
            <a:r>
              <a:rPr lang="en-US" sz="2900" b="1" dirty="0" err="1"/>
              <a:t>Mr</a:t>
            </a:r>
            <a:r>
              <a:rPr lang="en-US" sz="2900" b="1" dirty="0"/>
              <a:t> An: </a:t>
            </a:r>
            <a:r>
              <a:rPr lang="en-US" sz="2900" dirty="0"/>
              <a:t>Well, water bodies and landforms, which are main areas on Earth, together with air, light, and heat, provide essential habitats for plants and animals.</a:t>
            </a:r>
          </a:p>
          <a:p>
            <a:r>
              <a:rPr lang="en-US" sz="2900" b="1" dirty="0"/>
              <a:t>Nick: </a:t>
            </a:r>
            <a:r>
              <a:rPr lang="en-US" sz="2900" dirty="0"/>
              <a:t>It’s fascinating to observe and study these habitats.</a:t>
            </a:r>
          </a:p>
          <a:p>
            <a:r>
              <a:rPr lang="en-US" sz="2900" b="1" dirty="0" err="1"/>
              <a:t>Mr</a:t>
            </a:r>
            <a:r>
              <a:rPr lang="en-US" sz="2900" b="1" dirty="0"/>
              <a:t> An: </a:t>
            </a:r>
            <a:r>
              <a:rPr lang="en-US" sz="2900" dirty="0"/>
              <a:t>Yes. However, they are being destroyed by pollution. We should all help out to preserve them. …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-1270" y="5080"/>
            <a:ext cx="12192000" cy="664210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7"/>
          <p:cNvSpPr txBox="1"/>
          <p:nvPr/>
        </p:nvSpPr>
        <p:spPr>
          <a:xfrm>
            <a:off x="487067" y="218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936413" y="748705"/>
            <a:ext cx="8022635" cy="5835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1022" y="759012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433807" y="65637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3" name="061">
            <a:hlinkClick r:id="" action="ppaction://media"/>
            <a:extLst>
              <a:ext uri="{FF2B5EF4-FFF2-40B4-BE49-F238E27FC236}">
                <a16:creationId xmlns="" xmlns:a16="http://schemas.microsoft.com/office/drawing/2014/main" id="{D2BE754A-9F75-AF6C-1D95-5F45D527C4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83025" y="8020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8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bldLvl="0" animBg="1"/>
      <p:bldP spid="1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87067" y="1869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8445" y="905512"/>
            <a:ext cx="11534140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Look at these questions again: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391817" y="1546085"/>
            <a:ext cx="11621211" cy="2086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Questions: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What can you see in the pictures? 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What do you think </a:t>
            </a:r>
            <a:r>
              <a:rPr lang="en-US" sz="3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An, Nick and Lan are talking about?</a:t>
            </a:r>
          </a:p>
        </p:txBody>
      </p:sp>
      <p:sp>
        <p:nvSpPr>
          <p:cNvPr id="3" name="TextBox 10"/>
          <p:cNvSpPr txBox="1"/>
          <p:nvPr/>
        </p:nvSpPr>
        <p:spPr>
          <a:xfrm>
            <a:off x="391817" y="3814424"/>
            <a:ext cx="11621210" cy="27515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Suggested answers: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We can see the giraffes, a globe, plants and sea / ocean.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They are talking about Earth, it’s another name, its living things and non-living things.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3" grpId="0" animBg="1"/>
      <p:bldP spid="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172" y="-7620"/>
            <a:ext cx="12192000" cy="837805"/>
            <a:chOff x="7620" y="-7620"/>
            <a:chExt cx="12192000" cy="1083309"/>
          </a:xfrm>
        </p:grpSpPr>
        <p:sp>
          <p:nvSpPr>
            <p:cNvPr id="20" name="Round Single Corner Rectangle 19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48886" y="952561"/>
            <a:ext cx="1126412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Read the conversation again and tick (√) T (True) or F (False) for each sentence.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972" y="28683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78991" y="916503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661" y="790683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graphicFrame>
        <p:nvGraphicFramePr>
          <p:cNvPr id="2" name="Table 1"/>
          <p:cNvGraphicFramePr/>
          <p:nvPr>
            <p:extLst>
              <p:ext uri="{D42A27DB-BD31-4B8C-83A1-F6EECF244321}">
                <p14:modId xmlns:p14="http://schemas.microsoft.com/office/powerpoint/2010/main" val="61167947"/>
              </p:ext>
            </p:extLst>
          </p:nvPr>
        </p:nvGraphicFramePr>
        <p:xfrm>
          <a:off x="319405" y="1733550"/>
          <a:ext cx="11548745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2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42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20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8015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AFC7D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118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1. The students are asking about the Solar System.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768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2. Another name for Earth is the Blue Planet. 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658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3. Water covers four fifths of Earth.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4.Water bodies and landforms are essential habitats for plants and animals.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5. </a:t>
                      </a:r>
                      <a:r>
                        <a:rPr lang="en-US" sz="3400" dirty="0" err="1">
                          <a:solidFill>
                            <a:schemeClr val="tx1"/>
                          </a:solidFill>
                          <a:latin typeface="+mn-lt"/>
                        </a:rPr>
                        <a:t>Mr</a:t>
                      </a:r>
                      <a:r>
                        <a:rPr lang="en-US" sz="3400" dirty="0">
                          <a:solidFill>
                            <a:schemeClr val="tx1"/>
                          </a:solidFill>
                          <a:latin typeface="+mn-lt"/>
                        </a:rPr>
                        <a:t> An thinks pollution is threatening the habitats of plants and animals. 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3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3EE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2D813B1-3C55-6B62-C3F3-316D39A8B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455" y="2190749"/>
            <a:ext cx="666445" cy="66644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98DE6E3-67AD-7D5B-E544-DE69BFE417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555" y="2857194"/>
            <a:ext cx="666445" cy="66644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1077AFE6-6ECB-8129-F2C2-AE483B32BA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829" y="3426765"/>
            <a:ext cx="666445" cy="66644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="" xmlns:a16="http://schemas.microsoft.com/office/drawing/2014/main" id="{666639BA-5E0E-80DD-DB83-D046A5EBD5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406" y="4314060"/>
            <a:ext cx="666445" cy="66644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E2934440-D49C-63C4-642D-EC45E0DABE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555" y="5437703"/>
            <a:ext cx="666445" cy="666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-23525"/>
            <a:ext cx="12192000" cy="1083309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32097" y="11050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1589" y="1104404"/>
            <a:ext cx="11060411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a word or phrase from the box under the correct picture.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1129876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888" y="1027236"/>
            <a:ext cx="3970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918210" y="1767523"/>
            <a:ext cx="2212975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liquid water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344545" y="1767523"/>
            <a:ext cx="2805430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flora and fauna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6363335" y="1767523"/>
            <a:ext cx="2181860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Solar System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8758555" y="1767523"/>
            <a:ext cx="1997710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landforms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3001010" y="2420938"/>
            <a:ext cx="2240915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water bodies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5894070" y="2420938"/>
            <a:ext cx="2361565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outer space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BFDB1FE5-466E-5275-98B2-6ABAFAB1C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365" y="3074353"/>
            <a:ext cx="3642359" cy="31583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C214E5FC-611B-736A-4C07-68F1E46EC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968" y="3088486"/>
            <a:ext cx="4450795" cy="29522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33333E-6 L -0.52591 0.65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02" y="3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-0.00023 L 0.37591 0.65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59" y="3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1172" y="-73025"/>
            <a:ext cx="12192000" cy="1083309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1129876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888" y="1027236"/>
            <a:ext cx="3970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918210" y="1767523"/>
            <a:ext cx="2212975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liquid water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344545" y="1767523"/>
            <a:ext cx="2805430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flora and fauna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6363335" y="1767523"/>
            <a:ext cx="2181860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Solar System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8758555" y="1767523"/>
            <a:ext cx="1997710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landforms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3001010" y="2420938"/>
            <a:ext cx="2240915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water bodies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5894070" y="2420938"/>
            <a:ext cx="2361565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outer space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8464550" y="5655310"/>
            <a:ext cx="4073525" cy="3778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6A87410-77CE-CED4-6317-55FD7D2877C3}"/>
              </a:ext>
            </a:extLst>
          </p:cNvPr>
          <p:cNvSpPr txBox="1"/>
          <p:nvPr/>
        </p:nvSpPr>
        <p:spPr>
          <a:xfrm>
            <a:off x="1131687" y="1061434"/>
            <a:ext cx="11060411" cy="5835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a word or phrase from the box under the correct picture.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3277955-91F8-976C-0B49-3D321ED87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23" y="3074353"/>
            <a:ext cx="3845918" cy="29823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39AD27E4-8B11-4E9E-8221-06BEAFFC8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086" y="3102928"/>
            <a:ext cx="5281197" cy="30126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0.09075 0.641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0" y="3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0.21862 0.547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85" y="2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-30446"/>
            <a:ext cx="12192000" cy="691324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52094" y="-2691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8389" y="762952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1175" y="660878"/>
            <a:ext cx="3970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918210" y="1526915"/>
            <a:ext cx="2212975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liquid water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344545" y="1560830"/>
            <a:ext cx="2805430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flora and fauna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6363335" y="1550513"/>
            <a:ext cx="2181860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Solar System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8758555" y="1526914"/>
            <a:ext cx="1997710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landforms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2848610" y="2307260"/>
            <a:ext cx="2240915" cy="553085"/>
          </a:xfrm>
          <a:prstGeom prst="rect">
            <a:avLst/>
          </a:prstGeom>
          <a:solidFill>
            <a:srgbClr val="F0F0F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water bodies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6007198" y="2268934"/>
            <a:ext cx="2361565" cy="553085"/>
          </a:xfrm>
          <a:prstGeom prst="rect">
            <a:avLst/>
          </a:prstGeom>
          <a:solidFill>
            <a:srgbClr val="F9D949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000" dirty="0"/>
              <a:t>outer space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25E1A53-F57E-51F3-9FBB-D4405B95E881}"/>
              </a:ext>
            </a:extLst>
          </p:cNvPr>
          <p:cNvSpPr txBox="1"/>
          <p:nvPr/>
        </p:nvSpPr>
        <p:spPr>
          <a:xfrm>
            <a:off x="1104955" y="716090"/>
            <a:ext cx="11060411" cy="5835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a word or phrase from the box under the correct picture.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7839948-8738-1573-69BF-785AC534B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06" y="2965554"/>
            <a:ext cx="4576158" cy="30675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F6DF229-05D0-2E11-3F21-845F59D90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725" y="3083194"/>
            <a:ext cx="5945187" cy="26372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-0.075 0.559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2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0.1582 0.6409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0" y="3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4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264453"/>
            <a:ext cx="12330430" cy="1083310"/>
            <a:chOff x="7620" y="-7620"/>
            <a:chExt cx="12192000" cy="1083309"/>
          </a:xfrm>
        </p:grpSpPr>
        <p:sp>
          <p:nvSpPr>
            <p:cNvPr id="26" name="Round Single Corner Rectangle 25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 Single Corner Rectangle 26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 Single Corner Rectangle 27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61720" y="837565"/>
            <a:ext cx="1088834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  <a:sym typeface="+mn-ea"/>
              </a:rPr>
              <a:t>Complete each sentence with a word or phrase from 3.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90191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888" y="799271"/>
            <a:ext cx="3970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539113" y="-46978"/>
            <a:ext cx="6096000" cy="6155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PRACTICE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539114" y="1527036"/>
            <a:ext cx="11410948" cy="1138773"/>
          </a:xfrm>
          <a:prstGeom prst="rect">
            <a:avLst/>
          </a:prstGeom>
          <a:solidFill>
            <a:srgbClr val="4E6E80"/>
          </a:solidFill>
        </p:spPr>
        <p:txBody>
          <a:bodyPr wrap="square" rtlCol="0" anchor="t">
            <a:sp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1. ______________ refer to the plants and animals of a particular place.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539114" y="2665219"/>
            <a:ext cx="11410948" cy="1138773"/>
          </a:xfrm>
          <a:prstGeom prst="rect">
            <a:avLst/>
          </a:prstGeom>
          <a:solidFill>
            <a:srgbClr val="F9DBBB"/>
          </a:solidFill>
        </p:spPr>
        <p:txBody>
          <a:bodyPr wrap="square" rtlCol="0" anchor="t">
            <a:spAutoFit/>
          </a:bodyPr>
          <a:lstStyle/>
          <a:p>
            <a:r>
              <a:rPr lang="en-US" sz="3400" dirty="0">
                <a:solidFill>
                  <a:schemeClr val="tx1"/>
                </a:solidFill>
              </a:rPr>
              <a:t>2. Oceans, seas, rivers, and lakes are different types of ____________ on Earth.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539114" y="3805143"/>
            <a:ext cx="11410950" cy="615553"/>
          </a:xfrm>
          <a:prstGeom prst="rect">
            <a:avLst/>
          </a:prstGeom>
          <a:solidFill>
            <a:srgbClr val="4E6E80"/>
          </a:solidFill>
        </p:spPr>
        <p:txBody>
          <a:bodyPr wrap="square" rtlCol="0" anchor="t">
            <a:sp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3. There are eight planets in the ____________.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539114" y="4430402"/>
            <a:ext cx="11410951" cy="1138773"/>
          </a:xfrm>
          <a:prstGeom prst="rect">
            <a:avLst/>
          </a:prstGeom>
          <a:solidFill>
            <a:srgbClr val="F9DBBB"/>
          </a:solidFill>
        </p:spPr>
        <p:txBody>
          <a:bodyPr wrap="square" rtlCol="0" anchor="t">
            <a:spAutoFit/>
          </a:bodyPr>
          <a:lstStyle/>
          <a:p>
            <a:r>
              <a:rPr lang="en-US" sz="3400" dirty="0">
                <a:solidFill>
                  <a:schemeClr val="tx1"/>
                </a:solidFill>
              </a:rPr>
              <a:t>4. The Soviet Union launched Sputnik 1 into</a:t>
            </a:r>
            <a:r>
              <a:rPr lang="en-US" sz="3400" dirty="0"/>
              <a:t> ___</a:t>
            </a:r>
            <a:r>
              <a:rPr lang="en-US" sz="3400" dirty="0">
                <a:solidFill>
                  <a:schemeClr val="tx1"/>
                </a:solidFill>
              </a:rPr>
              <a:t>_________ in 1957.</a:t>
            </a:r>
          </a:p>
        </p:txBody>
      </p:sp>
      <p:sp>
        <p:nvSpPr>
          <p:cNvPr id="21" name="Text Box 20"/>
          <p:cNvSpPr txBox="1"/>
          <p:nvPr/>
        </p:nvSpPr>
        <p:spPr>
          <a:xfrm>
            <a:off x="539113" y="5551137"/>
            <a:ext cx="11410949" cy="1138773"/>
          </a:xfrm>
          <a:prstGeom prst="rect">
            <a:avLst/>
          </a:prstGeom>
          <a:solidFill>
            <a:srgbClr val="4E6E80"/>
          </a:solidFill>
        </p:spPr>
        <p:txBody>
          <a:bodyPr wrap="square" rtlCol="0" anchor="t">
            <a:sp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5. Some examples of __________ include mountains, grassland, and deserts.</a:t>
            </a:r>
          </a:p>
        </p:txBody>
      </p:sp>
      <p:sp>
        <p:nvSpPr>
          <p:cNvPr id="22" name="Text Box 21"/>
          <p:cNvSpPr txBox="1"/>
          <p:nvPr/>
        </p:nvSpPr>
        <p:spPr>
          <a:xfrm>
            <a:off x="1027923" y="1524734"/>
            <a:ext cx="30011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 and fauna   </a:t>
            </a:r>
          </a:p>
        </p:txBody>
      </p:sp>
      <p:sp>
        <p:nvSpPr>
          <p:cNvPr id="23" name="Text Box 22"/>
          <p:cNvSpPr txBox="1"/>
          <p:nvPr/>
        </p:nvSpPr>
        <p:spPr>
          <a:xfrm>
            <a:off x="6244587" y="3814435"/>
            <a:ext cx="248533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solar system</a:t>
            </a:r>
          </a:p>
        </p:txBody>
      </p:sp>
      <p:sp>
        <p:nvSpPr>
          <p:cNvPr id="24" name="Text Box 23"/>
          <p:cNvSpPr txBox="1"/>
          <p:nvPr/>
        </p:nvSpPr>
        <p:spPr>
          <a:xfrm>
            <a:off x="8357590" y="4441013"/>
            <a:ext cx="23770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outer space</a:t>
            </a:r>
          </a:p>
        </p:txBody>
      </p:sp>
      <p:sp>
        <p:nvSpPr>
          <p:cNvPr id="25" name="Text Box 24"/>
          <p:cNvSpPr txBox="1"/>
          <p:nvPr/>
        </p:nvSpPr>
        <p:spPr>
          <a:xfrm>
            <a:off x="4329089" y="5567984"/>
            <a:ext cx="248533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landforms</a:t>
            </a:r>
          </a:p>
        </p:txBody>
      </p:sp>
      <p:sp>
        <p:nvSpPr>
          <p:cNvPr id="29" name="Text Box 28"/>
          <p:cNvSpPr txBox="1"/>
          <p:nvPr/>
        </p:nvSpPr>
        <p:spPr>
          <a:xfrm>
            <a:off x="630888" y="3198876"/>
            <a:ext cx="25939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bodies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4" grpId="0" animBg="1"/>
      <p:bldP spid="14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9" grpId="0"/>
      <p:bldP spid="29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65" y="1184275"/>
            <a:ext cx="10841355" cy="5835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EBE4D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highlight>
                  <a:srgbClr val="0000FF"/>
                </a:highlight>
              </a:rPr>
              <a:t>Q</a:t>
            </a:r>
            <a:r>
              <a:rPr lang="en-US" sz="3200" b="1" dirty="0">
                <a:solidFill>
                  <a:schemeClr val="bg1"/>
                </a:solidFill>
                <a:highlight>
                  <a:srgbClr val="FF0000"/>
                </a:highlight>
              </a:rPr>
              <a:t>U</a:t>
            </a:r>
            <a:r>
              <a:rPr lang="en-US" sz="3200" b="1" dirty="0">
                <a:solidFill>
                  <a:schemeClr val="bg1"/>
                </a:solidFill>
                <a:highlight>
                  <a:srgbClr val="00FF00"/>
                </a:highlight>
              </a:rPr>
              <a:t>I</a:t>
            </a:r>
            <a:r>
              <a:rPr lang="en-US" sz="3200" b="1" dirty="0">
                <a:solidFill>
                  <a:schemeClr val="bg1"/>
                </a:solidFill>
                <a:highlight>
                  <a:srgbClr val="F9D949"/>
                </a:highlight>
              </a:rPr>
              <a:t>Z</a:t>
            </a:r>
            <a:r>
              <a:rPr lang="en-US" sz="3200" b="1" dirty="0">
                <a:solidFill>
                  <a:schemeClr val="bg1"/>
                </a:solidFill>
              </a:rPr>
              <a:t>:</a:t>
            </a:r>
            <a:r>
              <a:rPr lang="en-US" sz="3200" b="1" dirty="0"/>
              <a:t> Work in groups. Answer the following questions.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6" y="207665"/>
            <a:ext cx="489773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FURTHER PRACTICE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1992" y="123301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9" name="TextBox 16"/>
          <p:cNvSpPr txBox="1"/>
          <p:nvPr/>
        </p:nvSpPr>
        <p:spPr>
          <a:xfrm>
            <a:off x="644777" y="1112760"/>
            <a:ext cx="3970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0677" y="2264898"/>
            <a:ext cx="11967601" cy="4473527"/>
          </a:xfrm>
          <a:prstGeom prst="roundRect">
            <a:avLst>
              <a:gd name="adj" fmla="val 39948"/>
            </a:avLst>
          </a:prstGeom>
          <a:solidFill>
            <a:srgbClr val="F9DBBB"/>
          </a:solidFill>
          <a:ln>
            <a:solidFill>
              <a:srgbClr val="FF0303"/>
            </a:solidFill>
          </a:ln>
          <a:effectLst>
            <a:outerShdw blurRad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8400000"/>
            </a:lightRig>
          </a:scene3d>
          <a:sp3d extrusionH="666750" contourW="31750" prstMaterial="dkEdge">
            <a:extrusionClr>
              <a:schemeClr val="bg1"/>
            </a:extrusionClr>
            <a:contourClr>
              <a:srgbClr val="FF0000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  <a:sym typeface="+mn-ea"/>
              </a:rPr>
              <a:t>1. How many continents are there on Earth?</a:t>
            </a:r>
            <a:endParaRPr lang="en-US" sz="36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  <a:sym typeface="+mn-ea"/>
              </a:rPr>
              <a:t>2. How many oceans are there on Earth?</a:t>
            </a:r>
            <a:endParaRPr lang="en-US" sz="36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  <a:sym typeface="+mn-ea"/>
              </a:rPr>
              <a:t>3. How many moons orbit Earth? </a:t>
            </a:r>
            <a:endParaRPr lang="en-US" sz="36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  <a:sym typeface="+mn-ea"/>
              </a:rPr>
              <a:t>4. Which gas is essential for life on Earth?</a:t>
            </a:r>
            <a:endParaRPr lang="en-US" sz="36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  <a:sym typeface="+mn-ea"/>
              </a:rPr>
              <a:t>5. Which planet has conditions similar to those on Earth?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0" name="Text Box 99"/>
          <p:cNvSpPr txBox="1"/>
          <p:nvPr/>
        </p:nvSpPr>
        <p:spPr>
          <a:xfrm>
            <a:off x="-12261215" y="2048510"/>
            <a:ext cx="11327765" cy="4523105"/>
          </a:xfrm>
          <a:prstGeom prst="rect">
            <a:avLst/>
          </a:prstGeom>
          <a:solidFill>
            <a:srgbClr val="F9DBBB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635" indent="-635" algn="just"/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3200" b="0">
                <a:latin typeface="Calibri" panose="020F0502020204030204" pitchFamily="34" charset="0"/>
                <a:cs typeface="Calibri" panose="020F0502020204030204" pitchFamily="34" charset="0"/>
              </a:rPr>
              <a:t> 7 (Asia, Africa, North America, South America, Europe, Australia and Antarctica)</a:t>
            </a:r>
          </a:p>
          <a:p>
            <a:pPr marL="635" indent="-635" algn="just"/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200" b="0">
                <a:latin typeface="Calibri" panose="020F0502020204030204" pitchFamily="34" charset="0"/>
                <a:cs typeface="Calibri" panose="020F0502020204030204" pitchFamily="34" charset="0"/>
              </a:rPr>
              <a:t>. 5 (Arctic, Atlantic, Indian, Pacific, and Southern)</a:t>
            </a:r>
          </a:p>
          <a:p>
            <a:pPr marL="635" indent="-635" algn="just"/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3200" b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</a:p>
          <a:p>
            <a:pPr marL="635" indent="-635" algn="just"/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3200" b="0">
                <a:latin typeface="Calibri" panose="020F0502020204030204" pitchFamily="34" charset="0"/>
                <a:cs typeface="Calibri" panose="020F0502020204030204" pitchFamily="34" charset="0"/>
              </a:rPr>
              <a:t>. 1. Oxygen (O2), medical use, 2. Nitrogen (N2): fire suppression, provides an inert atmosphere 3. Helium (He): balloons, medical equipment 4. Argon (Ar): welding, provides an inert atmosphere for materials 5. Carbon dioxide (CO2): carbonated soft drinks …</a:t>
            </a:r>
          </a:p>
          <a:p>
            <a:pPr marL="635" indent="-635" algn="just"/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3200" b="0">
                <a:latin typeface="Calibri" panose="020F0502020204030204" pitchFamily="34" charset="0"/>
                <a:cs typeface="Calibri" panose="020F0502020204030204" pitchFamily="34" charset="0"/>
              </a:rPr>
              <a:t>. Mars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0825"/>
            <a:ext cx="12192000" cy="787665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2056" y="834166"/>
            <a:ext cx="4028440" cy="5835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EBE4D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Suggested answers: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7800" y="32203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</a:p>
        </p:txBody>
      </p:sp>
      <p:sp>
        <p:nvSpPr>
          <p:cNvPr id="100" name="Text Box 99"/>
          <p:cNvSpPr txBox="1"/>
          <p:nvPr/>
        </p:nvSpPr>
        <p:spPr>
          <a:xfrm>
            <a:off x="487046" y="1859915"/>
            <a:ext cx="11432540" cy="4524315"/>
          </a:xfrm>
          <a:prstGeom prst="rect">
            <a:avLst/>
          </a:prstGeom>
          <a:solidFill>
            <a:srgbClr val="F9DBBB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635" indent="-635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 7 (Asia, Africa, North America, South America, Europe, Australia, and Antarctica)	</a:t>
            </a:r>
          </a:p>
          <a:p>
            <a:pPr marL="635" indent="-635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 5 (Arctic, Atlantic, Indian, Pacific, and Southern Oceans)</a:t>
            </a:r>
          </a:p>
          <a:p>
            <a:pPr marL="635" indent="-635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</a:p>
          <a:p>
            <a:pPr marL="635" indent="-635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 1. Oxygen (O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), medical use; 2. Nitrogen (N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): fire suppression,  	  provides an inert atmosphere; 3. Helium (He): balloons, medical equipment; 4. Argon (</a:t>
            </a:r>
            <a:r>
              <a:rPr lang="en-US" sz="3200" b="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): welding, provides an inert atmosphere for materials; 5. Carbon dioxide (CO</a:t>
            </a:r>
            <a:r>
              <a:rPr lang="en-US" sz="2000" b="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): carbonated soft drinks …</a:t>
            </a:r>
          </a:p>
          <a:p>
            <a:pPr marL="635" indent="-635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 Mars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75297" y="-5170216"/>
            <a:ext cx="11241405" cy="4765675"/>
          </a:xfrm>
          <a:prstGeom prst="roundRect">
            <a:avLst>
              <a:gd name="adj" fmla="val 39948"/>
            </a:avLst>
          </a:prstGeom>
          <a:solidFill>
            <a:srgbClr val="F9DBBB"/>
          </a:solidFill>
          <a:ln>
            <a:solidFill>
              <a:srgbClr val="FF0303"/>
            </a:solidFill>
          </a:ln>
          <a:effectLst>
            <a:outerShdw blurRad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8400000"/>
            </a:lightRig>
          </a:scene3d>
          <a:sp3d extrusionH="666750" contourW="31750" prstMaterial="dkEdge">
            <a:extrusionClr>
              <a:schemeClr val="bg1"/>
            </a:extrusionClr>
            <a:contourClr>
              <a:srgbClr val="FF0000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200">
                <a:solidFill>
                  <a:schemeClr val="tx1"/>
                </a:solidFill>
                <a:sym typeface="+mn-ea"/>
              </a:rPr>
              <a:t>1. How many continents are there on Earth?</a:t>
            </a:r>
            <a:endParaRPr lang="en-US" sz="320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>
                <a:solidFill>
                  <a:schemeClr val="tx1"/>
                </a:solidFill>
                <a:sym typeface="+mn-ea"/>
              </a:rPr>
              <a:t>2. How many oceans are there on Earth?</a:t>
            </a:r>
            <a:endParaRPr lang="en-US" sz="320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>
                <a:solidFill>
                  <a:schemeClr val="tx1"/>
                </a:solidFill>
                <a:sym typeface="+mn-ea"/>
              </a:rPr>
              <a:t>3. How many moons orbit Earth? </a:t>
            </a:r>
            <a:endParaRPr lang="en-US" sz="320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>
                <a:solidFill>
                  <a:schemeClr val="tx1"/>
                </a:solidFill>
                <a:sym typeface="+mn-ea"/>
              </a:rPr>
              <a:t>4. Which gas is essential for life on Earth?</a:t>
            </a:r>
            <a:endParaRPr lang="en-US" sz="320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>
                <a:solidFill>
                  <a:schemeClr val="tx1"/>
                </a:solidFill>
                <a:sym typeface="+mn-ea"/>
              </a:rPr>
              <a:t>5. Which planet has conditions similar to those on Earth?</a:t>
            </a:r>
            <a:endParaRPr lang="en-US" sz="3200">
              <a:solidFill>
                <a:schemeClr val="tx1"/>
              </a:solidFill>
            </a:endParaRPr>
          </a:p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217169"/>
            <a:ext cx="2632822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Wrap-up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067" y="2492870"/>
            <a:ext cx="11445622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What have we learnt in this lesson?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ym typeface="+mn-ea"/>
              </a:rPr>
              <a:t>Use the words related to the topic </a:t>
            </a:r>
            <a:r>
              <a:rPr lang="en-US" sz="3600" i="1" dirty="0">
                <a:sym typeface="+mn-ea"/>
              </a:rPr>
              <a:t>Planet Earth</a:t>
            </a:r>
            <a:r>
              <a:rPr lang="en-US" sz="3600" dirty="0">
                <a:sym typeface="+mn-ea"/>
              </a:rPr>
              <a:t>;</a:t>
            </a:r>
            <a:endParaRPr lang="en-US" sz="36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/>
              <a:t>Gain vocabulary about </a:t>
            </a:r>
            <a:r>
              <a:rPr lang="en-US" sz="3600" dirty="0">
                <a:sym typeface="+mn-ea"/>
              </a:rPr>
              <a:t>planet Earth and habitats.</a:t>
            </a:r>
            <a:endParaRPr lang="en-US" sz="3600" dirty="0"/>
          </a:p>
        </p:txBody>
      </p:sp>
      <p:pic>
        <p:nvPicPr>
          <p:cNvPr id="2050" name="Picture 2" descr="Recruiting Action Plan Wrap-Up – firecrack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588" y="1289247"/>
            <a:ext cx="3203942" cy="215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80214" y="1067537"/>
            <a:ext cx="3042989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Homework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8670" y="1151236"/>
            <a:ext cx="528642" cy="504857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572" y="1049721"/>
            <a:ext cx="462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0085" y="1562041"/>
            <a:ext cx="104026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- Do exercises in the workbook.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 smtClean="0"/>
              <a:t>Prepare </a:t>
            </a:r>
            <a:r>
              <a:rPr lang="en-US" sz="4000" dirty="0"/>
              <a:t>for </a:t>
            </a:r>
            <a:r>
              <a:rPr lang="en-US" sz="4000" dirty="0" smtClean="0"/>
              <a:t>the next  lesson:    A closer look 1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473</TotalTime>
  <Words>1248</Words>
  <Application>Microsoft Office PowerPoint</Application>
  <PresentationFormat>Widescreen</PresentationFormat>
  <Paragraphs>226</Paragraphs>
  <Slides>26</Slides>
  <Notes>24</Notes>
  <HiddenSlides>0</HiddenSlides>
  <MMClips>14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Cooper Black</vt:lpstr>
      <vt:lpstr>Google Sans</vt:lpstr>
      <vt:lpstr>Myriad Pro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Microsoft account</cp:lastModifiedBy>
  <cp:revision>365</cp:revision>
  <dcterms:created xsi:type="dcterms:W3CDTF">2020-12-09T02:04:00Z</dcterms:created>
  <dcterms:modified xsi:type="dcterms:W3CDTF">2025-05-15T09:26:28Z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8C7035F1CAF14C38A987F017ED973128_13</vt:lpwstr>
  </property>
  <property fmtid="{D5CDD505-2E9C-101B-9397-08002B2CF9AE}" pid="3" name="KSOProductBuildVer">
    <vt:lpwstr>1033-12.2.0.13431</vt:lpwstr>
  </property>
</Properties>
</file>