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77" r:id="rId3"/>
    <p:sldMasterId id="2147483695" r:id="rId4"/>
    <p:sldMasterId id="2147483707" r:id="rId5"/>
    <p:sldMasterId id="2147483725" r:id="rId6"/>
    <p:sldMasterId id="2147483737" r:id="rId7"/>
    <p:sldMasterId id="2147483749" r:id="rId8"/>
  </p:sldMasterIdLst>
  <p:notesMasterIdLst>
    <p:notesMasterId r:id="rId50"/>
  </p:notesMasterIdLst>
  <p:sldIdLst>
    <p:sldId id="283" r:id="rId9"/>
    <p:sldId id="471" r:id="rId10"/>
    <p:sldId id="280" r:id="rId11"/>
    <p:sldId id="263" r:id="rId12"/>
    <p:sldId id="293" r:id="rId13"/>
    <p:sldId id="429" r:id="rId14"/>
    <p:sldId id="285" r:id="rId15"/>
    <p:sldId id="472" r:id="rId16"/>
    <p:sldId id="493" r:id="rId17"/>
    <p:sldId id="494" r:id="rId18"/>
    <p:sldId id="275" r:id="rId19"/>
    <p:sldId id="501" r:id="rId20"/>
    <p:sldId id="502" r:id="rId21"/>
    <p:sldId id="503" r:id="rId22"/>
    <p:sldId id="2007577175" r:id="rId23"/>
    <p:sldId id="2007577177" r:id="rId24"/>
    <p:sldId id="2007577176" r:id="rId25"/>
    <p:sldId id="2007577184" r:id="rId26"/>
    <p:sldId id="2007577185" r:id="rId27"/>
    <p:sldId id="2007577186" r:id="rId28"/>
    <p:sldId id="2007577187" r:id="rId29"/>
    <p:sldId id="270" r:id="rId30"/>
    <p:sldId id="279" r:id="rId31"/>
    <p:sldId id="2007577188" r:id="rId32"/>
    <p:sldId id="2007577189" r:id="rId33"/>
    <p:sldId id="2007577190" r:id="rId34"/>
    <p:sldId id="2007577191" r:id="rId35"/>
    <p:sldId id="267" r:id="rId36"/>
    <p:sldId id="268" r:id="rId37"/>
    <p:sldId id="269" r:id="rId38"/>
    <p:sldId id="2007577192" r:id="rId39"/>
    <p:sldId id="287" r:id="rId40"/>
    <p:sldId id="274" r:id="rId41"/>
    <p:sldId id="271" r:id="rId42"/>
    <p:sldId id="288" r:id="rId43"/>
    <p:sldId id="276" r:id="rId44"/>
    <p:sldId id="2007577193" r:id="rId45"/>
    <p:sldId id="2007577194" r:id="rId46"/>
    <p:sldId id="2007577195" r:id="rId47"/>
    <p:sldId id="2007577183" r:id="rId48"/>
    <p:sldId id="200757719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F480F-313E-4EBA-9E68-46ADE92E07E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AFC64-59C3-41F0-8A35-D6D8569A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6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66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4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05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414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2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9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0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20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8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8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6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05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94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8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967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85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6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9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6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0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62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0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94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48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41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3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8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9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7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6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01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4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2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02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40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53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6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24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27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0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0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94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380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60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1987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359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112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362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4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002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70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73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474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784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7023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43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5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9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5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8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2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4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0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48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46.png"/><Relationship Id="rId10" Type="http://schemas.openxmlformats.org/officeDocument/2006/relationships/image" Target="../media/image17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0.jp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emf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audio" Target="../media/media3.mp3"/><Relationship Id="rId16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openxmlformats.org/officeDocument/2006/relationships/image" Target="../media/image68.jpg"/><Relationship Id="rId11" Type="http://schemas.openxmlformats.org/officeDocument/2006/relationships/slide" Target="slide29.xml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slide" Target="slide30.xml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5.jpg"/><Relationship Id="rId12" Type="http://schemas.openxmlformats.org/officeDocument/2006/relationships/slide" Target="slide2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72.png"/><Relationship Id="rId4" Type="http://schemas.openxmlformats.org/officeDocument/2006/relationships/audio" Target="../media/media5.mp3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microsoft.com/office/2007/relationships/media" Target="../media/media7.mp3"/><Relationship Id="rId7" Type="http://schemas.openxmlformats.org/officeDocument/2006/relationships/image" Target="../media/image75.jpg"/><Relationship Id="rId12" Type="http://schemas.openxmlformats.org/officeDocument/2006/relationships/slide" Target="slide3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audio" Target="../media/media7.mp3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12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slide" Target="slide32.xml"/><Relationship Id="rId4" Type="http://schemas.openxmlformats.org/officeDocument/2006/relationships/image" Target="../media/image68.jp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5.jpg"/><Relationship Id="rId12" Type="http://schemas.openxmlformats.org/officeDocument/2006/relationships/slide" Target="slide3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72.png"/><Relationship Id="rId4" Type="http://schemas.openxmlformats.org/officeDocument/2006/relationships/audio" Target="../media/media5.mp3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microsoft.com/office/2007/relationships/media" Target="../media/media7.mp3"/><Relationship Id="rId7" Type="http://schemas.openxmlformats.org/officeDocument/2006/relationships/image" Target="../media/image75.jpg"/><Relationship Id="rId12" Type="http://schemas.openxmlformats.org/officeDocument/2006/relationships/slide" Target="slide3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audio" Target="../media/media7.mp3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slide" Target="slide35.xml"/><Relationship Id="rId11" Type="http://schemas.microsoft.com/office/2007/relationships/hdphoto" Target="../media/hdphoto5.wdp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5.jpg"/><Relationship Id="rId12" Type="http://schemas.openxmlformats.org/officeDocument/2006/relationships/slide" Target="slide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72.png"/><Relationship Id="rId4" Type="http://schemas.openxmlformats.org/officeDocument/2006/relationships/audio" Target="../media/media5.mp3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microsoft.com/office/2007/relationships/media" Target="../media/media7.mp3"/><Relationship Id="rId7" Type="http://schemas.openxmlformats.org/officeDocument/2006/relationships/image" Target="../media/image75.jpg"/><Relationship Id="rId12" Type="http://schemas.openxmlformats.org/officeDocument/2006/relationships/slide" Target="slide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audio" Target="../media/media7.mp3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openxmlformats.org/officeDocument/2006/relationships/image" Target="../media/image64.png"/><Relationship Id="rId2" Type="http://schemas.openxmlformats.org/officeDocument/2006/relationships/audio" Target="../media/media3.mp3"/><Relationship Id="rId16" Type="http://schemas.openxmlformats.org/officeDocument/2006/relationships/slide" Target="slide29.xml"/><Relationship Id="rId1" Type="http://schemas.microsoft.com/office/2007/relationships/media" Target="../media/media3.mp3"/><Relationship Id="rId6" Type="http://schemas.openxmlformats.org/officeDocument/2006/relationships/image" Target="../media/image68.jpg"/><Relationship Id="rId11" Type="http://schemas.openxmlformats.org/officeDocument/2006/relationships/slide" Target="slide38.xml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slide" Target="slide39.xml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5.jpg"/><Relationship Id="rId12" Type="http://schemas.openxmlformats.org/officeDocument/2006/relationships/slide" Target="slide2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72.png"/><Relationship Id="rId4" Type="http://schemas.openxmlformats.org/officeDocument/2006/relationships/audio" Target="../media/media5.mp3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microsoft.com/office/2007/relationships/media" Target="../media/media7.mp3"/><Relationship Id="rId7" Type="http://schemas.openxmlformats.org/officeDocument/2006/relationships/image" Target="../media/image75.jpg"/><Relationship Id="rId12" Type="http://schemas.openxmlformats.org/officeDocument/2006/relationships/slide" Target="slide3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audio" Target="../media/media7.mp3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8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46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19037-AEFB-46B5-9C53-24DBE3249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6E4BF4-08B7-4552-9FBA-08BB541C14B8}"/>
              </a:ext>
            </a:extLst>
          </p:cNvPr>
          <p:cNvSpPr txBox="1"/>
          <p:nvPr/>
        </p:nvSpPr>
        <p:spPr>
          <a:xfrm>
            <a:off x="2802609" y="1098283"/>
            <a:ext cx="6065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mừng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thầy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cô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em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1" y="2593999"/>
            <a:ext cx="4006344" cy="400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FCC21-ED38-40BD-C854-46C85FD372AE}"/>
              </a:ext>
            </a:extLst>
          </p:cNvPr>
          <p:cNvSpPr txBox="1"/>
          <p:nvPr/>
        </p:nvSpPr>
        <p:spPr>
          <a:xfrm>
            <a:off x="2568115" y="3222379"/>
            <a:ext cx="6534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MÔN: TIẾNG VIỆT (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a Lat" panose="03060902030302020204" pitchFamily="66" charset="0"/>
              </a:rPr>
              <a:t>LTVC)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– LỚP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GIÁO VIÊN: HỒ NGỌC QUYÊN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4C427948-8F79-4120-9B94-D3534E6E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61177" y="467235"/>
            <a:ext cx="10916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đố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sự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4A0A7ACE-7D51-4F1A-9A83-AA1644A72EB4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đêm,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 em đi ngủ, nhắc em học bài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chậm bước khoan thai,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chạy những bước dài thật nhanh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Là cái gì?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4F85DF4-DD76-4B2B-B2E5-0AC1F67F3D68}"/>
              </a:ext>
            </a:extLst>
          </p:cNvPr>
          <p:cNvSpPr txBox="1">
            <a:spLocks/>
          </p:cNvSpPr>
          <p:nvPr/>
        </p:nvSpPr>
        <p:spPr>
          <a:xfrm>
            <a:off x="699975" y="33386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B45FC2E-52B0-4F3C-8BAC-3EA46A5AF199}"/>
              </a:ext>
            </a:extLst>
          </p:cNvPr>
          <p:cNvSpPr txBox="1">
            <a:spLocks/>
          </p:cNvSpPr>
          <p:nvPr/>
        </p:nvSpPr>
        <p:spPr>
          <a:xfrm>
            <a:off x="699975" y="45050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B19E8FE2-A734-4415-A2F4-EFFDAE4BB2E2}"/>
              </a:ext>
            </a:extLst>
          </p:cNvPr>
          <p:cNvGrpSpPr/>
          <p:nvPr/>
        </p:nvGrpSpPr>
        <p:grpSpPr>
          <a:xfrm>
            <a:off x="9856330" y="467235"/>
            <a:ext cx="2718490" cy="1345749"/>
            <a:chOff x="10618590" y="782288"/>
            <a:chExt cx="2718490" cy="1345749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AA13F49C-4C72-45BA-849A-791BC88A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5853395-FAAE-4234-8C46-821857343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86CE3C2-2365-4350-9B48-246CDD4E8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10" y="1207326"/>
            <a:ext cx="2173900" cy="20611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459996-7125-45C0-B040-1520C2BBC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11" y="3338650"/>
            <a:ext cx="1818698" cy="13735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CB68B9-4D23-445A-8C84-0559584D8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532" y="4871528"/>
            <a:ext cx="1772926" cy="12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705F4E-D962-4C73-8F67-03A114658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1903171"/>
            <a:ext cx="4160789" cy="46991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10B4EE-CBB8-4C0B-9908-A061D7832E87}"/>
              </a:ext>
            </a:extLst>
          </p:cNvPr>
          <p:cNvGrpSpPr/>
          <p:nvPr/>
        </p:nvGrpSpPr>
        <p:grpSpPr>
          <a:xfrm>
            <a:off x="4671348" y="2673350"/>
            <a:ext cx="6956620" cy="3267227"/>
            <a:chOff x="5760354" y="1651172"/>
            <a:chExt cx="5916547" cy="32672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8ED05B3-C66A-4BDA-A7A2-4B99987D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087137D-8AAF-4451-8C2B-99490AA819D6}"/>
                </a:ext>
              </a:extLst>
            </p:cNvPr>
            <p:cNvGrpSpPr/>
            <p:nvPr/>
          </p:nvGrpSpPr>
          <p:grpSpPr>
            <a:xfrm>
              <a:off x="5760354" y="1651172"/>
              <a:ext cx="5916547" cy="3267227"/>
              <a:chOff x="5760354" y="1651172"/>
              <a:chExt cx="5916547" cy="3267227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0148728-FA19-4CC0-9C2F-134FEC78C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6946BB8-6F61-4284-8FAE-80994D49C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354" y="1651172"/>
                <a:ext cx="3909265" cy="0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00D8C59-76BB-499A-BA19-42E722624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1348" y="3348364"/>
            <a:ext cx="6673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vi-VN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đồ vật các em tìm được là đồng hồ, bút chì, tẩy/ gôm. Đó là các từ chỉ đồ vật.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5406943" y="254713"/>
            <a:ext cx="6491274" cy="6526106"/>
            <a:chOff x="4014297" y="970358"/>
            <a:chExt cx="3500252" cy="4942079"/>
          </a:xfrm>
        </p:grpSpPr>
        <p:sp>
          <p:nvSpPr>
            <p:cNvPr id="39" name="Teardrop 38"/>
            <p:cNvSpPr/>
            <p:nvPr/>
          </p:nvSpPr>
          <p:spPr>
            <a:xfrm rot="20793865">
              <a:off x="4014297" y="2512903"/>
              <a:ext cx="3375033" cy="3399534"/>
            </a:xfrm>
            <a:prstGeom prst="teardrop">
              <a:avLst>
                <a:gd name="adj" fmla="val 105699"/>
              </a:avLst>
            </a:prstGeom>
            <a:solidFill>
              <a:srgbClr val="BFE6F9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41" name="Picture 4" descr="Cute Bird Clipart - Cute Bird Clipart - Free Transparent PNG Clipart Images  Downloa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80" b="9608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5" r="1230"/>
            <a:stretch/>
          </p:blipFill>
          <p:spPr bwMode="auto">
            <a:xfrm flipH="1">
              <a:off x="5951133" y="970358"/>
              <a:ext cx="1563416" cy="135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176270" y="0"/>
            <a:ext cx="5519450" cy="6510969"/>
            <a:chOff x="4014297" y="970358"/>
            <a:chExt cx="3500252" cy="4942079"/>
          </a:xfrm>
        </p:grpSpPr>
        <p:sp>
          <p:nvSpPr>
            <p:cNvPr id="43" name="Teardrop 42"/>
            <p:cNvSpPr/>
            <p:nvPr/>
          </p:nvSpPr>
          <p:spPr>
            <a:xfrm rot="20793865">
              <a:off x="4014297" y="2512903"/>
              <a:ext cx="3375033" cy="3399534"/>
            </a:xfrm>
            <a:prstGeom prst="teardrop">
              <a:avLst>
                <a:gd name="adj" fmla="val 105699"/>
              </a:avLst>
            </a:prstGeom>
            <a:solidFill>
              <a:srgbClr val="BFE6F9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44" name="Picture 4" descr="Cute Bird Clipart - Cute Bird Clipart - Free Transparent PNG Clipart Images  Downloa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80" b="9608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5" r="1230"/>
            <a:stretch/>
          </p:blipFill>
          <p:spPr bwMode="auto">
            <a:xfrm flipH="1">
              <a:off x="5951133" y="970358"/>
              <a:ext cx="1563416" cy="135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2BE86E-2C27-453A-8489-832CFD99D196}"/>
              </a:ext>
            </a:extLst>
          </p:cNvPr>
          <p:cNvSpPr txBox="1"/>
          <p:nvPr/>
        </p:nvSpPr>
        <p:spPr>
          <a:xfrm>
            <a:off x="398932" y="3204059"/>
            <a:ext cx="4923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Có răng mà chẳng có mồm</a:t>
            </a:r>
          </a:p>
          <a:p>
            <a:pPr algn="ctr"/>
            <a:r>
              <a:rPr lang="vi-VN" sz="3000" dirty="0"/>
              <a:t>Giúp bé chải tóc sớm hôm đến trường.</a:t>
            </a:r>
          </a:p>
          <a:p>
            <a:pPr algn="ctr"/>
            <a:r>
              <a:rPr lang="vi-VN" sz="3000" dirty="0"/>
              <a:t>(Là cái gì?)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53CCDA-B355-43C6-9200-CD73FF9436BF}"/>
              </a:ext>
            </a:extLst>
          </p:cNvPr>
          <p:cNvSpPr txBox="1"/>
          <p:nvPr/>
        </p:nvSpPr>
        <p:spPr>
          <a:xfrm>
            <a:off x="5539881" y="3301854"/>
            <a:ext cx="5993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Đi đâu cũng phải có nhau</a:t>
            </a:r>
          </a:p>
          <a:p>
            <a:pPr algn="ctr"/>
            <a:r>
              <a:rPr lang="vi-VN" sz="2800" dirty="0"/>
              <a:t>Một phải, một trái không bao giờ rời</a:t>
            </a:r>
          </a:p>
          <a:p>
            <a:pPr algn="ctr"/>
            <a:r>
              <a:rPr lang="vi-VN" sz="2800" dirty="0"/>
              <a:t>      Cả hai đều biết yêu người</a:t>
            </a:r>
          </a:p>
          <a:p>
            <a:pPr algn="ctr"/>
            <a:r>
              <a:rPr lang="vi-VN" sz="2800" dirty="0"/>
              <a:t>Theo chân đi khắp mọi nơi xa, gần.</a:t>
            </a:r>
          </a:p>
          <a:p>
            <a:pPr algn="ctr"/>
            <a:r>
              <a:rPr lang="vi-VN" sz="2800" dirty="0"/>
              <a:t>(Là cái gì?)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A3314-E800-4817-913B-749CB15B7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0" y="5363474"/>
            <a:ext cx="4151756" cy="1423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6D8A4-D305-402B-BF1D-CD9E22F90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282" y="254713"/>
            <a:ext cx="3094363" cy="28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9189" y="1422252"/>
            <a:ext cx="1230883" cy="1308526"/>
            <a:chOff x="4575636" y="1365431"/>
            <a:chExt cx="1231168" cy="1308829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496449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667864-4949-41FF-A4D7-1AD8230B4CFE}"/>
              </a:ext>
            </a:extLst>
          </p:cNvPr>
          <p:cNvSpPr txBox="1"/>
          <p:nvPr/>
        </p:nvSpPr>
        <p:spPr>
          <a:xfrm>
            <a:off x="1676400" y="2861766"/>
            <a:ext cx="7775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ngữ chỉ đặc điểm trong các câu đố trên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4C427948-8F79-4120-9B94-D3534E6E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71645" y="550369"/>
            <a:ext cx="8284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zh-C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4A0A7ACE-7D51-4F1A-9A83-AA1644A72EB4}"/>
              </a:ext>
            </a:extLst>
          </p:cNvPr>
          <p:cNvSpPr txBox="1">
            <a:spLocks/>
          </p:cNvSpPr>
          <p:nvPr/>
        </p:nvSpPr>
        <p:spPr>
          <a:xfrm>
            <a:off x="699975" y="15922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đêm,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 em đi ngủ, nhắc em học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chậm bước khoan thai,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chạy những bước dài thật nhanh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Là cái gì?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4F85DF4-DD76-4B2B-B2E5-0AC1F67F3D68}"/>
              </a:ext>
            </a:extLst>
          </p:cNvPr>
          <p:cNvSpPr txBox="1">
            <a:spLocks/>
          </p:cNvSpPr>
          <p:nvPr/>
        </p:nvSpPr>
        <p:spPr>
          <a:xfrm>
            <a:off x="699975" y="36638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B45FC2E-52B0-4F3C-8BAC-3EA46A5AF199}"/>
              </a:ext>
            </a:extLst>
          </p:cNvPr>
          <p:cNvSpPr txBox="1">
            <a:spLocks/>
          </p:cNvSpPr>
          <p:nvPr/>
        </p:nvSpPr>
        <p:spPr>
          <a:xfrm>
            <a:off x="699975" y="45821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B19E8FE2-A734-4415-A2F4-EFFDAE4BB2E2}"/>
              </a:ext>
            </a:extLst>
          </p:cNvPr>
          <p:cNvGrpSpPr/>
          <p:nvPr/>
        </p:nvGrpSpPr>
        <p:grpSpPr>
          <a:xfrm>
            <a:off x="9856330" y="467235"/>
            <a:ext cx="2718490" cy="1345749"/>
            <a:chOff x="10618590" y="782288"/>
            <a:chExt cx="2718490" cy="1345749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AA13F49C-4C72-45BA-849A-791BC88A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5853395-FAAE-4234-8C46-821857343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77ED8C-4FE5-4B1A-AE69-E96153D4F1F4}"/>
              </a:ext>
            </a:extLst>
          </p:cNvPr>
          <p:cNvCxnSpPr/>
          <p:nvPr/>
        </p:nvCxnSpPr>
        <p:spPr>
          <a:xfrm>
            <a:off x="5032872" y="1044047"/>
            <a:ext cx="2126255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51" y="2233301"/>
            <a:ext cx="8713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đôi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vòng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phút,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30" y="4349529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8" y="1141617"/>
            <a:ext cx="6807456" cy="47360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B26BA1-5E75-4442-989C-76C1ED3BF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71" y="1313180"/>
            <a:ext cx="5383727" cy="5383727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828800" y="2860158"/>
            <a:ext cx="534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5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4C427948-8F79-4120-9B94-D3534E6E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4A0A7ACE-7D51-4F1A-9A83-AA1644A72EB4}"/>
              </a:ext>
            </a:extLst>
          </p:cNvPr>
          <p:cNvSpPr txBox="1">
            <a:spLocks/>
          </p:cNvSpPr>
          <p:nvPr/>
        </p:nvSpPr>
        <p:spPr>
          <a:xfrm>
            <a:off x="699975" y="9305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đêm,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 em đi ngủ, nhắc em học bài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chậm bước khoan thai,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chạy những bước dài thật nhanh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Là cái gì?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4F85DF4-DD76-4B2B-B2E5-0AC1F67F3D68}"/>
              </a:ext>
            </a:extLst>
          </p:cNvPr>
          <p:cNvSpPr txBox="1">
            <a:spLocks/>
          </p:cNvSpPr>
          <p:nvPr/>
        </p:nvSpPr>
        <p:spPr>
          <a:xfrm>
            <a:off x="587835" y="31062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B45FC2E-52B0-4F3C-8BAC-3EA46A5AF199}"/>
              </a:ext>
            </a:extLst>
          </p:cNvPr>
          <p:cNvSpPr txBox="1">
            <a:spLocks/>
          </p:cNvSpPr>
          <p:nvPr/>
        </p:nvSpPr>
        <p:spPr>
          <a:xfrm>
            <a:off x="550455" y="44180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B19E8FE2-A734-4415-A2F4-EFFDAE4BB2E2}"/>
              </a:ext>
            </a:extLst>
          </p:cNvPr>
          <p:cNvGrpSpPr/>
          <p:nvPr/>
        </p:nvGrpSpPr>
        <p:grpSpPr>
          <a:xfrm>
            <a:off x="9856330" y="467235"/>
            <a:ext cx="2718490" cy="1345749"/>
            <a:chOff x="10618590" y="782288"/>
            <a:chExt cx="2718490" cy="1345749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AA13F49C-4C72-45BA-849A-791BC88A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5853395-FAAE-4234-8C46-821857343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6A6D9-CEC6-4825-AC62-CC5B544A7714}"/>
              </a:ext>
            </a:extLst>
          </p:cNvPr>
          <p:cNvCxnSpPr/>
          <p:nvPr/>
        </p:nvCxnSpPr>
        <p:spPr>
          <a:xfrm>
            <a:off x="4913522" y="2390660"/>
            <a:ext cx="7821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E6D147-4632-4F84-BED5-A23DD860CAAB}"/>
              </a:ext>
            </a:extLst>
          </p:cNvPr>
          <p:cNvCxnSpPr>
            <a:cxnSpLocks/>
          </p:cNvCxnSpPr>
          <p:nvPr/>
        </p:nvCxnSpPr>
        <p:spPr>
          <a:xfrm>
            <a:off x="6797406" y="2379643"/>
            <a:ext cx="16084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4BAEE-0EA5-4930-B9AB-7275E9381F71}"/>
              </a:ext>
            </a:extLst>
          </p:cNvPr>
          <p:cNvCxnSpPr>
            <a:cxnSpLocks/>
          </p:cNvCxnSpPr>
          <p:nvPr/>
        </p:nvCxnSpPr>
        <p:spPr>
          <a:xfrm>
            <a:off x="6973676" y="2897436"/>
            <a:ext cx="4737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0134C1-F2EF-4194-A057-9FD8F62B2056}"/>
              </a:ext>
            </a:extLst>
          </p:cNvPr>
          <p:cNvCxnSpPr>
            <a:cxnSpLocks/>
          </p:cNvCxnSpPr>
          <p:nvPr/>
        </p:nvCxnSpPr>
        <p:spPr>
          <a:xfrm>
            <a:off x="8284683" y="2875403"/>
            <a:ext cx="9474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012A08-6621-4B1B-89DF-D379A400C4E4}"/>
              </a:ext>
            </a:extLst>
          </p:cNvPr>
          <p:cNvCxnSpPr>
            <a:cxnSpLocks/>
          </p:cNvCxnSpPr>
          <p:nvPr/>
        </p:nvCxnSpPr>
        <p:spPr>
          <a:xfrm>
            <a:off x="4860803" y="3536415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80322E-D777-4A91-A888-7F29F9BA8278}"/>
              </a:ext>
            </a:extLst>
          </p:cNvPr>
          <p:cNvCxnSpPr>
            <a:cxnSpLocks/>
          </p:cNvCxnSpPr>
          <p:nvPr/>
        </p:nvCxnSpPr>
        <p:spPr>
          <a:xfrm>
            <a:off x="4712075" y="4869456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1094F2-9B2C-49F4-AC94-F8BB37C02810}"/>
              </a:ext>
            </a:extLst>
          </p:cNvPr>
          <p:cNvCxnSpPr>
            <a:cxnSpLocks/>
          </p:cNvCxnSpPr>
          <p:nvPr/>
        </p:nvCxnSpPr>
        <p:spPr>
          <a:xfrm>
            <a:off x="4320976" y="5376232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08514" y="2628859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Đặt</a:t>
            </a: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câu</a:t>
            </a: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với những từ chỉ đặc điểm vừa tìm được</a:t>
            </a: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9188" y="1422252"/>
            <a:ext cx="1230884" cy="1177538"/>
            <a:chOff x="4575635" y="1365431"/>
            <a:chExt cx="1231169" cy="1177811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575635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667864-4949-41FF-A4D7-1AD8230B4CFE}"/>
              </a:ext>
            </a:extLst>
          </p:cNvPr>
          <p:cNvSpPr txBox="1"/>
          <p:nvPr/>
        </p:nvSpPr>
        <p:spPr>
          <a:xfrm>
            <a:off x="1672296" y="3013501"/>
            <a:ext cx="777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68B04C-7F9C-41BA-ACB0-A2055EBB97BF}"/>
              </a:ext>
            </a:extLst>
          </p:cNvPr>
          <p:cNvSpPr txBox="1"/>
          <p:nvPr/>
        </p:nvSpPr>
        <p:spPr>
          <a:xfrm>
            <a:off x="771287" y="797037"/>
            <a:ext cx="987196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92" y="3976963"/>
            <a:ext cx="3144777" cy="225972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C9D62C3-B0FE-4B57-B9DE-5FBA701258AD}"/>
              </a:ext>
            </a:extLst>
          </p:cNvPr>
          <p:cNvGrpSpPr/>
          <p:nvPr/>
        </p:nvGrpSpPr>
        <p:grpSpPr>
          <a:xfrm>
            <a:off x="5473784" y="2097591"/>
            <a:ext cx="4353582" cy="2276942"/>
            <a:chOff x="3687790" y="1160720"/>
            <a:chExt cx="2868724" cy="1962694"/>
          </a:xfrm>
        </p:grpSpPr>
        <p:pic>
          <p:nvPicPr>
            <p:cNvPr id="33" name="Picture 4" descr="Speech bubble / speech balloon or chat bubble line art icon for apps and  websites Stock Vector | Adobe Stock">
              <a:extLst>
                <a:ext uri="{FF2B5EF4-FFF2-40B4-BE49-F238E27FC236}">
                  <a16:creationId xmlns:a16="http://schemas.microsoft.com/office/drawing/2014/main" id="{2A3950ED-EED5-4343-9274-96BF5D6D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033503-EE44-41D8-B1CB-8C930E2B273F}"/>
                </a:ext>
              </a:extLst>
            </p:cNvPr>
            <p:cNvSpPr txBox="1"/>
            <p:nvPr/>
          </p:nvSpPr>
          <p:spPr>
            <a:xfrm>
              <a:off x="4219389" y="1448435"/>
              <a:ext cx="1816183" cy="167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Bức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119160" y="2275143"/>
            <a:ext cx="3190901" cy="2099390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93939" y="1657159"/>
              <a:ext cx="1816183" cy="157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tinh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9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08514" y="2628859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Ở trường, lớp </a:t>
            </a:r>
            <a:r>
              <a:rPr lang="en-US" altLang="zh-CN" sz="3600" b="1" dirty="0" err="1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mình</a:t>
            </a: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có những đồ vật nào? Hãy kể tên những đồ vật đó.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4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A3A07DA-427F-4D7A-BA88-23AE9E83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798"/>
            <a:ext cx="4572000" cy="609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CEFBF6-B31D-4824-B886-F3B31A4C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6D0801A-3BA3-4D2F-864A-E1655470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407308" y="52406"/>
            <a:ext cx="3428185" cy="2524049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5029200" y="1928129"/>
            <a:ext cx="716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 hành đặt câu nêu đặc điểm của đồ vật ở trường, lớp</a:t>
            </a:r>
            <a:endParaRPr kumimoji="0" lang="zh-CN" altLang="en-US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2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50C1A-F58D-4326-BFAD-522C3C5A4A7F}"/>
              </a:ext>
            </a:extLst>
          </p:cNvPr>
          <p:cNvSpPr txBox="1"/>
          <p:nvPr/>
        </p:nvSpPr>
        <p:spPr>
          <a:xfrm>
            <a:off x="3172858" y="3174011"/>
            <a:ext cx="559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52" y="4186283"/>
            <a:ext cx="3144777" cy="225972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079654" y="980501"/>
            <a:ext cx="5654118" cy="3933859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66288" y="1722176"/>
              <a:ext cx="1816183" cy="823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có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ý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9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8936A-1078-42A7-ACD9-DAD42101B3C1}"/>
              </a:ext>
            </a:extLst>
          </p:cNvPr>
          <p:cNvSpPr txBox="1"/>
          <p:nvPr/>
        </p:nvSpPr>
        <p:spPr>
          <a:xfrm>
            <a:off x="2542074" y="2644170"/>
            <a:ext cx="8353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Củng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dặn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1811315" y="1286696"/>
            <a:ext cx="9142475" cy="4984460"/>
            <a:chOff x="2876633" y="1286696"/>
            <a:chExt cx="6828469" cy="3936769"/>
          </a:xfrm>
        </p:grpSpPr>
        <p:pic>
          <p:nvPicPr>
            <p:cNvPr id="303" name="Picture 4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376" name="图片 375">
              <a:extLst>
                <a:ext uri="{FF2B5EF4-FFF2-40B4-BE49-F238E27FC236}">
                  <a16:creationId xmlns:a16="http://schemas.microsoft.com/office/drawing/2014/main" id="{04D1C057-34D1-4375-8D4A-55CE59A6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280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784" y="443744"/>
            <a:ext cx="2173509" cy="2942551"/>
          </a:xfrm>
          <a:prstGeom prst="rect">
            <a:avLst/>
          </a:prstGeom>
        </p:spPr>
      </p:pic>
      <p:pic>
        <p:nvPicPr>
          <p:cNvPr id="281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23399" y="3046207"/>
            <a:ext cx="2358314" cy="3420399"/>
          </a:xfrm>
          <a:prstGeom prst="rect">
            <a:avLst/>
          </a:prstGeom>
        </p:spPr>
      </p:pic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2823860" y="3232613"/>
            <a:ext cx="7082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kumimoji="0" lang="en-US" altLang="zh-CN" sz="6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kumimoji="0" lang="en-US" altLang="zh-CN" sz="6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củng</a:t>
            </a:r>
            <a:r>
              <a:rPr kumimoji="0" lang="en-US" altLang="zh-CN" sz="6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cố</a:t>
            </a:r>
            <a:endParaRPr kumimoji="0" lang="en-US" altLang="zh-CN" sz="6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8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41" y="-284786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68090" y="558964"/>
            <a:ext cx="873330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lành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đùm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rách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013752" y="5425033"/>
              <a:ext cx="12522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690418" y="3710536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đùm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2827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rách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7"/>
            <a:ext cx="2718490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826260" y="2575668"/>
            <a:ext cx="8539480" cy="2935441"/>
            <a:chOff x="3067786" y="3122048"/>
            <a:chExt cx="5611013" cy="1792016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8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9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161234" y="903592"/>
            <a:ext cx="625846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: Ai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hơn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4408" y="3073945"/>
            <a:ext cx="79851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Luật chơi: </a:t>
            </a:r>
            <a:r>
              <a:rPr lang="en-US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</a:t>
            </a: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hia lớp thành 2 đội - thi tìm từ ngữ chỉ sự vật, hoạt động. Trong thời gian </a:t>
            </a:r>
            <a:r>
              <a:rPr lang="en-US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phút, đội nào tìm và viết được đúng nhiều từ ngữ chỉ sự vật, hoạt động là đội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4428" y="-50147"/>
            <a:ext cx="11126972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37703" y="49841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võ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968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637467" y="3699677"/>
              <a:ext cx="780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võ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80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826662" y="53346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tát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86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nước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1446104" y="5406196"/>
            <a:ext cx="2295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có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1013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còn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21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tát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7712" y="-48871"/>
            <a:ext cx="10903688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41" y="-284786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68090" y="558964"/>
            <a:ext cx="873330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Chậm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rùa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chậm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013752" y="5425033"/>
              <a:ext cx="10005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rùa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690418" y="3710536"/>
            <a:ext cx="119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821046" cy="1422439"/>
            <a:chOff x="7595379" y="5098536"/>
            <a:chExt cx="3821046" cy="1422439"/>
          </a:xfrm>
        </p:grpSpPr>
        <p:pic>
          <p:nvPicPr>
            <p:cNvPr id="24" name="Picture 23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15714" y="5414141"/>
              <a:ext cx="33007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0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B308401A-B261-4935-9F0A-191FB730D1EB}"/>
              </a:ext>
            </a:extLst>
          </p:cNvPr>
          <p:cNvGrpSpPr/>
          <p:nvPr/>
        </p:nvGrpSpPr>
        <p:grpSpPr>
          <a:xfrm>
            <a:off x="10000063" y="563474"/>
            <a:ext cx="2352248" cy="1496818"/>
            <a:chOff x="10002825" y="549496"/>
            <a:chExt cx="2352248" cy="149681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A77D88A0-113C-465A-A354-04EA44FA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002825" y="1089168"/>
              <a:ext cx="2352248" cy="957146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18C9B21C-8C73-446A-B1DD-CAA076748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149173" y="549496"/>
              <a:ext cx="1434005" cy="1087525"/>
            </a:xfrm>
            <a:prstGeom prst="rect">
              <a:avLst/>
            </a:prstGeom>
          </p:spPr>
        </p:pic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4C427948-8F79-4120-9B94-D3534E6EB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70B75E-5C0F-471E-8ADB-907F64ED2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2522"/>
              </p:ext>
            </p:extLst>
          </p:nvPr>
        </p:nvGraphicFramePr>
        <p:xfrm>
          <a:off x="1816267" y="1847669"/>
          <a:ext cx="8183796" cy="230747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091898">
                  <a:extLst>
                    <a:ext uri="{9D8B030D-6E8A-4147-A177-3AD203B41FA5}">
                      <a16:colId xmlns:a16="http://schemas.microsoft.com/office/drawing/2014/main" val="2654741054"/>
                    </a:ext>
                  </a:extLst>
                </a:gridCol>
                <a:gridCol w="4091898">
                  <a:extLst>
                    <a:ext uri="{9D8B030D-6E8A-4147-A177-3AD203B41FA5}">
                      <a16:colId xmlns:a16="http://schemas.microsoft.com/office/drawing/2014/main" val="2971030198"/>
                    </a:ext>
                  </a:extLst>
                </a:gridCol>
              </a:tblGrid>
              <a:tr h="777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0843486"/>
                  </a:ext>
                </a:extLst>
              </a:tr>
              <a:tr h="11760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VD: </a:t>
                      </a:r>
                      <a:r>
                        <a:rPr lang="en-US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VD: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557663"/>
                  </a:ext>
                </a:extLst>
              </a:tr>
            </a:tbl>
          </a:graphicData>
        </a:graphic>
      </p:graphicFrame>
      <p:pic>
        <p:nvPicPr>
          <p:cNvPr id="5" name="Đồng hồ">
            <a:hlinkClick r:id="" action="ppaction://media"/>
            <a:extLst>
              <a:ext uri="{FF2B5EF4-FFF2-40B4-BE49-F238E27FC236}">
                <a16:creationId xmlns:a16="http://schemas.microsoft.com/office/drawing/2014/main" id="{5FFCFE93-F0A9-46D5-A9BF-C56358F54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0221" y="4479839"/>
            <a:ext cx="3411557" cy="19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14" y="1881612"/>
            <a:ext cx="6285521" cy="749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378" y="2529870"/>
            <a:ext cx="527959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4383900" y="11708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câu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20898" y="2714627"/>
            <a:ext cx="6907470" cy="160043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triển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đặc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endParaRPr lang="en-US" sz="44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21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71600" y="3604291"/>
            <a:ext cx="96812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Từ ngữ chỉ sự vật, đặc điểm; Câu nêu đặc điểm</a:t>
            </a:r>
            <a:endParaRPr lang="en-US" sz="3600" b="1" dirty="0" err="1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6D275-0D0C-4644-BBFF-6FE4227C9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271473" y="0"/>
            <a:ext cx="12734945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3A17B5-0128-4758-9ECB-0A2B07A11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9186287" y="3827720"/>
            <a:ext cx="2610855" cy="30302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5921B8A-A5CC-48BD-BED2-3CF331738A63}"/>
              </a:ext>
            </a:extLst>
          </p:cNvPr>
          <p:cNvSpPr txBox="1"/>
          <p:nvPr/>
        </p:nvSpPr>
        <p:spPr>
          <a:xfrm>
            <a:off x="4049480" y="405698"/>
            <a:ext cx="59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Yêu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cầu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EA447AA-DBC0-40D2-ACB2-156892D8FC02}"/>
              </a:ext>
            </a:extLst>
          </p:cNvPr>
          <p:cNvSpPr txBox="1"/>
          <p:nvPr/>
        </p:nvSpPr>
        <p:spPr>
          <a:xfrm>
            <a:off x="2604978" y="1267529"/>
            <a:ext cx="7761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4572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T</a:t>
            </a: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ìm được từ ngữ chỉ sự vật, từ ngữ chỉ đặc điểm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7208EE-C968-490D-A64F-75D6A4678813}"/>
              </a:ext>
            </a:extLst>
          </p:cNvPr>
          <p:cNvSpPr txBox="1"/>
          <p:nvPr/>
        </p:nvSpPr>
        <p:spPr>
          <a:xfrm>
            <a:off x="2715593" y="2560248"/>
            <a:ext cx="7470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457200">
              <a:buFont typeface="Arial" panose="020B0604020202020204" pitchFamily="34" charset="0"/>
              <a:buChar char="•"/>
            </a:pPr>
            <a:r>
              <a:rPr lang="vi-VN" altLang="zh-CN" sz="3600" dirty="0">
                <a:solidFill>
                  <a:srgbClr val="0070C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Đặt được câu nêu đặc điểm của đồ vật ở trường, lớp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8936A-1078-42A7-ACD9-DAD42101B3C1}"/>
              </a:ext>
            </a:extLst>
          </p:cNvPr>
          <p:cNvSpPr txBox="1"/>
          <p:nvPr/>
        </p:nvSpPr>
        <p:spPr>
          <a:xfrm>
            <a:off x="2509023" y="2767280"/>
            <a:ext cx="693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</a:rPr>
              <a:t>Khám</a:t>
            </a:r>
            <a:r>
              <a:rPr lang="en-US" sz="9600" b="1" dirty="0">
                <a:solidFill>
                  <a:srgbClr val="0070C0"/>
                </a:solidFill>
              </a:rPr>
              <a:t> </a:t>
            </a:r>
            <a:r>
              <a:rPr lang="en-US" sz="9600" b="1" dirty="0" err="1">
                <a:solidFill>
                  <a:srgbClr val="0070C0"/>
                </a:solidFill>
              </a:rPr>
              <a:t>phá</a:t>
            </a:r>
            <a:endParaRPr lang="en-US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9098" y="1373840"/>
            <a:ext cx="1290974" cy="1225950"/>
            <a:chOff x="4515531" y="1317008"/>
            <a:chExt cx="1291273" cy="1226234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4217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598" dirty="0">
                  <a:solidFill>
                    <a:srgbClr val="FFFFFF">
                      <a:lumMod val="85000"/>
                    </a:srgbClr>
                  </a:solidFill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515531" y="131700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4217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598" dirty="0">
                  <a:solidFill>
                    <a:srgbClr val="000000"/>
                  </a:solidFill>
                  <a:latin typeface="Calibri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667864-4949-41FF-A4D7-1AD8230B4CFE}"/>
              </a:ext>
            </a:extLst>
          </p:cNvPr>
          <p:cNvSpPr txBox="1"/>
          <p:nvPr/>
        </p:nvSpPr>
        <p:spPr>
          <a:xfrm>
            <a:off x="2441550" y="2861766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859</Words>
  <Application>Microsoft Office PowerPoint</Application>
  <PresentationFormat>Widescreen</PresentationFormat>
  <Paragraphs>173</Paragraphs>
  <Slides>41</Slides>
  <Notes>17</Notes>
  <HiddenSlides>0</HiddenSlides>
  <MMClips>20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6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Coiny</vt:lpstr>
      <vt:lpstr>Helvetica</vt:lpstr>
      <vt:lpstr>HP001 4 hàng</vt:lpstr>
      <vt:lpstr>HP001 5 hàng</vt:lpstr>
      <vt:lpstr>iCiel Cadena</vt:lpstr>
      <vt:lpstr>ITC Avant Garde Std Bk</vt:lpstr>
      <vt:lpstr>Palace Script MT</vt:lpstr>
      <vt:lpstr>UVN Da Lat</vt:lpstr>
      <vt:lpstr>字魂17号-萌趣果冻体</vt:lpstr>
      <vt:lpstr>Office 主题​​</vt:lpstr>
      <vt:lpstr>1_Office Theme</vt:lpstr>
      <vt:lpstr>Office Theme</vt:lpstr>
      <vt:lpstr>4_Office 主题​​</vt:lpstr>
      <vt:lpstr>3_Office Theme</vt:lpstr>
      <vt:lpstr>1_Office 主题​​</vt:lpstr>
      <vt:lpstr>5_Office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</cp:revision>
  <dcterms:created xsi:type="dcterms:W3CDTF">2021-10-01T14:22:20Z</dcterms:created>
  <dcterms:modified xsi:type="dcterms:W3CDTF">2025-10-08T00:40:57Z</dcterms:modified>
</cp:coreProperties>
</file>