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3" r:id="rId4"/>
    <p:sldId id="264" r:id="rId5"/>
    <p:sldId id="266" r:id="rId6"/>
    <p:sldId id="276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787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237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765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791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59407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957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3228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741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4618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84891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186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35353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9231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555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712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96073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942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4724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74369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57688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263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842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1044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21188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8545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393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CHỦ ĐỀ 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PHÉP CỘNG, PHÉP TRỪ (CÓ NHỚ) TRONG PHẠM VI 100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BÀI 22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PHÉP TRỪ (CÓ NHỚ)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SỐ CÓ HAI CHỮ SỐ VỚI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SỐ CÓ MỘT CHỮ SỐ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20"/>
          <p:cNvGraphicFramePr>
            <a:graphicFrameLocks noGrp="1"/>
          </p:cNvGraphicFramePr>
          <p:nvPr/>
        </p:nvGraphicFramePr>
        <p:xfrm>
          <a:off x="844182" y="4387710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4" descr="Không có mô tả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8947455" y="568965"/>
            <a:ext cx="2393819" cy="862691"/>
            <a:chOff x="4615909" y="561512"/>
            <a:chExt cx="2393819" cy="8037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/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15909" y="705744"/>
              <a:ext cx="2393819" cy="65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Vậy có bao nhiêu quả bơ?</a:t>
              </a:r>
            </a:p>
          </p:txBody>
        </p:sp>
      </p:grpSp>
      <p:sp>
        <p:nvSpPr>
          <p:cNvPr id="19" name="Rectangle: Rounded Corners 18"/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32 – 7 = ?</a:t>
            </a:r>
          </a:p>
        </p:txBody>
      </p:sp>
      <p:graphicFrame>
        <p:nvGraphicFramePr>
          <p:cNvPr id="20" name="Table 20"/>
          <p:cNvGraphicFramePr>
            <a:graphicFrameLocks noGrp="1"/>
          </p:cNvGraphicFramePr>
          <p:nvPr/>
        </p:nvGraphicFramePr>
        <p:xfrm>
          <a:off x="844182" y="2213877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436" y="2791235"/>
            <a:ext cx="401802" cy="1171968"/>
          </a:xfrm>
          <a:prstGeom prst="rect">
            <a:avLst/>
          </a:prstGeom>
        </p:spPr>
      </p:pic>
      <p:sp>
        <p:nvSpPr>
          <p:cNvPr id="31" name="Can 33"/>
          <p:cNvSpPr/>
          <p:nvPr/>
        </p:nvSpPr>
        <p:spPr>
          <a:xfrm>
            <a:off x="4131591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Can 33"/>
          <p:cNvSpPr/>
          <p:nvPr/>
        </p:nvSpPr>
        <p:spPr>
          <a:xfrm>
            <a:off x="3918775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Can 33"/>
          <p:cNvSpPr/>
          <p:nvPr/>
        </p:nvSpPr>
        <p:spPr>
          <a:xfrm>
            <a:off x="347044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Can 33"/>
          <p:cNvSpPr/>
          <p:nvPr/>
        </p:nvSpPr>
        <p:spPr>
          <a:xfrm>
            <a:off x="3333623" y="4911309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ectangle: Rounded Corners 52"/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673142" y="386855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252329" y="3352531"/>
            <a:ext cx="3891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không trừ được 7, lấy 12 trừ 7 bằng 5, viết 5, nhớ 1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trừ 1 bằng 2, viết 2</a:t>
            </a:r>
          </a:p>
        </p:txBody>
      </p:sp>
      <p:sp>
        <p:nvSpPr>
          <p:cNvPr id="63" name="Rectangle: Rounded Corners 62"/>
          <p:cNvSpPr/>
          <p:nvPr/>
        </p:nvSpPr>
        <p:spPr>
          <a:xfrm>
            <a:off x="7996724" y="5352888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35 – 7 =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4187" y="1077712"/>
            <a:ext cx="3587595" cy="246565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451694" y="656117"/>
            <a:ext cx="2175644" cy="967090"/>
            <a:chOff x="2461083" y="1127778"/>
            <a:chExt cx="2175644" cy="967090"/>
          </a:xfrm>
        </p:grpSpPr>
        <p:sp>
          <p:nvSpPr>
            <p:cNvPr id="4" name="Speech Bubble: Oval 3"/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51781"/>
                <a:gd name="adj2" fmla="val 52929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Có 32 quả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dưa hấu và bơ.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23963" y="650065"/>
            <a:ext cx="2369997" cy="678674"/>
            <a:chOff x="2574258" y="2918249"/>
            <a:chExt cx="2369997" cy="678674"/>
          </a:xfrm>
        </p:grpSpPr>
        <p:sp>
          <p:nvSpPr>
            <p:cNvPr id="9" name="Speech Bubble: Oval 8"/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25595"/>
                <a:gd name="adj2" fmla="val 7926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4258" y="3056825"/>
              <a:ext cx="2369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Có 7 quả dưa hấu.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981" y="1807029"/>
            <a:ext cx="1143881" cy="149722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6341" y="2791235"/>
            <a:ext cx="401802" cy="117196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8481" y="2791235"/>
            <a:ext cx="401802" cy="1171968"/>
          </a:xfrm>
          <a:prstGeom prst="rect">
            <a:avLst/>
          </a:prstGeom>
        </p:spPr>
      </p:pic>
      <p:sp>
        <p:nvSpPr>
          <p:cNvPr id="24" name="Rectangle: Rounded Corners 23"/>
          <p:cNvSpPr/>
          <p:nvPr/>
        </p:nvSpPr>
        <p:spPr>
          <a:xfrm>
            <a:off x="2214768" y="2752143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>
            <a:stCxn id="24" idx="3"/>
          </p:cNvCxnSpPr>
          <p:nvPr/>
        </p:nvCxnSpPr>
        <p:spPr>
          <a:xfrm>
            <a:off x="2750075" y="3377220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275" y="4961940"/>
            <a:ext cx="401802" cy="117196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9180" y="4961940"/>
            <a:ext cx="401802" cy="1171968"/>
          </a:xfrm>
          <a:prstGeom prst="rect">
            <a:avLst/>
          </a:prstGeom>
        </p:spPr>
      </p:pic>
      <p:sp>
        <p:nvSpPr>
          <p:cNvPr id="10" name="Arrow: Down 9"/>
          <p:cNvSpPr/>
          <p:nvPr/>
        </p:nvSpPr>
        <p:spPr>
          <a:xfrm>
            <a:off x="2888473" y="3951138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Can 33"/>
          <p:cNvSpPr/>
          <p:nvPr/>
        </p:nvSpPr>
        <p:spPr>
          <a:xfrm>
            <a:off x="3203110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Can 33"/>
          <p:cNvSpPr/>
          <p:nvPr/>
        </p:nvSpPr>
        <p:spPr>
          <a:xfrm>
            <a:off x="360075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Can 33"/>
          <p:cNvSpPr/>
          <p:nvPr/>
        </p:nvSpPr>
        <p:spPr>
          <a:xfrm>
            <a:off x="373106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Can 33"/>
          <p:cNvSpPr/>
          <p:nvPr/>
        </p:nvSpPr>
        <p:spPr>
          <a:xfrm>
            <a:off x="3861369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Can 33"/>
          <p:cNvSpPr/>
          <p:nvPr/>
        </p:nvSpPr>
        <p:spPr>
          <a:xfrm>
            <a:off x="3991677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Can 33"/>
          <p:cNvSpPr/>
          <p:nvPr/>
        </p:nvSpPr>
        <p:spPr>
          <a:xfrm>
            <a:off x="412198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Can 33"/>
          <p:cNvSpPr/>
          <p:nvPr/>
        </p:nvSpPr>
        <p:spPr>
          <a:xfrm>
            <a:off x="425229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Can 33"/>
          <p:cNvSpPr/>
          <p:nvPr/>
        </p:nvSpPr>
        <p:spPr>
          <a:xfrm>
            <a:off x="438260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Can 33"/>
          <p:cNvSpPr/>
          <p:nvPr/>
        </p:nvSpPr>
        <p:spPr>
          <a:xfrm>
            <a:off x="4766024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Can 33"/>
          <p:cNvSpPr/>
          <p:nvPr/>
        </p:nvSpPr>
        <p:spPr>
          <a:xfrm>
            <a:off x="4896332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142726" y="5000197"/>
            <a:ext cx="945470" cy="1045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1111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44" grpId="0" animBg="1"/>
      <p:bldP spid="45" grpId="0" animBg="1"/>
      <p:bldP spid="53" grpId="0" animBg="1"/>
      <p:bldP spid="50" grpId="0"/>
      <p:bldP spid="55" grpId="0"/>
      <p:bldP spid="56" grpId="0"/>
      <p:bldP spid="59" grpId="0"/>
      <p:bldP spid="60" grpId="0" build="p"/>
      <p:bldP spid="62" grpId="0" uiExpand="1" build="p"/>
      <p:bldP spid="63" grpId="0" animBg="1"/>
      <p:bldP spid="24" grpId="0" animBg="1"/>
      <p:bldP spid="1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/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rgbClr val="FFECAF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42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8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–</a:t>
                </a: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56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9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–</a:t>
                </a: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60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5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–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75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6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–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12935" y="273193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69</a:t>
            </a:r>
          </a:p>
        </p:txBody>
      </p:sp>
      <p:sp>
        <p:nvSpPr>
          <p:cNvPr id="33" name="Oval 32"/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Đặt tính rồi tính.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824226" y="3918823"/>
            <a:ext cx="7415673" cy="658838"/>
            <a:chOff x="1824226" y="3918823"/>
            <a:chExt cx="7415673" cy="658838"/>
          </a:xfrm>
        </p:grpSpPr>
        <p:sp>
          <p:nvSpPr>
            <p:cNvPr id="32" name="Rectangle 31"/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64 – 8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70 – 7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83 – 4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41 – 5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8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7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4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5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79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721680" y="173244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9235" y="1732444"/>
            <a:ext cx="28825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Ngày thứ nhất, Mai An Tiêm thả 34 quả dưa hấu xuống biển. Ngày thứ hai, Mai An Tiêm thả ít hơn ngày thứ nhất 7 quả. Hỏi ngày thứ hai Mai An Tiêm thả bao nhiêu quả dưa hấu xuống biển?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3375" y="419100"/>
            <a:ext cx="7181850" cy="3009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43359" y="339090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 giải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41775" y="4011961"/>
            <a:ext cx="7181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Ngày thứ hai Mai An Tiêm thả số quả dưa hấu xuống biển là: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86299" y="496606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34 – 7 = 27 (quả)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61985" y="554902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 số: 27 quả dưa hấu.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78898" y="1507211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6453" y="1507211"/>
            <a:ext cx="28825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 vườn có 30 cây hoa hồng và hoa cúc. Mi đếm được có 9 cây hoa cúc. Hỏi trong vườn có bao nhiêu cây hoa hồng?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44631" y="407665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 giải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01670" y="4599875"/>
            <a:ext cx="718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 vườn có số cây hoa hồng là: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02386" y="512309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 – 9 = 21 (cây)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81537" y="5632446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 số: 21 cây hoa hồng.</a:t>
            </a:r>
          </a:p>
        </p:txBody>
      </p:sp>
      <p:pic>
        <p:nvPicPr>
          <p:cNvPr id="10" name="Picture 9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9413" y="328812"/>
            <a:ext cx="6176134" cy="3747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0362" y="225512"/>
            <a:ext cx="4488029" cy="362006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8250" y="1293547"/>
            <a:ext cx="4544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 mèo nấp sau cánh cửa ghi phép tính có kết quả lớn nhất. Hỏi con mèo nấp sau cánh cửa nào?</a:t>
            </a:r>
          </a:p>
        </p:txBody>
      </p:sp>
      <p:pic>
        <p:nvPicPr>
          <p:cNvPr id="30" name="Picture 29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26" name="Picture 2" descr="Grey Cat Cartoon HD Stock Images | Shutterstock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2"/>
          <a:stretch>
            <a:fillRect/>
          </a:stretch>
        </p:blipFill>
        <p:spPr bwMode="auto">
          <a:xfrm>
            <a:off x="9077759" y="2768523"/>
            <a:ext cx="875648" cy="74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873141" y="1523797"/>
            <a:ext cx="807151" cy="662828"/>
            <a:chOff x="1750173" y="2926500"/>
            <a:chExt cx="807151" cy="662828"/>
          </a:xfrm>
        </p:grpSpPr>
        <p:sp>
          <p:nvSpPr>
            <p:cNvPr id="13" name="Oval 12"/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33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306505" y="1523797"/>
            <a:ext cx="807151" cy="662828"/>
            <a:chOff x="1750173" y="2926500"/>
            <a:chExt cx="807151" cy="662828"/>
          </a:xfrm>
        </p:grpSpPr>
        <p:sp>
          <p:nvSpPr>
            <p:cNvPr id="16" name="Oval 15"/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44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984852" y="3110155"/>
            <a:ext cx="807151" cy="662828"/>
            <a:chOff x="1750173" y="2926500"/>
            <a:chExt cx="807151" cy="662828"/>
          </a:xfrm>
        </p:grpSpPr>
        <p:sp>
          <p:nvSpPr>
            <p:cNvPr id="19" name="Oval 18"/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820359" y="348881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57680" y="3488818"/>
            <a:ext cx="4567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 ô tô đang che ba số là 10, 20 và 40.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 mỗi ô tô đang che số nào?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7395" y="3997432"/>
            <a:ext cx="5722067" cy="214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7" name="Group 26"/>
          <p:cNvGrpSpPr/>
          <p:nvPr/>
        </p:nvGrpSpPr>
        <p:grpSpPr>
          <a:xfrm>
            <a:off x="8980232" y="4434098"/>
            <a:ext cx="807151" cy="662828"/>
            <a:chOff x="1750173" y="2926500"/>
            <a:chExt cx="807151" cy="662828"/>
          </a:xfrm>
        </p:grpSpPr>
        <p:sp>
          <p:nvSpPr>
            <p:cNvPr id="28" name="Oval 27"/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250218" y="5482276"/>
            <a:ext cx="807151" cy="662828"/>
            <a:chOff x="1750173" y="2926500"/>
            <a:chExt cx="807151" cy="662828"/>
          </a:xfrm>
        </p:grpSpPr>
        <p:sp>
          <p:nvSpPr>
            <p:cNvPr id="32" name="Oval 31"/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077759" y="5479022"/>
            <a:ext cx="807151" cy="662828"/>
            <a:chOff x="1750173" y="2926500"/>
            <a:chExt cx="807151" cy="662828"/>
          </a:xfrm>
        </p:grpSpPr>
        <p:sp>
          <p:nvSpPr>
            <p:cNvPr id="37" name="Oval 36"/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365</Words>
  <Application>Microsoft Office PowerPoint</Application>
  <PresentationFormat>Widescreen</PresentationFormat>
  <Paragraphs>92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asus</dc:creator>
  <cp:lastModifiedBy>asus</cp:lastModifiedBy>
  <cp:revision>1</cp:revision>
  <dcterms:created xsi:type="dcterms:W3CDTF">2025-11-23T13:45:10Z</dcterms:created>
  <dcterms:modified xsi:type="dcterms:W3CDTF">2025-11-23T13:47:00Z</dcterms:modified>
</cp:coreProperties>
</file>