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515" r:id="rId10"/>
    <p:sldId id="4269" r:id="rId11"/>
    <p:sldId id="517" r:id="rId12"/>
    <p:sldId id="518" r:id="rId13"/>
    <p:sldId id="11088392" r:id="rId14"/>
    <p:sldId id="516" r:id="rId15"/>
    <p:sldId id="520" r:id="rId16"/>
    <p:sldId id="521" r:id="rId17"/>
    <p:sldId id="522" r:id="rId18"/>
    <p:sldId id="527" r:id="rId19"/>
    <p:sldId id="528" r:id="rId20"/>
    <p:sldId id="11088393" r:id="rId21"/>
    <p:sldId id="529" r:id="rId22"/>
    <p:sldId id="530" r:id="rId23"/>
    <p:sldId id="523" r:id="rId24"/>
    <p:sldId id="524" r:id="rId25"/>
    <p:sldId id="525" r:id="rId26"/>
    <p:sldId id="11088394" r:id="rId27"/>
    <p:sldId id="531" r:id="rId28"/>
    <p:sldId id="532" r:id="rId29"/>
    <p:sldId id="37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9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C55BB-42E5-4702-A089-4340A3C5C892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C163E8-BEFB-44C8-96AB-8CDCCDC753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12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C81699-ED95-4783-9DFB-97D0CE0CFCD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C84F-1D79-F607-F507-703BCE60D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816478-CAD7-EB77-D364-6A014954F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785E7-057F-EEC0-B159-DF86E73A4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7427C3-4439-3DC0-81B6-C71970A90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2E470-3ECE-1E5F-1424-52A0A558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68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64D6D-45FF-D29C-8CD1-79F37EA8D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A14554-815F-771B-1F39-36D49594B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84B50-41E4-324D-5D73-6B1C3DE58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B8688-15B0-C657-45B3-BCE3C91B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C0B5B-FBFF-87E3-E458-521785F1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5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FEE7B8-2DF0-33EB-D6F9-08ACAC81F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101E9C-8125-CA80-E77C-3DFC489FB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6B60B-6C22-E199-7225-1062C712C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321C6-E064-E935-3684-E7CA3E7D7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A663F-7C2B-2D68-B109-D7A93E38B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105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/>
          <p:cNvPicPr>
            <a:picLocks noChangeAspect="1"/>
          </p:cNvPicPr>
          <p:nvPr userDrawn="1"/>
        </p:nvPicPr>
        <p:blipFill>
          <a:blip r:embed="rId2" cstate="screen"/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 userDrawn="1"/>
        </p:nvPicPr>
        <p:blipFill rotWithShape="1">
          <a:blip r:embed="rId4" cstate="screen"/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8428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/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 panose="020B0604020202020204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68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9768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+mn-ea"/>
              <a:sym typeface="+mn-lt"/>
            </a:endParaRPr>
          </a:p>
        </p:txBody>
      </p:sp>
      <p:pic>
        <p:nvPicPr>
          <p:cNvPr id="8" name="图片 8"/>
          <p:cNvPicPr>
            <a:picLocks noChangeAspect="1"/>
          </p:cNvPicPr>
          <p:nvPr userDrawn="1"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/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726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0BE4C-616A-35A3-083F-40E728F2F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8C616-3A96-9E9A-0F8D-8002F1C801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236AD-F990-D0AC-459B-8E5B22D9B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62658-D792-58EE-B64B-C40DB72F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978CB-BC0D-0EC4-3927-89811F95D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944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59BC3-7AD0-D9EB-1293-B687B3E96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73E76B-5D44-95CB-1B26-F1B8F2713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477AE-5123-9A81-14BD-86E20B3C4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5F9B1-3470-9BB4-F1F2-95AE23886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8C315-F771-DA6F-7C9F-64DA4052C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9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7B7DA-52AA-002B-D966-3C480FBBB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440DF-C865-6683-0658-73AA2D076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66A6D8-2F7B-5745-E050-AF7A367ADD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6796E0-2A08-5FBB-5F4B-9D0E672B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CD4CE-5D9C-4110-F75D-CF7953962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80EFEF-6092-F295-EC8F-4BE2704D9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72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21C1C-43E9-8C95-EF2E-11CFE94BE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D077A1-2F36-D8CC-3E4B-1595C96CA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688DA-55DF-CFE0-5D60-D3306EAE0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70314-AD8A-78F8-1331-D574CDC3D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EFE7-4E76-7293-1016-D7F34C3886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4131A5-C7F1-B09D-BB3A-CF0EE2C37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002C0-52B4-E1BB-C86F-20B5AC29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108DFF-5E44-87CB-B74D-7AD6D2030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9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FC880-6F32-E7DD-9FB3-DD2788FC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49D620-93FF-81FD-DA42-35C5FCEB43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08BE8-85AE-4732-467D-98615B1E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A9D73-264A-347E-5FF1-7F9577BF9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564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844C2F-1BD1-65D2-9E38-391F6196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30A2E-095D-F856-6A67-CA07DB6F4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CF0437-DF35-95D0-E4D9-8B38BCFB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15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B1A36-DA3B-2FEF-0991-7CCFB813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471C-9C0D-B638-B664-C8D7A54F2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30B55-FFA2-A6A8-4F34-D8E0BD876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92122F-A474-7A79-AD0D-2FE0AEA00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8CB2DE-8F0F-B1AC-8390-E0B5ECA19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00D65C-A68B-0B1C-CBA9-E92A10BE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1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7EB71-CA3E-39A4-395D-6477B3858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4D628B-D6D5-4A6F-3425-8FE8FD8E55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6AA9C-BAB2-11F2-F7C4-D8BBCE0C5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5C3ED-C019-9132-658E-7E7F36D43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3743A-E931-34D4-503B-FD4479308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EF6AF7-9699-CB92-5247-93F0BDBF6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864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107F1BC-7A5F-157F-94FC-7D05BB82B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8390CA-4A0D-5E86-1605-330516377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2A679-8C98-ADD3-9F74-F0246582F4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3DB54-9F58-4C4A-878C-27DBAAE61E98}" type="datetimeFigureOut">
              <a:rPr lang="en-US" smtClean="0"/>
              <a:t>11/23/2025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D008F-40BC-086A-E264-38C49EBE55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308983-FA53-3549-5E61-D65BBA29E0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40A02-4ABA-492E-8986-F1AF841F7F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0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8.wdp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9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image" Target="../media/image42.png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image" Target="../media/image4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notesSlide" Target="../notesSlides/notesSlide4.xml"/><Relationship Id="rId5" Type="http://schemas.openxmlformats.org/officeDocument/2006/relationships/tags" Target="../tags/tag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6.xml"/><Relationship Id="rId9" Type="http://schemas.openxmlformats.org/officeDocument/2006/relationships/tags" Target="../tags/tag1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19.wdp"/><Relationship Id="rId7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20.wdp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microsoft.com/office/2007/relationships/hdphoto" Target="../media/hdphoto2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microsoft.com/office/2007/relationships/hdphoto" Target="../media/hdphoto2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9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microsoft.com/office/2007/relationships/hdphoto" Target="../media/hdphoto22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microsoft.com/office/2007/relationships/hdphoto" Target="../media/hdphoto19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24.wdp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4.xml"/><Relationship Id="rId4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9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3" Type="http://schemas.openxmlformats.org/officeDocument/2006/relationships/audio" Target="../media/audio5.wav"/><Relationship Id="rId7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4.xml"/><Relationship Id="rId6" Type="http://schemas.microsoft.com/office/2007/relationships/hdphoto" Target="../media/hdphoto26.wdp"/><Relationship Id="rId5" Type="http://schemas.openxmlformats.org/officeDocument/2006/relationships/image" Target="../media/image55.png"/><Relationship Id="rId10" Type="http://schemas.microsoft.com/office/2007/relationships/hdphoto" Target="../media/hdphoto28.wdp"/><Relationship Id="rId4" Type="http://schemas.openxmlformats.org/officeDocument/2006/relationships/audio" Target="../media/audio6.wav"/><Relationship Id="rId9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6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63.png"/><Relationship Id="rId4" Type="http://schemas.openxmlformats.org/officeDocument/2006/relationships/image" Target="../media/image6.png"/><Relationship Id="rId9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9.png"/><Relationship Id="rId18" Type="http://schemas.microsoft.com/office/2007/relationships/hdphoto" Target="../media/hdphoto9.wdp"/><Relationship Id="rId26" Type="http://schemas.openxmlformats.org/officeDocument/2006/relationships/slide" Target="slide5.xml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34" Type="http://schemas.microsoft.com/office/2007/relationships/hdphoto" Target="../media/hdphoto14.wdp"/><Relationship Id="rId7" Type="http://schemas.openxmlformats.org/officeDocument/2006/relationships/image" Target="../media/image16.png"/><Relationship Id="rId12" Type="http://schemas.microsoft.com/office/2007/relationships/hdphoto" Target="../media/hdphoto6.wdp"/><Relationship Id="rId17" Type="http://schemas.openxmlformats.org/officeDocument/2006/relationships/image" Target="../media/image21.png"/><Relationship Id="rId25" Type="http://schemas.openxmlformats.org/officeDocument/2006/relationships/slide" Target="slide8.xml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8.png"/><Relationship Id="rId24" Type="http://schemas.openxmlformats.org/officeDocument/2006/relationships/slide" Target="slide6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slide" Target="slide4.xml"/><Relationship Id="rId28" Type="http://schemas.openxmlformats.org/officeDocument/2006/relationships/image" Target="../media/image25.GIF"/><Relationship Id="rId36" Type="http://schemas.openxmlformats.org/officeDocument/2006/relationships/image" Target="../media/image30.png"/><Relationship Id="rId10" Type="http://schemas.microsoft.com/office/2007/relationships/hdphoto" Target="../media/hdphoto5.wdp"/><Relationship Id="rId19" Type="http://schemas.openxmlformats.org/officeDocument/2006/relationships/image" Target="../media/image22.png"/><Relationship Id="rId31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openxmlformats.org/officeDocument/2006/relationships/image" Target="../media/image17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24.png"/><Relationship Id="rId30" Type="http://schemas.microsoft.com/office/2007/relationships/hdphoto" Target="../media/hdphoto12.wdp"/><Relationship Id="rId35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6.wdp"/><Relationship Id="rId5" Type="http://schemas.openxmlformats.org/officeDocument/2006/relationships/image" Target="../media/image31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5479399"/>
            <a:ext cx="12192000" cy="1378601"/>
          </a:xfrm>
          <a:prstGeom prst="rect">
            <a:avLst/>
          </a:prstGeom>
        </p:spPr>
      </p:pic>
      <p:sp>
        <p:nvSpPr>
          <p:cNvPr id="7" name="MH_Entry_1">
            <a:hlinkClick r:id="" action="ppaction://noaction"/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4660" y="499110"/>
            <a:ext cx="6847205" cy="741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Mục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tiêu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字魂59号-创粗黑" panose="00000500000000000000" pitchFamily="2" charset="-122"/>
              </a:rPr>
              <a:t>học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9969" cy="112503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5257" y="1503747"/>
            <a:ext cx="1647567" cy="39756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62824" y="1949702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2824" y="2897393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nhấn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2824" y="3890568"/>
            <a:ext cx="8430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được các câu hỏi của bài.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2824" y="4693527"/>
            <a:ext cx="84309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vi-VN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Hiểu nội dung bài: Nhận biết được vẻ đẹp của cánh diều, vẻ đẹp của làng quê 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4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4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8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9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4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92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93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4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68630" y="861240"/>
            <a:ext cx="2101550" cy="809843"/>
            <a:chOff x="350381" y="617893"/>
            <a:chExt cx="1632609" cy="481153"/>
          </a:xfrm>
        </p:grpSpPr>
        <p:sp>
          <p:nvSpPr>
            <p:cNvPr id="13" name="TextBox 12"/>
            <p:cNvSpPr txBox="1"/>
            <p:nvPr/>
          </p:nvSpPr>
          <p:spPr>
            <a:xfrm>
              <a:off x="369343" y="617893"/>
              <a:ext cx="1613647" cy="45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4400" kern="0" dirty="0">
                  <a:solidFill>
                    <a:srgbClr val="FFAB40">
                      <a:lumMod val="50000"/>
                    </a:srgbClr>
                  </a:solidFill>
                  <a:latin typeface="+mj-lt"/>
                  <a:cs typeface="Arial" panose="020B0604020202020204"/>
                  <a:sym typeface="Arial" panose="020B0604020202020204"/>
                </a:rPr>
                <a:t>BÀI 21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50381" y="641897"/>
              <a:ext cx="1613647" cy="457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rgbClr val="000000"/>
                </a:buClr>
                <a:buFont typeface="Arial" panose="020B0604020202020204"/>
                <a:buNone/>
              </a:pPr>
              <a:r>
                <a:rPr lang="en-US" sz="4400" kern="0" dirty="0">
                  <a:solidFill>
                    <a:srgbClr val="FFAB40"/>
                  </a:solidFill>
                  <a:latin typeface="+mj-lt"/>
                  <a:cs typeface="Arial" panose="020B0604020202020204"/>
                  <a:sym typeface="Arial" panose="020B0604020202020204"/>
                </a:rPr>
                <a:t>BÀI 21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9144" y="2206821"/>
            <a:ext cx="695814" cy="36671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28314" y="1964205"/>
            <a:ext cx="723467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Các bạn trong tranh đang chơi trò chơi gì?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86393" y="1169016"/>
            <a:ext cx="372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r>
              <a:rPr lang="vi-VN" sz="5400" kern="0" dirty="0">
                <a:solidFill>
                  <a:srgbClr val="FF0000"/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THẢ DIỀU</a:t>
            </a:r>
            <a:endParaRPr lang="en-US" sz="5400" kern="0" dirty="0">
              <a:solidFill>
                <a:srgbClr val="FF0000"/>
              </a:solidFill>
              <a:latin typeface="UTM Cookies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2612008" y="2913320"/>
            <a:ext cx="6967984" cy="3404705"/>
            <a:chOff x="322673" y="1823862"/>
            <a:chExt cx="6294437" cy="31119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2000" contrast="21000"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</a:extLst>
            </a:blip>
            <a:srcRect l="4577" t="3824" r="5043"/>
            <a:stretch>
              <a:fillRect/>
            </a:stretch>
          </p:blipFill>
          <p:spPr>
            <a:xfrm>
              <a:off x="322673" y="1823862"/>
              <a:ext cx="6294437" cy="3111931"/>
            </a:xfrm>
            <a:prstGeom prst="roundRect">
              <a:avLst>
                <a:gd name="adj" fmla="val 27725"/>
              </a:avLst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2673" y="1823862"/>
              <a:ext cx="4475469" cy="98816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8314" y="2418178"/>
            <a:ext cx="55724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Em biết gì về trò chơi này?</a:t>
            </a:r>
            <a:endParaRPr lang="vi-VN" sz="3200" kern="0" dirty="0">
              <a:solidFill>
                <a:srgbClr val="000000"/>
              </a:solidFill>
              <a:latin typeface="+mj-lt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85453" y="286035"/>
            <a:ext cx="3284526" cy="584776"/>
            <a:chOff x="-217500" y="512264"/>
            <a:chExt cx="1905607" cy="438582"/>
          </a:xfrm>
        </p:grpSpPr>
        <p:sp>
          <p:nvSpPr>
            <p:cNvPr id="3" name="TextBox 2"/>
            <p:cNvSpPr txBox="1"/>
            <p:nvPr/>
          </p:nvSpPr>
          <p:spPr>
            <a:xfrm>
              <a:off x="-35644" y="512264"/>
              <a:ext cx="1723751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vi-VN" sz="32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ĐỌC</a:t>
              </a:r>
              <a:r>
                <a:rPr lang="en-US" sz="3200" b="1" kern="0" dirty="0">
                  <a:solidFill>
                    <a:srgbClr val="17479D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 MẪU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0000"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772" t="2351" r="1"/>
            <a:stretch>
              <a:fillRect/>
            </a:stretch>
          </p:blipFill>
          <p:spPr>
            <a:xfrm>
              <a:off x="-217500" y="537534"/>
              <a:ext cx="426589" cy="384731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vi-VN" sz="4000" b="1" kern="0" dirty="0">
                <a:solidFill>
                  <a:srgbClr val="FFAB4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Thả diều</a:t>
            </a:r>
            <a:endParaRPr lang="en-US" sz="4000" b="1" kern="0" dirty="0">
              <a:solidFill>
                <a:srgbClr val="FFAB40">
                  <a:lumMod val="50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Sáo nó thổi vang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 trời trôi qua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thành trăng vàng.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trong ngần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hay chiếc thuyền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Trôi trên sông Ngân.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chơi vơi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là hạt cau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Phơi trên nong trời.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 như cánh đồng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Xong mùa gặt hái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em - lưỡi liềm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Ai quên bỏ lại.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Nhạc trời réo vang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diều xanh lúa</a:t>
            </a:r>
          </a:p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Uốn cong tre làng.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(Trần Đăng Khoa)</a:t>
            </a:r>
          </a:p>
        </p:txBody>
      </p:sp>
      <p:sp>
        <p:nvSpPr>
          <p:cNvPr id="16" name="Rectangle 15"/>
          <p:cNvSpPr/>
          <p:nvPr/>
        </p:nvSpPr>
        <p:spPr>
          <a:xfrm rot="21163024">
            <a:off x="2049123" y="4111516"/>
            <a:ext cx="4539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200">
              <a:buClr>
                <a:srgbClr val="000000"/>
              </a:buClr>
            </a:pPr>
            <a:endParaRPr lang="en-US" sz="4800" b="1" i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algn="just" defTabSz="121920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(Trích)</a:t>
            </a:r>
          </a:p>
        </p:txBody>
      </p:sp>
      <p:sp>
        <p:nvSpPr>
          <p:cNvPr id="23" name="Cloud 22"/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ngần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lưỡi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liềm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nong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9481" y="524562"/>
            <a:ext cx="136967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1799161" y="583836"/>
            <a:ext cx="980320" cy="525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9161" y="541625"/>
            <a:ext cx="9033407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319530"/>
            <a:ext cx="596392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S</a:t>
            </a:r>
            <a:r>
              <a:rPr lang="vi-VN" sz="2800" dirty="0">
                <a:latin typeface="+mj-lt"/>
              </a:rPr>
              <a:t>ông Ngân (dải Ngân Hà)</a:t>
            </a:r>
            <a:r>
              <a:rPr lang="en-US" sz="2800" dirty="0">
                <a:latin typeface="+mj-lt"/>
              </a:rPr>
              <a:t>:</a:t>
            </a:r>
            <a:endParaRPr lang="vi-VN" sz="28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570" y="1986915"/>
            <a:ext cx="11198860" cy="2030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dải trắng bạc, vắt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2800" dirty="0">
                <a:solidFill>
                  <a:srgbClr val="FC7D77">
                    <a:lumMod val="50000"/>
                  </a:srgbClr>
                </a:solidFill>
              </a:rPr>
              <a:t>ngang bầu trời, được tạo nên từ nhiều ngôi sao, trông giống như một con sông.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 </a:t>
            </a:r>
            <a:endParaRPr lang="en-US" sz="2800" dirty="0">
              <a:solidFill>
                <a:schemeClr val="accent6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2" descr="Dải Ngân Hà của chúng ta có gì đặc biệt? - Doanh Nghiệp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48" y="3640545"/>
            <a:ext cx="10496504" cy="2889536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6292" y="510910"/>
            <a:ext cx="146511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1930790" y="636719"/>
            <a:ext cx="746310" cy="525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4569" y="777551"/>
            <a:ext cx="9662825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Từ ngữ</a:t>
            </a:r>
            <a:endParaRPr lang="en-US" sz="32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2357" y="1638405"/>
            <a:ext cx="1079901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nong</a:t>
            </a:r>
          </a:p>
        </p:txBody>
      </p:sp>
      <p:sp>
        <p:nvSpPr>
          <p:cNvPr id="6" name="Oval 5"/>
          <p:cNvSpPr/>
          <p:nvPr/>
        </p:nvSpPr>
        <p:spPr>
          <a:xfrm>
            <a:off x="2303945" y="1963147"/>
            <a:ext cx="231353" cy="244939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6984" y="1638407"/>
            <a:ext cx="10108395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: vật dụng làm từ tre nứa, có hình tròn, dùng</a:t>
            </a:r>
          </a:p>
        </p:txBody>
      </p:sp>
      <p:sp>
        <p:nvSpPr>
          <p:cNvPr id="8" name="Rectangle 7"/>
          <p:cNvSpPr/>
          <p:nvPr/>
        </p:nvSpPr>
        <p:spPr>
          <a:xfrm>
            <a:off x="3698584" y="2288904"/>
            <a:ext cx="48127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FC7D77">
                    <a:lumMod val="50000"/>
                  </a:srgbClr>
                </a:solidFill>
                <a:latin typeface="+mj-lt"/>
              </a:rPr>
              <a:t>để phơi thóc lúa.</a:t>
            </a:r>
            <a:endParaRPr lang="en-US" sz="2800" dirty="0">
              <a:latin typeface="+mj-lt"/>
            </a:endParaRPr>
          </a:p>
        </p:txBody>
      </p:sp>
      <p:pic>
        <p:nvPicPr>
          <p:cNvPr id="9" name="Picture 4" descr="Cái nong - Báo Gia Lai điện tử - Tin nhanh - Chính xá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004" y="2858583"/>
            <a:ext cx="8803992" cy="325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9636" y="478022"/>
            <a:ext cx="1848623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ĐỌC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440975" y="555529"/>
            <a:ext cx="686230" cy="652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2479" y="1057393"/>
            <a:ext cx="4336973" cy="969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4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Từ ngữ</a:t>
            </a:r>
            <a:endParaRPr kumimoji="0" lang="en-US" sz="4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27205" y="1970112"/>
            <a:ext cx="1362580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hạt cau:</a:t>
            </a:r>
          </a:p>
        </p:txBody>
      </p:sp>
      <p:sp>
        <p:nvSpPr>
          <p:cNvPr id="6" name="Oval 5"/>
          <p:cNvSpPr/>
          <p:nvPr/>
        </p:nvSpPr>
        <p:spPr>
          <a:xfrm>
            <a:off x="3026774" y="2262406"/>
            <a:ext cx="360649" cy="331023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22050" y="1970112"/>
            <a:ext cx="3979270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phần hạt của quả cau</a:t>
            </a:r>
          </a:p>
        </p:txBody>
      </p:sp>
      <p:sp>
        <p:nvSpPr>
          <p:cNvPr id="8" name="Rectangle 7"/>
          <p:cNvSpPr/>
          <p:nvPr/>
        </p:nvSpPr>
        <p:spPr>
          <a:xfrm>
            <a:off x="2971139" y="4778190"/>
            <a:ext cx="1362580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    lưỡi liềm:</a:t>
            </a:r>
          </a:p>
        </p:txBody>
      </p:sp>
      <p:sp>
        <p:nvSpPr>
          <p:cNvPr id="9" name="Oval 8"/>
          <p:cNvSpPr/>
          <p:nvPr/>
        </p:nvSpPr>
        <p:spPr>
          <a:xfrm>
            <a:off x="3127205" y="5050141"/>
            <a:ext cx="365142" cy="340993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sz="2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04472" y="4804144"/>
            <a:ext cx="5369482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vật dụng dùng để gặt</a:t>
            </a:r>
            <a:r>
              <a:rPr kumimoji="0" lang="vi-VN" sz="3200" b="0" i="0" u="none" strike="noStrike" kern="0" cap="none" spc="0" normalizeH="0" noProof="0" dirty="0">
                <a:ln>
                  <a:noFill/>
                </a:ln>
                <a:solidFill>
                  <a:srgbClr val="FC7D77">
                    <a:lumMod val="50000"/>
                  </a:srgbClr>
                </a:solidFill>
                <a:effectLst/>
                <a:uLnTx/>
                <a:uFillTx/>
                <a:latin typeface="+mj-lt"/>
                <a:cs typeface="Arial" panose="020B0604020202020204"/>
                <a:sym typeface="Arial" panose="020B0604020202020204"/>
              </a:rPr>
              <a:t> lúa.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50000"/>
                </a:srgbClr>
              </a:solidFill>
              <a:effectLst/>
              <a:uLnTx/>
              <a:uFillTx/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2" descr="Nhớ những mùa cau | Báo dân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70834" y="790352"/>
            <a:ext cx="1794706" cy="630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iềm – Wikipedia tiếng Việ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41241" y1="16868" x2="41241" y2="16868"/>
                        <a14:backgroundMark x1="39820" y1="17045" x2="44460" y2="16868"/>
                        <a14:backgroundMark x1="44460" y1="16690" x2="44934" y2="17223"/>
                        <a14:backgroundMark x1="70597" y1="29332" x2="73532" y2="38494"/>
                        <a14:backgroundMark x1="58617" y1="61932" x2="62263" y2="85405"/>
                        <a14:backgroundMark x1="59612" y1="82848" x2="57386" y2="837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57" y="3980950"/>
            <a:ext cx="2113515" cy="23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Mặt trăng lưỡi liề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38222" y1="44620" x2="48000" y2="56962"/>
                        <a14:backgroundMark x1="48000" y1="56962" x2="52889" y2="46203"/>
                        <a14:backgroundMark x1="52889" y1="46203" x2="52444" y2="43038"/>
                        <a14:backgroundMark x1="52444" y1="42722" x2="51556" y2="55696"/>
                        <a14:backgroundMark x1="51556" y1="55696" x2="40444" y2="66456"/>
                        <a14:backgroundMark x1="57111" y1="46203" x2="57333" y2="49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23" t="20423" r="32474" b="23648"/>
          <a:stretch>
            <a:fillRect/>
          </a:stretch>
        </p:blipFill>
        <p:spPr bwMode="auto">
          <a:xfrm rot="20026586">
            <a:off x="1124264" y="3887580"/>
            <a:ext cx="2253044" cy="173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7" grpId="0" build="p"/>
      <p:bldP spid="8" grpId="0"/>
      <p:bldP spid="9" grpId="0" animBg="1"/>
      <p:bldP spid="10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24017" y="479288"/>
            <a:ext cx="1624048" cy="752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3200" b="1" kern="0" dirty="0">
                <a:solidFill>
                  <a:srgbClr val="17479D"/>
                </a:solidFill>
                <a:latin typeface="+mj-lt"/>
                <a:cs typeface="Arial" panose="020B0604020202020204"/>
                <a:sym typeface="Arial" panose="020B0604020202020204"/>
              </a:rPr>
              <a:t>ĐỌC</a:t>
            </a:r>
            <a:endParaRPr lang="en-US" sz="3200" b="1" kern="0" dirty="0">
              <a:solidFill>
                <a:srgbClr val="17479D"/>
              </a:solidFill>
              <a:latin typeface="+mj-lt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1996944" y="631384"/>
            <a:ext cx="727073" cy="52517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717171" y="964212"/>
            <a:ext cx="6699798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4000" b="1" kern="0" dirty="0">
                <a:solidFill>
                  <a:srgbClr val="FC7D77">
                    <a:lumMod val="50000"/>
                  </a:srgbClr>
                </a:solidFill>
                <a:latin typeface="+mj-lt"/>
                <a:cs typeface="Arial" panose="020B0604020202020204"/>
                <a:sym typeface="Arial" panose="020B0604020202020204"/>
              </a:rPr>
              <a:t>Ngắt nghỉ đoạn thơ</a:t>
            </a:r>
            <a:endParaRPr lang="en-US" sz="4000" b="1" kern="0" dirty="0">
              <a:solidFill>
                <a:srgbClr val="FC7D77">
                  <a:lumMod val="50000"/>
                </a:srgbClr>
              </a:solidFill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6925" y="2195111"/>
            <a:ext cx="7685826" cy="365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Trời như cánh đồng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Xong mùa gặt hái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Diều em - lưỡi liềm</a:t>
            </a:r>
          </a:p>
          <a:p>
            <a:pPr marL="44450"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Ai quên bỏ lại.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7511964" y="2448327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grpSp>
        <p:nvGrpSpPr>
          <p:cNvPr id="18" name="Group 17"/>
          <p:cNvGrpSpPr/>
          <p:nvPr/>
        </p:nvGrpSpPr>
        <p:grpSpPr>
          <a:xfrm>
            <a:off x="6567671" y="5426754"/>
            <a:ext cx="194499" cy="428013"/>
            <a:chOff x="3894064" y="2362532"/>
            <a:chExt cx="155773" cy="35373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3945988" y="2362532"/>
              <a:ext cx="103849" cy="353729"/>
            </a:xfrm>
            <a:prstGeom prst="line">
              <a:avLst/>
            </a:prstGeom>
            <a:noFill/>
            <a:ln w="19050" cap="flat" cmpd="sng" algn="ctr">
              <a:solidFill>
                <a:srgbClr val="FC7D77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>
            <a:xfrm flipH="1">
              <a:off x="3894064" y="2362533"/>
              <a:ext cx="103849" cy="353729"/>
            </a:xfrm>
            <a:prstGeom prst="line">
              <a:avLst/>
            </a:prstGeom>
            <a:noFill/>
            <a:ln w="19050" cap="flat" cmpd="sng" algn="ctr">
              <a:solidFill>
                <a:srgbClr val="FC7D77">
                  <a:lumMod val="50000"/>
                </a:srgbClr>
              </a:solidFill>
              <a:prstDash val="solid"/>
            </a:ln>
            <a:effectLst/>
          </p:spPr>
        </p:cxnSp>
      </p:grpSp>
      <p:cxnSp>
        <p:nvCxnSpPr>
          <p:cNvPr id="21" name="Straight Connector 20"/>
          <p:cNvCxnSpPr/>
          <p:nvPr/>
        </p:nvCxnSpPr>
        <p:spPr>
          <a:xfrm flipH="1">
            <a:off x="7191828" y="3360768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cxnSp>
        <p:nvCxnSpPr>
          <p:cNvPr id="22" name="Straight Connector 21"/>
          <p:cNvCxnSpPr/>
          <p:nvPr/>
        </p:nvCxnSpPr>
        <p:spPr>
          <a:xfrm flipH="1">
            <a:off x="5173006" y="4429485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  <p:cxnSp>
        <p:nvCxnSpPr>
          <p:cNvPr id="23" name="Straight Connector 22"/>
          <p:cNvCxnSpPr/>
          <p:nvPr/>
        </p:nvCxnSpPr>
        <p:spPr>
          <a:xfrm flipH="1">
            <a:off x="7399918" y="4356333"/>
            <a:ext cx="85825" cy="428012"/>
          </a:xfrm>
          <a:prstGeom prst="line">
            <a:avLst/>
          </a:prstGeom>
          <a:noFill/>
          <a:ln w="19050" cap="flat" cmpd="sng" algn="ctr">
            <a:solidFill>
              <a:srgbClr val="FC7D77">
                <a:lumMod val="50000"/>
              </a:srgbClr>
            </a:solidFill>
            <a:prstDash val="soli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Sáo nó thổi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Sao trời trôi qua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thành trăng vàng.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Tiếng nó trong ngần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hay chiếc thuyền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Trôi trên sông Ngân.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Tiếng nó chơi vơi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là hạt cau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Phơi trên nong trời.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Trời như cánh đồng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Xong mùa gặt hái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em - lưỡi liềm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Ai quên bỏ lại.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Nhạc trời réo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Tiếng diều xanh lúa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Uốn cong tre làng.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(Trần Đăng Khoa)</a:t>
            </a:r>
          </a:p>
        </p:txBody>
      </p:sp>
      <p:sp>
        <p:nvSpPr>
          <p:cNvPr id="20" name="Rectangle 19"/>
          <p:cNvSpPr/>
          <p:nvPr/>
        </p:nvSpPr>
        <p:spPr>
          <a:xfrm rot="21163024">
            <a:off x="6992896" y="4169818"/>
            <a:ext cx="453920" cy="1062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800" b="1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(Trích)</a:t>
            </a:r>
          </a:p>
        </p:txBody>
      </p:sp>
      <p:sp>
        <p:nvSpPr>
          <p:cNvPr id="23" name="Cloud 22"/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32554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Đọc</a:t>
            </a:r>
            <a:r>
              <a:rPr lang="en-US" sz="2800" dirty="0"/>
              <a:t> 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câu</a:t>
            </a:r>
            <a:endParaRPr lang="en-US" sz="2800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3668233" y="200916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3664626" y="2454589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568457" y="2957516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561795" y="337988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4480820" y="337988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7501356" y="2009162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342177" y="291505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042622" y="251044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8077488" y="335131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11607595" y="2096827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8161424" y="338459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5846316" y="440593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5431646" y="481488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27793" y="5199154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4960193" y="5720128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040040" y="5756713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10310189" y="427939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11626701" y="2454588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11252696" y="2958170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11816785" y="3367429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1870341" y="3412817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10507068" y="4798366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0742551" y="5235781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10561798" y="567467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H="1">
            <a:off x="10487726" y="5674675"/>
            <a:ext cx="180753" cy="39379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Sáo nó thổi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Sao trời trôi qua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thành trăng vàng.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Tiếng nó trong ngần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hay chiếc thuyền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Trôi trên sông Ngân.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Tiếng nó chơi vơi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là hạt cau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Phơi trên nong trời.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Trời như cánh đồng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Xong mùa gặt hái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Diều em - lưỡi liềm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Ai quên bỏ lại.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Nhạc trời réo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Tiếng diều xanh lúa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Uốn cong tre làng.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(Trần Đăng Khoa)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84444" y="4093539"/>
            <a:ext cx="504379" cy="1018583"/>
            <a:chOff x="3445636" y="2948680"/>
            <a:chExt cx="321893" cy="685572"/>
          </a:xfrm>
        </p:grpSpPr>
        <p:sp>
          <p:nvSpPr>
            <p:cNvPr id="15" name="Oval 14"/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21163024">
              <a:off x="3446365" y="2948680"/>
              <a:ext cx="289686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74861" y="4169818"/>
            <a:ext cx="504385" cy="1062582"/>
            <a:chOff x="3445636" y="2939405"/>
            <a:chExt cx="321893" cy="685572"/>
          </a:xfrm>
        </p:grpSpPr>
        <p:sp>
          <p:nvSpPr>
            <p:cNvPr id="19" name="Oval 18"/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21163024">
              <a:off x="3457146" y="2939405"/>
              <a:ext cx="289687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/>
                  <a:sym typeface="Arial" panose="020B0604020202020204"/>
                </a:rPr>
                <a:t>5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/>
                <a:sym typeface="Arial" panose="020B0604020202020204"/>
              </a:rPr>
              <a:t>(Trích)</a:t>
            </a:r>
          </a:p>
        </p:txBody>
      </p:sp>
      <p:sp>
        <p:nvSpPr>
          <p:cNvPr id="23" name="Cloud 22"/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thơ</a:t>
            </a:r>
            <a:r>
              <a:rPr lang="en-US" sz="2800" dirty="0"/>
              <a:t> </a:t>
            </a:r>
            <a:r>
              <a:rPr lang="en-US" sz="2800" dirty="0" err="1"/>
              <a:t>gồm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khổ</a:t>
            </a:r>
            <a:r>
              <a:rPr lang="en-US" sz="2800" dirty="0"/>
              <a:t>?</a:t>
            </a:r>
          </a:p>
        </p:txBody>
      </p:sp>
      <p:sp>
        <p:nvSpPr>
          <p:cNvPr id="25" name="Cloud 24"/>
          <p:cNvSpPr/>
          <p:nvPr/>
        </p:nvSpPr>
        <p:spPr>
          <a:xfrm>
            <a:off x="6630233" y="175716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Đọc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tiếp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đoạn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Sáo nó thổi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 trời trôi qua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thành trăng vàng.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036119"/>
            <a:ext cx="525305" cy="449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992" y="2123927"/>
            <a:ext cx="532508" cy="4868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trong ngần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hay chiếc thuyền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Trôi trên sông Ngân.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chơi vơi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là hạt cau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Phơi trên nong trời.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 như cánh đồng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Xong mùa gặt hái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em - lưỡi liềm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Ai quên bỏ lại.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Nhạc trời réo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diều xanh lúa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Uốn cong tre làng.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(Trần Đăng Khoa)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01868" y="4079346"/>
            <a:ext cx="586959" cy="830998"/>
            <a:chOff x="3392934" y="2939126"/>
            <a:chExt cx="374595" cy="559315"/>
          </a:xfrm>
        </p:grpSpPr>
        <p:sp>
          <p:nvSpPr>
            <p:cNvPr id="15" name="Oval 14"/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21163024">
              <a:off x="3392934" y="2939126"/>
              <a:ext cx="289686" cy="559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123927"/>
            <a:ext cx="496400" cy="48689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/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5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(Trích)</a:t>
            </a:r>
          </a:p>
        </p:txBody>
      </p:sp>
      <p:sp>
        <p:nvSpPr>
          <p:cNvPr id="23" name="Cloud 22"/>
          <p:cNvSpPr/>
          <p:nvPr/>
        </p:nvSpPr>
        <p:spPr>
          <a:xfrm>
            <a:off x="6630233" y="185751"/>
            <a:ext cx="5200868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88161" y="339808"/>
            <a:ext cx="4401878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2800" dirty="0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21305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Sáo nó thổi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 trời trôi qua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thành trăng vàng.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1" y="2101725"/>
            <a:ext cx="525305" cy="38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94" y="2036119"/>
            <a:ext cx="525306" cy="4997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trong ngần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hay chiếc thuyền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Trôi trên sông Ngân.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chơi vơi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là hạt cau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Phơi trên nong trời.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 như cánh đồng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Xong mùa gặt hái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em - lưỡi liềm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Ai quên bỏ lại.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Nhạc trời réo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diều xanh lúa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Uốn cong tre làng.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(Trần Đăng Khoa)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067613" y="4008482"/>
            <a:ext cx="521204" cy="1090512"/>
            <a:chOff x="3434898" y="2932896"/>
            <a:chExt cx="332631" cy="685572"/>
          </a:xfrm>
        </p:grpSpPr>
        <p:sp>
          <p:nvSpPr>
            <p:cNvPr id="15" name="Oval 14"/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21163024">
              <a:off x="3434898" y="2932896"/>
              <a:ext cx="289686" cy="6855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4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2895" y="2033853"/>
            <a:ext cx="496400" cy="474074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6923702" y="4187335"/>
            <a:ext cx="555549" cy="830998"/>
            <a:chOff x="3412984" y="2950705"/>
            <a:chExt cx="354545" cy="536155"/>
          </a:xfrm>
        </p:grpSpPr>
        <p:sp>
          <p:nvSpPr>
            <p:cNvPr id="19" name="Oval 18"/>
            <p:cNvSpPr/>
            <p:nvPr/>
          </p:nvSpPr>
          <p:spPr>
            <a:xfrm>
              <a:off x="3445636" y="3057837"/>
              <a:ext cx="321893" cy="321893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60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21163024">
              <a:off x="3412984" y="2950705"/>
              <a:ext cx="289687" cy="5361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800" b="1" i="1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 panose="020B0604020202020204"/>
                </a:rPr>
                <a:t>5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(Trích)</a:t>
            </a:r>
          </a:p>
        </p:txBody>
      </p:sp>
      <p:sp>
        <p:nvSpPr>
          <p:cNvPr id="23" name="Cloud 22"/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32869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34045" y="3110023"/>
            <a:ext cx="53800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Trả</a:t>
            </a:r>
            <a:r>
              <a:rPr lang="en-US" sz="5400" dirty="0"/>
              <a:t> </a:t>
            </a:r>
            <a:r>
              <a:rPr lang="en-US" sz="5400" dirty="0" err="1"/>
              <a:t>lời</a:t>
            </a:r>
            <a:r>
              <a:rPr lang="en-US" sz="5400" dirty="0"/>
              <a:t> </a:t>
            </a:r>
            <a:r>
              <a:rPr lang="en-US" sz="5400" dirty="0" err="1"/>
              <a:t>câu</a:t>
            </a:r>
            <a:r>
              <a:rPr lang="en-US" sz="5400" dirty="0"/>
              <a:t> </a:t>
            </a:r>
            <a:r>
              <a:rPr lang="en-US" sz="5400" dirty="0" err="1"/>
              <a:t>hỏi</a:t>
            </a:r>
            <a:endParaRPr lang="en-US" sz="54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466340" y="1160145"/>
            <a:ext cx="925449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 panose="020B0604020202020204"/>
                <a:sym typeface="Arial" panose="020B0604020202020204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Kể tên những sự vật giống cánh diều được nhắc tới trong bài thơ.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endParaRPr lang="vi-VN" sz="3200" kern="0" dirty="0">
              <a:solidFill>
                <a:srgbClr val="000000"/>
              </a:solidFill>
              <a:latin typeface="+mj-lt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268980" y="337185"/>
            <a:ext cx="66395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 panose="020B0604020202020204"/>
              <a:buNone/>
            </a:pPr>
            <a:r>
              <a:rPr lang="vi-VN" sz="4800" kern="0" dirty="0">
                <a:solidFill>
                  <a:srgbClr val="FF0000"/>
                </a:solidFill>
                <a:latin typeface="UTM Cookies" panose="02040603050506020204" pitchFamily="18" charset="0"/>
                <a:cs typeface="Arial" panose="020B0604020202020204"/>
                <a:sym typeface="Arial" panose="020B0604020202020204"/>
              </a:rPr>
              <a:t>TRẢ LỜI CÂU HỎI</a:t>
            </a:r>
            <a:endParaRPr lang="en-US" sz="4800" kern="0" dirty="0">
              <a:solidFill>
                <a:srgbClr val="FF0000"/>
              </a:solidFill>
              <a:latin typeface="UTM Cookies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7896261" y="1438465"/>
            <a:ext cx="1619739" cy="803296"/>
            <a:chOff x="5046735" y="476324"/>
            <a:chExt cx="1619739" cy="803296"/>
          </a:xfrm>
        </p:grpSpPr>
        <p:sp>
          <p:nvSpPr>
            <p:cNvPr id="22" name="Moon 3"/>
            <p:cNvSpPr/>
            <p:nvPr/>
          </p:nvSpPr>
          <p:spPr>
            <a:xfrm rot="18445341">
              <a:off x="5436064" y="111632"/>
              <a:ext cx="778659" cy="1557318"/>
            </a:xfrm>
            <a:solidFill>
              <a:srgbClr val="FFAB40">
                <a:lumMod val="20000"/>
                <a:lumOff val="80000"/>
              </a:srgbClr>
            </a:solidFill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23" name="Moon 18"/>
            <p:cNvSpPr/>
            <p:nvPr/>
          </p:nvSpPr>
          <p:spPr>
            <a:xfrm rot="18193557">
              <a:off x="5498485" y="86995"/>
              <a:ext cx="778659" cy="1557318"/>
            </a:xfrm>
            <a:noFill/>
            <a:ln w="6350" cap="flat" cmpd="sng" algn="ctr">
              <a:solidFill>
                <a:srgbClr val="91265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46" b="98551" l="5037" r="97912">
                        <a14:foregroundMark x1="5651" y1="37681" x2="14005" y2="86957"/>
                        <a14:foregroundMark x1="12899" y1="84058" x2="7371" y2="55797"/>
                        <a14:foregroundMark x1="7371" y1="55797" x2="7371" y2="55797"/>
                        <a14:foregroundMark x1="7125" y1="54348" x2="7985" y2="69565"/>
                        <a14:foregroundMark x1="7985" y1="68116" x2="5037" y2="52174"/>
                        <a14:foregroundMark x1="6634" y1="22464" x2="6634" y2="22464"/>
                        <a14:foregroundMark x1="6511" y1="21739" x2="5651" y2="18116"/>
                        <a14:foregroundMark x1="5283" y1="19565" x2="7371" y2="21739"/>
                        <a14:foregroundMark x1="7371" y1="20290" x2="19042" y2="77536"/>
                        <a14:foregroundMark x1="19042" y1="77536" x2="19042" y2="77536"/>
                        <a14:foregroundMark x1="26904" y1="73913" x2="27273" y2="31159"/>
                        <a14:foregroundMark x1="27273" y1="31159" x2="34521" y2="13043"/>
                        <a14:foregroundMark x1="34521" y1="13043" x2="39435" y2="24638"/>
                        <a14:foregroundMark x1="39435" y1="23913" x2="32432" y2="9420"/>
                        <a14:foregroundMark x1="32432" y1="9420" x2="25184" y2="31159"/>
                        <a14:foregroundMark x1="25184" y1="31159" x2="25184" y2="75362"/>
                        <a14:foregroundMark x1="25184" y1="75362" x2="34152" y2="99275"/>
                        <a14:foregroundMark x1="52580" y1="60870" x2="49140" y2="37681"/>
                        <a14:foregroundMark x1="65725" y1="26812" x2="73342" y2="20290"/>
                        <a14:foregroundMark x1="73342" y1="20290" x2="73342" y2="20290"/>
                        <a14:foregroundMark x1="73587" y1="60145" x2="74570" y2="65217"/>
                        <a14:foregroundMark x1="63882" y1="32609" x2="65725" y2="31884"/>
                        <a14:foregroundMark x1="65725" y1="31159" x2="64496" y2="44203"/>
                        <a14:foregroundMark x1="83292" y1="88406" x2="97912" y2="24638"/>
                        <a14:foregroundMark x1="25184" y1="26812" x2="31818" y2="7246"/>
                        <a14:foregroundMark x1="31818" y1="7246" x2="39558" y2="18116"/>
                        <a14:foregroundMark x1="39558" y1="18116" x2="40909" y2="26087"/>
                        <a14:foregroundMark x1="29484" y1="12319" x2="26290" y2="17391"/>
                        <a14:foregroundMark x1="26290" y1="16667" x2="25061" y2="58696"/>
                        <a14:foregroundMark x1="25061" y1="58696" x2="26658" y2="97826"/>
                        <a14:foregroundMark x1="38084" y1="13768" x2="41646" y2="51449"/>
                        <a14:foregroundMark x1="41646" y1="51449" x2="39681" y2="91304"/>
                        <a14:foregroundMark x1="39681" y1="91304" x2="40172" y2="87681"/>
                        <a14:backgroundMark x1="26658" y1="99275" x2="26658" y2="99275"/>
                      </a14:backgroundRemoval>
                    </a14:imgEffect>
                    <a14:imgEffect>
                      <a14:sharpenSoften amoun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5355" y="2496231"/>
            <a:ext cx="10149364" cy="186553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242948" y="4550340"/>
            <a:ext cx="1079895" cy="864532"/>
          </a:xfrm>
          <a:prstGeom prst="rect">
            <a:avLst/>
          </a:prstGeom>
          <a:solidFill>
            <a:srgbClr val="FFAB40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trăng </a:t>
            </a: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vàng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53320" y="4533938"/>
            <a:ext cx="1415752" cy="870623"/>
          </a:xfrm>
          <a:prstGeom prst="rect">
            <a:avLst/>
          </a:prstGeom>
          <a:solidFill>
            <a:srgbClr val="FC7D77">
              <a:lumMod val="40000"/>
              <a:lumOff val="60000"/>
            </a:srgbClr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chiếc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thuyền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04671" y="4531700"/>
            <a:ext cx="1079895" cy="864532"/>
          </a:xfrm>
          <a:prstGeom prst="rect">
            <a:avLst/>
          </a:prstGeom>
          <a:solidFill>
            <a:srgbClr val="B7D574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hạt 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kern="0" dirty="0">
                <a:solidFill>
                  <a:srgbClr val="FC7D77">
                    <a:lumMod val="75000"/>
                  </a:srgbClr>
                </a:solidFill>
                <a:latin typeface="UTM Avo" panose="02040603050506020204" pitchFamily="18" charset="0"/>
                <a:cs typeface="Arial" panose="020B0604020202020204"/>
                <a:sym typeface="Arial" panose="020B0604020202020204"/>
              </a:rPr>
              <a:t>cau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480472" y="4504082"/>
            <a:ext cx="884915" cy="870623"/>
          </a:xfrm>
          <a:prstGeom prst="rect">
            <a:avLst/>
          </a:prstGeom>
          <a:solidFill>
            <a:srgbClr val="BAE5E4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 panose="020B0604020202020204"/>
              </a:rPr>
              <a:t>lưỡi </a:t>
            </a:r>
          </a:p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 panose="020B0604020202020204"/>
              </a:rPr>
              <a:t>liềm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39024" y="518365"/>
            <a:ext cx="2457549" cy="1564754"/>
            <a:chOff x="3852241" y="2854771"/>
            <a:chExt cx="3056492" cy="311193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8000"/>
                      </a14:imgEffect>
                      <a14:imgEffect>
                        <a14:sharpenSoften amount="45000"/>
                      </a14:imgEffect>
                    </a14:imgLayer>
                  </a14:imgProps>
                </a:ext>
              </a:extLst>
            </a:blip>
            <a:srcRect l="23749" t="3824" r="5043"/>
            <a:stretch>
              <a:fillRect/>
            </a:stretch>
          </p:blipFill>
          <p:spPr>
            <a:xfrm>
              <a:off x="3852241" y="2854771"/>
              <a:ext cx="3056492" cy="3111931"/>
            </a:xfrm>
            <a:prstGeom prst="ellipse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012687" y="3495383"/>
              <a:ext cx="1816904" cy="435423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5" grpId="0" animBg="1"/>
      <p:bldP spid="26" grpId="0" animBg="1"/>
      <p:bldP spid="27" grpId="0" animBg="1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66603" y="972781"/>
            <a:ext cx="8408682" cy="27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 panose="020B0604020202020204"/>
                <a:sym typeface="Arial" panose="020B0604020202020204"/>
              </a:rPr>
              <a:t>2.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Hai câu thơ “Sao trời trôi qua/ Diều thành trăng vàng” tả cánh diều vào lúc nào?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   a. Vào buổi sáng		      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   b. Vào buổi chiều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   c. Vào ban đêm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66603" y="3701912"/>
            <a:ext cx="8994334" cy="22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 panose="020B0604020202020204"/>
                <a:sym typeface="Arial" panose="020B0604020202020204"/>
              </a:rPr>
              <a:t>3. </a:t>
            </a: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Khổ thơ cuối bài muốn nói điều gì?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   a. Cánh diều làm thôn quê đông vui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   b. Cánh diều làm thôn quê giàu có hơn.</a:t>
            </a:r>
          </a:p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4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    c. Cánh diều làm cảnh thôn quê tươi đẹp hơn.</a:t>
            </a:r>
          </a:p>
        </p:txBody>
      </p:sp>
      <p:sp>
        <p:nvSpPr>
          <p:cNvPr id="8" name="Oval 7"/>
          <p:cNvSpPr/>
          <p:nvPr/>
        </p:nvSpPr>
        <p:spPr>
          <a:xfrm>
            <a:off x="2398795" y="3330715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98796" y="5493414"/>
            <a:ext cx="452885" cy="32960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vi-VN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y whispered colors — the sun came out today"/>
          <p:cNvPicPr>
            <a:picLocks noChangeAspect="1" noChangeArrowheads="1"/>
          </p:cNvPicPr>
          <p:nvPr/>
        </p:nvPicPr>
        <p:blipFill>
          <a:blip r:embed="rId2">
            <a:alphaModFix amt="23000"/>
          </a:blip>
          <a:srcRect/>
          <a:stretch>
            <a:fillRect/>
          </a:stretch>
        </p:blipFill>
        <p:spPr bwMode="auto">
          <a:xfrm>
            <a:off x="-903383" y="-693849"/>
            <a:ext cx="14390951" cy="8836317"/>
          </a:xfrm>
          <a:prstGeom prst="roundRect">
            <a:avLst>
              <a:gd name="adj" fmla="val 23145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5919" y="664552"/>
            <a:ext cx="14032549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4. </a:t>
            </a:r>
            <a:r>
              <a:rPr lang="vi-VN" sz="3200" dirty="0">
                <a:latin typeface="+mj-lt"/>
              </a:rPr>
              <a:t>Em thích khổ thơ nào nhất? Vì sao?</a:t>
            </a:r>
          </a:p>
        </p:txBody>
      </p:sp>
      <p:sp>
        <p:nvSpPr>
          <p:cNvPr id="4" name="Rectangle 3"/>
          <p:cNvSpPr/>
          <p:nvPr/>
        </p:nvSpPr>
        <p:spPr>
          <a:xfrm>
            <a:off x="1994690" y="1171803"/>
            <a:ext cx="14787591" cy="2946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Nội dung khổ thơ thế nào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Có hình ảnh nào đẹp? 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Có từ ngữ nào hay?</a:t>
            </a:r>
          </a:p>
          <a:p>
            <a:pPr marL="285750" lvl="0" indent="-285750" algn="just">
              <a:lnSpc>
                <a:spcPct val="150000"/>
              </a:lnSpc>
              <a:buFontTx/>
              <a:buChar char="-"/>
            </a:pPr>
            <a:r>
              <a:rPr lang="vi-VN" sz="3200" dirty="0">
                <a:latin typeface="+mj-lt"/>
              </a:rPr>
              <a:t>Em cảm thấy thế nào khi đọc khổ thơ đó? </a:t>
            </a:r>
            <a:endParaRPr lang="en-US" sz="3200" dirty="0">
              <a:latin typeface="+mj-lt"/>
            </a:endParaRPr>
          </a:p>
        </p:txBody>
      </p:sp>
      <p:pic>
        <p:nvPicPr>
          <p:cNvPr id="5" name="Picture 2" descr="Download Graphic Patterns - Kite Line - Free Transparent PNG Clipart Images  Download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8" b="94204" l="6429" r="96071">
                        <a14:foregroundMark x1="36190" y1="6574" x2="44524" y2="7180"/>
                        <a14:foregroundMark x1="6429" y1="30017" x2="7143" y2="33131"/>
                        <a14:foregroundMark x1="84881" y1="93858" x2="95714" y2="88149"/>
                        <a14:foregroundMark x1="95714" y1="88149" x2="96190" y2="88149"/>
                        <a14:foregroundMark x1="90476" y1="91609" x2="90952" y2="942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6287" flipH="1">
            <a:off x="7483468" y="3337215"/>
            <a:ext cx="3082777" cy="364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772" t="2351" r="1"/>
          <a:stretch>
            <a:fillRect/>
          </a:stretch>
        </p:blipFill>
        <p:spPr>
          <a:xfrm>
            <a:off x="285453" y="319728"/>
            <a:ext cx="735274" cy="512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5310" y="726475"/>
            <a:ext cx="92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Thả diều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7290" y="2009163"/>
            <a:ext cx="41729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Sáo nó thổi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Sao trời trôi qua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thành trăng vàng.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8465" y="2038385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trong ngần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hay chiếc thuyền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Trôi trên sông Ngân.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2869" y="203611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nó chơi vơi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là hạt cau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Phơi trên nong trời.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641" y="4334626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Trời như cánh đồng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Xong mùa gặt hái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Diều em - lưỡi liềm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Ai quên bỏ lại.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444304" y="4324459"/>
            <a:ext cx="40895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Cánh diều no gió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Nhạc trời réo vang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Tiếng diều xanh lúa</a:t>
            </a:r>
          </a:p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Uốn cong tre làng.</a:t>
            </a:r>
          </a:p>
        </p:txBody>
      </p:sp>
      <p:sp>
        <p:nvSpPr>
          <p:cNvPr id="2" name="Rectangle 1"/>
          <p:cNvSpPr/>
          <p:nvPr/>
        </p:nvSpPr>
        <p:spPr>
          <a:xfrm>
            <a:off x="7444304" y="6206093"/>
            <a:ext cx="4039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(Trần Đăng Khoa)</a:t>
            </a:r>
          </a:p>
        </p:txBody>
      </p:sp>
      <p:sp>
        <p:nvSpPr>
          <p:cNvPr id="20" name="Rectangle 19"/>
          <p:cNvSpPr/>
          <p:nvPr/>
        </p:nvSpPr>
        <p:spPr>
          <a:xfrm rot="21163024">
            <a:off x="6923702" y="4187335"/>
            <a:ext cx="453921" cy="830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lang="en-US" sz="4800" b="1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87316" y="1265051"/>
            <a:ext cx="168554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9055" marR="0" lvl="0" indent="0" algn="just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/>
              </a:rPr>
              <a:t>(Trích)</a:t>
            </a:r>
          </a:p>
        </p:txBody>
      </p:sp>
      <p:sp>
        <p:nvSpPr>
          <p:cNvPr id="23" name="Cloud 22"/>
          <p:cNvSpPr/>
          <p:nvPr/>
        </p:nvSpPr>
        <p:spPr>
          <a:xfrm>
            <a:off x="7953153" y="319728"/>
            <a:ext cx="3763925" cy="839221"/>
          </a:xfrm>
          <a:prstGeom prst="cloud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32869" y="399113"/>
            <a:ext cx="328452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1305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13054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12511" y="2966483"/>
            <a:ext cx="43274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</a:rPr>
              <a:t>Luyện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 err="1">
                <a:solidFill>
                  <a:srgbClr val="FF0000"/>
                </a:solidFill>
              </a:rPr>
              <a:t>tập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66131" y="3351549"/>
            <a:ext cx="798575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b="1" kern="0" dirty="0">
                <a:solidFill>
                  <a:srgbClr val="FF0000"/>
                </a:solidFill>
                <a:latin typeface="+mj-lt"/>
                <a:cs typeface="Arial" panose="020B0604020202020204"/>
                <a:sym typeface="Arial" panose="020B0604020202020204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Dựa theo khổ thơ thứ tư, nói một câu tả cánh diều.</a:t>
            </a:r>
            <a:endParaRPr lang="vi-VN" sz="800" kern="0" dirty="0">
              <a:solidFill>
                <a:srgbClr val="000000"/>
              </a:solidFill>
              <a:latin typeface="+mj-lt"/>
              <a:cs typeface="Arial" panose="020B0604020202020204"/>
              <a:sym typeface="Arial" panose="020B0604020202020204"/>
            </a:endParaRP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Cánh diều giống sự vật nào? Ở đâu? Khi nào?</a:t>
            </a:r>
          </a:p>
          <a:p>
            <a:pPr marL="285750" indent="-285750" algn="just">
              <a:lnSpc>
                <a:spcPct val="150000"/>
              </a:lnSpc>
              <a:buClr>
                <a:srgbClr val="000000"/>
              </a:buClr>
              <a:buFontTx/>
              <a:buChar char="-"/>
            </a:pPr>
            <a:r>
              <a:rPr lang="vi-VN" sz="28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Cánh diều có điểm gì giống sự vật đó?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36424" y="519824"/>
            <a:ext cx="961877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 panose="020B0604020202020204"/>
                <a:sym typeface="Arial" panose="020B0604020202020204"/>
              </a:rPr>
              <a:t>1.</a:t>
            </a:r>
            <a:r>
              <a:rPr lang="vi-VN" sz="2800" kern="0" dirty="0">
                <a:solidFill>
                  <a:srgbClr val="000000"/>
                </a:solidFill>
                <a:latin typeface="+mj-lt"/>
                <a:cs typeface="Arial" panose="020B0604020202020204"/>
                <a:sym typeface="Arial" panose="020B0604020202020204"/>
              </a:rPr>
              <a:t> Từ ngữ nào được dùng để nói về âm thanh sáo diều?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40110" y="5215709"/>
            <a:ext cx="8161508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 panose="020B0604020202020204"/>
              <a:buNone/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 panose="020B0604020202020204"/>
                <a:sym typeface="Arial" panose="020B0604020202020204"/>
              </a:rPr>
              <a:t>VD: Cánh diều cong cong như chiếc lưỡi liềm.</a:t>
            </a:r>
          </a:p>
        </p:txBody>
      </p:sp>
      <p:sp>
        <p:nvSpPr>
          <p:cNvPr id="19" name="Rounded Rectangle 18"/>
          <p:cNvSpPr/>
          <p:nvPr/>
        </p:nvSpPr>
        <p:spPr>
          <a:xfrm rot="288941">
            <a:off x="3214561" y="1447877"/>
            <a:ext cx="2156269" cy="1204165"/>
          </a:xfrm>
          <a:prstGeom prst="roundRect">
            <a:avLst>
              <a:gd name="adj" fmla="val 33724"/>
            </a:avLst>
          </a:prstGeom>
          <a:solidFill>
            <a:srgbClr val="D5EB98"/>
          </a:solidFill>
          <a:ln w="25400" cap="flat" cmpd="sng" algn="ctr">
            <a:solidFill>
              <a:srgbClr val="F3F1C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no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gió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0" name="Rounded Rectangle 9"/>
          <p:cNvSpPr/>
          <p:nvPr/>
        </p:nvSpPr>
        <p:spPr>
          <a:xfrm rot="21311040">
            <a:off x="5774345" y="1471387"/>
            <a:ext cx="2237519" cy="1157145"/>
          </a:xfrm>
          <a:prstGeom prst="roundRect">
            <a:avLst>
              <a:gd name="adj" fmla="val 20734"/>
            </a:avLst>
          </a:prstGeom>
          <a:solidFill>
            <a:srgbClr val="FFAB40">
              <a:lumMod val="60000"/>
              <a:lumOff val="40000"/>
            </a:srgbClr>
          </a:solidFill>
          <a:ln w="25400" cap="flat" cmpd="sng" algn="ctr">
            <a:solidFill>
              <a:srgbClr val="FFAB40">
                <a:lumMod val="20000"/>
                <a:lumOff val="80000"/>
              </a:srgb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trong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ngần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1" name="Rounded Rectangle 12"/>
          <p:cNvSpPr/>
          <p:nvPr/>
        </p:nvSpPr>
        <p:spPr>
          <a:xfrm rot="347092">
            <a:off x="8675020" y="1523576"/>
            <a:ext cx="2091033" cy="1157145"/>
          </a:xfrm>
          <a:prstGeom prst="roundRect">
            <a:avLst>
              <a:gd name="adj" fmla="val 26156"/>
            </a:avLst>
          </a:prstGeom>
          <a:solidFill>
            <a:srgbClr val="BAE5E4">
              <a:lumMod val="90000"/>
            </a:srgbClr>
          </a:solidFill>
          <a:ln w="25400" cap="flat" cmpd="sng" algn="ctr">
            <a:solidFill>
              <a:srgbClr val="BAE5E4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uốn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 panose="020B0604020202020204"/>
              </a:rPr>
              <a:t>cong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2" name="Picture 2" descr="Music note icon cartoon style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78" b="91019" l="1770" r="99779">
                        <a14:foregroundMark x1="7965" y1="80648" x2="15819" y2="88333"/>
                        <a14:foregroundMark x1="15819" y1="88333" x2="17699" y2="87593"/>
                        <a14:foregroundMark x1="6084" y1="87222" x2="4093" y2="78796"/>
                        <a14:foregroundMark x1="4093" y1="78611" x2="4867" y2="88981"/>
                        <a14:foregroundMark x1="4867" y1="88981" x2="11947" y2="91111"/>
                        <a14:foregroundMark x1="94248" y1="2778" x2="73230" y2="11759"/>
                        <a14:foregroundMark x1="98673" y1="4537" x2="99779" y2="47870"/>
                        <a14:foregroundMark x1="7412" y1="77963" x2="1881" y2="80648"/>
                        <a14:foregroundMark x1="13274" y1="77778" x2="1770" y2="79352"/>
                        <a14:foregroundMark x1="70133" y1="63148" x2="62721" y2="68519"/>
                        <a14:foregroundMark x1="62721" y1="67222" x2="71903" y2="604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30"/>
          <a:stretch>
            <a:fillRect/>
          </a:stretch>
        </p:blipFill>
        <p:spPr bwMode="auto">
          <a:xfrm rot="153072">
            <a:off x="6551477" y="1092996"/>
            <a:ext cx="625471" cy="656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Music Notes Of Musical Notes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06" b="96875" l="3711" r="98242">
                        <a14:foregroundMark x1="9180" y1="92383" x2="9180" y2="92383"/>
                        <a14:foregroundMark x1="9180" y1="92383" x2="3711" y2="92578"/>
                        <a14:foregroundMark x1="8008" y1="97070" x2="8008" y2="97070"/>
                        <a14:foregroundMark x1="47852" y1="74414" x2="58789" y2="74609"/>
                        <a14:foregroundMark x1="58789" y1="74609" x2="62109" y2="74023"/>
                        <a14:foregroundMark x1="96875" y1="7227" x2="96875" y2="7227"/>
                        <a14:foregroundMark x1="98242" y1="3906" x2="98242" y2="3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557" b="1947"/>
          <a:stretch>
            <a:fillRect/>
          </a:stretch>
        </p:blipFill>
        <p:spPr bwMode="auto">
          <a:xfrm>
            <a:off x="9642840" y="849815"/>
            <a:ext cx="625471" cy="92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08" b="91289" l="5060" r="93750">
                        <a14:foregroundMark x1="5357" y1="80836" x2="22024" y2="71777"/>
                        <a14:foregroundMark x1="16369" y1="68293" x2="12798" y2="68641"/>
                        <a14:foregroundMark x1="91071" y1="26481" x2="91071" y2="26481"/>
                        <a14:foregroundMark x1="93750" y1="19861" x2="93750" y2="19861"/>
                        <a14:foregroundMark x1="60714" y1="68641" x2="58036" y2="72822"/>
                        <a14:foregroundMark x1="60119" y1="91289" x2="60119" y2="912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282" y="1642291"/>
            <a:ext cx="1120095" cy="733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FE540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2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0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F5F5F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" dur="2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10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5" grpId="0" build="p"/>
      <p:bldP spid="16" grpId="0" uiExpand="1" build="p"/>
      <p:bldP spid="17" grpId="0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>
            <a:fillRect/>
          </a:stretch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>
            <a:fillRect/>
          </a:stretch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>
            <a:fillRect/>
          </a:stretch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79267" y="2760518"/>
            <a:ext cx="4816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B050"/>
                </a:solidFill>
              </a:rPr>
              <a:t>Luyện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đọc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lại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bài</a:t>
            </a:r>
            <a:endParaRPr lang="en-US" sz="4800" dirty="0">
              <a:solidFill>
                <a:srgbClr val="00B050"/>
              </a:solidFill>
            </a:endParaRPr>
          </a:p>
          <a:p>
            <a:pPr algn="ctr"/>
            <a:r>
              <a:rPr lang="en-US" sz="4800" dirty="0">
                <a:solidFill>
                  <a:srgbClr val="00B050"/>
                </a:solidFill>
              </a:rPr>
              <a:t> “ </a:t>
            </a:r>
            <a:r>
              <a:rPr lang="en-US" sz="4800" dirty="0" err="1">
                <a:solidFill>
                  <a:srgbClr val="00B050"/>
                </a:solidFill>
              </a:rPr>
              <a:t>Thả</a:t>
            </a:r>
            <a:r>
              <a:rPr lang="en-US" sz="4800" dirty="0">
                <a:solidFill>
                  <a:srgbClr val="00B050"/>
                </a:solidFill>
              </a:rPr>
              <a:t> </a:t>
            </a:r>
            <a:r>
              <a:rPr lang="en-US" sz="4800" dirty="0" err="1">
                <a:solidFill>
                  <a:srgbClr val="00B050"/>
                </a:solidFill>
              </a:rPr>
              <a:t>diều</a:t>
            </a:r>
            <a:r>
              <a:rPr lang="en-US" sz="4800" dirty="0">
                <a:solidFill>
                  <a:srgbClr val="00B050"/>
                </a:solidFill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 trắng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 trắng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 nâu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Voi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Nhím nâu kết bạn, nhím nâu kết bạn với ai?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 chỉ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4515253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hiền lành, nhút nhát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 mẽ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4468988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 dạn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799" y="4212936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cách của nhím nâu như thế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Vội vàng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 vã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chăm chỉ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 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Niềm nở, nhiệt tình khi trò chuyện với người khác là nghĩa của từ nào?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 tìm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 ngụ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sinh sôi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ẩn nấp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sống tạm ở một nơi nào đó là nghĩa của từ nào?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áy bay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 diều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Cầu vồng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Đám mây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9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Muôn màu muôn sắc máy bay,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 dây cho chắc thả ngay lên trời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đồ chơi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1+2</a:t>
            </a:r>
          </a:p>
          <a:p>
            <a:pPr algn="ctr"/>
            <a:r>
              <a:rPr lang="en-US" sz="6000" dirty="0" err="1"/>
              <a:t>Đọc</a:t>
            </a:r>
            <a:endParaRPr lang="en-US" sz="60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702174118"/>
  <p:tag name="MH_LIBRARY" val="CONTENTS"/>
  <p:tag name="MH_TYPE" val="ENTRY"/>
  <p:tag name="ID" val="547125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1277</Words>
  <Application>Microsoft Office PowerPoint</Application>
  <PresentationFormat>Widescreen</PresentationFormat>
  <Paragraphs>271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asus</dc:creator>
  <cp:lastModifiedBy>asus</cp:lastModifiedBy>
  <cp:revision>2</cp:revision>
  <dcterms:created xsi:type="dcterms:W3CDTF">2025-11-23T13:49:55Z</dcterms:created>
  <dcterms:modified xsi:type="dcterms:W3CDTF">2025-11-23T13:51:53Z</dcterms:modified>
</cp:coreProperties>
</file>