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dp" ContentType="image/vnd.ms-photo"/>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36" r:id="rId3"/>
    <p:sldId id="337" r:id="rId4"/>
    <p:sldId id="354" r:id="rId5"/>
    <p:sldId id="346" r:id="rId7"/>
    <p:sldId id="339" r:id="rId8"/>
    <p:sldId id="267" r:id="rId9"/>
    <p:sldId id="316" r:id="rId10"/>
    <p:sldId id="317" r:id="rId11"/>
    <p:sldId id="318" r:id="rId12"/>
    <p:sldId id="352" r:id="rId13"/>
    <p:sldId id="320" r:id="rId14"/>
    <p:sldId id="322" r:id="rId15"/>
    <p:sldId id="355"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4650" autoAdjust="0"/>
  </p:normalViewPr>
  <p:slideViewPr>
    <p:cSldViewPr snapToGrid="0" showGuides="1">
      <p:cViewPr>
        <p:scale>
          <a:sx n="67" d="100"/>
          <a:sy n="67" d="100"/>
        </p:scale>
        <p:origin x="-1138" y="-71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47BEC1-BAA3-471F-A32E-813F695A17D4}" type="slidenum">
              <a:rPr lang="en-US" altLang="en-US"/>
            </a:fld>
            <a:endParaRPr lang="en-US" altLang="en-US"/>
          </a:p>
        </p:txBody>
      </p:sp>
      <p:sp>
        <p:nvSpPr>
          <p:cNvPr id="21507" name="Rectangle 2"/>
          <p:cNvSpPr>
            <a:spLocks noGrp="1" noRot="1" noChangeAspect="1" noChangeArrowheads="1" noTextEdit="1"/>
          </p:cNvSpPr>
          <p:nvPr>
            <p:ph type="sldImg"/>
          </p:nvPr>
        </p:nvSpPr>
        <p:spPr>
          <a:xfrm>
            <a:off x="685800" y="1143000"/>
            <a:ext cx="5486400" cy="3086100"/>
          </a:xfrm>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47BEC1-BAA3-471F-A32E-813F695A17D4}" type="slidenum">
              <a:rPr lang="en-US" altLang="en-US"/>
            </a:fld>
            <a:endParaRPr lang="en-US" altLang="en-US"/>
          </a:p>
        </p:txBody>
      </p:sp>
      <p:sp>
        <p:nvSpPr>
          <p:cNvPr id="21507" name="Rectangle 2"/>
          <p:cNvSpPr>
            <a:spLocks noGrp="1" noRot="1" noChangeAspect="1" noChangeArrowheads="1" noTextEdit="1"/>
          </p:cNvSpPr>
          <p:nvPr>
            <p:ph type="sldImg"/>
          </p:nvPr>
        </p:nvSpPr>
        <p:spPr>
          <a:xfrm>
            <a:off x="685800" y="1143000"/>
            <a:ext cx="5486400" cy="3086100"/>
          </a:xfrm>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275249-42C5-41B9-9AB6-1078171455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4275249-42C5-41B9-9AB6-1078171455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5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51"/>
            <a:ext cx="107696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4275249-42C5-41B9-9AB6-1078171455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b="22840"/>
          <a:stretch>
            <a:fillRect/>
          </a:stretch>
        </p:blipFill>
        <p:spPr>
          <a:xfrm>
            <a:off x="0" y="-1"/>
            <a:ext cx="12192000" cy="6858001"/>
          </a:xfrm>
          <a:prstGeom prst="rect">
            <a:avLst/>
          </a:prstGeom>
        </p:spPr>
      </p:pic>
      <p:sp>
        <p:nvSpPr>
          <p:cNvPr id="9" name="矩形: 圆角 8"/>
          <p:cNvSpPr/>
          <p:nvPr userDrawn="1"/>
        </p:nvSpPr>
        <p:spPr>
          <a:xfrm rot="16200000">
            <a:off x="2944992"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6197600" y="3938599"/>
            <a:ext cx="5384800" cy="2187575"/>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Date Placeholder 3"/>
          <p:cNvSpPr>
            <a:spLocks noGrp="1"/>
          </p:cNvSpPr>
          <p:nvPr>
            <p:ph type="dt" sz="half" idx="10"/>
          </p:nvPr>
        </p:nvSpPr>
        <p:spPr>
          <a:xfrm>
            <a:off x="838200" y="6356361"/>
            <a:ext cx="2743200" cy="365125"/>
          </a:xfrm>
          <a:prstGeom prst="rect">
            <a:avLst/>
          </a:prstGeom>
        </p:spPr>
        <p:txBody>
          <a:bodyPr/>
          <a:lstStyle>
            <a:lvl1pPr>
              <a:defRPr/>
            </a:lvl1pPr>
          </a:lstStyle>
          <a:p>
            <a:pPr>
              <a:defRPr/>
            </a:pPr>
            <a:endParaRPr lang="en-US"/>
          </a:p>
        </p:txBody>
      </p:sp>
      <p:sp>
        <p:nvSpPr>
          <p:cNvPr id="7" name="Footer Placeholder 4"/>
          <p:cNvSpPr>
            <a:spLocks noGrp="1"/>
          </p:cNvSpPr>
          <p:nvPr>
            <p:ph type="ftr" sz="quarter" idx="11"/>
          </p:nvPr>
        </p:nvSpPr>
        <p:spPr>
          <a:xfrm>
            <a:off x="4038600" y="6356361"/>
            <a:ext cx="4114800" cy="365125"/>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8610600" y="6356361"/>
            <a:ext cx="2743200" cy="365125"/>
          </a:xfrm>
          <a:prstGeom prst="rect">
            <a:avLst/>
          </a:prstGeom>
        </p:spPr>
        <p:txBody>
          <a:bodyPr/>
          <a:lstStyle>
            <a:lvl1pPr>
              <a:defRPr/>
            </a:lvl1pPr>
          </a:lstStyle>
          <a:p>
            <a:pPr>
              <a:defRPr/>
            </a:pPr>
            <a:fld id="{449DAD35-C645-40A9-B1FD-44616F41E36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b="22840"/>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a:fillRect/>
          </a:stretch>
        </p:blipFill>
        <p:spPr>
          <a:xfrm>
            <a:off x="0" y="4917833"/>
            <a:ext cx="12192000" cy="1940169"/>
          </a:xfrm>
          <a:prstGeom prst="rect">
            <a:avLst/>
          </a:prstGeom>
        </p:spPr>
      </p:pic>
      <p:sp>
        <p:nvSpPr>
          <p:cNvPr id="7" name="矩形: 圆角 6"/>
          <p:cNvSpPr/>
          <p:nvPr userDrawn="1"/>
        </p:nvSpPr>
        <p:spPr>
          <a:xfrm rot="16200000">
            <a:off x="2944992"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p:txBody>
          <a:bodyPr/>
          <a:lstStyle>
            <a:lvl1pPr algn="ctr">
              <a:defRPr sz="3200">
                <a:solidFill>
                  <a:srgbClr val="333333"/>
                </a:solidFill>
              </a:defRPr>
            </a:lvl1pPr>
          </a:lstStyle>
          <a:p>
            <a:r>
              <a:rPr lang="en-US"/>
              <a:t>Click to add title</a:t>
            </a:r>
            <a:endParaRPr lang="en-US"/>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4275249-42C5-41B9-9AB6-1078171455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4275249-42C5-41B9-9AB6-10781714551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4275249-42C5-41B9-9AB6-1078171455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4275249-42C5-41B9-9AB6-10781714551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275249-42C5-41B9-9AB6-10781714551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75249-42C5-41B9-9AB6-10781714551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4275249-42C5-41B9-9AB6-1078171455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4275249-42C5-41B9-9AB6-10781714551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B3A1A-5559-440F-AF9D-3AD2A70A1F6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75249-42C5-41B9-9AB6-107817145511}" type="datetimeFigureOut">
              <a:rPr lang="en-US" smtClean="0"/>
            </a:fld>
            <a:endParaRPr lang="en-US"/>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B3A1A-5559-440F-AF9D-3AD2A70A1F6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image21.wdp"/><Relationship Id="rId3" Type="http://schemas.openxmlformats.org/officeDocument/2006/relationships/image" Target="../media/image20.png"/><Relationship Id="rId2" Type="http://schemas.microsoft.com/office/2007/relationships/hdphoto" Target="../media/image16.wdp"/><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vmlDrawing" Target="../drawings/vmlDrawing2.vml"/><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28.wdp"/><Relationship Id="rId3" Type="http://schemas.openxmlformats.org/officeDocument/2006/relationships/image" Target="../media/image27.png"/><Relationship Id="rId2" Type="http://schemas.microsoft.com/office/2007/relationships/hdphoto" Target="../media/image26.wdp"/><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vmlDrawing" Target="../drawings/vmlDrawing1.vml"/><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1.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jpe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5664" y="858736"/>
            <a:ext cx="13270261" cy="5999264"/>
            <a:chOff x="25400" y="616512"/>
            <a:chExt cx="15670898" cy="7084552"/>
          </a:xfrm>
        </p:grpSpPr>
        <p:pic>
          <p:nvPicPr>
            <p:cNvPr id="3" name="图片 16"/>
            <p:cNvPicPr>
              <a:picLocks noChangeAspect="1"/>
            </p:cNvPicPr>
            <p:nvPr/>
          </p:nvPicPr>
          <p:blipFill>
            <a:blip r:embed="rId1">
              <a:duotone>
                <a:prstClr val="black"/>
                <a:srgbClr val="FFFF00">
                  <a:tint val="45000"/>
                  <a:satMod val="400000"/>
                </a:srgbClr>
              </a:duotone>
              <a:extLst>
                <a:ext uri="{BEBA8EAE-BF5A-486C-A8C5-ECC9F3942E4B}">
                  <a14:imgProps xmlns:a14="http://schemas.microsoft.com/office/drawing/2010/main">
                    <a14:imgLayer r:embed="rId2">
                      <a14:imgEffect>
                        <a14:brightnessContrast bright="40000" contrast="4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6"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217199" y="2557466"/>
            <a:ext cx="6724471" cy="23898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p:cNvPicPr>
            <a:picLocks noChangeAspect="1" noChangeArrowheads="1"/>
          </p:cNvPicPr>
          <p:nvPr/>
        </p:nvPicPr>
        <p:blipFill rotWithShape="1">
          <a:blip r:embed="rId1">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a:fillRect/>
          </a:stretch>
        </p:blipFill>
        <p:spPr bwMode="auto">
          <a:xfrm>
            <a:off x="192226" y="3783434"/>
            <a:ext cx="2811034" cy="36407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62958" y="342900"/>
            <a:ext cx="4097623" cy="2449960"/>
          </a:xfrm>
          <a:prstGeom prst="rect">
            <a:avLst/>
          </a:prstGeom>
        </p:spPr>
      </p:pic>
      <p:sp>
        <p:nvSpPr>
          <p:cNvPr id="3" name="TextBox 2"/>
          <p:cNvSpPr txBox="1"/>
          <p:nvPr/>
        </p:nvSpPr>
        <p:spPr>
          <a:xfrm>
            <a:off x="2183130" y="2930021"/>
            <a:ext cx="9872237" cy="3670236"/>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chữ</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nhật</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NMCB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chiều</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dài</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bằng</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độ</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dài</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đáy</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BC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tam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giác</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ABC,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chiều</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rộng</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bằng</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chiều</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cao</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AH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tam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giác</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ABC.</a:t>
            </a:r>
            <a:endPar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285750" indent="-285750" rtl="0">
              <a:spcBef>
                <a:spcPts val="0"/>
              </a:spcBef>
              <a:spcAft>
                <a:spcPts val="500"/>
              </a:spcAft>
              <a:buFont typeface="Arial" panose="020B0604020202020204" pitchFamily="34" charset="0"/>
              <a:buChar char="•"/>
            </a:pP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Diện</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tích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chữ</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nhật</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NMCB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là</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BC × NB = BC × AH.</a:t>
            </a:r>
            <a:endParaRPr lang="en-US" sz="3200" b="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285750" indent="-285750" rtl="0">
              <a:spcBef>
                <a:spcPts val="0"/>
              </a:spcBef>
              <a:spcAft>
                <a:spcPts val="500"/>
              </a:spcAft>
              <a:buFont typeface="Arial" panose="020B0604020202020204" pitchFamily="34" charset="0"/>
              <a:buChar char="•"/>
            </a:pP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Diện</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tích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chữ</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nhật</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NMCB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gấp</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2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lần</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diện</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tích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tam </a:t>
            </a:r>
            <a:r>
              <a:rPr lang="en-US" sz="3200" b="0" i="0" u="none" strike="noStrike"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giác</a:t>
            </a:r>
            <a:r>
              <a:rPr lang="en-US" sz="3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ABC.</a:t>
            </a:r>
            <a:endParaRPr lang="en-US" sz="3200" b="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3090209" y="2284471"/>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Diện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tích</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nhật</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NMBC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vi-VN"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a:rPr lang="en-US" sz="3600" b="1" i="0" kern="0" smtClean="0">
                          <a:solidFill>
                            <a:srgbClr val="002060"/>
                          </a:solidFill>
                          <a:latin typeface="Cambria Math" panose="02040503050406030204" pitchFamily="18" charset="0"/>
                          <a:ea typeface="Calibri" panose="020F0502020204030204" charset="0"/>
                          <a:cs typeface="Times New Roman" panose="02020603050405020304" pitchFamily="18" charset="0"/>
                        </a:rPr>
                        <m:t>𝐍𝐌</m:t>
                      </m:r>
                      <m:r>
                        <a:rPr lang="en-US" sz="3600" b="1" i="0" kern="0" smtClean="0">
                          <a:solidFill>
                            <a:srgbClr val="002060"/>
                          </a:solidFill>
                          <a:latin typeface="Cambria Math" panose="02040503050406030204" pitchFamily="18" charset="0"/>
                          <a:ea typeface="Calibri" panose="020F0502020204030204" charset="0"/>
                          <a:cs typeface="Times New Roman" panose="02020603050405020304" pitchFamily="18" charset="0"/>
                        </a:rPr>
                        <m:t> ×</m:t>
                      </m:r>
                      <m:r>
                        <a:rPr lang="en-US" sz="3600" b="1"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𝐌𝐂</m:t>
                      </m:r>
                      <m:r>
                        <a:rPr lang="en-US" sz="3600" b="1"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𝐁𝐂</m:t>
                      </m:r>
                      <m:r>
                        <a:rPr lang="en-US" sz="3600" b="1"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𝐁𝐍</m:t>
                      </m:r>
                    </m:oMath>
                  </m:oMathPara>
                </a14:m>
                <a:endPar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Diện</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tích</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tam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giác</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ABC </a:t>
                </a:r>
                <a:r>
                  <a:rPr lang="en-US" sz="3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vi-VN"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600" b="1" kern="0" dirty="0" smtClean="0">
                              <a:solidFill>
                                <a:srgbClr val="002060"/>
                              </a:solidFill>
                              <a:latin typeface="Cambria Math" panose="02040503050406030204"/>
                              <a:ea typeface="Cambria Math" panose="02040503050406030204" pitchFamily="18" charset="0"/>
                              <a:cs typeface="Times New Roman" panose="02020603050405020304" pitchFamily="18" charset="0"/>
                            </a:rPr>
                          </m:ctrlPr>
                        </m:fPr>
                        <m:num>
                          <m:r>
                            <a:rPr lang="en-US" sz="3600" b="1"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𝐁𝐂</m:t>
                          </m:r>
                          <m:r>
                            <a:rPr lang="en-US" sz="3600" b="1"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𝐀</m:t>
                          </m:r>
                          <m:r>
                            <a:rPr lang="en-US" sz="3600" b="1"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𝐇</m:t>
                          </m:r>
                        </m:num>
                        <m:den>
                          <m:r>
                            <a:rPr lang="en-US" sz="3600" b="1"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𝟐</m:t>
                          </m:r>
                        </m:den>
                      </m:f>
                    </m:oMath>
                  </m:oMathPara>
                </a14:m>
                <a:endPar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90209" y="2284471"/>
                <a:ext cx="9313371" cy="3311911"/>
              </a:xfrm>
              <a:prstGeom prst="rect">
                <a:avLst/>
              </a:prstGeom>
              <a:blipFill rotWithShape="1">
                <a:blip r:embed="rId1"/>
                <a:stretch>
                  <a:fillRect l="-3" t="-13816" r="1" b="-13801"/>
                </a:stretch>
              </a:blipFill>
              <a:ln w="12700" cap="flat" cmpd="sng" algn="ctr">
                <a:noFill/>
                <a:prstDash val="solid"/>
                <a:miter lim="800000"/>
              </a:ln>
              <a:effectLst/>
            </p:spPr>
            <p:txBody>
              <a:bodyPr/>
              <a:lstStyle/>
              <a:p>
                <a:r>
                  <a:rPr lang="en-US" altLang="en-US">
                    <a:noFill/>
                  </a:rPr>
                  <a:t> </a:t>
                </a:r>
              </a:p>
            </p:txBody>
          </p:sp>
        </mc:Fallback>
      </mc:AlternateContent>
      <p:pic>
        <p:nvPicPr>
          <p:cNvPr id="20" name="Picture 2" descr="Cara De Garoto Garoto Pensando | Cartoon character design, Kid character,  Character design"/>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a:fillRect/>
          </a:stretch>
        </p:blipFill>
        <p:spPr bwMode="auto">
          <a:xfrm>
            <a:off x="318060"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p:cNvSpPr/>
          <p:nvPr/>
        </p:nvSpPr>
        <p:spPr>
          <a:xfrm>
            <a:off x="3819556" y="1292260"/>
            <a:ext cx="6927323"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p:cNvSpPr txBox="1"/>
          <p:nvPr/>
        </p:nvSpPr>
        <p:spPr>
          <a:xfrm>
            <a:off x="4228732" y="1935168"/>
            <a:ext cx="6108971"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577247" y="494807"/>
            <a:ext cx="2854131" cy="2143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
                                            <p:txEl>
                                              <p:pRg st="0" end="0"/>
                                            </p:txEl>
                                          </p:spTgt>
                                        </p:tgtEl>
                                      </p:cBhvr>
                                    </p:animEffect>
                                    <p:set>
                                      <p:cBhvr>
                                        <p:cTn id="27" dur="1" fill="hold">
                                          <p:stCondLst>
                                            <p:cond delay="499"/>
                                          </p:stCondLst>
                                        </p:cTn>
                                        <p:tgtEl>
                                          <p:spTgt spid="2">
                                            <p:txEl>
                                              <p:pRg st="0" end="0"/>
                                            </p:txEl>
                                          </p:spTgt>
                                        </p:tgtEl>
                                        <p:attrNameLst>
                                          <p:attrName>style.visibility</p:attrName>
                                        </p:attrNameLst>
                                      </p:cBhvr>
                                      <p:to>
                                        <p:strVal val="hidden"/>
                                      </p:to>
                                    </p:set>
                                  </p:childTnLst>
                                </p:cTn>
                              </p:par>
                              <p:par>
                                <p:cTn id="28" presetID="16" presetClass="exit" presetSubtype="21" fill="hold" grpId="0" nodeType="withEffect">
                                  <p:stCondLst>
                                    <p:cond delay="0"/>
                                  </p:stCondLst>
                                  <p:childTnLst>
                                    <p:animEffect transition="out" filter="barn(inVertical)">
                                      <p:cBhvr>
                                        <p:cTn id="29" dur="500"/>
                                        <p:tgtEl>
                                          <p:spTgt spid="2">
                                            <p:txEl>
                                              <p:pRg st="1" end="1"/>
                                            </p:txEl>
                                          </p:spTgt>
                                        </p:tgtEl>
                                      </p:cBhvr>
                                    </p:animEffect>
                                    <p:set>
                                      <p:cBhvr>
                                        <p:cTn id="30" dur="1" fill="hold">
                                          <p:stCondLst>
                                            <p:cond delay="499"/>
                                          </p:stCondLst>
                                        </p:cTn>
                                        <p:tgtEl>
                                          <p:spTgt spid="2">
                                            <p:txEl>
                                              <p:pRg st="1" end="1"/>
                                            </p:txEl>
                                          </p:spTgt>
                                        </p:tgtEl>
                                        <p:attrNameLst>
                                          <p:attrName>style.visibility</p:attrName>
                                        </p:attrNameLst>
                                      </p:cBhvr>
                                      <p:to>
                                        <p:strVal val="hidden"/>
                                      </p:to>
                                    </p:set>
                                  </p:childTnLst>
                                </p:cTn>
                              </p:par>
                              <p:par>
                                <p:cTn id="31" presetID="16" presetClass="exit" presetSubtype="21" fill="hold" grpId="0" nodeType="withEffect">
                                  <p:stCondLst>
                                    <p:cond delay="0"/>
                                  </p:stCondLst>
                                  <p:childTnLst>
                                    <p:animEffect transition="out" filter="barn(inVertical)">
                                      <p:cBhvr>
                                        <p:cTn id="32" dur="500"/>
                                        <p:tgtEl>
                                          <p:spTgt spid="2">
                                            <p:txEl>
                                              <p:pRg st="2" end="2"/>
                                            </p:txEl>
                                          </p:spTgt>
                                        </p:tgtEl>
                                      </p:cBhvr>
                                    </p:animEffect>
                                    <p:set>
                                      <p:cBhvr>
                                        <p:cTn id="33" dur="1" fill="hold">
                                          <p:stCondLst>
                                            <p:cond delay="499"/>
                                          </p:stCondLst>
                                        </p:cTn>
                                        <p:tgtEl>
                                          <p:spTgt spid="2">
                                            <p:txEl>
                                              <p:pRg st="2" end="2"/>
                                            </p:txEl>
                                          </p:spTgt>
                                        </p:tgtEl>
                                        <p:attrNameLst>
                                          <p:attrName>style.visibility</p:attrName>
                                        </p:attrNameLst>
                                      </p:cBhvr>
                                      <p:to>
                                        <p:strVal val="hidden"/>
                                      </p:to>
                                    </p:set>
                                  </p:childTnLst>
                                </p:cTn>
                              </p:par>
                              <p:par>
                                <p:cTn id="34" presetID="16" presetClass="exit" presetSubtype="21" fill="hold" grpId="0" nodeType="withEffect">
                                  <p:stCondLst>
                                    <p:cond delay="0"/>
                                  </p:stCondLst>
                                  <p:childTnLst>
                                    <p:animEffect transition="out" filter="barn(inVertical)">
                                      <p:cBhvr>
                                        <p:cTn id="35" dur="500"/>
                                        <p:tgtEl>
                                          <p:spTgt spid="2">
                                            <p:txEl>
                                              <p:pRg st="3" end="3"/>
                                            </p:txEl>
                                          </p:spTgt>
                                        </p:tgtEl>
                                      </p:cBhvr>
                                    </p:animEffect>
                                    <p:set>
                                      <p:cBhvr>
                                        <p:cTn id="36"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848179" y="2556682"/>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p:cNvCxnSpPr/>
          <p:nvPr/>
        </p:nvCxnSpPr>
        <p:spPr>
          <a:xfrm>
            <a:off x="4533979" y="2556681"/>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533979"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p:cNvCxnSpPr/>
          <p:nvPr/>
        </p:nvCxnSpPr>
        <p:spPr>
          <a:xfrm>
            <a:off x="3848179"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 idx="2"/>
          </p:cNvCxnSpPr>
          <p:nvPr/>
        </p:nvCxnSpPr>
        <p:spPr>
          <a:xfrm>
            <a:off x="3848179" y="4301321"/>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62779" y="4328616"/>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47627"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p:cNvSpPr txBox="1"/>
          <p:nvPr/>
        </p:nvSpPr>
        <p:spPr>
          <a:xfrm>
            <a:off x="4819729"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p:cNvSpPr txBox="1"/>
          <p:nvPr/>
        </p:nvSpPr>
        <p:spPr>
          <a:xfrm>
            <a:off x="3040380" y="342901"/>
            <a:ext cx="8743950" cy="1754326"/>
          </a:xfrm>
          <a:prstGeom prst="rect">
            <a:avLst/>
          </a:prstGeom>
          <a:noFill/>
        </p:spPr>
        <p:txBody>
          <a:bodyPr wrap="square" rtlCol="0">
            <a:spAutoFit/>
          </a:bodyPr>
          <a:lstStyle/>
          <a:p>
            <a:pPr algn="just"/>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Muốn</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tính</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diện</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tích</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hình</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tam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giác</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ta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lấy</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độ</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dài</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đáy</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nhân</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chiều</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cao</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cùng</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đơn</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vị</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đo</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rồi</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chia </a:t>
            </a:r>
            <a:r>
              <a:rPr lang="en-US" sz="36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cho</a:t>
            </a:r>
            <a:r>
              <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2.</a:t>
            </a:r>
            <a:endParaRPr lang="en-US" sz="36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6494620" y="2225293"/>
            <a:ext cx="3780950" cy="707886"/>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4000" dirty="0">
                <a:latin typeface="Cambria" panose="02040503050406030204" pitchFamily="18" charset="0"/>
                <a:ea typeface="Cambria" panose="02040503050406030204" pitchFamily="18" charset="0"/>
                <a:cs typeface="Times New Roman" panose="02020603050405020304" pitchFamily="18" charset="0"/>
              </a:rPr>
              <a:t>S : </a:t>
            </a:r>
            <a:r>
              <a:rPr lang="en-US" sz="4000" dirty="0" err="1">
                <a:latin typeface="Cambria" panose="02040503050406030204" pitchFamily="18" charset="0"/>
                <a:ea typeface="Cambria" panose="02040503050406030204" pitchFamily="18" charset="0"/>
                <a:cs typeface="Times New Roman" panose="02020603050405020304" pitchFamily="18" charset="0"/>
              </a:rPr>
              <a:t>diện</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tích</a:t>
            </a:r>
            <a:endParaRPr lang="vi-VN"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ara De Garoto Garoto Pensando | Cartoon character design, Kid character,  Character design"/>
          <p:cNvPicPr>
            <a:picLocks noChangeAspect="1" noChangeArrowheads="1"/>
          </p:cNvPicPr>
          <p:nvPr/>
        </p:nvPicPr>
        <p:blipFill rotWithShape="1">
          <a:blip r:embed="rId1">
            <a:clrChange>
              <a:clrFrom>
                <a:srgbClr val="FEFEFE"/>
              </a:clrFrom>
              <a:clrTo>
                <a:srgbClr val="FEFEFE">
                  <a:alpha val="0"/>
                </a:srgbClr>
              </a:clrTo>
            </a:clrChange>
            <a:extLst>
              <a:ext uri="{BEBA8EAE-BF5A-486C-A8C5-ECC9F3942E4B}">
                <a14:imgProps xmlns:a14="http://schemas.microsoft.com/office/drawing/2010/main">
                  <a14:imgLayer r:embed="rId2">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a:fillRect/>
          </a:stretch>
        </p:blipFill>
        <p:spPr bwMode="auto">
          <a:xfrm>
            <a:off x="294016" y="1408977"/>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4" name="TextBox 13"/>
              <p:cNvSpPr txBox="1"/>
              <p:nvPr/>
            </p:nvSpPr>
            <p:spPr>
              <a:xfrm>
                <a:off x="6783585" y="4380441"/>
                <a:ext cx="3960615" cy="1711815"/>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 = </a:t>
                </a:r>
                <a14:m>
                  <m:oMath xmlns:m="http://schemas.openxmlformats.org/officeDocument/2006/math">
                    <m:f>
                      <m:fPr>
                        <m:ctrlPr>
                          <a:rPr lang="en-US" sz="7200" b="1" i="1" smtClean="0">
                            <a:solidFill>
                              <a:srgbClr val="FF0000"/>
                            </a:solidFill>
                            <a:latin typeface="Cambria Math" panose="02040503050406030204"/>
                            <a:cs typeface="Times New Roman" panose="02020603050405020304" pitchFamily="18" charset="0"/>
                          </a:rPr>
                        </m:ctrlPr>
                      </m:fPr>
                      <m:num>
                        <m:r>
                          <a:rPr lang="en-US" sz="7200" b="1" i="0" smtClean="0">
                            <a:solidFill>
                              <a:srgbClr val="FF0000"/>
                            </a:solidFill>
                            <a:latin typeface="Cambria Math" panose="02040503050406030204"/>
                            <a:cs typeface="Times New Roman" panose="02020603050405020304" pitchFamily="18" charset="0"/>
                          </a:rPr>
                          <m:t>𝐚</m:t>
                        </m:r>
                        <m:r>
                          <a:rPr lang="en-US" sz="7200" b="1" i="0" smtClean="0">
                            <a:solidFill>
                              <a:srgbClr val="FF0000"/>
                            </a:solidFill>
                            <a:latin typeface="Cambria Math" panose="02040503050406030204"/>
                            <a:cs typeface="Times New Roman" panose="02020603050405020304" pitchFamily="18" charset="0"/>
                          </a:rPr>
                          <m:t> </m:t>
                        </m:r>
                        <m:r>
                          <a:rPr lang="en-US" sz="7200" b="1" i="0" smtClean="0">
                            <a:solidFill>
                              <a:srgbClr val="FF0000"/>
                            </a:solidFill>
                            <a:latin typeface="Cambria Math" panose="02040503050406030204"/>
                            <a:cs typeface="Times New Roman" panose="02020603050405020304" pitchFamily="18" charset="0"/>
                          </a:rPr>
                          <m:t>𝐱</m:t>
                        </m:r>
                        <m:r>
                          <a:rPr lang="en-US" sz="7200" b="1" i="0" smtClean="0">
                            <a:solidFill>
                              <a:srgbClr val="FF0000"/>
                            </a:solidFill>
                            <a:latin typeface="Cambria Math" panose="02040503050406030204"/>
                            <a:cs typeface="Times New Roman" panose="02020603050405020304" pitchFamily="18" charset="0"/>
                          </a:rPr>
                          <m:t> </m:t>
                        </m:r>
                        <m:r>
                          <a:rPr lang="en-US" sz="7200" b="1" i="0" smtClean="0">
                            <a:solidFill>
                              <a:srgbClr val="FF0000"/>
                            </a:solidFill>
                            <a:latin typeface="Cambria Math" panose="02040503050406030204"/>
                            <a:cs typeface="Times New Roman" panose="02020603050405020304" pitchFamily="18" charset="0"/>
                          </a:rPr>
                          <m:t>𝐡</m:t>
                        </m:r>
                      </m:num>
                      <m:den>
                        <m:r>
                          <a:rPr lang="en-US" sz="7200" b="1" i="0" smtClean="0">
                            <a:solidFill>
                              <a:srgbClr val="FF0000"/>
                            </a:solidFill>
                            <a:latin typeface="Cambria Math" panose="02040503050406030204"/>
                            <a:cs typeface="Times New Roman" panose="02020603050405020304" pitchFamily="18" charset="0"/>
                          </a:rPr>
                          <m:t>𝟐</m:t>
                        </m:r>
                      </m:den>
                    </m:f>
                  </m:oMath>
                </a14:m>
                <a:endParaRPr lang="vi-VN" sz="7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6783585" y="4380441"/>
                <a:ext cx="3960615" cy="1711815"/>
              </a:xfrm>
              <a:prstGeom prst="rect">
                <a:avLst/>
              </a:prstGeom>
              <a:blipFill rotWithShape="1">
                <a:blip r:embed="rId5"/>
                <a:stretch>
                  <a:fillRect l="-13" t="-12" b="4"/>
                </a:stretch>
              </a:blipFill>
            </p:spPr>
            <p:txBody>
              <a:bodyPr/>
              <a:lstStyle/>
              <a:p>
                <a:r>
                  <a:rPr lang="en-US" altLang="en-US">
                    <a:noFill/>
                  </a:rPr>
                  <a:t> </a:t>
                </a:r>
              </a:p>
            </p:txBody>
          </p:sp>
        </mc:Fallback>
      </mc:AlternateContent>
      <p:sp>
        <p:nvSpPr>
          <p:cNvPr id="15" name="TextBox 14"/>
          <p:cNvSpPr txBox="1"/>
          <p:nvPr/>
        </p:nvSpPr>
        <p:spPr>
          <a:xfrm>
            <a:off x="5021745" y="2791201"/>
            <a:ext cx="4879957" cy="1446550"/>
          </a:xfrm>
          <a:prstGeom prst="rect">
            <a:avLst/>
          </a:prstGeom>
          <a:noFill/>
        </p:spPr>
        <p:txBody>
          <a:bodyPr wrap="square" rtlCol="0">
            <a:spAutoFit/>
          </a:bodyPr>
          <a:lstStyle/>
          <a:p>
            <a:pPr algn="ct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smtClean="0">
                <a:latin typeface="Cambria" panose="02040503050406030204" pitchFamily="18" charset="0"/>
                <a:ea typeface="Cambria" panose="02040503050406030204" pitchFamily="18" charset="0"/>
                <a:cs typeface="Times New Roman" panose="02020603050405020304" pitchFamily="18" charset="0"/>
              </a:rPr>
              <a:t>a </a:t>
            </a: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err="1">
                <a:latin typeface="Cambria" panose="02040503050406030204" pitchFamily="18" charset="0"/>
                <a:ea typeface="Cambria" panose="02040503050406030204" pitchFamily="18" charset="0"/>
                <a:cs typeface="Times New Roman" panose="02020603050405020304" pitchFamily="18" charset="0"/>
              </a:rPr>
              <a:t>độ</a:t>
            </a: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err="1">
                <a:latin typeface="Cambria" panose="02040503050406030204" pitchFamily="18" charset="0"/>
                <a:ea typeface="Cambria" panose="02040503050406030204" pitchFamily="18" charset="0"/>
                <a:cs typeface="Times New Roman" panose="02020603050405020304" pitchFamily="18" charset="0"/>
              </a:rPr>
              <a:t>dài</a:t>
            </a: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err="1">
                <a:latin typeface="Cambria" panose="02040503050406030204" pitchFamily="18" charset="0"/>
                <a:ea typeface="Cambria" panose="02040503050406030204" pitchFamily="18" charset="0"/>
                <a:cs typeface="Times New Roman" panose="02020603050405020304" pitchFamily="18" charset="0"/>
              </a:rPr>
              <a:t>đáy</a:t>
            </a:r>
            <a:r>
              <a:rPr lang="en-US" sz="4400" dirty="0">
                <a:latin typeface="Cambria" panose="02040503050406030204" pitchFamily="18" charset="0"/>
                <a:ea typeface="Cambria" panose="02040503050406030204" pitchFamily="18" charset="0"/>
                <a:cs typeface="Times New Roman" panose="02020603050405020304" pitchFamily="18" charset="0"/>
              </a:rPr>
              <a:t> </a:t>
            </a:r>
            <a:endParaRPr lang="vi-VN" sz="4400" dirty="0">
              <a:latin typeface="Cambria" panose="02040503050406030204" pitchFamily="18" charset="0"/>
              <a:ea typeface="Cambria" panose="02040503050406030204" pitchFamily="18" charset="0"/>
              <a:cs typeface="Times New Roman" panose="02020603050405020304" pitchFamily="18" charset="0"/>
            </a:endParaRPr>
          </a:p>
          <a:p>
            <a:pPr algn="ctr"/>
            <a:r>
              <a:rPr lang="vi-VN" sz="4400" dirty="0">
                <a:latin typeface="Cambria" panose="02040503050406030204" pitchFamily="18" charset="0"/>
                <a:ea typeface="Cambria" panose="02040503050406030204" pitchFamily="18" charset="0"/>
                <a:cs typeface="Times New Roman" panose="02020603050405020304" pitchFamily="18" charset="0"/>
              </a:rPr>
              <a:t>          </a:t>
            </a:r>
            <a:r>
              <a:rPr lang="vi-VN" sz="4400" dirty="0" smtClean="0">
                <a:latin typeface="Cambria" panose="02040503050406030204" pitchFamily="18" charset="0"/>
                <a:ea typeface="Cambria" panose="02040503050406030204" pitchFamily="18" charset="0"/>
                <a:cs typeface="Times New Roman" panose="02020603050405020304" pitchFamily="18" charset="0"/>
              </a:rPr>
              <a:t> </a:t>
            </a:r>
            <a:r>
              <a:rPr lang="en-US" sz="4400" dirty="0" smtClean="0">
                <a:latin typeface="Cambria" panose="02040503050406030204" pitchFamily="18" charset="0"/>
                <a:ea typeface="Cambria" panose="02040503050406030204" pitchFamily="18" charset="0"/>
                <a:cs typeface="Times New Roman" panose="02020603050405020304" pitchFamily="18" charset="0"/>
              </a:rPr>
              <a:t>h </a:t>
            </a: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err="1">
                <a:latin typeface="Cambria" panose="02040503050406030204" pitchFamily="18" charset="0"/>
                <a:ea typeface="Cambria" panose="02040503050406030204" pitchFamily="18" charset="0"/>
                <a:cs typeface="Times New Roman" panose="02020603050405020304" pitchFamily="18" charset="0"/>
              </a:rPr>
              <a:t>chiều</a:t>
            </a:r>
            <a:r>
              <a:rPr lang="en-US" sz="4400" dirty="0">
                <a:latin typeface="Cambria" panose="02040503050406030204" pitchFamily="18" charset="0"/>
                <a:ea typeface="Cambria" panose="02040503050406030204" pitchFamily="18" charset="0"/>
                <a:cs typeface="Times New Roman" panose="02020603050405020304" pitchFamily="18" charset="0"/>
              </a:rPr>
              <a:t> </a:t>
            </a:r>
            <a:r>
              <a:rPr lang="en-US" sz="4400" dirty="0" err="1">
                <a:latin typeface="Cambria" panose="02040503050406030204" pitchFamily="18" charset="0"/>
                <a:ea typeface="Cambria" panose="02040503050406030204" pitchFamily="18" charset="0"/>
                <a:cs typeface="Times New Roman" panose="02020603050405020304" pitchFamily="18" charset="0"/>
              </a:rPr>
              <a:t>cao</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Grp="1" noChangeAspect="1"/>
          </p:cNvGraphicFramePr>
          <p:nvPr>
            <p:ph sz="half" idx="1"/>
          </p:nvPr>
        </p:nvGraphicFramePr>
        <p:xfrm>
          <a:off x="152400" y="188913"/>
          <a:ext cx="914400" cy="911225"/>
        </p:xfrm>
        <a:graphic>
          <a:graphicData uri="http://schemas.openxmlformats.org/presentationml/2006/ole">
            <mc:AlternateContent xmlns:mc="http://schemas.openxmlformats.org/markup-compatibility/2006">
              <mc:Choice xmlns:v="urn:schemas-microsoft-com:vml" Requires="v">
                <p:oleObj spid="_x0000_s2051" name="" r:id="rId1" imgW="1278255" imgH="1273810" progId="">
                  <p:embed/>
                </p:oleObj>
              </mc:Choice>
              <mc:Fallback>
                <p:oleObj name="" r:id="rId1" imgW="1278255" imgH="1273810" progId="">
                  <p:embed/>
                  <p:pic>
                    <p:nvPicPr>
                      <p:cNvPr id="0" name="Picture 2050"/>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8913"/>
                        <a:ext cx="91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9" name="TextBox 20"/>
          <p:cNvSpPr txBox="1">
            <a:spLocks noChangeArrowheads="1"/>
          </p:cNvSpPr>
          <p:nvPr/>
        </p:nvSpPr>
        <p:spPr bwMode="auto">
          <a:xfrm>
            <a:off x="914403" y="646114"/>
            <a:ext cx="1113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u="sng" dirty="0" smtClean="0">
                <a:solidFill>
                  <a:srgbClr val="002060"/>
                </a:solidFill>
                <a:latin typeface="Times New Roman" panose="02020603050405020304" pitchFamily="18" charset="0"/>
                <a:cs typeface="Times New Roman" panose="02020603050405020304" pitchFamily="18" charset="0"/>
              </a:rPr>
              <a:t>TOÁN</a:t>
            </a:r>
            <a:r>
              <a:rPr lang="en-US" altLang="en-US" sz="2800" dirty="0" smtClean="0">
                <a:solidFill>
                  <a:srgbClr val="002060"/>
                </a:solidFill>
                <a:latin typeface="Times New Roman" panose="02020603050405020304" pitchFamily="18" charset="0"/>
                <a:cs typeface="Times New Roman" panose="02020603050405020304" pitchFamily="18" charset="0"/>
              </a:rPr>
              <a:t> (PPCT: </a:t>
            </a:r>
            <a:r>
              <a:rPr lang="en-US" altLang="en-US" sz="2800" dirty="0" smtClean="0">
                <a:solidFill>
                  <a:srgbClr val="002060"/>
                </a:solidFill>
                <a:latin typeface="Times New Roman" panose="02020603050405020304" pitchFamily="18" charset="0"/>
                <a:cs typeface="Times New Roman" panose="02020603050405020304" pitchFamily="18" charset="0"/>
              </a:rPr>
              <a:t>58)</a:t>
            </a:r>
            <a:endParaRPr lang="en-US" altLang="en-US" sz="2800" u="sng" dirty="0">
              <a:solidFill>
                <a:srgbClr val="002060"/>
              </a:solidFill>
              <a:latin typeface="Times New Roman" panose="02020603050405020304" pitchFamily="18" charset="0"/>
              <a:cs typeface="Times New Roman" panose="02020603050405020304" pitchFamily="18" charset="0"/>
            </a:endParaRPr>
          </a:p>
        </p:txBody>
      </p:sp>
      <p:sp>
        <p:nvSpPr>
          <p:cNvPr id="5" name="TextBox 20"/>
          <p:cNvSpPr txBox="1">
            <a:spLocks noChangeArrowheads="1"/>
          </p:cNvSpPr>
          <p:nvPr/>
        </p:nvSpPr>
        <p:spPr bwMode="auto">
          <a:xfrm>
            <a:off x="548643" y="1215531"/>
            <a:ext cx="11137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smtClean="0">
                <a:solidFill>
                  <a:srgbClr val="FF0000"/>
                </a:solidFill>
                <a:latin typeface="Times New Roman" panose="02020603050405020304" pitchFamily="18" charset="0"/>
                <a:cs typeface="Times New Roman" panose="02020603050405020304" pitchFamily="18" charset="0"/>
              </a:rPr>
              <a:t>HÌNH TAM GIÁC. DIỆN TÍCH HÌNH TAM GIÁC (</a:t>
            </a:r>
            <a:r>
              <a:rPr lang="en-US" altLang="en-US" sz="3600" b="1" dirty="0" err="1" smtClean="0">
                <a:solidFill>
                  <a:srgbClr val="FF0000"/>
                </a:solidFill>
                <a:latin typeface="Times New Roman" panose="02020603050405020304" pitchFamily="18" charset="0"/>
                <a:cs typeface="Times New Roman" panose="02020603050405020304" pitchFamily="18" charset="0"/>
              </a:rPr>
              <a:t>Tiết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anose="02020603050405020304" pitchFamily="18" charset="0"/>
                <a:cs typeface="Times New Roman" panose="02020603050405020304" pitchFamily="18" charset="0"/>
              </a:rPr>
              <a:t>3)</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20"/>
          <p:cNvSpPr txBox="1">
            <a:spLocks noChangeArrowheads="1"/>
          </p:cNvSpPr>
          <p:nvPr/>
        </p:nvSpPr>
        <p:spPr bwMode="auto">
          <a:xfrm>
            <a:off x="524105" y="5308925"/>
            <a:ext cx="11137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200" b="1" dirty="0" smtClean="0">
                <a:solidFill>
                  <a:srgbClr val="FF0000"/>
                </a:solidFill>
                <a:latin typeface="Times New Roman" panose="02020603050405020304" pitchFamily="18" charset="0"/>
                <a:cs typeface="Times New Roman" panose="02020603050405020304" pitchFamily="18" charset="0"/>
              </a:rPr>
              <a:t>THỰC HÀNH</a:t>
            </a:r>
            <a:endParaRPr lang="en-US" altLang="en-US" sz="7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445531" y="2790332"/>
            <a:ext cx="7011008" cy="23044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p:nvPr/>
        </p:nvSpPr>
        <p:spPr>
          <a:xfrm>
            <a:off x="5258290" y="2704690"/>
            <a:ext cx="6503180" cy="3048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u="sng" dirty="0" err="1">
                <a:solidFill>
                  <a:srgbClr val="FF6600"/>
                </a:solidFill>
                <a:latin typeface="Cambria" panose="02040503050406030204" pitchFamily="18" charset="0"/>
                <a:ea typeface="Cambria" panose="02040503050406030204" pitchFamily="18" charset="0"/>
                <a:cs typeface="Times New Roman" panose="02020603050405020304" pitchFamily="18" charset="0"/>
              </a:rPr>
              <a:t>Bài</a:t>
            </a:r>
            <a:r>
              <a:rPr lang="en-US" sz="40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FF6600"/>
                </a:solidFill>
                <a:latin typeface="Cambria" panose="02040503050406030204" pitchFamily="18" charset="0"/>
                <a:ea typeface="Cambria" panose="02040503050406030204" pitchFamily="18" charset="0"/>
                <a:cs typeface="Times New Roman" panose="02020603050405020304" pitchFamily="18" charset="0"/>
              </a:rPr>
              <a:t>giải</a:t>
            </a:r>
            <a:r>
              <a:rPr lang="en-US" sz="40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rPr>
              <a:t>:</a:t>
            </a:r>
            <a:endParaRPr lang="en-US" sz="40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Font typeface="Arial" panose="020B0604020202020204" pitchFamily="34" charset="0"/>
              <a:buNone/>
            </a:pP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Font typeface="Arial" panose="020B0604020202020204" pitchFamily="34" charset="0"/>
              <a:buNone/>
            </a:pP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x 3 : 2 = 6 (cm</a:t>
            </a:r>
            <a:r>
              <a:rPr 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indent="0">
              <a:buFont typeface="Arial" panose="020B0604020202020204" pitchFamily="34" charset="0"/>
              <a:buNone/>
            </a:pP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Đáp</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sz="40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6 cm</a:t>
            </a:r>
            <a:r>
              <a:rPr 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3059373"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p:cNvGrpSpPr/>
          <p:nvPr/>
        </p:nvGrpSpPr>
        <p:grpSpPr>
          <a:xfrm>
            <a:off x="1207628" y="2442291"/>
            <a:ext cx="3970653" cy="3152052"/>
            <a:chOff x="1827270" y="1756250"/>
            <a:chExt cx="2592525" cy="1724117"/>
          </a:xfrm>
        </p:grpSpPr>
        <p:cxnSp>
          <p:nvCxnSpPr>
            <p:cNvPr id="5" name="Straight Arrow Connector 4"/>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endParaRPr lang="en-US" sz="2800" b="1" dirty="0">
                <a:latin typeface="Cambria" panose="02040503050406030204" pitchFamily="18" charset="0"/>
                <a:ea typeface="Cambria" panose="02040503050406030204" pitchFamily="18" charset="0"/>
              </a:endParaRPr>
            </a:p>
          </p:txBody>
        </p:sp>
        <p:grpSp>
          <p:nvGrpSpPr>
            <p:cNvPr id="7" name="Group 6"/>
            <p:cNvGrpSpPr/>
            <p:nvPr/>
          </p:nvGrpSpPr>
          <p:grpSpPr>
            <a:xfrm>
              <a:off x="1827270" y="1756250"/>
              <a:ext cx="2592525" cy="1213401"/>
              <a:chOff x="1873458" y="1427508"/>
              <a:chExt cx="2592525" cy="1213401"/>
            </a:xfrm>
          </p:grpSpPr>
          <p:grpSp>
            <p:nvGrpSpPr>
              <p:cNvPr id="9" name="Group 8"/>
              <p:cNvGrpSpPr/>
              <p:nvPr/>
            </p:nvGrpSpPr>
            <p:grpSpPr>
              <a:xfrm>
                <a:off x="1873458" y="1427508"/>
                <a:ext cx="2592525" cy="1213401"/>
                <a:chOff x="839788" y="1666048"/>
                <a:chExt cx="2592525" cy="1213401"/>
              </a:xfrm>
            </p:grpSpPr>
            <p:sp>
              <p:nvSpPr>
                <p:cNvPr id="11" name="Isosceles Triangle 10"/>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endParaRPr lang="en-US" sz="2800" b="1" dirty="0">
                <a:latin typeface="Cambria" panose="02040503050406030204" pitchFamily="18" charset="0"/>
                <a:ea typeface="Cambria" panose="02040503050406030204" pitchFamily="18" charset="0"/>
              </a:endParaRPr>
            </a:p>
          </p:txBody>
        </p:sp>
      </p:grpSp>
      <p:grpSp>
        <p:nvGrpSpPr>
          <p:cNvPr id="13" name="组合 27"/>
          <p:cNvGrpSpPr/>
          <p:nvPr/>
        </p:nvGrpSpPr>
        <p:grpSpPr>
          <a:xfrm>
            <a:off x="805543" y="373643"/>
            <a:ext cx="10624457" cy="1881334"/>
            <a:chOff x="2752641" y="3652337"/>
            <a:chExt cx="10046546" cy="1881334"/>
          </a:xfrm>
        </p:grpSpPr>
        <p:sp>
          <p:nvSpPr>
            <p:cNvPr id="14" name="圆角矩形 14"/>
            <p:cNvSpPr/>
            <p:nvPr/>
          </p:nvSpPr>
          <p:spPr>
            <a:xfrm>
              <a:off x="2752641" y="365233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p:cNvSpPr txBox="1"/>
            <p:nvPr/>
          </p:nvSpPr>
          <p:spPr>
            <a:xfrm>
              <a:off x="3450622" y="3985203"/>
              <a:ext cx="9348565" cy="1323439"/>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grpSp>
        <p:nvGrpSpPr>
          <p:cNvPr id="17" name="组合 27"/>
          <p:cNvGrpSpPr/>
          <p:nvPr/>
        </p:nvGrpSpPr>
        <p:grpSpPr>
          <a:xfrm>
            <a:off x="739173" y="319174"/>
            <a:ext cx="11234052" cy="2554545"/>
            <a:chOff x="2902437" y="2717850"/>
            <a:chExt cx="10005372" cy="2554545"/>
          </a:xfrm>
        </p:grpSpPr>
        <p:sp>
          <p:nvSpPr>
            <p:cNvPr id="18" name="圆角矩形 14"/>
            <p:cNvSpPr/>
            <p:nvPr/>
          </p:nvSpPr>
          <p:spPr>
            <a:xfrm>
              <a:off x="2902437" y="2717850"/>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p:cNvSpPr txBox="1"/>
            <p:nvPr/>
          </p:nvSpPr>
          <p:spPr>
            <a:xfrm>
              <a:off x="3302103" y="2717850"/>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p:nvPr/>
        </p:nvSpPr>
        <p:spPr>
          <a:xfrm>
            <a:off x="4537710" y="2371877"/>
            <a:ext cx="7003147" cy="3048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u="sng" dirty="0" err="1">
                <a:solidFill>
                  <a:srgbClr val="FF6600"/>
                </a:solidFill>
                <a:latin typeface="Cambria" panose="02040503050406030204" pitchFamily="18" charset="0"/>
                <a:ea typeface="Cambria" panose="02040503050406030204" pitchFamily="18" charset="0"/>
                <a:cs typeface="Times New Roman" panose="02020603050405020304" pitchFamily="18" charset="0"/>
              </a:rPr>
              <a:t>Bài</a:t>
            </a:r>
            <a:r>
              <a:rPr lang="en-US" sz="44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rPr>
              <a:t> </a:t>
            </a:r>
            <a:r>
              <a:rPr lang="en-US" sz="4400" b="1" u="sng" dirty="0" err="1">
                <a:solidFill>
                  <a:srgbClr val="FF6600"/>
                </a:solidFill>
                <a:latin typeface="Cambria" panose="02040503050406030204" pitchFamily="18" charset="0"/>
                <a:ea typeface="Cambria" panose="02040503050406030204" pitchFamily="18" charset="0"/>
                <a:cs typeface="Times New Roman" panose="02020603050405020304" pitchFamily="18" charset="0"/>
              </a:rPr>
              <a:t>giải</a:t>
            </a:r>
            <a:r>
              <a:rPr lang="en-US" sz="44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rPr>
              <a:t>:</a:t>
            </a:r>
            <a:endParaRPr lang="en-US" sz="4400" b="1" u="sng" dirty="0">
              <a:solidFill>
                <a:srgbClr val="FF6600"/>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Font typeface="Arial" panose="020B0604020202020204" pitchFamily="34" charset="0"/>
              <a:buNone/>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Font typeface="Arial" panose="020B0604020202020204" pitchFamily="34" charset="0"/>
              <a:buNone/>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5 x 8</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 20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dm</a:t>
            </a:r>
            <a:r>
              <a:rPr lang="en-US" sz="4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Font typeface="Arial" panose="020B0604020202020204" pitchFamily="34" charset="0"/>
              <a:buNone/>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20 dm</a:t>
            </a:r>
            <a:r>
              <a:rPr lang="en-US" sz="4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3059373"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组合 27"/>
          <p:cNvGrpSpPr/>
          <p:nvPr/>
        </p:nvGrpSpPr>
        <p:grpSpPr>
          <a:xfrm>
            <a:off x="805543" y="567952"/>
            <a:ext cx="10580915" cy="1437096"/>
            <a:chOff x="2752641" y="3846647"/>
            <a:chExt cx="10005372" cy="1437096"/>
          </a:xfrm>
        </p:grpSpPr>
        <p:sp>
          <p:nvSpPr>
            <p:cNvPr id="5" name="圆角矩形 14"/>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p:cNvSpPr txBox="1"/>
            <p:nvPr/>
          </p:nvSpPr>
          <p:spPr>
            <a:xfrm>
              <a:off x="3186323"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endPar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endPar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grpSp>
        <p:nvGrpSpPr>
          <p:cNvPr id="7" name="Group 6"/>
          <p:cNvGrpSpPr/>
          <p:nvPr/>
        </p:nvGrpSpPr>
        <p:grpSpPr>
          <a:xfrm>
            <a:off x="1432697" y="2566749"/>
            <a:ext cx="2449756" cy="3822499"/>
            <a:chOff x="1827270" y="1756250"/>
            <a:chExt cx="2592525" cy="1635272"/>
          </a:xfrm>
        </p:grpSpPr>
        <p:cxnSp>
          <p:nvCxnSpPr>
            <p:cNvPr id="8" name="Straight Arrow Connector 7"/>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endParaRPr lang="en-US" sz="2800" b="1" dirty="0">
                <a:latin typeface="Cambria" panose="02040503050406030204" pitchFamily="18" charset="0"/>
                <a:ea typeface="Cambria" panose="02040503050406030204" pitchFamily="18" charset="0"/>
              </a:endParaRPr>
            </a:p>
          </p:txBody>
        </p:sp>
        <p:grpSp>
          <p:nvGrpSpPr>
            <p:cNvPr id="10" name="Group 9"/>
            <p:cNvGrpSpPr/>
            <p:nvPr/>
          </p:nvGrpSpPr>
          <p:grpSpPr>
            <a:xfrm>
              <a:off x="1827270" y="1756250"/>
              <a:ext cx="2592525" cy="1213401"/>
              <a:chOff x="1873458" y="1427508"/>
              <a:chExt cx="2592525" cy="1213401"/>
            </a:xfrm>
          </p:grpSpPr>
          <p:grpSp>
            <p:nvGrpSpPr>
              <p:cNvPr id="12" name="Group 11"/>
              <p:cNvGrpSpPr/>
              <p:nvPr/>
            </p:nvGrpSpPr>
            <p:grpSpPr>
              <a:xfrm>
                <a:off x="1873458" y="1427508"/>
                <a:ext cx="2592525" cy="1213401"/>
                <a:chOff x="839788" y="1666048"/>
                <a:chExt cx="2592525" cy="1213401"/>
              </a:xfrm>
            </p:grpSpPr>
            <p:sp>
              <p:nvSpPr>
                <p:cNvPr id="14" name="Isosceles Triangle 13"/>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6118" y="144968"/>
            <a:ext cx="713679"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endParaRPr lang="en-US" sz="2800" b="1" dirty="0">
              <a:latin typeface="Cambria" panose="02040503050406030204" pitchFamily="18" charset="0"/>
              <a:ea typeface="Cambria" panose="02040503050406030204" pitchFamily="18" charset="0"/>
            </a:endParaRPr>
          </a:p>
        </p:txBody>
      </p:sp>
      <p:sp>
        <p:nvSpPr>
          <p:cNvPr id="3" name="TextBox 2"/>
          <p:cNvSpPr txBox="1"/>
          <p:nvPr/>
        </p:nvSpPr>
        <p:spPr>
          <a:xfrm>
            <a:off x="731520" y="223027"/>
            <a:ext cx="11077621" cy="2308324"/>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Chọn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câu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trả</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lời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đúng</a:t>
            </a:r>
            <a:endParaRPr lang="en-US" sz="3600" b="1" i="0" dirty="0">
              <a:solidFill>
                <a:srgbClr val="000000"/>
              </a:solidFill>
              <a:effectLst/>
              <a:latin typeface="Cambria" panose="02040503050406030204" pitchFamily="18" charset="0"/>
              <a:ea typeface="Cambria" panose="02040503050406030204" pitchFamily="18" charset="0"/>
            </a:endParaRPr>
          </a:p>
          <a:p>
            <a:pPr algn="just"/>
            <a:r>
              <a:rPr lang="en-US" sz="3600" b="0" i="0" dirty="0" err="1">
                <a:solidFill>
                  <a:srgbClr val="000000"/>
                </a:solidFill>
                <a:effectLst/>
                <a:latin typeface="Cambria" panose="02040503050406030204" pitchFamily="18" charset="0"/>
                <a:ea typeface="Cambria" panose="02040503050406030204" pitchFamily="18" charset="0"/>
              </a:rPr>
              <a:t>Diện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hình</a:t>
            </a:r>
            <a:r>
              <a:rPr lang="en-US" sz="3600" b="0" i="0" dirty="0">
                <a:solidFill>
                  <a:srgbClr val="000000"/>
                </a:solidFill>
                <a:effectLst/>
                <a:latin typeface="Cambria" panose="02040503050406030204" pitchFamily="18" charset="0"/>
                <a:ea typeface="Cambria" panose="02040503050406030204" pitchFamily="18" charset="0"/>
              </a:rPr>
              <a:t> tam </a:t>
            </a:r>
            <a:r>
              <a:rPr lang="en-US" sz="3600" b="0" i="0" dirty="0" err="1">
                <a:solidFill>
                  <a:srgbClr val="000000"/>
                </a:solidFill>
                <a:effectLst/>
                <a:latin typeface="Cambria" panose="02040503050406030204" pitchFamily="18" charset="0"/>
                <a:ea typeface="Cambria" panose="02040503050406030204" pitchFamily="18" charset="0"/>
              </a:rPr>
              <a:t>giác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độ</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dài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đáy</a:t>
            </a:r>
            <a:r>
              <a:rPr lang="en-US" sz="3600" b="0" i="0" dirty="0">
                <a:solidFill>
                  <a:srgbClr val="000000"/>
                </a:solidFill>
                <a:effectLst/>
                <a:latin typeface="Cambria" panose="02040503050406030204" pitchFamily="18" charset="0"/>
                <a:ea typeface="Cambria" panose="02040503050406030204" pitchFamily="18" charset="0"/>
              </a:rPr>
              <a:t> 10 cm </a:t>
            </a:r>
            <a:r>
              <a:rPr lang="en-US" sz="3600" b="0" i="0" dirty="0" err="1">
                <a:solidFill>
                  <a:srgbClr val="000000"/>
                </a:solidFill>
                <a:effectLst/>
                <a:latin typeface="Cambria" panose="02040503050406030204" pitchFamily="18" charset="0"/>
                <a:ea typeface="Cambria" panose="02040503050406030204" pitchFamily="18" charset="0"/>
              </a:rPr>
              <a:t>và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chiều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cao</a:t>
            </a:r>
            <a:r>
              <a:rPr lang="en-US" sz="3600" b="0" i="0" dirty="0">
                <a:solidFill>
                  <a:srgbClr val="000000"/>
                </a:solidFill>
                <a:effectLst/>
                <a:latin typeface="Cambria" panose="02040503050406030204" pitchFamily="18" charset="0"/>
                <a:ea typeface="Cambria" panose="02040503050406030204" pitchFamily="18" charset="0"/>
              </a:rPr>
              <a:t> 8 cm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A. 80 cm</a:t>
            </a:r>
            <a:r>
              <a:rPr lang="en-US" sz="3600" b="0" i="0" baseline="30000" dirty="0">
                <a:solidFill>
                  <a:srgbClr val="000000"/>
                </a:solidFill>
                <a:effectLst/>
                <a:latin typeface="Cambria" panose="02040503050406030204" pitchFamily="18" charset="0"/>
                <a:ea typeface="Cambria" panose="02040503050406030204" pitchFamily="18" charset="0"/>
              </a:rPr>
              <a:t>2</a:t>
            </a:r>
            <a:r>
              <a:rPr lang="en-US" sz="3600" b="0" i="0" dirty="0">
                <a:solidFill>
                  <a:srgbClr val="000000"/>
                </a:solidFill>
                <a:effectLst/>
                <a:latin typeface="Cambria" panose="02040503050406030204" pitchFamily="18" charset="0"/>
                <a:ea typeface="Cambria" panose="02040503050406030204" pitchFamily="18" charset="0"/>
              </a:rPr>
              <a:t>          B. 40 cm            C. 40 cm</a:t>
            </a:r>
            <a:r>
              <a:rPr lang="en-US" sz="3600" b="0" i="0" baseline="30000" dirty="0">
                <a:solidFill>
                  <a:srgbClr val="000000"/>
                </a:solidFill>
                <a:effectLst/>
                <a:latin typeface="Cambria" panose="02040503050406030204" pitchFamily="18" charset="0"/>
                <a:ea typeface="Cambria" panose="02040503050406030204" pitchFamily="18" charset="0"/>
              </a:rPr>
              <a:t>2</a:t>
            </a:r>
            <a:r>
              <a:rPr lang="en-US" sz="3600" b="0" i="0" dirty="0">
                <a:solidFill>
                  <a:srgbClr val="000000"/>
                </a:solidFill>
                <a:effectLst/>
                <a:latin typeface="Cambria" panose="02040503050406030204" pitchFamily="18" charset="0"/>
                <a:ea typeface="Cambria" panose="02040503050406030204" pitchFamily="18" charset="0"/>
              </a:rPr>
              <a:t>               D. 80 cm</a:t>
            </a:r>
            <a:endParaRPr lang="en-US" sz="3600" b="0" i="0" dirty="0">
              <a:solidFill>
                <a:srgbClr val="000000"/>
              </a:solidFill>
              <a:effectLst/>
              <a:latin typeface="Cambria" panose="02040503050406030204" pitchFamily="18" charset="0"/>
              <a:ea typeface="Cambria" panose="02040503050406030204" pitchFamily="18" charset="0"/>
            </a:endParaRPr>
          </a:p>
        </p:txBody>
      </p:sp>
      <p:grpSp>
        <p:nvGrpSpPr>
          <p:cNvPr id="4" name="Group 3"/>
          <p:cNvGrpSpPr/>
          <p:nvPr/>
        </p:nvGrpSpPr>
        <p:grpSpPr>
          <a:xfrm>
            <a:off x="602166" y="2566749"/>
            <a:ext cx="3280287" cy="3822499"/>
            <a:chOff x="1827270" y="1756250"/>
            <a:chExt cx="2592525" cy="1635272"/>
          </a:xfrm>
        </p:grpSpPr>
        <p:cxnSp>
          <p:nvCxnSpPr>
            <p:cNvPr id="9" name="Straight Arrow Connector 8"/>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endParaRPr lang="en-US" sz="2800" b="1" dirty="0">
                <a:latin typeface="Cambria" panose="02040503050406030204" pitchFamily="18" charset="0"/>
                <a:ea typeface="Cambria" panose="02040503050406030204" pitchFamily="18" charset="0"/>
              </a:endParaRPr>
            </a:p>
          </p:txBody>
        </p:sp>
        <p:grpSp>
          <p:nvGrpSpPr>
            <p:cNvPr id="11" name="Group 10"/>
            <p:cNvGrpSpPr/>
            <p:nvPr/>
          </p:nvGrpSpPr>
          <p:grpSpPr>
            <a:xfrm>
              <a:off x="1827270" y="1756250"/>
              <a:ext cx="2592525" cy="1213401"/>
              <a:chOff x="1873458" y="1427508"/>
              <a:chExt cx="2592525" cy="1213401"/>
            </a:xfrm>
          </p:grpSpPr>
          <p:grpSp>
            <p:nvGrpSpPr>
              <p:cNvPr id="13" name="Group 12"/>
              <p:cNvGrpSpPr/>
              <p:nvPr/>
            </p:nvGrpSpPr>
            <p:grpSpPr>
              <a:xfrm>
                <a:off x="1873458" y="1427508"/>
                <a:ext cx="2592525" cy="1213401"/>
                <a:chOff x="839788" y="1666048"/>
                <a:chExt cx="2592525" cy="1213401"/>
              </a:xfrm>
            </p:grpSpPr>
            <p:sp>
              <p:nvSpPr>
                <p:cNvPr id="15" name="Isosceles Triangle 14"/>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endParaRPr lang="en-US" sz="2400" b="1" dirty="0">
                <a:latin typeface="Cambria" panose="02040503050406030204" pitchFamily="18" charset="0"/>
                <a:ea typeface="Cambria" panose="02040503050406030204" pitchFamily="18" charset="0"/>
              </a:endParaRPr>
            </a:p>
          </p:txBody>
        </p:sp>
      </p:grpSp>
      <p:sp>
        <p:nvSpPr>
          <p:cNvPr id="17" name="TextBox 16"/>
          <p:cNvSpPr txBox="1"/>
          <p:nvPr/>
        </p:nvSpPr>
        <p:spPr>
          <a:xfrm>
            <a:off x="3590694" y="3289609"/>
            <a:ext cx="7906215" cy="2123658"/>
          </a:xfrm>
          <a:prstGeom prst="rect">
            <a:avLst/>
          </a:prstGeom>
          <a:noFill/>
        </p:spPr>
        <p:txBody>
          <a:bodyPr wrap="square" rtlCol="0">
            <a:spAutoFit/>
          </a:bodyPr>
          <a:lstStyle/>
          <a:p>
            <a:pPr algn="ctr"/>
            <a:r>
              <a:rPr lang="en-US" sz="4400" b="0" i="0" dirty="0" err="1">
                <a:solidFill>
                  <a:srgbClr val="FF0000"/>
                </a:solidFill>
                <a:effectLst/>
                <a:latin typeface="Cambria" panose="02040503050406030204" pitchFamily="18" charset="0"/>
                <a:ea typeface="Cambria" panose="02040503050406030204" pitchFamily="18" charset="0"/>
              </a:rPr>
              <a:t>Diện</a:t>
            </a:r>
            <a:r>
              <a:rPr lang="en-US" sz="4400" b="0" i="0" dirty="0">
                <a:solidFill>
                  <a:srgbClr val="FF0000"/>
                </a:solidFill>
                <a:effectLst/>
                <a:latin typeface="Cambria" panose="02040503050406030204" pitchFamily="18" charset="0"/>
                <a:ea typeface="Cambria" panose="02040503050406030204" pitchFamily="18" charset="0"/>
              </a:rPr>
              <a:t> </a:t>
            </a:r>
            <a:r>
              <a:rPr lang="en-US" sz="4400" b="0" i="0" dirty="0" err="1">
                <a:solidFill>
                  <a:srgbClr val="FF0000"/>
                </a:solidFill>
                <a:effectLst/>
                <a:latin typeface="Cambria" panose="02040503050406030204" pitchFamily="18" charset="0"/>
                <a:ea typeface="Cambria" panose="02040503050406030204" pitchFamily="18" charset="0"/>
              </a:rPr>
              <a:t>tích</a:t>
            </a:r>
            <a:r>
              <a:rPr lang="en-US" sz="4400" b="0" i="0" dirty="0">
                <a:solidFill>
                  <a:srgbClr val="FF0000"/>
                </a:solidFill>
                <a:effectLst/>
                <a:latin typeface="Cambria" panose="02040503050406030204" pitchFamily="18" charset="0"/>
                <a:ea typeface="Cambria" panose="02040503050406030204" pitchFamily="18" charset="0"/>
              </a:rPr>
              <a:t> </a:t>
            </a:r>
            <a:r>
              <a:rPr lang="en-US" sz="4400" b="0" i="0" dirty="0" err="1">
                <a:solidFill>
                  <a:srgbClr val="FF0000"/>
                </a:solidFill>
                <a:effectLst/>
                <a:latin typeface="Cambria" panose="02040503050406030204" pitchFamily="18" charset="0"/>
                <a:ea typeface="Cambria" panose="02040503050406030204" pitchFamily="18" charset="0"/>
              </a:rPr>
              <a:t>hình</a:t>
            </a:r>
            <a:r>
              <a:rPr lang="en-US" sz="4400" b="0" i="0" dirty="0">
                <a:solidFill>
                  <a:srgbClr val="FF0000"/>
                </a:solidFill>
                <a:effectLst/>
                <a:latin typeface="Cambria" panose="02040503050406030204" pitchFamily="18" charset="0"/>
                <a:ea typeface="Cambria" panose="02040503050406030204" pitchFamily="18" charset="0"/>
              </a:rPr>
              <a:t> tam </a:t>
            </a:r>
            <a:r>
              <a:rPr lang="en-US" sz="4400" b="0" i="0" dirty="0" err="1">
                <a:solidFill>
                  <a:srgbClr val="FF0000"/>
                </a:solidFill>
                <a:effectLst/>
                <a:latin typeface="Cambria" panose="02040503050406030204" pitchFamily="18" charset="0"/>
                <a:ea typeface="Cambria" panose="02040503050406030204" pitchFamily="18" charset="0"/>
              </a:rPr>
              <a:t>giác</a:t>
            </a:r>
            <a:r>
              <a:rPr lang="en-US" sz="4400" b="0" i="0" dirty="0">
                <a:solidFill>
                  <a:srgbClr val="FF0000"/>
                </a:solidFill>
                <a:effectLst/>
                <a:latin typeface="Cambria" panose="02040503050406030204" pitchFamily="18" charset="0"/>
                <a:ea typeface="Cambria" panose="02040503050406030204" pitchFamily="18" charset="0"/>
              </a:rPr>
              <a:t> </a:t>
            </a:r>
            <a:r>
              <a:rPr lang="en-US" sz="4400" b="0" i="0" dirty="0" err="1">
                <a:solidFill>
                  <a:srgbClr val="FF0000"/>
                </a:solidFill>
                <a:effectLst/>
                <a:latin typeface="Cambria" panose="02040503050406030204" pitchFamily="18" charset="0"/>
                <a:ea typeface="Cambria" panose="02040503050406030204" pitchFamily="18" charset="0"/>
              </a:rPr>
              <a:t>là</a:t>
            </a:r>
            <a:r>
              <a:rPr lang="en-US" sz="4400" b="0" i="0" dirty="0">
                <a:solidFill>
                  <a:srgbClr val="FF0000"/>
                </a:solidFill>
                <a:effectLst/>
                <a:latin typeface="Cambria" panose="02040503050406030204" pitchFamily="18" charset="0"/>
                <a:ea typeface="Cambria" panose="02040503050406030204" pitchFamily="18" charset="0"/>
              </a:rPr>
              <a:t>:</a:t>
            </a:r>
            <a:endParaRPr lang="en-US" sz="4400" b="0" i="0" dirty="0">
              <a:solidFill>
                <a:srgbClr val="FF0000"/>
              </a:solidFill>
              <a:effectLst/>
              <a:latin typeface="Cambria" panose="02040503050406030204" pitchFamily="18" charset="0"/>
              <a:ea typeface="Cambria" panose="02040503050406030204" pitchFamily="18" charset="0"/>
            </a:endParaRPr>
          </a:p>
          <a:p>
            <a:pPr algn="ctr"/>
            <a:r>
              <a:rPr lang="en-US" sz="4400" b="0" i="0" dirty="0">
                <a:solidFill>
                  <a:srgbClr val="FF0000"/>
                </a:solidFill>
                <a:effectLst/>
                <a:latin typeface="Cambria" panose="02040503050406030204" pitchFamily="18" charset="0"/>
                <a:ea typeface="Cambria" panose="02040503050406030204" pitchFamily="18" charset="0"/>
              </a:rPr>
              <a:t>(10 × 8) : 2 = 40 (cm</a:t>
            </a:r>
            <a:r>
              <a:rPr lang="en-US" sz="4400" b="0" i="0" baseline="30000" dirty="0">
                <a:solidFill>
                  <a:srgbClr val="FF0000"/>
                </a:solidFill>
                <a:effectLst/>
                <a:latin typeface="Cambria" panose="02040503050406030204" pitchFamily="18" charset="0"/>
                <a:ea typeface="Cambria" panose="02040503050406030204" pitchFamily="18" charset="0"/>
              </a:rPr>
              <a:t>2</a:t>
            </a:r>
            <a:r>
              <a:rPr lang="en-US" sz="4400" b="0" i="0" dirty="0">
                <a:solidFill>
                  <a:srgbClr val="FF0000"/>
                </a:solidFill>
                <a:effectLst/>
                <a:latin typeface="Cambria" panose="02040503050406030204" pitchFamily="18" charset="0"/>
                <a:ea typeface="Cambria" panose="02040503050406030204" pitchFamily="18" charset="0"/>
              </a:rPr>
              <a:t>)</a:t>
            </a:r>
            <a:endParaRPr lang="en-US" sz="4400" b="0" i="0" dirty="0">
              <a:solidFill>
                <a:srgbClr val="FF0000"/>
              </a:solidFill>
              <a:effectLst/>
              <a:latin typeface="Cambria" panose="02040503050406030204" pitchFamily="18" charset="0"/>
              <a:ea typeface="Cambria" panose="02040503050406030204" pitchFamily="18" charset="0"/>
            </a:endParaRPr>
          </a:p>
          <a:p>
            <a:pPr algn="r"/>
            <a:r>
              <a:rPr lang="en-US" sz="4400" b="0" i="0" dirty="0" err="1">
                <a:solidFill>
                  <a:srgbClr val="FF0000"/>
                </a:solidFill>
                <a:effectLst/>
                <a:latin typeface="Cambria" panose="02040503050406030204" pitchFamily="18" charset="0"/>
                <a:ea typeface="Cambria" panose="02040503050406030204" pitchFamily="18" charset="0"/>
              </a:rPr>
              <a:t>Đáp</a:t>
            </a:r>
            <a:r>
              <a:rPr lang="en-US" sz="4400" b="0" i="0" dirty="0">
                <a:solidFill>
                  <a:srgbClr val="FF0000"/>
                </a:solidFill>
                <a:effectLst/>
                <a:latin typeface="Cambria" panose="02040503050406030204" pitchFamily="18" charset="0"/>
                <a:ea typeface="Cambria" panose="02040503050406030204" pitchFamily="18" charset="0"/>
              </a:rPr>
              <a:t> </a:t>
            </a:r>
            <a:r>
              <a:rPr lang="en-US" sz="4400" b="0" i="0" dirty="0" err="1">
                <a:solidFill>
                  <a:srgbClr val="FF0000"/>
                </a:solidFill>
                <a:effectLst/>
                <a:latin typeface="Cambria" panose="02040503050406030204" pitchFamily="18" charset="0"/>
                <a:ea typeface="Cambria" panose="02040503050406030204" pitchFamily="18" charset="0"/>
              </a:rPr>
              <a:t>số</a:t>
            </a:r>
            <a:r>
              <a:rPr lang="en-US" sz="4400" b="0" i="0" dirty="0">
                <a:solidFill>
                  <a:srgbClr val="FF0000"/>
                </a:solidFill>
                <a:effectLst/>
                <a:latin typeface="Cambria" panose="02040503050406030204" pitchFamily="18" charset="0"/>
                <a:ea typeface="Cambria" panose="02040503050406030204" pitchFamily="18" charset="0"/>
              </a:rPr>
              <a:t>: 40 cm</a:t>
            </a:r>
            <a:r>
              <a:rPr lang="en-US" sz="4400" b="0" i="0" baseline="30000" dirty="0">
                <a:solidFill>
                  <a:srgbClr val="FF0000"/>
                </a:solidFill>
                <a:effectLst/>
                <a:latin typeface="Cambria" panose="02040503050406030204" pitchFamily="18" charset="0"/>
                <a:ea typeface="Cambria" panose="02040503050406030204" pitchFamily="18" charset="0"/>
              </a:rPr>
              <a:t>2</a:t>
            </a:r>
            <a:endParaRPr lang="en-US" sz="4400" b="0" i="0" dirty="0">
              <a:solidFill>
                <a:srgbClr val="FF0000"/>
              </a:solidFill>
              <a:effectLst/>
              <a:latin typeface="Cambria" panose="02040503050406030204" pitchFamily="18" charset="0"/>
              <a:ea typeface="Cambria" panose="02040503050406030204" pitchFamily="18" charset="0"/>
            </a:endParaRPr>
          </a:p>
        </p:txBody>
      </p:sp>
      <p:sp>
        <p:nvSpPr>
          <p:cNvPr id="18" name="Oval 17"/>
          <p:cNvSpPr/>
          <p:nvPr/>
        </p:nvSpPr>
        <p:spPr>
          <a:xfrm>
            <a:off x="6415298" y="195954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5201"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endParaRPr lang="vi-VN" sz="3200" b="1" dirty="0">
              <a:latin typeface="Cambria" panose="02040503050406030204" pitchFamily="18" charset="0"/>
              <a:ea typeface="Cambria" panose="02040503050406030204" pitchFamily="18" charset="0"/>
            </a:endParaRPr>
          </a:p>
        </p:txBody>
      </p:sp>
      <p:sp>
        <p:nvSpPr>
          <p:cNvPr id="4" name="AutoShape 19"/>
          <p:cNvSpPr>
            <a:spLocks noChangeArrowheads="1"/>
          </p:cNvSpPr>
          <p:nvPr/>
        </p:nvSpPr>
        <p:spPr bwMode="auto">
          <a:xfrm>
            <a:off x="307816" y="2253640"/>
            <a:ext cx="3820160" cy="2300889"/>
          </a:xfrm>
          <a:prstGeom prst="horizontalScroll">
            <a:avLst>
              <a:gd name="adj" fmla="val 4116"/>
            </a:avLst>
          </a:prstGeom>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endParaRPr lang="en-US" altLang="x-none" sz="2800"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endParaRPr lang="en-US" altLang="x-none" sz="2800"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endParaRPr lang="en-US" altLang="x-none" sz="2800" baseline="30000"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endParaRPr lang="en-US" altLang="x-none" sz="2800" baseline="30000" dirty="0">
              <a:latin typeface="Cambria" panose="02040503050406030204" pitchFamily="18" charset="0"/>
              <a:ea typeface="Cambria" panose="02040503050406030204" pitchFamily="18" charset="0"/>
              <a:cs typeface="Arial" panose="020B0604020202020204" pitchFamily="34" charset="0"/>
            </a:endParaRPr>
          </a:p>
        </p:txBody>
      </p:sp>
      <p:pic>
        <p:nvPicPr>
          <p:cNvPr id="5" name="Picture 4"/>
          <p:cNvPicPr>
            <a:picLocks noChangeAspect="1"/>
          </p:cNvPicPr>
          <p:nvPr/>
        </p:nvPicPr>
        <p:blipFill>
          <a:blip r:embed="rId1"/>
          <a:stretch>
            <a:fillRect/>
          </a:stretch>
        </p:blipFill>
        <p:spPr>
          <a:xfrm>
            <a:off x="4689792" y="1047836"/>
            <a:ext cx="7136448" cy="3547427"/>
          </a:xfrm>
          <a:prstGeom prst="rect">
            <a:avLst/>
          </a:prstGeom>
        </p:spPr>
      </p:pic>
      <p:sp>
        <p:nvSpPr>
          <p:cNvPr id="6" name="TextBox 5"/>
          <p:cNvSpPr txBox="1"/>
          <p:nvPr/>
        </p:nvSpPr>
        <p:spPr>
          <a:xfrm>
            <a:off x="365760" y="4817853"/>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p:cNvSpPr txBox="1"/>
          <p:nvPr/>
        </p:nvSpPr>
        <p:spPr>
          <a:xfrm>
            <a:off x="1574800" y="5399254"/>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p:cNvSpPr txBox="1"/>
          <p:nvPr/>
        </p:nvSpPr>
        <p:spPr>
          <a:xfrm>
            <a:off x="4643120" y="3150814"/>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endParaRPr lang="vi-VN" sz="2400" b="1"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253480" y="4547888"/>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endParaRPr lang="vi-VN" sz="2400" b="1" dirty="0">
              <a:solidFill>
                <a:srgbClr val="0070C0"/>
              </a:solidFill>
              <a:latin typeface="Cambria" panose="02040503050406030204" pitchFamily="18" charset="0"/>
              <a:ea typeface="Cambria" panose="02040503050406030204" pitchFamily="18" charset="0"/>
            </a:endParaRPr>
          </a:p>
        </p:txBody>
      </p:sp>
      <p:sp>
        <p:nvSpPr>
          <p:cNvPr id="10" name="Oval 9"/>
          <p:cNvSpPr/>
          <p:nvPr/>
        </p:nvSpPr>
        <p:spPr>
          <a:xfrm>
            <a:off x="229690" y="187010"/>
            <a:ext cx="713679"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endParaRPr lang="en-US" sz="2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5664" y="858736"/>
            <a:ext cx="13270261" cy="5999264"/>
            <a:chOff x="25400" y="616512"/>
            <a:chExt cx="15670898" cy="7084552"/>
          </a:xfrm>
        </p:grpSpPr>
        <p:pic>
          <p:nvPicPr>
            <p:cNvPr id="3" name="图片 16"/>
            <p:cNvPicPr>
              <a:picLocks noChangeAspect="1"/>
            </p:cNvPicPr>
            <p:nvPr/>
          </p:nvPicPr>
          <p:blipFill>
            <a:blip r:embed="rId1">
              <a:duotone>
                <a:prstClr val="black"/>
                <a:srgbClr val="FFFF00">
                  <a:tint val="45000"/>
                  <a:satMod val="400000"/>
                </a:srgbClr>
              </a:duotone>
              <a:extLst>
                <a:ext uri="{BEBA8EAE-BF5A-486C-A8C5-ECC9F3942E4B}">
                  <a14:imgProps xmlns:a14="http://schemas.microsoft.com/office/drawing/2010/main">
                    <a14:imgLayer r:embed="rId2">
                      <a14:imgEffect>
                        <a14:brightnessContrast bright="40000" contrast="4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6"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293849" y="2578191"/>
            <a:ext cx="6724471"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165718" y="977900"/>
            <a:ext cx="8210183"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19683" y="670203"/>
            <a:ext cx="6350000" cy="6858000"/>
            <a:chOff x="-38582" y="127000"/>
            <a:chExt cx="6350000" cy="6858000"/>
          </a:xfrm>
        </p:grpSpPr>
        <p:pic>
          <p:nvPicPr>
            <p:cNvPr id="4" name="Picture 2" descr="Girl holding scissors doing paper craft Royalty Free Vecto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324300" y="711200"/>
            <a:ext cx="6350000" cy="6858000"/>
            <a:chOff x="6350000" y="495300"/>
            <a:chExt cx="6350000" cy="6858000"/>
          </a:xfrm>
        </p:grpSpPr>
        <p:pic>
          <p:nvPicPr>
            <p:cNvPr id="7" name="Picture 4" descr="Little girl holding scissors doing paper craft Vector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p:cNvSpPr txBox="1"/>
          <p:nvPr/>
        </p:nvSpPr>
        <p:spPr>
          <a:xfrm>
            <a:off x="3377261" y="1989500"/>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p:cNvSpPr txBox="1"/>
          <p:nvPr/>
        </p:nvSpPr>
        <p:spPr>
          <a:xfrm>
            <a:off x="5828720" y="2676254"/>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endPar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095" y="1319425"/>
            <a:ext cx="6096012" cy="6096012"/>
          </a:xfrm>
          <a:prstGeom prst="rect">
            <a:avLst/>
          </a:prstGeom>
        </p:spPr>
      </p:pic>
      <p:pic>
        <p:nvPicPr>
          <p:cNvPr id="5" name="Picture 4"/>
          <p:cNvPicPr>
            <a:picLocks noChangeAspect="1"/>
          </p:cNvPicPr>
          <p:nvPr/>
        </p:nvPicPr>
        <p:blipFill>
          <a:blip r:embed="rId2"/>
          <a:stretch>
            <a:fillRect/>
          </a:stretch>
        </p:blipFill>
        <p:spPr>
          <a:xfrm>
            <a:off x="6060135" y="599004"/>
            <a:ext cx="5432007" cy="19813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Grp="1" noChangeAspect="1"/>
          </p:cNvGraphicFramePr>
          <p:nvPr>
            <p:ph sz="half" idx="1"/>
          </p:nvPr>
        </p:nvGraphicFramePr>
        <p:xfrm>
          <a:off x="152400" y="188913"/>
          <a:ext cx="914400" cy="911225"/>
        </p:xfrm>
        <a:graphic>
          <a:graphicData uri="http://schemas.openxmlformats.org/presentationml/2006/ole">
            <mc:AlternateContent xmlns:mc="http://schemas.openxmlformats.org/markup-compatibility/2006">
              <mc:Choice xmlns:v="urn:schemas-microsoft-com:vml" Requires="v">
                <p:oleObj spid="_x0000_s1028" name="" r:id="rId1" imgW="1278255" imgH="1273810" progId="">
                  <p:embed/>
                </p:oleObj>
              </mc:Choice>
              <mc:Fallback>
                <p:oleObj name="" r:id="rId1" imgW="1278255" imgH="1273810" progId="">
                  <p:embed/>
                  <p:pic>
                    <p:nvPicPr>
                      <p:cNvPr id="0" name="Picture 1027"/>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8913"/>
                        <a:ext cx="91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17"/>
          <p:cNvSpPr>
            <a:spLocks noChangeArrowheads="1"/>
          </p:cNvSpPr>
          <p:nvPr/>
        </p:nvSpPr>
        <p:spPr bwMode="auto">
          <a:xfrm>
            <a:off x="914400" y="0"/>
            <a:ext cx="1005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3200" b="1" dirty="0" err="1">
                <a:solidFill>
                  <a:srgbClr val="002060"/>
                </a:solidFill>
                <a:latin typeface="Times New Roman" panose="02020603050405020304" pitchFamily="18" charset="0"/>
                <a:cs typeface="Times New Roman" panose="02020603050405020304" pitchFamily="18" charset="0"/>
              </a:rPr>
              <a:t>Thứ</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tư</a:t>
            </a: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ngày</a:t>
            </a:r>
            <a:r>
              <a:rPr lang="en-US" altLang="en-US" sz="3200" b="1" dirty="0" smtClean="0">
                <a:solidFill>
                  <a:srgbClr val="002060"/>
                </a:solidFill>
                <a:latin typeface="Times New Roman" panose="02020603050405020304" pitchFamily="18" charset="0"/>
                <a:cs typeface="Times New Roman" panose="02020603050405020304" pitchFamily="18" charset="0"/>
              </a:rPr>
              <a:t> 2</a:t>
            </a:r>
            <a:r>
              <a:rPr lang="vi-VN" altLang="en-US" sz="3200" b="1" dirty="0" smtClean="0">
                <a:solidFill>
                  <a:srgbClr val="002060"/>
                </a:solidFill>
                <a:latin typeface="Times New Roman" panose="02020603050405020304" pitchFamily="18" charset="0"/>
                <a:cs typeface="Times New Roman" panose="02020603050405020304" pitchFamily="18" charset="0"/>
              </a:rPr>
              <a:t>6</a:t>
            </a: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tháng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smtClean="0">
                <a:solidFill>
                  <a:srgbClr val="002060"/>
                </a:solidFill>
                <a:latin typeface="Times New Roman" panose="02020603050405020304" pitchFamily="18" charset="0"/>
                <a:cs typeface="Times New Roman" panose="02020603050405020304" pitchFamily="18" charset="0"/>
              </a:rPr>
              <a:t>11 </a:t>
            </a:r>
            <a:r>
              <a:rPr lang="en-US" altLang="en-US" sz="3200" b="1" dirty="0" err="1">
                <a:solidFill>
                  <a:srgbClr val="002060"/>
                </a:solidFill>
                <a:latin typeface="Times New Roman" panose="02020603050405020304" pitchFamily="18" charset="0"/>
                <a:cs typeface="Times New Roman" panose="02020603050405020304" pitchFamily="18" charset="0"/>
              </a:rPr>
              <a:t>năm</a:t>
            </a:r>
            <a:r>
              <a:rPr lang="en-US" altLang="en-US" sz="3200" b="1" dirty="0">
                <a:solidFill>
                  <a:srgbClr val="002060"/>
                </a:solidFill>
                <a:latin typeface="Times New Roman" panose="02020603050405020304" pitchFamily="18" charset="0"/>
                <a:cs typeface="Times New Roman" panose="02020603050405020304" pitchFamily="18" charset="0"/>
              </a:rPr>
              <a:t> 202</a:t>
            </a:r>
            <a:r>
              <a:rPr lang="vi-VN" altLang="en-US" sz="3200" b="1" dirty="0">
                <a:solidFill>
                  <a:srgbClr val="002060"/>
                </a:solidFill>
                <a:latin typeface="Times New Roman" panose="02020603050405020304" pitchFamily="18" charset="0"/>
                <a:cs typeface="Times New Roman" panose="02020603050405020304" pitchFamily="18" charset="0"/>
              </a:rPr>
              <a:t>5</a:t>
            </a:r>
            <a:endParaRPr lang="vi-VN" altLang="en-US" sz="3200" b="1" dirty="0">
              <a:solidFill>
                <a:srgbClr val="002060"/>
              </a:solidFill>
              <a:latin typeface="Times New Roman" panose="02020603050405020304" pitchFamily="18" charset="0"/>
              <a:cs typeface="Times New Roman" panose="02020603050405020304" pitchFamily="18" charset="0"/>
            </a:endParaRPr>
          </a:p>
        </p:txBody>
      </p:sp>
      <p:sp>
        <p:nvSpPr>
          <p:cNvPr id="3079" name="TextBox 20"/>
          <p:cNvSpPr txBox="1">
            <a:spLocks noChangeArrowheads="1"/>
          </p:cNvSpPr>
          <p:nvPr/>
        </p:nvSpPr>
        <p:spPr bwMode="auto">
          <a:xfrm>
            <a:off x="914403" y="646114"/>
            <a:ext cx="1113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u="sng" dirty="0" smtClean="0">
                <a:solidFill>
                  <a:srgbClr val="002060"/>
                </a:solidFill>
                <a:latin typeface="Times New Roman" panose="02020603050405020304" pitchFamily="18" charset="0"/>
                <a:cs typeface="Times New Roman" panose="02020603050405020304" pitchFamily="18" charset="0"/>
              </a:rPr>
              <a:t>TOÁN</a:t>
            </a:r>
            <a:r>
              <a:rPr lang="en-US" altLang="en-US" sz="2800" dirty="0" smtClean="0">
                <a:solidFill>
                  <a:srgbClr val="002060"/>
                </a:solidFill>
                <a:latin typeface="Times New Roman" panose="02020603050405020304" pitchFamily="18" charset="0"/>
                <a:cs typeface="Times New Roman" panose="02020603050405020304" pitchFamily="18" charset="0"/>
              </a:rPr>
              <a:t> (PPCT: </a:t>
            </a:r>
            <a:r>
              <a:rPr lang="en-US" altLang="en-US" sz="2800" dirty="0" smtClean="0">
                <a:solidFill>
                  <a:srgbClr val="002060"/>
                </a:solidFill>
                <a:latin typeface="Times New Roman" panose="02020603050405020304" pitchFamily="18" charset="0"/>
                <a:cs typeface="Times New Roman" panose="02020603050405020304" pitchFamily="18" charset="0"/>
              </a:rPr>
              <a:t>58)</a:t>
            </a:r>
            <a:endParaRPr lang="en-US" altLang="en-US" sz="2800" u="sng" dirty="0">
              <a:solidFill>
                <a:srgbClr val="002060"/>
              </a:solidFill>
              <a:latin typeface="Times New Roman" panose="02020603050405020304" pitchFamily="18" charset="0"/>
              <a:cs typeface="Times New Roman" panose="02020603050405020304" pitchFamily="18" charset="0"/>
            </a:endParaRPr>
          </a:p>
        </p:txBody>
      </p:sp>
      <p:sp>
        <p:nvSpPr>
          <p:cNvPr id="5" name="TextBox 20"/>
          <p:cNvSpPr txBox="1">
            <a:spLocks noChangeArrowheads="1"/>
          </p:cNvSpPr>
          <p:nvPr/>
        </p:nvSpPr>
        <p:spPr bwMode="auto">
          <a:xfrm>
            <a:off x="548643" y="1215531"/>
            <a:ext cx="11137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smtClean="0">
                <a:solidFill>
                  <a:srgbClr val="FF0000"/>
                </a:solidFill>
                <a:latin typeface="Times New Roman" panose="02020603050405020304" pitchFamily="18" charset="0"/>
                <a:cs typeface="Times New Roman" panose="02020603050405020304" pitchFamily="18" charset="0"/>
              </a:rPr>
              <a:t>HÌNH TAM GIÁC. DIỆN TÍCH HÌNH TAM GIÁC (</a:t>
            </a:r>
            <a:r>
              <a:rPr lang="en-US" altLang="en-US" sz="3600" b="1" dirty="0" err="1" smtClean="0">
                <a:solidFill>
                  <a:srgbClr val="FF0000"/>
                </a:solidFill>
                <a:latin typeface="Times New Roman" panose="02020603050405020304" pitchFamily="18" charset="0"/>
                <a:cs typeface="Times New Roman" panose="02020603050405020304" pitchFamily="18" charset="0"/>
              </a:rPr>
              <a:t>Tiết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anose="02020603050405020304" pitchFamily="18" charset="0"/>
                <a:cs typeface="Times New Roman" panose="02020603050405020304" pitchFamily="18" charset="0"/>
              </a:rPr>
              <a:t>3)</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20"/>
          <p:cNvSpPr txBox="1">
            <a:spLocks noChangeArrowheads="1"/>
          </p:cNvSpPr>
          <p:nvPr/>
        </p:nvSpPr>
        <p:spPr bwMode="auto">
          <a:xfrm>
            <a:off x="524105" y="5308925"/>
            <a:ext cx="11137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200" b="1" dirty="0" smtClean="0">
                <a:solidFill>
                  <a:srgbClr val="FF0000"/>
                </a:solidFill>
                <a:latin typeface="Times New Roman" panose="02020603050405020304" pitchFamily="18" charset="0"/>
                <a:cs typeface="Times New Roman" panose="02020603050405020304" pitchFamily="18" charset="0"/>
              </a:rPr>
              <a:t>KHÁM PHÁ</a:t>
            </a:r>
            <a:endParaRPr lang="en-US" altLang="en-US" sz="7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445531" y="2790332"/>
            <a:ext cx="7011008" cy="23044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 calcmode="lin" valueType="num">
                                      <p:cBhvr>
                                        <p:cTn id="2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2075" y="92076"/>
            <a:ext cx="12099925" cy="6765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30420" y="226503"/>
            <a:ext cx="11581947" cy="6355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5383" t="4143" r="15251" b="20361"/>
          <a:stretch>
            <a:fillRect/>
          </a:stretch>
        </p:blipFill>
        <p:spPr>
          <a:xfrm>
            <a:off x="576463" y="421570"/>
            <a:ext cx="7116243" cy="2435602"/>
          </a:xfrm>
          <a:prstGeom prst="rect">
            <a:avLst/>
          </a:prstGeom>
        </p:spPr>
      </p:pic>
      <p:sp>
        <p:nvSpPr>
          <p:cNvPr id="16" name="TextBox 15"/>
          <p:cNvSpPr txBox="1"/>
          <p:nvPr/>
        </p:nvSpPr>
        <p:spPr>
          <a:xfrm>
            <a:off x="1053012" y="1057455"/>
            <a:ext cx="4484915"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endPar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7" name="AutoShape 4"/>
          <p:cNvSpPr>
            <a:spLocks noChangeArrowheads="1"/>
          </p:cNvSpPr>
          <p:nvPr/>
        </p:nvSpPr>
        <p:spPr bwMode="auto">
          <a:xfrm>
            <a:off x="2343831" y="3883093"/>
            <a:ext cx="3531552" cy="1917455"/>
          </a:xfrm>
          <a:prstGeom prst="triangle">
            <a:avLst>
              <a:gd name="adj" fmla="val 32042"/>
            </a:avLst>
          </a:prstGeom>
          <a:solidFill>
            <a:schemeClr val="bg1"/>
          </a:solid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5383" t="4143" r="15251" b="20361"/>
          <a:stretch>
            <a:fillRect/>
          </a:stretch>
        </p:blipFill>
        <p:spPr>
          <a:xfrm>
            <a:off x="2207942" y="443873"/>
            <a:ext cx="7928517" cy="2435602"/>
          </a:xfrm>
          <a:prstGeom prst="rect">
            <a:avLst/>
          </a:prstGeom>
        </p:spPr>
      </p:pic>
      <p:sp>
        <p:nvSpPr>
          <p:cNvPr id="3" name="TextBox 2"/>
          <p:cNvSpPr txBox="1"/>
          <p:nvPr/>
        </p:nvSpPr>
        <p:spPr>
          <a:xfrm>
            <a:off x="2943923"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endPar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p:cNvSpPr>
            <a:spLocks noChangeArrowheads="1"/>
          </p:cNvSpPr>
          <p:nvPr/>
        </p:nvSpPr>
        <p:spPr bwMode="auto">
          <a:xfrm>
            <a:off x="6505527" y="3753621"/>
            <a:ext cx="3531552" cy="1902942"/>
          </a:xfrm>
          <a:prstGeom prst="triangle">
            <a:avLst>
              <a:gd name="adj" fmla="val 32042"/>
            </a:avLst>
          </a:prstGeom>
          <a:solidFill>
            <a:srgbClr val="92D050"/>
          </a:solid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ln>
        </p:spPr>
        <p:txBody>
          <a:bodyPr/>
          <a:lstStyle/>
          <a:p>
            <a:endParaRPr lang="en-US"/>
          </a:p>
        </p:txBody>
      </p:sp>
      <p:grpSp>
        <p:nvGrpSpPr>
          <p:cNvPr id="6" name="Group 30"/>
          <p:cNvGrpSpPr/>
          <p:nvPr/>
        </p:nvGrpSpPr>
        <p:grpSpPr bwMode="auto">
          <a:xfrm>
            <a:off x="7644204" y="5423955"/>
            <a:ext cx="264040" cy="5281263"/>
            <a:chOff x="1032" y="3828"/>
            <a:chExt cx="192" cy="5281263"/>
          </a:xfrm>
          <a:solidFill>
            <a:srgbClr val="FF6600"/>
          </a:solidFill>
        </p:grpSpPr>
        <p:sp>
          <p:nvSpPr>
            <p:cNvPr id="7"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8"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sp>
        <p:nvSpPr>
          <p:cNvPr id="9" name="AutoShape 4"/>
          <p:cNvSpPr>
            <a:spLocks noChangeArrowheads="1"/>
          </p:cNvSpPr>
          <p:nvPr/>
        </p:nvSpPr>
        <p:spPr bwMode="auto">
          <a:xfrm>
            <a:off x="2254919" y="3751303"/>
            <a:ext cx="3531552" cy="1902942"/>
          </a:xfrm>
          <a:prstGeom prst="triangle">
            <a:avLst>
              <a:gd name="adj" fmla="val 32042"/>
            </a:avLst>
          </a:prstGeom>
          <a:solidFill>
            <a:schemeClr val="bg1"/>
          </a:solid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ln>
        </p:spPr>
        <p:txBody>
          <a:bodyPr/>
          <a:lstStyle/>
          <a:p>
            <a:endParaRPr lang="en-US"/>
          </a:p>
        </p:txBody>
      </p:sp>
      <p:grpSp>
        <p:nvGrpSpPr>
          <p:cNvPr id="11" name="Group 30"/>
          <p:cNvGrpSpPr/>
          <p:nvPr/>
        </p:nvGrpSpPr>
        <p:grpSpPr bwMode="auto">
          <a:xfrm>
            <a:off x="3376704" y="5423955"/>
            <a:ext cx="264040" cy="5281263"/>
            <a:chOff x="1032" y="3828"/>
            <a:chExt cx="192" cy="5281263"/>
          </a:xfrm>
          <a:solidFill>
            <a:srgbClr val="FFC87A"/>
          </a:solidFill>
        </p:grpSpPr>
        <p:sp>
          <p:nvSpPr>
            <p:cNvPr id="12"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13"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grpSp>
        <p:nvGrpSpPr>
          <p:cNvPr id="14" name="Group 30"/>
          <p:cNvGrpSpPr/>
          <p:nvPr/>
        </p:nvGrpSpPr>
        <p:grpSpPr bwMode="auto">
          <a:xfrm rot="16200000">
            <a:off x="10400355" y="2902476"/>
            <a:ext cx="264040" cy="5281263"/>
            <a:chOff x="1032" y="3828"/>
            <a:chExt cx="192" cy="5281263"/>
          </a:xfrm>
          <a:solidFill>
            <a:srgbClr val="FF6600"/>
          </a:solidFill>
        </p:grpSpPr>
        <p:sp>
          <p:nvSpPr>
            <p:cNvPr id="15"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16"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grpSp>
        <p:nvGrpSpPr>
          <p:cNvPr id="17" name="Group 30"/>
          <p:cNvGrpSpPr/>
          <p:nvPr/>
        </p:nvGrpSpPr>
        <p:grpSpPr bwMode="auto">
          <a:xfrm rot="16200000">
            <a:off x="6126780" y="2896361"/>
            <a:ext cx="264040" cy="5281263"/>
            <a:chOff x="1032" y="3828"/>
            <a:chExt cx="192" cy="5281263"/>
          </a:xfrm>
          <a:solidFill>
            <a:srgbClr val="FF6600"/>
          </a:solidFill>
        </p:grpSpPr>
        <p:sp>
          <p:nvSpPr>
            <p:cNvPr id="18"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19"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5383" t="4143" r="15251" b="20361"/>
          <a:stretch>
            <a:fillRect/>
          </a:stretch>
        </p:blipFill>
        <p:spPr>
          <a:xfrm>
            <a:off x="576464" y="421570"/>
            <a:ext cx="5438013" cy="2435602"/>
          </a:xfrm>
          <a:prstGeom prst="rect">
            <a:avLst/>
          </a:prstGeom>
        </p:spPr>
      </p:pic>
      <p:sp>
        <p:nvSpPr>
          <p:cNvPr id="3" name="TextBox 2"/>
          <p:cNvSpPr txBox="1"/>
          <p:nvPr/>
        </p:nvSpPr>
        <p:spPr>
          <a:xfrm>
            <a:off x="1053012" y="1045077"/>
            <a:ext cx="4484915"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2000" b="1"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Cắt </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  hình tam giác bằng nhau</a:t>
            </a:r>
            <a:endPar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p:cNvGrpSpPr/>
          <p:nvPr/>
        </p:nvGrpSpPr>
        <p:grpSpPr>
          <a:xfrm>
            <a:off x="6505527" y="3753621"/>
            <a:ext cx="3531552" cy="1902942"/>
            <a:chOff x="7315756" y="3787515"/>
            <a:chExt cx="3531552" cy="1902942"/>
          </a:xfrm>
          <a:solidFill>
            <a:srgbClr val="92D050"/>
          </a:solidFill>
        </p:grpSpPr>
        <p:grpSp>
          <p:nvGrpSpPr>
            <p:cNvPr id="5" name="Group 3"/>
            <p:cNvGrpSpPr/>
            <p:nvPr/>
          </p:nvGrpSpPr>
          <p:grpSpPr bwMode="auto">
            <a:xfrm>
              <a:off x="7315756" y="3787515"/>
              <a:ext cx="3531552" cy="1902942"/>
              <a:chOff x="2928" y="1812"/>
              <a:chExt cx="2568" cy="1464"/>
            </a:xfrm>
            <a:grpFill/>
          </p:grpSpPr>
          <p:sp>
            <p:nvSpPr>
              <p:cNvPr id="9" name="AutoShape 4"/>
              <p:cNvSpPr>
                <a:spLocks noChangeArrowheads="1"/>
              </p:cNvSpPr>
              <p:nvPr/>
            </p:nvSpPr>
            <p:spPr bwMode="auto">
              <a:xfrm>
                <a:off x="2928" y="1812"/>
                <a:ext cx="2568" cy="1464"/>
              </a:xfrm>
              <a:prstGeom prst="triangle">
                <a:avLst>
                  <a:gd name="adj" fmla="val 32042"/>
                </a:avLst>
              </a:prstGeom>
              <a:grp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p:cNvSpPr>
                <a:spLocks noChangeShapeType="1"/>
              </p:cNvSpPr>
              <p:nvPr/>
            </p:nvSpPr>
            <p:spPr bwMode="auto">
              <a:xfrm flipH="1" flipV="1">
                <a:off x="3756" y="1812"/>
                <a:ext cx="0" cy="1464"/>
              </a:xfrm>
              <a:prstGeom prst="line">
                <a:avLst/>
              </a:prstGeom>
              <a:grpFill/>
              <a:ln w="38100">
                <a:solidFill>
                  <a:schemeClr val="tx1"/>
                </a:solidFill>
                <a:round/>
              </a:ln>
            </p:spPr>
            <p:txBody>
              <a:bodyPr/>
              <a:lstStyle/>
              <a:p>
                <a:endParaRPr lang="en-US"/>
              </a:p>
            </p:txBody>
          </p:sp>
        </p:grpSp>
        <p:grpSp>
          <p:nvGrpSpPr>
            <p:cNvPr id="6" name="Group 30"/>
            <p:cNvGrpSpPr/>
            <p:nvPr/>
          </p:nvGrpSpPr>
          <p:grpSpPr bwMode="auto">
            <a:xfrm>
              <a:off x="8454434" y="5468261"/>
              <a:ext cx="264040" cy="222196"/>
              <a:chOff x="1032" y="3828"/>
              <a:chExt cx="192" cy="168"/>
            </a:xfrm>
            <a:grpFill/>
          </p:grpSpPr>
          <p:sp>
            <p:nvSpPr>
              <p:cNvPr id="7"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8"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grpSp>
      <p:grpSp>
        <p:nvGrpSpPr>
          <p:cNvPr id="11" name="Group 10"/>
          <p:cNvGrpSpPr/>
          <p:nvPr/>
        </p:nvGrpSpPr>
        <p:grpSpPr>
          <a:xfrm>
            <a:off x="2254919" y="3751303"/>
            <a:ext cx="3531552" cy="1902942"/>
            <a:chOff x="7315756" y="3787515"/>
            <a:chExt cx="3531552" cy="1902942"/>
          </a:xfrm>
          <a:solidFill>
            <a:schemeClr val="bg1"/>
          </a:solidFill>
        </p:grpSpPr>
        <p:grpSp>
          <p:nvGrpSpPr>
            <p:cNvPr id="12" name="Group 3"/>
            <p:cNvGrpSpPr/>
            <p:nvPr/>
          </p:nvGrpSpPr>
          <p:grpSpPr bwMode="auto">
            <a:xfrm>
              <a:off x="7315756" y="3787515"/>
              <a:ext cx="3531552" cy="1902942"/>
              <a:chOff x="2928" y="1812"/>
              <a:chExt cx="2568" cy="1464"/>
            </a:xfrm>
            <a:grpFill/>
          </p:grpSpPr>
          <p:sp>
            <p:nvSpPr>
              <p:cNvPr id="16" name="AutoShape 4"/>
              <p:cNvSpPr>
                <a:spLocks noChangeArrowheads="1"/>
              </p:cNvSpPr>
              <p:nvPr/>
            </p:nvSpPr>
            <p:spPr bwMode="auto">
              <a:xfrm>
                <a:off x="2928" y="1812"/>
                <a:ext cx="2568" cy="1464"/>
              </a:xfrm>
              <a:prstGeom prst="triangle">
                <a:avLst>
                  <a:gd name="adj" fmla="val 32042"/>
                </a:avLst>
              </a:prstGeom>
              <a:grp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p:cNvSpPr>
                <a:spLocks noChangeShapeType="1"/>
              </p:cNvSpPr>
              <p:nvPr/>
            </p:nvSpPr>
            <p:spPr bwMode="auto">
              <a:xfrm flipH="1" flipV="1">
                <a:off x="3756" y="1812"/>
                <a:ext cx="0" cy="1464"/>
              </a:xfrm>
              <a:prstGeom prst="line">
                <a:avLst/>
              </a:prstGeom>
              <a:grpFill/>
              <a:ln w="38100">
                <a:solidFill>
                  <a:schemeClr val="tx1"/>
                </a:solidFill>
                <a:round/>
              </a:ln>
            </p:spPr>
            <p:txBody>
              <a:bodyPr/>
              <a:lstStyle/>
              <a:p>
                <a:endParaRPr lang="en-US"/>
              </a:p>
            </p:txBody>
          </p:sp>
        </p:grpSp>
        <p:grpSp>
          <p:nvGrpSpPr>
            <p:cNvPr id="13" name="Group 30"/>
            <p:cNvGrpSpPr/>
            <p:nvPr/>
          </p:nvGrpSpPr>
          <p:grpSpPr bwMode="auto">
            <a:xfrm>
              <a:off x="8454434" y="5468261"/>
              <a:ext cx="264040" cy="222196"/>
              <a:chOff x="1032" y="3828"/>
              <a:chExt cx="192" cy="168"/>
            </a:xfrm>
            <a:grpFill/>
          </p:grpSpPr>
          <p:sp>
            <p:nvSpPr>
              <p:cNvPr id="14"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p>
            </p:txBody>
          </p:sp>
          <p:sp>
            <p:nvSpPr>
              <p:cNvPr id="15"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p>
            </p:txBody>
          </p:sp>
        </p:grpSp>
      </p:grpSp>
      <p:pic>
        <p:nvPicPr>
          <p:cNvPr id="18" name="Picture 2" descr="Scissors cartoon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a:fillRect/>
          </a:stretch>
        </p:blipFill>
        <p:spPr bwMode="auto">
          <a:xfrm rot="10533045">
            <a:off x="2665596" y="3009402"/>
            <a:ext cx="1417163"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p:cNvSpPr/>
          <p:nvPr/>
        </p:nvSpPr>
        <p:spPr>
          <a:xfrm>
            <a:off x="3724965"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2000397" y="3820375"/>
            <a:ext cx="1094667"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5383" t="4143" r="15251" b="20361"/>
          <a:stretch>
            <a:fillRect/>
          </a:stretch>
        </p:blipFill>
        <p:spPr>
          <a:xfrm>
            <a:off x="576464" y="421570"/>
            <a:ext cx="5438013" cy="2435602"/>
          </a:xfrm>
          <a:prstGeom prst="rect">
            <a:avLst/>
          </a:prstGeom>
        </p:spPr>
      </p:pic>
      <p:sp>
        <p:nvSpPr>
          <p:cNvPr id="3" name="TextBox 2"/>
          <p:cNvSpPr txBox="1"/>
          <p:nvPr/>
        </p:nvSpPr>
        <p:spPr>
          <a:xfrm>
            <a:off x="1053012" y="1045076"/>
            <a:ext cx="4484915"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1600" b="1"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Cắt </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  hình tam giác bằng nhau</a:t>
            </a:r>
            <a:endPar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p:cNvSpPr/>
          <p:nvPr/>
        </p:nvSpPr>
        <p:spPr>
          <a:xfrm>
            <a:off x="3724965"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endPar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2" name="Right Triangle 11"/>
          <p:cNvSpPr/>
          <p:nvPr/>
        </p:nvSpPr>
        <p:spPr>
          <a:xfrm flipH="1">
            <a:off x="2000397" y="3820375"/>
            <a:ext cx="1094667"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p:cNvSpPr txBox="1">
            <a:spLocks noChangeArrowheads="1"/>
          </p:cNvSpPr>
          <p:nvPr/>
        </p:nvSpPr>
        <p:spPr bwMode="auto">
          <a:xfrm>
            <a:off x="6209347" y="3276214"/>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endParaRPr lang="en-US" altLang="en-US" sz="2400" b="1" dirty="0">
              <a:solidFill>
                <a:srgbClr val="000000"/>
              </a:solidFill>
              <a:latin typeface="Cambria" panose="02040503050406030204" pitchFamily="18" charset="0"/>
              <a:ea typeface="Cambria" panose="02040503050406030204" pitchFamily="18" charset="0"/>
            </a:endParaRPr>
          </a:p>
        </p:txBody>
      </p:sp>
      <p:sp>
        <p:nvSpPr>
          <p:cNvPr id="20" name="Text Box 13"/>
          <p:cNvSpPr txBox="1">
            <a:spLocks noChangeArrowheads="1"/>
          </p:cNvSpPr>
          <p:nvPr/>
        </p:nvSpPr>
        <p:spPr bwMode="auto">
          <a:xfrm>
            <a:off x="9915370" y="3291958"/>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endParaRPr lang="en-US" altLang="en-US" sz="2400" b="1" dirty="0">
              <a:solidFill>
                <a:srgbClr val="000000"/>
              </a:solidFill>
              <a:latin typeface="Cambria" panose="02040503050406030204" pitchFamily="18" charset="0"/>
              <a:ea typeface="Cambria" panose="02040503050406030204" pitchFamily="18" charset="0"/>
            </a:endParaRPr>
          </a:p>
        </p:txBody>
      </p:sp>
      <p:grpSp>
        <p:nvGrpSpPr>
          <p:cNvPr id="13" name="Group 12"/>
          <p:cNvGrpSpPr/>
          <p:nvPr/>
        </p:nvGrpSpPr>
        <p:grpSpPr>
          <a:xfrm>
            <a:off x="6323648" y="3276212"/>
            <a:ext cx="4136253" cy="3131986"/>
            <a:chOff x="6323648" y="3276212"/>
            <a:chExt cx="4136253" cy="3131986"/>
          </a:xfrm>
        </p:grpSpPr>
        <p:sp>
          <p:nvSpPr>
            <p:cNvPr id="16" name="Text Box 28"/>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p:cNvGrpSpPr/>
            <p:nvPr/>
          </p:nvGrpSpPr>
          <p:grpSpPr bwMode="auto">
            <a:xfrm>
              <a:off x="6505526" y="3753621"/>
              <a:ext cx="3531552" cy="1902942"/>
              <a:chOff x="2928" y="1812"/>
              <a:chExt cx="2568" cy="1464"/>
            </a:xfrm>
            <a:solidFill>
              <a:srgbClr val="92D050"/>
            </a:solidFill>
          </p:grpSpPr>
          <p:sp>
            <p:nvSpPr>
              <p:cNvPr id="9" name="AutoShape 4"/>
              <p:cNvSpPr>
                <a:spLocks noChangeArrowheads="1"/>
              </p:cNvSpPr>
              <p:nvPr/>
            </p:nvSpPr>
            <p:spPr bwMode="auto">
              <a:xfrm>
                <a:off x="2928" y="1812"/>
                <a:ext cx="2568" cy="1464"/>
              </a:xfrm>
              <a:prstGeom prst="triangle">
                <a:avLst>
                  <a:gd name="adj" fmla="val 32042"/>
                </a:avLst>
              </a:prstGeom>
              <a:grpFill/>
              <a:ln w="38100">
                <a:solidFill>
                  <a:schemeClr val="tx1"/>
                </a:solidFill>
                <a:miter lim="800000"/>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p:cNvSpPr>
                <a:spLocks noChangeShapeType="1"/>
              </p:cNvSpPr>
              <p:nvPr/>
            </p:nvSpPr>
            <p:spPr bwMode="auto">
              <a:xfrm flipH="1" flipV="1">
                <a:off x="3756" y="1812"/>
                <a:ext cx="0" cy="1464"/>
              </a:xfrm>
              <a:prstGeom prst="line">
                <a:avLst/>
              </a:prstGeom>
              <a:grpFill/>
              <a:ln w="38100">
                <a:solidFill>
                  <a:schemeClr val="tx1"/>
                </a:solidFill>
                <a:rou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p:cNvGrpSpPr/>
            <p:nvPr/>
          </p:nvGrpSpPr>
          <p:grpSpPr bwMode="auto">
            <a:xfrm>
              <a:off x="7644204" y="5434367"/>
              <a:ext cx="264040" cy="222196"/>
              <a:chOff x="1032" y="3828"/>
              <a:chExt cx="192" cy="168"/>
            </a:xfrm>
            <a:solidFill>
              <a:srgbClr val="FF6600"/>
            </a:solidFill>
          </p:grpSpPr>
          <p:sp>
            <p:nvSpPr>
              <p:cNvPr id="7" name="Line 31"/>
              <p:cNvSpPr>
                <a:spLocks noChangeShapeType="1"/>
              </p:cNvSpPr>
              <p:nvPr/>
            </p:nvSpPr>
            <p:spPr bwMode="auto">
              <a:xfrm>
                <a:off x="1032" y="3828"/>
                <a:ext cx="192" cy="0"/>
              </a:xfrm>
              <a:prstGeom prst="line">
                <a:avLst/>
              </a:prstGeom>
              <a:grpFill/>
              <a:ln w="38100">
                <a:solidFill>
                  <a:schemeClr val="tx1"/>
                </a:solidFill>
                <a:round/>
              </a:ln>
            </p:spPr>
            <p:txBody>
              <a:bodyPr wrap="none"/>
              <a:lstStyle/>
              <a:p>
                <a:endParaRPr lang="en-US">
                  <a:latin typeface="Cambria" panose="02040503050406030204" pitchFamily="18" charset="0"/>
                  <a:ea typeface="Cambria" panose="02040503050406030204" pitchFamily="18" charset="0"/>
                </a:endParaRPr>
              </a:p>
            </p:txBody>
          </p:sp>
          <p:sp>
            <p:nvSpPr>
              <p:cNvPr id="8" name="Line 32"/>
              <p:cNvSpPr>
                <a:spLocks noChangeShapeType="1"/>
              </p:cNvSpPr>
              <p:nvPr/>
            </p:nvSpPr>
            <p:spPr bwMode="auto">
              <a:xfrm flipH="1">
                <a:off x="1212" y="3828"/>
                <a:ext cx="0" cy="168"/>
              </a:xfrm>
              <a:prstGeom prst="line">
                <a:avLst/>
              </a:prstGeom>
              <a:grpFill/>
              <a:ln w="38100">
                <a:solidFill>
                  <a:schemeClr val="tx1"/>
                </a:solidFill>
                <a:rou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endParaRPr lang="en-US" altLang="en-US" sz="2400" b="1" dirty="0">
                <a:solidFill>
                  <a:srgbClr val="000000"/>
                </a:solidFill>
                <a:latin typeface="Cambria" panose="02040503050406030204" pitchFamily="18" charset="0"/>
                <a:ea typeface="Cambria" panose="02040503050406030204" pitchFamily="18" charset="0"/>
              </a:endParaRPr>
            </a:p>
          </p:txBody>
        </p:sp>
        <p:sp>
          <p:nvSpPr>
            <p:cNvPr id="17" name="Text Box 9"/>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endParaRPr lang="en-US" altLang="en-US" sz="2400" b="1" dirty="0">
                <a:solidFill>
                  <a:srgbClr val="000000"/>
                </a:solidFill>
                <a:latin typeface="Cambria" panose="02040503050406030204" pitchFamily="18" charset="0"/>
                <a:ea typeface="Cambria" panose="02040503050406030204" pitchFamily="18" charset="0"/>
              </a:endParaRPr>
            </a:p>
          </p:txBody>
        </p:sp>
        <p:sp>
          <p:nvSpPr>
            <p:cNvPr id="18" name="Text Box 10"/>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endParaRPr lang="en-US" altLang="en-US" sz="2400" b="1">
                <a:solidFill>
                  <a:srgbClr val="000000"/>
                </a:solidFill>
                <a:latin typeface="Cambria" panose="02040503050406030204" pitchFamily="18" charset="0"/>
                <a:ea typeface="Cambria" panose="02040503050406030204" pitchFamily="18" charset="0"/>
              </a:endParaRPr>
            </a:p>
          </p:txBody>
        </p:sp>
        <p:sp>
          <p:nvSpPr>
            <p:cNvPr id="21" name="Text Box 27"/>
            <p:cNvSpPr txBox="1">
              <a:spLocks noChangeArrowheads="1"/>
            </p:cNvSpPr>
            <p:nvPr/>
          </p:nvSpPr>
          <p:spPr bwMode="auto">
            <a:xfrm rot="16200000">
              <a:off x="7329304" y="4310807"/>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endParaRPr lang="en-US" altLang="en-US" sz="2400" b="1" dirty="0">
                <a:solidFill>
                  <a:srgbClr val="00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2548</Words>
  <Application>WPS Presentation</Application>
  <PresentationFormat>Custom</PresentationFormat>
  <Paragraphs>143</Paragraphs>
  <Slides>20</Slides>
  <Notes>2</Notes>
  <HiddenSlides>0</HiddenSlides>
  <MMClips>2</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0</vt:i4>
      </vt:variant>
      <vt:variant>
        <vt:lpstr>幻灯片标题</vt:lpstr>
      </vt:variant>
      <vt:variant>
        <vt:i4>20</vt:i4>
      </vt:variant>
    </vt:vector>
  </HeadingPairs>
  <TitlesOfParts>
    <vt:vector size="40" baseType="lpstr">
      <vt:lpstr>Arial</vt:lpstr>
      <vt:lpstr>SimSun</vt:lpstr>
      <vt:lpstr>Wingdings</vt:lpstr>
      <vt:lpstr>字魂70号-灵悦黑体</vt:lpstr>
      <vt:lpstr>Arial</vt:lpstr>
      <vt:lpstr>Times New Roman</vt:lpstr>
      <vt:lpstr>Times New Roman</vt:lpstr>
      <vt:lpstr>VNI-Times</vt:lpstr>
      <vt:lpstr>Cambria</vt:lpstr>
      <vt:lpstr>.VnArial</vt:lpstr>
      <vt:lpstr>Segoe Print</vt:lpstr>
      <vt:lpstr>Tahoma</vt:lpstr>
      <vt:lpstr>Calibri</vt:lpstr>
      <vt:lpstr>Microsoft YaHei</vt:lpstr>
      <vt:lpstr>Arial Unicode MS</vt:lpstr>
      <vt:lpstr>等线</vt:lpstr>
      <vt:lpstr>Cambria Math</vt:lpstr>
      <vt:lpstr>Cambria Math</vt:lpstr>
      <vt:lpstr>inpin heiti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Minh Tâm</cp:lastModifiedBy>
  <cp:revision>91</cp:revision>
  <dcterms:created xsi:type="dcterms:W3CDTF">2019-12-30T13:59:00Z</dcterms:created>
  <dcterms:modified xsi:type="dcterms:W3CDTF">2026-05-11T00:39:03Z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182F9BEBFD5A41EFAE2C58F3945476A7_12</vt:lpwstr>
  </property>
  <property fmtid="{D5CDD505-2E9C-101B-9397-08002B2CF9AE}" pid="3" name="KSOProductBuildVer">
    <vt:lpwstr>1033-12.2.0.22549</vt:lpwstr>
  </property>
</Properties>
</file>