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81" r:id="rId2"/>
    <p:sldId id="256" r:id="rId3"/>
    <p:sldId id="275" r:id="rId4"/>
    <p:sldId id="257" r:id="rId5"/>
    <p:sldId id="258" r:id="rId6"/>
    <p:sldId id="259" r:id="rId7"/>
    <p:sldId id="260" r:id="rId8"/>
    <p:sldId id="280" r:id="rId9"/>
    <p:sldId id="276" r:id="rId10"/>
    <p:sldId id="277" r:id="rId11"/>
    <p:sldId id="278" r:id="rId12"/>
    <p:sldId id="279" r:id="rId13"/>
    <p:sldId id="261" r:id="rId14"/>
    <p:sldId id="263" r:id="rId15"/>
    <p:sldId id="262" r:id="rId16"/>
    <p:sldId id="264" r:id="rId17"/>
    <p:sldId id="266" r:id="rId18"/>
    <p:sldId id="270" r:id="rId19"/>
    <p:sldId id="271" r:id="rId20"/>
    <p:sldId id="272" r:id="rId2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199765"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F6F9"/>
    <a:srgbClr val="FBD8BB"/>
    <a:srgbClr val="CAE8AA"/>
    <a:srgbClr val="5BD4FF"/>
    <a:srgbClr val="25C6FF"/>
    <a:srgbClr val="FFDB69"/>
    <a:srgbClr val="BEE395"/>
    <a:srgbClr val="A9DA74"/>
    <a:srgbClr val="00863D"/>
    <a:srgbClr val="009E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6912" autoAdjust="0"/>
    <p:restoredTop sz="87722" autoAdjust="0"/>
  </p:normalViewPr>
  <p:slideViewPr>
    <p:cSldViewPr>
      <p:cViewPr varScale="1">
        <p:scale>
          <a:sx n="110" d="100"/>
          <a:sy n="110" d="100"/>
        </p:scale>
        <p:origin x="84" y="45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1BC2AF-ECAD-4B64-9E5E-57F7F29CBAD2}" type="datetimeFigureOut">
              <a:rPr lang="en-US" smtClean="0"/>
              <a:t>6/18/2026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FEA3F6-B450-4284-BB2C-4DA94784FDB0}"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Từ khó có thể likhác nhau theo vùng miền, GV linh động HD học sinh tìm thêm.</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nên</a:t>
            </a:r>
            <a:r>
              <a:rPr lang="en-US" baseline="0"/>
              <a:t> cho HS cầm sách đọc chứ đừng nhìn trên màn hình nhé! Sau này nó khai thác SGK thường bị động.</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nhìn</a:t>
            </a:r>
            <a:r>
              <a:rPr lang="en-US" baseline="0"/>
              <a:t> sách đọc nhé.</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Gọi</a:t>
            </a:r>
            <a:r>
              <a:rPr lang="en-US" baseline="0"/>
              <a:t> HS đọc lại bài</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hướng</a:t>
            </a:r>
            <a:r>
              <a:rPr lang="en-US" baseline="0"/>
              <a:t> dẫn hs viết chữ hoa V. GV hỏi để khai thác cho HS hiểu kĩ thuật viết (chữ đầu câu viết hoa, cuối câu có dấu chấm, khoảng cách các chữ bằng 1 con chữ o…). Khuyến cáo: Nên đọc cho HS viết hoặc hs tự viết chứ GV đừng cho HS nhìn chép nhé. Nó sẽ chậm phát triển kĩ năng viết.</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2565" indent="0" algn="ctr">
              <a:buNone/>
              <a:defRPr>
                <a:solidFill>
                  <a:schemeClr val="tx1">
                    <a:tint val="75000"/>
                  </a:schemeClr>
                </a:solidFill>
              </a:defRPr>
            </a:lvl7pPr>
            <a:lvl8pPr marL="3199765" indent="0" algn="ctr">
              <a:buNone/>
              <a:defRPr>
                <a:solidFill>
                  <a:schemeClr val="tx1">
                    <a:tint val="75000"/>
                  </a:schemeClr>
                </a:solidFill>
              </a:defRPr>
            </a:lvl8pPr>
            <a:lvl9pPr marL="365696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CEF851F-4C9B-4ED8-A706-7687066F5A2C}"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EF851F-4C9B-4ED8-A706-7687066F5A2C}"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EF851F-4C9B-4ED8-A706-7687066F5A2C}"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EF851F-4C9B-4ED8-A706-7687066F5A2C}"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2565" indent="0">
              <a:buNone/>
              <a:defRPr sz="1400">
                <a:solidFill>
                  <a:schemeClr val="tx1">
                    <a:tint val="75000"/>
                  </a:schemeClr>
                </a:solidFill>
              </a:defRPr>
            </a:lvl7pPr>
            <a:lvl8pPr marL="3199765" indent="0">
              <a:buNone/>
              <a:defRPr sz="1400">
                <a:solidFill>
                  <a:schemeClr val="tx1">
                    <a:tint val="75000"/>
                  </a:schemeClr>
                </a:solidFill>
              </a:defRPr>
            </a:lvl8pPr>
            <a:lvl9pPr marL="3656965"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CEF851F-4C9B-4ED8-A706-7687066F5A2C}"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CEF851F-4C9B-4ED8-A706-7687066F5A2C}" type="datetimeFigureOut">
              <a:rPr lang="en-US" smtClean="0"/>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2565" indent="0">
              <a:buNone/>
              <a:defRPr sz="1600" b="1"/>
            </a:lvl7pPr>
            <a:lvl8pPr marL="3199765" indent="0">
              <a:buNone/>
              <a:defRPr sz="1600" b="1"/>
            </a:lvl8pPr>
            <a:lvl9pPr marL="365696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2565" indent="0">
              <a:buNone/>
              <a:defRPr sz="1600" b="1"/>
            </a:lvl7pPr>
            <a:lvl8pPr marL="3199765" indent="0">
              <a:buNone/>
              <a:defRPr sz="1600" b="1"/>
            </a:lvl8pPr>
            <a:lvl9pPr marL="365696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CEF851F-4C9B-4ED8-A706-7687066F5A2C}" type="datetimeFigureOut">
              <a:rPr lang="en-US" smtClean="0"/>
              <a:t>6/18/2026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F2045C-80A1-433A-B3B9-3018D210B46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CEF851F-4C9B-4ED8-A706-7687066F5A2C}" type="datetimeFigureOut">
              <a:rPr lang="en-US" smtClean="0"/>
              <a:t>6/18/2026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F2045C-80A1-433A-B3B9-3018D210B46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EF851F-4C9B-4ED8-A706-7687066F5A2C}" type="datetimeFigureOut">
              <a:rPr lang="en-US" smtClean="0"/>
              <a:t>6/18/2026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F2045C-80A1-433A-B3B9-3018D210B46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2565" indent="0">
              <a:buNone/>
              <a:defRPr sz="900"/>
            </a:lvl7pPr>
            <a:lvl8pPr marL="3199765" indent="0">
              <a:buNone/>
              <a:defRPr sz="900"/>
            </a:lvl8pPr>
            <a:lvl9pPr marL="3656965"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CEF851F-4C9B-4ED8-A706-7687066F5A2C}" type="datetimeFigureOut">
              <a:rPr lang="en-US" smtClean="0"/>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2565" indent="0">
              <a:buNone/>
              <a:defRPr sz="2000"/>
            </a:lvl7pPr>
            <a:lvl8pPr marL="3199765" indent="0">
              <a:buNone/>
              <a:defRPr sz="2000"/>
            </a:lvl8pPr>
            <a:lvl9pPr marL="3656965"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2565" indent="0">
              <a:buNone/>
              <a:defRPr sz="900"/>
            </a:lvl7pPr>
            <a:lvl8pPr marL="3199765" indent="0">
              <a:buNone/>
              <a:defRPr sz="900"/>
            </a:lvl8pPr>
            <a:lvl9pPr marL="3656965"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CEF851F-4C9B-4ED8-A706-7687066F5A2C}" type="datetimeFigureOut">
              <a:rPr lang="en-US" smtClean="0"/>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28" tIns="45714" rIns="91428" bIns="45714"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28" tIns="45714" rIns="91428" bIns="4571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28" tIns="45714" rIns="91428" bIns="45714" rtlCol="0" anchor="ctr"/>
          <a:lstStyle>
            <a:lvl1pPr algn="l">
              <a:defRPr sz="1200">
                <a:solidFill>
                  <a:schemeClr val="tx1">
                    <a:tint val="75000"/>
                  </a:schemeClr>
                </a:solidFill>
              </a:defRPr>
            </a:lvl1pPr>
          </a:lstStyle>
          <a:p>
            <a:fld id="{4CEF851F-4C9B-4ED8-A706-7687066F5A2C}" type="datetimeFigureOut">
              <a:rPr lang="en-US" smtClean="0"/>
              <a:t>6/18/2026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28" tIns="45714" rIns="91428" bIns="45714"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28" tIns="45714" rIns="91428" bIns="45714" rtlCol="0" anchor="ctr"/>
          <a:lstStyle>
            <a:lvl1pPr algn="r">
              <a:defRPr sz="1200">
                <a:solidFill>
                  <a:schemeClr val="tx1">
                    <a:tint val="75000"/>
                  </a:schemeClr>
                </a:solidFill>
              </a:defRPr>
            </a:lvl1pPr>
          </a:lstStyle>
          <a:p>
            <a:fld id="{46F2045C-80A1-433A-B3B9-3018D210B46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9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1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3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5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199765"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7.GIF"/><Relationship Id="rId1" Type="http://schemas.openxmlformats.org/officeDocument/2006/relationships/slideLayout" Target="../slideLayouts/slideLayout6.xml"/><Relationship Id="rId4" Type="http://schemas.openxmlformats.org/officeDocument/2006/relationships/image" Target="../media/image19.GIF"/></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1.GI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jpeg"/><Relationship Id="rId1" Type="http://schemas.openxmlformats.org/officeDocument/2006/relationships/slideLayout" Target="../slideLayouts/slideLayout6.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p:nvPr/>
        </p:nvSpPr>
        <p:spPr>
          <a:xfrm>
            <a:off x="0" y="0"/>
            <a:ext cx="9144000" cy="1686509"/>
          </a:xfrm>
          <a:prstGeom prst="rect">
            <a:avLst/>
          </a:prstGeom>
          <a:solidFill>
            <a:srgbClr val="0086EA"/>
          </a:solidFill>
          <a:effectLst>
            <a:glow rad="50800">
              <a:schemeClr val="accent5">
                <a:satMod val="175000"/>
                <a:alpha val="18000"/>
              </a:schemeClr>
            </a:glow>
          </a:effectLst>
        </p:spPr>
        <p:txBody>
          <a:bodyPr vert="horz" lIns="68571" tIns="34285" rIns="68571" bIns="34285"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n-US" sz="8000" b="1" dirty="0">
              <a:solidFill>
                <a:srgbClr val="0070C0"/>
              </a:solidFill>
              <a:latin typeface="Arial-Rounded" pitchFamily="34" charset="0"/>
              <a:ea typeface="Arial-Rounded" pitchFamily="34" charset="0"/>
              <a:cs typeface="Arial-Rounded" pitchFamily="34" charset="0"/>
            </a:endParaRPr>
          </a:p>
        </p:txBody>
      </p:sp>
      <p:pic>
        <p:nvPicPr>
          <p:cNvPr id="3074" name="Picture 2" descr="Bộ SGK Lớp 6 - Kết nối tri thức với cuộc sống - Công ty Cổ phần Đầu tư và  Phát triển Giáo dục Phương Na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333"/>
          <a:stretch>
            <a:fillRect/>
          </a:stretch>
        </p:blipFill>
        <p:spPr bwMode="auto">
          <a:xfrm>
            <a:off x="247652" y="346868"/>
            <a:ext cx="1533525" cy="1405731"/>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1800226" y="493303"/>
            <a:ext cx="7125948" cy="994172"/>
          </a:xfrm>
        </p:spPr>
        <p:txBody>
          <a:bodyPr>
            <a:noAutofit/>
          </a:bodyPr>
          <a:lstStyle/>
          <a:p>
            <a:pPr algn="ctr"/>
            <a:r>
              <a:rPr lang="en-US" sz="6000" b="1" dirty="0">
                <a:solidFill>
                  <a:schemeClr val="bg1"/>
                </a:solidFill>
                <a:latin typeface="Times New Roman" panose="02020603050405020304" pitchFamily="18" charset="0"/>
                <a:ea typeface="AvantGarde" pitchFamily="2" charset="0"/>
                <a:cs typeface="Times New Roman" panose="02020603050405020304" pitchFamily="18" charset="0"/>
              </a:rPr>
              <a:t>TIẾNG VIỆT 1</a:t>
            </a: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8246" y="3314703"/>
            <a:ext cx="3392487" cy="1637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967255"/>
            <a:ext cx="2586036" cy="3176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flipH="1" flipV="1">
            <a:off x="0" y="5105403"/>
            <a:ext cx="9144000" cy="12700"/>
          </a:xfrm>
          <a:prstGeom prst="line">
            <a:avLst/>
          </a:prstGeom>
          <a:ln w="88900">
            <a:solidFill>
              <a:srgbClr val="0086EA"/>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ail Shake GIFs - Get the best GIF on GIPHY"/>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1735364"/>
            <a:ext cx="4572000" cy="257175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Shake Your Tail Feathers GIFs | Teno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1733549"/>
            <a:ext cx="3048000" cy="304800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obbyrendelés.hu Az Ország Legnépszerűbb ajándékáruháza: Animált képek  vegyes | Lustige videos, Lustige bilder, Urlaub lustig"/>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84604" y="1497238"/>
            <a:ext cx="2286000" cy="3048001"/>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title"/>
          </p:nvPr>
        </p:nvSpPr>
        <p:spPr>
          <a:xfrm>
            <a:off x="1895475" y="331558"/>
            <a:ext cx="4743450" cy="1143001"/>
          </a:xfrm>
        </p:spPr>
        <p:txBody>
          <a:bodyPr/>
          <a:lstStyle/>
          <a:p>
            <a:r>
              <a:rPr lang="en-US" b="1">
                <a:solidFill>
                  <a:srgbClr val="FF0000"/>
                </a:solidFill>
                <a:latin typeface="Arial-Rounded" pitchFamily="34" charset="0"/>
                <a:ea typeface="Arial-Rounded" pitchFamily="34" charset="0"/>
                <a:cs typeface="Arial-Rounded" pitchFamily="34" charset="0"/>
              </a:rPr>
              <a:t>ngúc ngoắc</a:t>
            </a:r>
            <a:endParaRPr lang="en-US">
              <a:latin typeface="Arial-Rounded" pitchFamily="34" charset="0"/>
              <a:ea typeface="Arial-Rounded" pitchFamily="34" charset="0"/>
              <a:cs typeface="Arial-Rounded"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790700"/>
            <a:ext cx="3581400" cy="857250"/>
          </a:xfrm>
        </p:spPr>
        <p:txBody>
          <a:bodyPr>
            <a:normAutofit/>
          </a:bodyPr>
          <a:lstStyle/>
          <a:p>
            <a:r>
              <a:rPr lang="en-US" sz="4800">
                <a:solidFill>
                  <a:srgbClr val="FF0000"/>
                </a:solidFill>
                <a:latin typeface="Arial-Rounded" pitchFamily="34" charset="0"/>
                <a:ea typeface="Arial-Rounded" pitchFamily="34" charset="0"/>
                <a:cs typeface="Arial-Rounded" pitchFamily="34" charset="0"/>
              </a:rPr>
              <a:t>mỏ khoằm</a:t>
            </a: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6491" b="10547"/>
          <a:stretch>
            <a:fillRect/>
          </a:stretch>
        </p:blipFill>
        <p:spPr>
          <a:xfrm>
            <a:off x="3733800" y="292100"/>
            <a:ext cx="3505200" cy="448665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205979"/>
            <a:ext cx="8229600" cy="857250"/>
          </a:xfrm>
        </p:spPr>
        <p:txBody>
          <a:bodyPr>
            <a:normAutofit/>
          </a:bodyPr>
          <a:lstStyle/>
          <a:p>
            <a:r>
              <a:rPr lang="en-US" sz="4800">
                <a:solidFill>
                  <a:srgbClr val="FF0000"/>
                </a:solidFill>
                <a:latin typeface="Arial-Rounded" pitchFamily="34" charset="0"/>
                <a:ea typeface="Arial-Rounded" pitchFamily="34" charset="0"/>
                <a:cs typeface="Arial-Rounded" pitchFamily="34" charset="0"/>
              </a:rPr>
              <a:t>huơ vòi</a:t>
            </a:r>
          </a:p>
        </p:txBody>
      </p:sp>
      <p:pic>
        <p:nvPicPr>
          <p:cNvPr id="9218" name="Picture 2" descr="Elephant GIFs - Get the best GIF on GIPHY"/>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809750"/>
            <a:ext cx="352425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Elephant cell animation dat tongue GIF - Find on GIFE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1141186"/>
            <a:ext cx="4537075" cy="37128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262" y="332250"/>
            <a:ext cx="8507412" cy="4405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2851540" y="4324350"/>
            <a:ext cx="3642531" cy="584775"/>
          </a:xfrm>
          <a:prstGeom prst="rect">
            <a:avLst/>
          </a:prstGeom>
          <a:solidFill>
            <a:srgbClr val="92D050"/>
          </a:solidFill>
        </p:spPr>
        <p:txBody>
          <a:bodyPr wrap="square" rtlCol="0">
            <a:spAutoFit/>
          </a:bodyPr>
          <a:lstStyle/>
          <a:p>
            <a:pPr algn="ctr"/>
            <a:r>
              <a:rPr lang="en-US" sz="3200">
                <a:latin typeface="Arial-Rounded" pitchFamily="34" charset="0"/>
                <a:ea typeface="Arial-Rounded" pitchFamily="34" charset="0"/>
                <a:cs typeface="Arial-Rounded" pitchFamily="34" charset="0"/>
              </a:rPr>
              <a:t>Đọc nối tiếp câu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2895600" y="466148"/>
            <a:ext cx="3642531" cy="583565"/>
          </a:xfrm>
          <a:prstGeom prst="rect">
            <a:avLst/>
          </a:prstGeom>
          <a:solidFill>
            <a:srgbClr val="A9DA74"/>
          </a:solidFill>
          <a:ln>
            <a:solidFill>
              <a:schemeClr val="accent1"/>
            </a:solidFill>
          </a:ln>
        </p:spPr>
        <p:txBody>
          <a:bodyPr wrap="square" rtlCol="0">
            <a:spAutoFit/>
          </a:bodyPr>
          <a:lstStyle/>
          <a:p>
            <a:pPr algn="ctr"/>
            <a:r>
              <a:rPr lang="en-US" sz="3200" b="1">
                <a:latin typeface="Times New Roman" panose="02020603050405020304" pitchFamily="18" charset="0"/>
                <a:ea typeface="Arial-Rounded" pitchFamily="34" charset="0"/>
                <a:cs typeface="Times New Roman" panose="02020603050405020304" pitchFamily="18" charset="0"/>
              </a:rPr>
              <a:t>Luyện đọc câu dài:</a:t>
            </a:r>
          </a:p>
        </p:txBody>
      </p:sp>
      <p:sp>
        <p:nvSpPr>
          <p:cNvPr id="4" name="TextBox 3"/>
          <p:cNvSpPr txBox="1"/>
          <p:nvPr/>
        </p:nvSpPr>
        <p:spPr>
          <a:xfrm>
            <a:off x="457200" y="3181350"/>
            <a:ext cx="8382000" cy="1077218"/>
          </a:xfrm>
          <a:prstGeom prst="rect">
            <a:avLst/>
          </a:prstGeom>
          <a:noFill/>
          <a:ln>
            <a:solidFill>
              <a:schemeClr val="accent1"/>
            </a:solidFill>
          </a:ln>
        </p:spPr>
        <p:txBody>
          <a:bodyPr wrap="square" rtlCol="0">
            <a:spAutoFit/>
          </a:bodyPr>
          <a:lstStyle/>
          <a:p>
            <a:pPr algn="just"/>
            <a:r>
              <a:rPr lang="en-US" sz="3200">
                <a:latin typeface="Times New Roman" panose="02020603050405020304" pitchFamily="18" charset="0"/>
                <a:ea typeface="Arial-Rounded" pitchFamily="34" charset="0"/>
                <a:cs typeface="Times New Roman" panose="02020603050405020304" pitchFamily="18" charset="0"/>
              </a:rPr>
              <a:t>Vẹt mỏ khoằm thay mặt các bạn nói những lời chúc tốt đẹp.</a:t>
            </a:r>
          </a:p>
        </p:txBody>
      </p:sp>
      <p:cxnSp>
        <p:nvCxnSpPr>
          <p:cNvPr id="5" name="Straight Connector 4"/>
          <p:cNvCxnSpPr/>
          <p:nvPr/>
        </p:nvCxnSpPr>
        <p:spPr>
          <a:xfrm flipH="1">
            <a:off x="3200400" y="3272206"/>
            <a:ext cx="38100" cy="425225"/>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6400800" y="3299930"/>
            <a:ext cx="38100" cy="425225"/>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57200" y="1866927"/>
            <a:ext cx="8382000" cy="1077218"/>
          </a:xfrm>
          <a:prstGeom prst="rect">
            <a:avLst/>
          </a:prstGeom>
          <a:noFill/>
          <a:ln>
            <a:solidFill>
              <a:schemeClr val="accent1"/>
            </a:solidFill>
          </a:ln>
        </p:spPr>
        <p:txBody>
          <a:bodyPr wrap="square" rtlCol="0">
            <a:spAutoFit/>
          </a:bodyPr>
          <a:lstStyle/>
          <a:p>
            <a:pPr algn="just"/>
            <a:r>
              <a:rPr lang="en-US" sz="3200">
                <a:latin typeface="Times New Roman" panose="02020603050405020304" pitchFamily="18" charset="0"/>
                <a:ea typeface="Arial-Rounded" pitchFamily="34" charset="0"/>
                <a:cs typeface="Times New Roman" panose="02020603050405020304" pitchFamily="18" charset="0"/>
              </a:rPr>
              <a:t>Khỉ vàng và sóc nâu tặng voi tiết mục “ngúc ngoắc đuôi”.</a:t>
            </a:r>
            <a:endParaRPr lang="en-US" sz="3200" b="1">
              <a:latin typeface="Times New Roman" panose="02020603050405020304" pitchFamily="18" charset="0"/>
              <a:ea typeface="Arial-Rounded" pitchFamily="34" charset="0"/>
              <a:cs typeface="Times New Roman" panose="02020603050405020304" pitchFamily="18" charset="0"/>
            </a:endParaRPr>
          </a:p>
        </p:txBody>
      </p:sp>
      <p:grpSp>
        <p:nvGrpSpPr>
          <p:cNvPr id="2" name="Group 1"/>
          <p:cNvGrpSpPr/>
          <p:nvPr/>
        </p:nvGrpSpPr>
        <p:grpSpPr>
          <a:xfrm>
            <a:off x="2807278" y="3725155"/>
            <a:ext cx="98712" cy="425225"/>
            <a:chOff x="2225388" y="3725155"/>
            <a:chExt cx="98712" cy="425225"/>
          </a:xfrm>
        </p:grpSpPr>
        <p:cxnSp>
          <p:nvCxnSpPr>
            <p:cNvPr id="8" name="Straight Connector 7"/>
            <p:cNvCxnSpPr/>
            <p:nvPr/>
          </p:nvCxnSpPr>
          <p:spPr>
            <a:xfrm flipH="1">
              <a:off x="2225388" y="3725155"/>
              <a:ext cx="38100" cy="425225"/>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2286000" y="3725155"/>
              <a:ext cx="38100" cy="425225"/>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cxnSp>
        <p:nvCxnSpPr>
          <p:cNvPr id="17" name="Straight Connector 16"/>
          <p:cNvCxnSpPr/>
          <p:nvPr/>
        </p:nvCxnSpPr>
        <p:spPr>
          <a:xfrm flipH="1">
            <a:off x="4419600" y="1980310"/>
            <a:ext cx="38100" cy="425225"/>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7658100" y="1980309"/>
            <a:ext cx="38100" cy="425225"/>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 name="Group 5"/>
          <p:cNvGrpSpPr/>
          <p:nvPr/>
        </p:nvGrpSpPr>
        <p:grpSpPr>
          <a:xfrm>
            <a:off x="2788228" y="2410731"/>
            <a:ext cx="107372" cy="425225"/>
            <a:chOff x="1524000" y="2410731"/>
            <a:chExt cx="107372" cy="425225"/>
          </a:xfrm>
        </p:grpSpPr>
        <p:cxnSp>
          <p:nvCxnSpPr>
            <p:cNvPr id="19" name="Straight Connector 18"/>
            <p:cNvCxnSpPr/>
            <p:nvPr/>
          </p:nvCxnSpPr>
          <p:spPr>
            <a:xfrm flipH="1">
              <a:off x="1524000" y="2410731"/>
              <a:ext cx="38100" cy="425225"/>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1593272" y="2410731"/>
              <a:ext cx="38100" cy="425225"/>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1+#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par>
                                <p:cTn id="17" presetID="10"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1000" fill="hold"/>
                                        <p:tgtEl>
                                          <p:spTgt spid="4"/>
                                        </p:tgtEl>
                                        <p:attrNameLst>
                                          <p:attrName>ppt_x</p:attrName>
                                        </p:attrNameLst>
                                      </p:cBhvr>
                                      <p:tavLst>
                                        <p:tav tm="0">
                                          <p:val>
                                            <p:strVal val="1+#ppt_w/2"/>
                                          </p:val>
                                        </p:tav>
                                        <p:tav tm="100000">
                                          <p:val>
                                            <p:strVal val="#ppt_x"/>
                                          </p:val>
                                        </p:tav>
                                      </p:tavLst>
                                    </p:anim>
                                    <p:anim calcmode="lin" valueType="num">
                                      <p:cBhvr additive="base">
                                        <p:cTn id="25" dur="1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500"/>
                                        <p:tgtEl>
                                          <p:spTgt spid="5"/>
                                        </p:tgtEl>
                                      </p:cBhvr>
                                    </p:animEffect>
                                  </p:childTnLst>
                                </p:cTn>
                              </p:par>
                              <p:par>
                                <p:cTn id="31" presetID="10" presetClass="entr" presetSubtype="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500"/>
                                        <p:tgtEl>
                                          <p:spTgt spid="7"/>
                                        </p:tgtEl>
                                      </p:cBhvr>
                                    </p:animEffect>
                                  </p:childTnLst>
                                </p:cTn>
                              </p:par>
                              <p:par>
                                <p:cTn id="34" presetID="10" presetClass="entr" presetSubtype="0" fill="hold" nodeType="with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fade">
                                      <p:cBhvr>
                                        <p:cTn id="3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9"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8" name="TextBox 7"/>
          <p:cNvSpPr txBox="1"/>
          <p:nvPr/>
        </p:nvSpPr>
        <p:spPr>
          <a:xfrm>
            <a:off x="3039798" y="4375021"/>
            <a:ext cx="3642531" cy="584775"/>
          </a:xfrm>
          <a:prstGeom prst="rect">
            <a:avLst/>
          </a:prstGeom>
          <a:solidFill>
            <a:srgbClr val="92D050"/>
          </a:solidFill>
        </p:spPr>
        <p:txBody>
          <a:bodyPr wrap="square" rtlCol="0">
            <a:spAutoFit/>
          </a:bodyPr>
          <a:lstStyle/>
          <a:p>
            <a:pPr algn="ctr"/>
            <a:r>
              <a:rPr lang="en-US" sz="3200">
                <a:latin typeface="Arial-Rounded" pitchFamily="34" charset="0"/>
                <a:ea typeface="Arial-Rounded" pitchFamily="34" charset="0"/>
                <a:cs typeface="Arial-Rounded" pitchFamily="34" charset="0"/>
              </a:rPr>
              <a:t>Đọc nối tiếp đoạn</a:t>
            </a:r>
          </a:p>
        </p:txBody>
      </p:sp>
      <p:sp>
        <p:nvSpPr>
          <p:cNvPr id="9" name="TextBox 8"/>
          <p:cNvSpPr txBox="1"/>
          <p:nvPr/>
        </p:nvSpPr>
        <p:spPr>
          <a:xfrm>
            <a:off x="3032871" y="4375022"/>
            <a:ext cx="3642531" cy="584775"/>
          </a:xfrm>
          <a:prstGeom prst="rect">
            <a:avLst/>
          </a:prstGeom>
          <a:solidFill>
            <a:srgbClr val="92D050"/>
          </a:solidFill>
        </p:spPr>
        <p:txBody>
          <a:bodyPr wrap="square" rtlCol="0">
            <a:spAutoFit/>
          </a:bodyPr>
          <a:lstStyle/>
          <a:p>
            <a:pPr algn="ctr"/>
            <a:r>
              <a:rPr lang="en-US" sz="3200">
                <a:latin typeface="Arial-Rounded" pitchFamily="34" charset="0"/>
                <a:ea typeface="Arial-Rounded" pitchFamily="34" charset="0"/>
                <a:cs typeface="Arial-Rounded" pitchFamily="34" charset="0"/>
              </a:rPr>
              <a:t>Đọc theo nhóm</a:t>
            </a:r>
          </a:p>
        </p:txBody>
      </p:sp>
      <p:sp>
        <p:nvSpPr>
          <p:cNvPr id="10" name="TextBox 9"/>
          <p:cNvSpPr txBox="1"/>
          <p:nvPr/>
        </p:nvSpPr>
        <p:spPr>
          <a:xfrm>
            <a:off x="3019016" y="4375022"/>
            <a:ext cx="3642531" cy="584775"/>
          </a:xfrm>
          <a:prstGeom prst="rect">
            <a:avLst/>
          </a:prstGeom>
          <a:solidFill>
            <a:srgbClr val="92D050"/>
          </a:solidFill>
        </p:spPr>
        <p:txBody>
          <a:bodyPr wrap="square" rtlCol="0">
            <a:spAutoFit/>
          </a:bodyPr>
          <a:lstStyle/>
          <a:p>
            <a:pPr algn="ctr"/>
            <a:r>
              <a:rPr lang="en-US" sz="3200">
                <a:latin typeface="Arial-Rounded" pitchFamily="34" charset="0"/>
                <a:ea typeface="Arial-Rounded" pitchFamily="34" charset="0"/>
                <a:cs typeface="Arial-Rounded" pitchFamily="34" charset="0"/>
              </a:rPr>
              <a:t>Đọc toàn bài</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262" y="332250"/>
            <a:ext cx="8507412" cy="4405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1+#ppt_w/2"/>
                                          </p:val>
                                        </p:tav>
                                        <p:tav tm="100000">
                                          <p:val>
                                            <p:strVal val="#ppt_x"/>
                                          </p:val>
                                        </p:tav>
                                      </p:tavLst>
                                    </p:anim>
                                    <p:anim calcmode="lin" valueType="num">
                                      <p:cBhvr additive="base">
                                        <p:cTn id="8" dur="1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000" fill="hold"/>
                                        <p:tgtEl>
                                          <p:spTgt spid="9"/>
                                        </p:tgtEl>
                                        <p:attrNameLst>
                                          <p:attrName>ppt_x</p:attrName>
                                        </p:attrNameLst>
                                      </p:cBhvr>
                                      <p:tavLst>
                                        <p:tav tm="0">
                                          <p:val>
                                            <p:strVal val="1+#ppt_w/2"/>
                                          </p:val>
                                        </p:tav>
                                        <p:tav tm="100000">
                                          <p:val>
                                            <p:strVal val="#ppt_x"/>
                                          </p:val>
                                        </p:tav>
                                      </p:tavLst>
                                    </p:anim>
                                    <p:anim calcmode="lin" valueType="num">
                                      <p:cBhvr additive="base">
                                        <p:cTn id="14" dur="1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1000" fill="hold"/>
                                        <p:tgtEl>
                                          <p:spTgt spid="10"/>
                                        </p:tgtEl>
                                        <p:attrNameLst>
                                          <p:attrName>ppt_x</p:attrName>
                                        </p:attrNameLst>
                                      </p:cBhvr>
                                      <p:tavLst>
                                        <p:tav tm="0">
                                          <p:val>
                                            <p:strVal val="1+#ppt_w/2"/>
                                          </p:val>
                                        </p:tav>
                                        <p:tav tm="100000">
                                          <p:val>
                                            <p:strVal val="#ppt_x"/>
                                          </p:val>
                                        </p:tav>
                                      </p:tavLst>
                                    </p:anim>
                                    <p:anim calcmode="lin" valueType="num">
                                      <p:cBhvr additive="base">
                                        <p:cTn id="20" dur="1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4703098" y="4192586"/>
            <a:ext cx="3642531" cy="584775"/>
          </a:xfrm>
          <a:prstGeom prst="rect">
            <a:avLst/>
          </a:prstGeom>
          <a:solidFill>
            <a:srgbClr val="92D050"/>
          </a:solidFill>
        </p:spPr>
        <p:txBody>
          <a:bodyPr wrap="square" rtlCol="0">
            <a:spAutoFit/>
          </a:bodyPr>
          <a:lstStyle/>
          <a:p>
            <a:pPr algn="ctr"/>
            <a:r>
              <a:rPr lang="en-US" sz="3200">
                <a:latin typeface="Arial-Rounded" pitchFamily="34" charset="0"/>
                <a:ea typeface="Arial-Rounded" pitchFamily="34" charset="0"/>
                <a:cs typeface="Arial-Rounded" pitchFamily="34" charset="0"/>
              </a:rPr>
              <a:t>Thi đua</a:t>
            </a:r>
          </a:p>
        </p:txBody>
      </p:sp>
      <p:pic>
        <p:nvPicPr>
          <p:cNvPr id="3076"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b="25001"/>
          <a:stretch>
            <a:fillRect/>
          </a:stretch>
        </p:blipFill>
        <p:spPr bwMode="auto">
          <a:xfrm>
            <a:off x="76200" y="3181351"/>
            <a:ext cx="3810000" cy="179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8029" y="180706"/>
            <a:ext cx="7570138" cy="3919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5" name="Oval 4"/>
          <p:cNvSpPr/>
          <p:nvPr/>
        </p:nvSpPr>
        <p:spPr>
          <a:xfrm>
            <a:off x="25977" y="356663"/>
            <a:ext cx="609600" cy="609600"/>
          </a:xfrm>
          <a:prstGeom prst="ellipse">
            <a:avLst/>
          </a:prstGeom>
          <a:solidFill>
            <a:srgbClr val="009E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bg1"/>
                </a:solidFill>
                <a:latin typeface="Arial Rounded MT Bold" pitchFamily="34" charset="0"/>
                <a:cs typeface="Times New Roman" panose="02020603050405020304" pitchFamily="18" charset="0"/>
              </a:rPr>
              <a:t>3</a:t>
            </a:r>
          </a:p>
        </p:txBody>
      </p:sp>
      <p:sp>
        <p:nvSpPr>
          <p:cNvPr id="6" name="TextBox 5"/>
          <p:cNvSpPr txBox="1"/>
          <p:nvPr/>
        </p:nvSpPr>
        <p:spPr>
          <a:xfrm>
            <a:off x="692727" y="445959"/>
            <a:ext cx="2202873" cy="461653"/>
          </a:xfrm>
          <a:prstGeom prst="rect">
            <a:avLst/>
          </a:prstGeom>
          <a:noFill/>
        </p:spPr>
        <p:txBody>
          <a:bodyPr wrap="square" lIns="91428" tIns="45714" rIns="91428" bIns="45714" rtlCol="0">
            <a:spAutoFit/>
          </a:bodyPr>
          <a:lstStyle/>
          <a:p>
            <a:pPr algn="just"/>
            <a:r>
              <a:rPr lang="en-US" sz="2400" b="1">
                <a:latin typeface="Arial-Rounded" pitchFamily="34" charset="0"/>
                <a:ea typeface="Arial-Rounded" pitchFamily="34" charset="0"/>
                <a:cs typeface="Arial-Rounded" pitchFamily="34" charset="0"/>
              </a:rPr>
              <a:t>Trả lời câu hỏi</a:t>
            </a:r>
          </a:p>
        </p:txBody>
      </p:sp>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445959"/>
            <a:ext cx="6934200" cy="35906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330777" y="4266294"/>
            <a:ext cx="8283864" cy="584775"/>
          </a:xfrm>
          <a:prstGeom prst="rect">
            <a:avLst/>
          </a:prstGeom>
          <a:solidFill>
            <a:srgbClr val="BEE395"/>
          </a:solidFill>
        </p:spPr>
        <p:txBody>
          <a:bodyPr wrap="square" rtlCol="0">
            <a:spAutoFit/>
          </a:bodyPr>
          <a:lstStyle/>
          <a:p>
            <a:pPr algn="ctr"/>
            <a:r>
              <a:rPr lang="en-US" sz="3200">
                <a:latin typeface="Arial-Rounded" pitchFamily="34" charset="0"/>
                <a:ea typeface="Arial-Rounded" pitchFamily="34" charset="0"/>
                <a:cs typeface="Arial-Rounded" pitchFamily="34" charset="0"/>
              </a:rPr>
              <a:t>Những bạn nào đến mừng sinh nhật voi con?</a:t>
            </a:r>
          </a:p>
        </p:txBody>
      </p:sp>
      <p:sp>
        <p:nvSpPr>
          <p:cNvPr id="10" name="TextBox 9"/>
          <p:cNvSpPr txBox="1"/>
          <p:nvPr/>
        </p:nvSpPr>
        <p:spPr>
          <a:xfrm>
            <a:off x="328964" y="4258131"/>
            <a:ext cx="8283864" cy="584775"/>
          </a:xfrm>
          <a:prstGeom prst="rect">
            <a:avLst/>
          </a:prstGeom>
          <a:solidFill>
            <a:srgbClr val="BEE395"/>
          </a:solidFill>
        </p:spPr>
        <p:txBody>
          <a:bodyPr wrap="square" rtlCol="0">
            <a:spAutoFit/>
          </a:bodyPr>
          <a:lstStyle/>
          <a:p>
            <a:pPr algn="ctr"/>
            <a:r>
              <a:rPr lang="en-US" sz="3200">
                <a:latin typeface="Arial-Rounded" pitchFamily="34" charset="0"/>
                <a:ea typeface="Arial-Rounded" pitchFamily="34" charset="0"/>
                <a:cs typeface="Arial-Rounded" pitchFamily="34" charset="0"/>
              </a:rPr>
              <a:t>Voi con làm gì để cảm ơn các bạn?</a:t>
            </a:r>
          </a:p>
        </p:txBody>
      </p:sp>
      <p:sp>
        <p:nvSpPr>
          <p:cNvPr id="11" name="TextBox 10"/>
          <p:cNvSpPr txBox="1"/>
          <p:nvPr/>
        </p:nvSpPr>
        <p:spPr>
          <a:xfrm>
            <a:off x="352548" y="4256319"/>
            <a:ext cx="8283864" cy="584775"/>
          </a:xfrm>
          <a:prstGeom prst="rect">
            <a:avLst/>
          </a:prstGeom>
          <a:solidFill>
            <a:srgbClr val="BEE395"/>
          </a:solidFill>
        </p:spPr>
        <p:txBody>
          <a:bodyPr wrap="square" rtlCol="0">
            <a:spAutoFit/>
          </a:bodyPr>
          <a:lstStyle/>
          <a:p>
            <a:pPr algn="ctr"/>
            <a:r>
              <a:rPr lang="en-US" sz="3200">
                <a:latin typeface="Arial-Rounded" pitchFamily="34" charset="0"/>
                <a:ea typeface="Arial-Rounded" pitchFamily="34" charset="0"/>
                <a:cs typeface="Arial-Rounded" pitchFamily="34" charset="0"/>
              </a:rPr>
              <a:t>Sinh nhật của voi con như thế nào?</a:t>
            </a:r>
          </a:p>
        </p:txBody>
      </p:sp>
      <p:sp>
        <p:nvSpPr>
          <p:cNvPr id="12" name="TextBox 11"/>
          <p:cNvSpPr txBox="1"/>
          <p:nvPr/>
        </p:nvSpPr>
        <p:spPr>
          <a:xfrm>
            <a:off x="347104" y="3932932"/>
            <a:ext cx="8283864" cy="1077218"/>
          </a:xfrm>
          <a:prstGeom prst="rect">
            <a:avLst/>
          </a:prstGeom>
          <a:solidFill>
            <a:srgbClr val="BEE395"/>
          </a:solidFill>
        </p:spPr>
        <p:txBody>
          <a:bodyPr wrap="square" rtlCol="0">
            <a:spAutoFit/>
          </a:bodyPr>
          <a:lstStyle/>
          <a:p>
            <a:pPr algn="ctr"/>
            <a:r>
              <a:rPr lang="en-US" sz="3200">
                <a:latin typeface="Arial-Rounded" pitchFamily="34" charset="0"/>
                <a:ea typeface="Arial-Rounded" pitchFamily="34" charset="0"/>
                <a:cs typeface="Arial-Rounded" pitchFamily="34" charset="0"/>
              </a:rPr>
              <a:t>Em hãy kể về sinh nhật của mình cho các bạn cùng nghe.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1+#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1000" fill="hold"/>
                                        <p:tgtEl>
                                          <p:spTgt spid="10"/>
                                        </p:tgtEl>
                                        <p:attrNameLst>
                                          <p:attrName>ppt_x</p:attrName>
                                        </p:attrNameLst>
                                      </p:cBhvr>
                                      <p:tavLst>
                                        <p:tav tm="0">
                                          <p:val>
                                            <p:strVal val="1+#ppt_w/2"/>
                                          </p:val>
                                        </p:tav>
                                        <p:tav tm="100000">
                                          <p:val>
                                            <p:strVal val="#ppt_x"/>
                                          </p:val>
                                        </p:tav>
                                      </p:tavLst>
                                    </p:anim>
                                    <p:anim calcmode="lin" valueType="num">
                                      <p:cBhvr additive="base">
                                        <p:cTn id="14" dur="1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1000" fill="hold"/>
                                        <p:tgtEl>
                                          <p:spTgt spid="11"/>
                                        </p:tgtEl>
                                        <p:attrNameLst>
                                          <p:attrName>ppt_x</p:attrName>
                                        </p:attrNameLst>
                                      </p:cBhvr>
                                      <p:tavLst>
                                        <p:tav tm="0">
                                          <p:val>
                                            <p:strVal val="1+#ppt_w/2"/>
                                          </p:val>
                                        </p:tav>
                                        <p:tav tm="100000">
                                          <p:val>
                                            <p:strVal val="#ppt_x"/>
                                          </p:val>
                                        </p:tav>
                                      </p:tavLst>
                                    </p:anim>
                                    <p:anim calcmode="lin" valueType="num">
                                      <p:cBhvr additive="base">
                                        <p:cTn id="20"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1000" fill="hold"/>
                                        <p:tgtEl>
                                          <p:spTgt spid="12"/>
                                        </p:tgtEl>
                                        <p:attrNameLst>
                                          <p:attrName>ppt_x</p:attrName>
                                        </p:attrNameLst>
                                      </p:cBhvr>
                                      <p:tavLst>
                                        <p:tav tm="0">
                                          <p:val>
                                            <p:strVal val="1+#ppt_w/2"/>
                                          </p:val>
                                        </p:tav>
                                        <p:tav tm="100000">
                                          <p:val>
                                            <p:strVal val="#ppt_x"/>
                                          </p:val>
                                        </p:tav>
                                      </p:tavLst>
                                    </p:anim>
                                    <p:anim calcmode="lin" valueType="num">
                                      <p:cBhvr additive="base">
                                        <p:cTn id="26" dur="10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5314" y="2343150"/>
            <a:ext cx="8743950" cy="2147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Rectangle 25"/>
          <p:cNvSpPr/>
          <p:nvPr/>
        </p:nvSpPr>
        <p:spPr>
          <a:xfrm>
            <a:off x="-101600" y="2812415"/>
            <a:ext cx="6980555" cy="583565"/>
          </a:xfrm>
          <a:prstGeom prst="rect">
            <a:avLst/>
          </a:prstGeom>
        </p:spPr>
        <p:txBody>
          <a:bodyPr wrap="square">
            <a:spAutoFit/>
          </a:bodyPr>
          <a:lstStyle/>
          <a:p>
            <a:pPr algn="ctr"/>
            <a:r>
              <a:rPr lang="vi-VN" sz="3200" b="1">
                <a:solidFill>
                  <a:srgbClr val="7030A0"/>
                </a:solidFill>
                <a:latin typeface="HP001 4 hàng" panose="020B0603050302020204" pitchFamily="34" charset="0"/>
                <a:ea typeface="Arial-Rounded" pitchFamily="34" charset="0"/>
                <a:cs typeface="Arial-Rounded" pitchFamily="34" charset="0"/>
              </a:rPr>
              <a:t> </a:t>
            </a:r>
            <a:r>
              <a:rPr lang="en-US" altLang="vi-VN" sz="3200" b="1">
                <a:solidFill>
                  <a:srgbClr val="7030A0"/>
                </a:solidFill>
                <a:latin typeface="HP001 4 hàng" panose="020B0603050302020204" pitchFamily="34" charset="0"/>
                <a:ea typeface="Arial-Rounded" pitchFamily="34" charset="0"/>
                <a:cs typeface="Arial-Rounded" pitchFamily="34" charset="0"/>
              </a:rPr>
              <a:t>  </a:t>
            </a:r>
            <a:r>
              <a:rPr lang="vi-VN" sz="3200" b="1">
                <a:solidFill>
                  <a:srgbClr val="7030A0"/>
                </a:solidFill>
                <a:latin typeface="HP001 4 hàng" panose="020B0603050302020204" pitchFamily="34" charset="0"/>
                <a:ea typeface="Arial-Rounded" pitchFamily="34" charset="0"/>
                <a:cs typeface="Arial-Rounded" pitchFamily="34" charset="0"/>
              </a:rPr>
              <a:t>V</a:t>
            </a:r>
            <a:r>
              <a:rPr lang="el-GR" sz="3200" b="1">
                <a:solidFill>
                  <a:srgbClr val="7030A0"/>
                </a:solidFill>
                <a:latin typeface="HP001 4 hàng" panose="020B0603050302020204" pitchFamily="34" charset="0"/>
                <a:ea typeface="Arial-Rounded" pitchFamily="34" charset="0"/>
                <a:cs typeface="Arial-Rounded" pitchFamily="34" charset="0"/>
              </a:rPr>
              <a:t>Ρ </a:t>
            </a:r>
            <a:r>
              <a:rPr lang="vi-VN" sz="3200" b="1">
                <a:solidFill>
                  <a:srgbClr val="7030A0"/>
                </a:solidFill>
                <a:latin typeface="HP001 4 hàng" panose="020B0603050302020204" pitchFamily="34" charset="0"/>
                <a:ea typeface="Arial-Rounded" pitchFamily="34" charset="0"/>
                <a:cs typeface="Arial-Rounded" pitchFamily="34" charset="0"/>
              </a:rPr>
              <a:t>c</a:t>
            </a:r>
            <a:r>
              <a:rPr lang="el-GR" sz="3200" b="1">
                <a:solidFill>
                  <a:srgbClr val="7030A0"/>
                </a:solidFill>
                <a:latin typeface="HP001 4 hàng" panose="020B0603050302020204" pitchFamily="34" charset="0"/>
                <a:ea typeface="Arial-Rounded" pitchFamily="34" charset="0"/>
                <a:cs typeface="Arial-Rounded" pitchFamily="34" charset="0"/>
              </a:rPr>
              <a:t>Ϊ </a:t>
            </a:r>
            <a:r>
              <a:rPr lang="vi-VN" sz="3200" b="1">
                <a:solidFill>
                  <a:srgbClr val="7030A0"/>
                </a:solidFill>
                <a:latin typeface="HP001 4 hàng" panose="020B0603050302020204" pitchFamily="34" charset="0"/>
                <a:ea typeface="Arial-Rounded" pitchFamily="34" charset="0"/>
                <a:cs typeface="Arial-Rounded" pitchFamily="34" charset="0"/>
              </a:rPr>
              <a:t>huơ vā </a:t>
            </a:r>
            <a:r>
              <a:rPr lang="el-GR" sz="3200" b="1">
                <a:solidFill>
                  <a:srgbClr val="7030A0"/>
                </a:solidFill>
                <a:latin typeface="HP001 4 hàng" panose="020B0603050302020204" pitchFamily="34" charset="0"/>
                <a:ea typeface="Arial-Rounded" pitchFamily="34" charset="0"/>
                <a:cs typeface="Arial-Rounded" pitchFamily="34" charset="0"/>
              </a:rPr>
              <a:t>Α˘ </a:t>
            </a:r>
            <a:r>
              <a:rPr lang="vi-VN" sz="3200" b="1">
                <a:solidFill>
                  <a:srgbClr val="7030A0"/>
                </a:solidFill>
                <a:latin typeface="HP001 4 hàng" panose="020B0603050302020204" pitchFamily="34" charset="0"/>
                <a:ea typeface="Arial-Rounded" pitchFamily="34" charset="0"/>
                <a:cs typeface="Arial-Rounded" pitchFamily="34" charset="0"/>
              </a:rPr>
              <a:t>cảm </a:t>
            </a:r>
            <a:r>
              <a:rPr lang="el-GR" sz="3200" b="1">
                <a:solidFill>
                  <a:srgbClr val="7030A0"/>
                </a:solidFill>
                <a:latin typeface="HP001 4 hàng" panose="020B0603050302020204" pitchFamily="34" charset="0"/>
                <a:ea typeface="Arial-Rounded" pitchFamily="34" charset="0"/>
                <a:cs typeface="Arial-Rounded" pitchFamily="34" charset="0"/>
              </a:rPr>
              <a:t>Ω </a:t>
            </a:r>
            <a:r>
              <a:rPr lang="vi-VN" sz="3200" b="1">
                <a:solidFill>
                  <a:srgbClr val="7030A0"/>
                </a:solidFill>
                <a:latin typeface="HP001 4 hàng" panose="020B0603050302020204" pitchFamily="34" charset="0"/>
                <a:ea typeface="Arial-Rounded" pitchFamily="34" charset="0"/>
                <a:cs typeface="Arial-Rounded" pitchFamily="34" charset="0"/>
              </a:rPr>
              <a:t>các bạn</a:t>
            </a:r>
            <a:r>
              <a:rPr lang="en-US" sz="3200" b="1">
                <a:solidFill>
                  <a:srgbClr val="7030A0"/>
                </a:solidFill>
                <a:latin typeface="HP001 4 hàng" panose="020B0603050302020204" pitchFamily="34" charset="0"/>
                <a:ea typeface="Arial-Rounded" pitchFamily="34" charset="0"/>
                <a:cs typeface="Arial-Rounded" pitchFamily="34" charset="0"/>
              </a:rPr>
              <a:t>.</a:t>
            </a:r>
          </a:p>
        </p:txBody>
      </p:sp>
      <p:sp>
        <p:nvSpPr>
          <p:cNvPr id="3" name="Oval 2"/>
          <p:cNvSpPr/>
          <p:nvPr/>
        </p:nvSpPr>
        <p:spPr>
          <a:xfrm>
            <a:off x="25977" y="356663"/>
            <a:ext cx="609600" cy="609600"/>
          </a:xfrm>
          <a:prstGeom prst="ellipse">
            <a:avLst/>
          </a:prstGeom>
          <a:solidFill>
            <a:srgbClr val="009E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bg1"/>
                </a:solidFill>
                <a:latin typeface="Arial Rounded MT Bold" pitchFamily="34" charset="0"/>
                <a:cs typeface="Times New Roman" panose="02020603050405020304" pitchFamily="18" charset="0"/>
              </a:rPr>
              <a:t>4</a:t>
            </a:r>
          </a:p>
        </p:txBody>
      </p:sp>
      <p:sp>
        <p:nvSpPr>
          <p:cNvPr id="4" name="TextBox 3"/>
          <p:cNvSpPr txBox="1"/>
          <p:nvPr/>
        </p:nvSpPr>
        <p:spPr>
          <a:xfrm>
            <a:off x="692727" y="445959"/>
            <a:ext cx="6622473" cy="461653"/>
          </a:xfrm>
          <a:prstGeom prst="rect">
            <a:avLst/>
          </a:prstGeom>
          <a:noFill/>
        </p:spPr>
        <p:txBody>
          <a:bodyPr wrap="square" lIns="91428" tIns="45714" rIns="91428" bIns="45714" rtlCol="0">
            <a:spAutoFit/>
          </a:bodyPr>
          <a:lstStyle/>
          <a:p>
            <a:pPr algn="just"/>
            <a:r>
              <a:rPr lang="en-US" sz="2400" b="1">
                <a:latin typeface="Arial-Rounded" pitchFamily="34" charset="0"/>
                <a:ea typeface="Arial-Rounded" pitchFamily="34" charset="0"/>
                <a:cs typeface="Arial-Rounded" pitchFamily="34" charset="0"/>
              </a:rPr>
              <a:t>Viết vào vở câu trả lời cho câu hỏi b ở mục </a:t>
            </a:r>
            <a:r>
              <a:rPr lang="en-US" sz="2400" b="1">
                <a:latin typeface="Arial Rounded MT Bold" pitchFamily="34" charset="0"/>
                <a:ea typeface="Arial-Rounded" pitchFamily="34" charset="0"/>
                <a:cs typeface="Arial-Rounded" pitchFamily="34" charset="0"/>
              </a:rPr>
              <a:t>3</a:t>
            </a:r>
          </a:p>
        </p:txBody>
      </p:sp>
      <p:sp>
        <p:nvSpPr>
          <p:cNvPr id="5" name="Rectangle 4"/>
          <p:cNvSpPr/>
          <p:nvPr/>
        </p:nvSpPr>
        <p:spPr>
          <a:xfrm>
            <a:off x="457200" y="1200150"/>
            <a:ext cx="8153400" cy="646331"/>
          </a:xfrm>
          <a:prstGeom prst="rect">
            <a:avLst/>
          </a:prstGeom>
        </p:spPr>
        <p:txBody>
          <a:bodyPr wrap="square">
            <a:spAutoFit/>
          </a:bodyPr>
          <a:lstStyle/>
          <a:p>
            <a:pPr algn="ctr"/>
            <a:r>
              <a:rPr lang="en-US" sz="3600">
                <a:latin typeface="Arial-Rounded" pitchFamily="34" charset="0"/>
                <a:ea typeface="Arial-Rounded" pitchFamily="34" charset="0"/>
                <a:cs typeface="Arial-Rounded" pitchFamily="34" charset="0"/>
              </a:rPr>
              <a:t>Voi con (…) để cảm ơn các bạn.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1000" b="-21000"/>
          </a:stretch>
        </a:blipFill>
        <a:effectLst/>
      </p:bgPr>
    </p:bg>
    <p:spTree>
      <p:nvGrpSpPr>
        <p:cNvPr id="1" name=""/>
        <p:cNvGrpSpPr/>
        <p:nvPr/>
      </p:nvGrpSpPr>
      <p:grpSpPr>
        <a:xfrm>
          <a:off x="0" y="0"/>
          <a:ext cx="0" cy="0"/>
          <a:chOff x="0" y="0"/>
          <a:chExt cx="0" cy="0"/>
        </a:xfrm>
      </p:grpSpPr>
      <p:sp>
        <p:nvSpPr>
          <p:cNvPr id="4" name="TextBox 3"/>
          <p:cNvSpPr txBox="1"/>
          <p:nvPr/>
        </p:nvSpPr>
        <p:spPr>
          <a:xfrm>
            <a:off x="3124200" y="1581150"/>
            <a:ext cx="2971800" cy="646331"/>
          </a:xfrm>
          <a:prstGeom prst="rect">
            <a:avLst/>
          </a:prstGeom>
          <a:solidFill>
            <a:srgbClr val="EBF6F9"/>
          </a:solidFill>
        </p:spPr>
        <p:txBody>
          <a:bodyPr wrap="square" rtlCol="0">
            <a:spAutoFit/>
          </a:bodyPr>
          <a:lstStyle/>
          <a:p>
            <a:pPr algn="ctr"/>
            <a:r>
              <a:rPr lang="en-US" sz="3600" b="1">
                <a:latin typeface="Arial-Rounded" pitchFamily="34" charset="0"/>
                <a:ea typeface="Arial-Rounded" pitchFamily="34" charset="0"/>
                <a:cs typeface="Arial-Rounded" pitchFamily="34" charset="0"/>
              </a:rPr>
              <a:t>Củng cố</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Flowchart: Document 17"/>
          <p:cNvSpPr/>
          <p:nvPr/>
        </p:nvSpPr>
        <p:spPr>
          <a:xfrm>
            <a:off x="-17799" y="-14642"/>
            <a:ext cx="9252641" cy="194355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 name="connsiteX0-449" fmla="*/ 76 w 21676"/>
              <a:gd name="connsiteY0-450" fmla="*/ 0 h 23225"/>
              <a:gd name="connsiteX1-451" fmla="*/ 21676 w 21676"/>
              <a:gd name="connsiteY1-452" fmla="*/ 0 h 23225"/>
              <a:gd name="connsiteX2-453" fmla="*/ 21625 w 21676"/>
              <a:gd name="connsiteY2-454" fmla="*/ 18938 h 23225"/>
              <a:gd name="connsiteX3-455" fmla="*/ 17591 w 21676"/>
              <a:gd name="connsiteY3-456" fmla="*/ 19806 h 23225"/>
              <a:gd name="connsiteX4-457" fmla="*/ 8469 w 21676"/>
              <a:gd name="connsiteY4-458" fmla="*/ 23038 h 23225"/>
              <a:gd name="connsiteX5-459" fmla="*/ 1 w 21676"/>
              <a:gd name="connsiteY5-460" fmla="*/ 20416 h 23225"/>
              <a:gd name="connsiteX6-461" fmla="*/ 76 w 21676"/>
              <a:gd name="connsiteY6-462" fmla="*/ 0 h 23225"/>
              <a:gd name="connsiteX0-463" fmla="*/ 76 w 21676"/>
              <a:gd name="connsiteY0-464" fmla="*/ 0 h 23225"/>
              <a:gd name="connsiteX1-465" fmla="*/ 21676 w 21676"/>
              <a:gd name="connsiteY1-466" fmla="*/ 0 h 23225"/>
              <a:gd name="connsiteX2-467" fmla="*/ 21625 w 21676"/>
              <a:gd name="connsiteY2-468" fmla="*/ 18938 h 23225"/>
              <a:gd name="connsiteX3-469" fmla="*/ 17591 w 21676"/>
              <a:gd name="connsiteY3-470" fmla="*/ 19806 h 23225"/>
              <a:gd name="connsiteX4-471" fmla="*/ 8290 w 21676"/>
              <a:gd name="connsiteY4-472" fmla="*/ 23038 h 23225"/>
              <a:gd name="connsiteX5-473" fmla="*/ 1 w 21676"/>
              <a:gd name="connsiteY5-474" fmla="*/ 20416 h 23225"/>
              <a:gd name="connsiteX6-475" fmla="*/ 76 w 21676"/>
              <a:gd name="connsiteY6-476" fmla="*/ 0 h 23225"/>
              <a:gd name="connsiteX0-477" fmla="*/ 76 w 21676"/>
              <a:gd name="connsiteY0-478" fmla="*/ 0 h 23054"/>
              <a:gd name="connsiteX1-479" fmla="*/ 21676 w 21676"/>
              <a:gd name="connsiteY1-480" fmla="*/ 0 h 23054"/>
              <a:gd name="connsiteX2-481" fmla="*/ 21625 w 21676"/>
              <a:gd name="connsiteY2-482" fmla="*/ 18938 h 23054"/>
              <a:gd name="connsiteX3-483" fmla="*/ 17591 w 21676"/>
              <a:gd name="connsiteY3-484" fmla="*/ 19806 h 23054"/>
              <a:gd name="connsiteX4-485" fmla="*/ 8290 w 21676"/>
              <a:gd name="connsiteY4-486" fmla="*/ 23038 h 23054"/>
              <a:gd name="connsiteX5-487" fmla="*/ 1 w 21676"/>
              <a:gd name="connsiteY5-488" fmla="*/ 20416 h 23054"/>
              <a:gd name="connsiteX6-489" fmla="*/ 76 w 21676"/>
              <a:gd name="connsiteY6-490" fmla="*/ 0 h 23054"/>
              <a:gd name="connsiteX0-491" fmla="*/ 76 w 21676"/>
              <a:gd name="connsiteY0-492" fmla="*/ 0 h 23038"/>
              <a:gd name="connsiteX1-493" fmla="*/ 21676 w 21676"/>
              <a:gd name="connsiteY1-494" fmla="*/ 0 h 23038"/>
              <a:gd name="connsiteX2-495" fmla="*/ 21625 w 21676"/>
              <a:gd name="connsiteY2-496" fmla="*/ 18938 h 23038"/>
              <a:gd name="connsiteX3-497" fmla="*/ 17591 w 21676"/>
              <a:gd name="connsiteY3-498" fmla="*/ 19806 h 23038"/>
              <a:gd name="connsiteX4-499" fmla="*/ 8290 w 21676"/>
              <a:gd name="connsiteY4-500" fmla="*/ 23038 h 23038"/>
              <a:gd name="connsiteX5-501" fmla="*/ 1 w 21676"/>
              <a:gd name="connsiteY5-502" fmla="*/ 20416 h 23038"/>
              <a:gd name="connsiteX6-503" fmla="*/ 76 w 21676"/>
              <a:gd name="connsiteY6-504" fmla="*/ 0 h 23038"/>
              <a:gd name="connsiteX0-505" fmla="*/ 76 w 21676"/>
              <a:gd name="connsiteY0-506" fmla="*/ 0 h 23038"/>
              <a:gd name="connsiteX1-507" fmla="*/ 21676 w 21676"/>
              <a:gd name="connsiteY1-508" fmla="*/ 0 h 23038"/>
              <a:gd name="connsiteX2-509" fmla="*/ 21625 w 21676"/>
              <a:gd name="connsiteY2-510" fmla="*/ 18938 h 23038"/>
              <a:gd name="connsiteX3-511" fmla="*/ 18037 w 21676"/>
              <a:gd name="connsiteY3-512" fmla="*/ 19806 h 23038"/>
              <a:gd name="connsiteX4-513" fmla="*/ 8290 w 21676"/>
              <a:gd name="connsiteY4-514" fmla="*/ 23038 h 23038"/>
              <a:gd name="connsiteX5-515" fmla="*/ 1 w 21676"/>
              <a:gd name="connsiteY5-516" fmla="*/ 20416 h 23038"/>
              <a:gd name="connsiteX6-517" fmla="*/ 76 w 21676"/>
              <a:gd name="connsiteY6-518" fmla="*/ 0 h 23038"/>
              <a:gd name="connsiteX0-519" fmla="*/ 76 w 21676"/>
              <a:gd name="connsiteY0-520" fmla="*/ 0 h 23038"/>
              <a:gd name="connsiteX1-521" fmla="*/ 21676 w 21676"/>
              <a:gd name="connsiteY1-522" fmla="*/ 0 h 23038"/>
              <a:gd name="connsiteX2-523" fmla="*/ 21625 w 21676"/>
              <a:gd name="connsiteY2-524" fmla="*/ 19390 h 23038"/>
              <a:gd name="connsiteX3-525" fmla="*/ 18037 w 21676"/>
              <a:gd name="connsiteY3-526" fmla="*/ 19806 h 23038"/>
              <a:gd name="connsiteX4-527" fmla="*/ 8290 w 21676"/>
              <a:gd name="connsiteY4-528" fmla="*/ 23038 h 23038"/>
              <a:gd name="connsiteX5-529" fmla="*/ 1 w 21676"/>
              <a:gd name="connsiteY5-530" fmla="*/ 20416 h 23038"/>
              <a:gd name="connsiteX6-531" fmla="*/ 76 w 21676"/>
              <a:gd name="connsiteY6-532" fmla="*/ 0 h 23038"/>
              <a:gd name="connsiteX0-533" fmla="*/ 76 w 21676"/>
              <a:gd name="connsiteY0-534" fmla="*/ 0 h 23038"/>
              <a:gd name="connsiteX1-535" fmla="*/ 21676 w 21676"/>
              <a:gd name="connsiteY1-536" fmla="*/ 0 h 23038"/>
              <a:gd name="connsiteX2-537" fmla="*/ 21625 w 21676"/>
              <a:gd name="connsiteY2-538" fmla="*/ 19390 h 23038"/>
              <a:gd name="connsiteX3-539" fmla="*/ 18037 w 21676"/>
              <a:gd name="connsiteY3-540" fmla="*/ 19806 h 23038"/>
              <a:gd name="connsiteX4-541" fmla="*/ 8290 w 21676"/>
              <a:gd name="connsiteY4-542" fmla="*/ 23038 h 23038"/>
              <a:gd name="connsiteX5-543" fmla="*/ 1 w 21676"/>
              <a:gd name="connsiteY5-544" fmla="*/ 20416 h 23038"/>
              <a:gd name="connsiteX6-545" fmla="*/ 76 w 21676"/>
              <a:gd name="connsiteY6-546" fmla="*/ 0 h 23038"/>
              <a:gd name="connsiteX0-547" fmla="*/ 76 w 21676"/>
              <a:gd name="connsiteY0-548" fmla="*/ 0 h 23075"/>
              <a:gd name="connsiteX1-549" fmla="*/ 21676 w 21676"/>
              <a:gd name="connsiteY1-550" fmla="*/ 0 h 23075"/>
              <a:gd name="connsiteX2-551" fmla="*/ 21625 w 21676"/>
              <a:gd name="connsiteY2-552" fmla="*/ 19390 h 23075"/>
              <a:gd name="connsiteX3-553" fmla="*/ 18037 w 21676"/>
              <a:gd name="connsiteY3-554" fmla="*/ 19806 h 23075"/>
              <a:gd name="connsiteX4-555" fmla="*/ 8290 w 21676"/>
              <a:gd name="connsiteY4-556" fmla="*/ 23038 h 23075"/>
              <a:gd name="connsiteX5-557" fmla="*/ 1 w 21676"/>
              <a:gd name="connsiteY5-558" fmla="*/ 20416 h 23075"/>
              <a:gd name="connsiteX6-559" fmla="*/ 76 w 21676"/>
              <a:gd name="connsiteY6-560" fmla="*/ 0 h 2307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Document 17"/>
          <p:cNvSpPr/>
          <p:nvPr/>
        </p:nvSpPr>
        <p:spPr>
          <a:xfrm>
            <a:off x="-43199" y="10758"/>
            <a:ext cx="9252641" cy="1777224"/>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0" y="5010150"/>
            <a:ext cx="9144000" cy="13335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3" name="Rectangle 10"/>
          <p:cNvSpPr/>
          <p:nvPr/>
        </p:nvSpPr>
        <p:spPr>
          <a:xfrm rot="416356">
            <a:off x="13066912" y="966823"/>
            <a:ext cx="1945316" cy="695802"/>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 name="connsiteX0-23" fmla="*/ 0 w 5333999"/>
              <a:gd name="connsiteY0-24" fmla="*/ 0 h 724766"/>
              <a:gd name="connsiteX1-25" fmla="*/ 5334000 w 5333999"/>
              <a:gd name="connsiteY1-26" fmla="*/ 0 h 724766"/>
              <a:gd name="connsiteX2-27" fmla="*/ 3970191 w 5333999"/>
              <a:gd name="connsiteY2-28" fmla="*/ 513468 h 724766"/>
              <a:gd name="connsiteX3-29" fmla="*/ 5334000 w 5333999"/>
              <a:gd name="connsiteY3-30" fmla="*/ 724766 h 724766"/>
              <a:gd name="connsiteX4-31" fmla="*/ 0 w 5333999"/>
              <a:gd name="connsiteY4-32" fmla="*/ 724766 h 724766"/>
              <a:gd name="connsiteX5-33" fmla="*/ 0 w 5333999"/>
              <a:gd name="connsiteY5-34" fmla="*/ 0 h 724766"/>
              <a:gd name="connsiteX0-35" fmla="*/ 0 w 5334002"/>
              <a:gd name="connsiteY0-36" fmla="*/ 0 h 724766"/>
              <a:gd name="connsiteX1-37" fmla="*/ 5334000 w 5334002"/>
              <a:gd name="connsiteY1-38" fmla="*/ 0 h 724766"/>
              <a:gd name="connsiteX2-39" fmla="*/ 4572681 w 5334002"/>
              <a:gd name="connsiteY2-40" fmla="*/ 409907 h 724766"/>
              <a:gd name="connsiteX3-41" fmla="*/ 5334000 w 5334002"/>
              <a:gd name="connsiteY3-42" fmla="*/ 724766 h 724766"/>
              <a:gd name="connsiteX4-43" fmla="*/ 0 w 5334002"/>
              <a:gd name="connsiteY4-44" fmla="*/ 724766 h 724766"/>
              <a:gd name="connsiteX5-45" fmla="*/ 0 w 5334002"/>
              <a:gd name="connsiteY5-46" fmla="*/ 0 h 724766"/>
              <a:gd name="connsiteX0-47" fmla="*/ 0 w 5649495"/>
              <a:gd name="connsiteY0-48" fmla="*/ 0 h 724766"/>
              <a:gd name="connsiteX1-49" fmla="*/ 5649496 w 5649495"/>
              <a:gd name="connsiteY1-50" fmla="*/ 27302 h 724766"/>
              <a:gd name="connsiteX2-51" fmla="*/ 4572681 w 5649495"/>
              <a:gd name="connsiteY2-52" fmla="*/ 409907 h 724766"/>
              <a:gd name="connsiteX3-53" fmla="*/ 5334000 w 5649495"/>
              <a:gd name="connsiteY3-54" fmla="*/ 724766 h 724766"/>
              <a:gd name="connsiteX4-55" fmla="*/ 0 w 5649495"/>
              <a:gd name="connsiteY4-56" fmla="*/ 724766 h 724766"/>
              <a:gd name="connsiteX5-57" fmla="*/ 0 w 5649495"/>
              <a:gd name="connsiteY5-58" fmla="*/ 0 h 724766"/>
              <a:gd name="connsiteX0-59" fmla="*/ -1 w 5673840"/>
              <a:gd name="connsiteY0-60" fmla="*/ 152873 h 697464"/>
              <a:gd name="connsiteX1-61" fmla="*/ 5673841 w 5673840"/>
              <a:gd name="connsiteY1-62" fmla="*/ 0 h 697464"/>
              <a:gd name="connsiteX2-63" fmla="*/ 4597026 w 5673840"/>
              <a:gd name="connsiteY2-64" fmla="*/ 382605 h 697464"/>
              <a:gd name="connsiteX3-65" fmla="*/ 5358345 w 5673840"/>
              <a:gd name="connsiteY3-66" fmla="*/ 697464 h 697464"/>
              <a:gd name="connsiteX4-67" fmla="*/ 24345 w 5673840"/>
              <a:gd name="connsiteY4-68" fmla="*/ 697464 h 697464"/>
              <a:gd name="connsiteX5-69" fmla="*/ -1 w 5673840"/>
              <a:gd name="connsiteY5-70" fmla="*/ 152873 h 697464"/>
              <a:gd name="connsiteX0-71" fmla="*/ -1 w 5673840"/>
              <a:gd name="connsiteY0-72" fmla="*/ 152873 h 697464"/>
              <a:gd name="connsiteX1-73" fmla="*/ 5673841 w 5673840"/>
              <a:gd name="connsiteY1-74" fmla="*/ 0 h 697464"/>
              <a:gd name="connsiteX2-75" fmla="*/ 4597026 w 5673840"/>
              <a:gd name="connsiteY2-76" fmla="*/ 382605 h 697464"/>
              <a:gd name="connsiteX3-77" fmla="*/ 5358345 w 5673840"/>
              <a:gd name="connsiteY3-78" fmla="*/ 697464 h 697464"/>
              <a:gd name="connsiteX4-79" fmla="*/ 6831 w 5673840"/>
              <a:gd name="connsiteY4-80" fmla="*/ 568730 h 697464"/>
              <a:gd name="connsiteX5-81" fmla="*/ -1 w 5673840"/>
              <a:gd name="connsiteY5-82" fmla="*/ 152873 h 697464"/>
              <a:gd name="connsiteX0-83" fmla="*/ -1 w 5673840"/>
              <a:gd name="connsiteY0-84" fmla="*/ 152873 h 661803"/>
              <a:gd name="connsiteX1-85" fmla="*/ 5673841 w 5673840"/>
              <a:gd name="connsiteY1-86" fmla="*/ 0 h 661803"/>
              <a:gd name="connsiteX2-87" fmla="*/ 4597026 w 5673840"/>
              <a:gd name="connsiteY2-88" fmla="*/ 382605 h 661803"/>
              <a:gd name="connsiteX3-89" fmla="*/ 5253439 w 5673840"/>
              <a:gd name="connsiteY3-90" fmla="*/ 661803 h 661803"/>
              <a:gd name="connsiteX4-91" fmla="*/ 6831 w 5673840"/>
              <a:gd name="connsiteY4-92" fmla="*/ 568730 h 661803"/>
              <a:gd name="connsiteX5-93" fmla="*/ -1 w 5673840"/>
              <a:gd name="connsiteY5-94" fmla="*/ 152873 h 66180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673840" h="661803">
                <a:moveTo>
                  <a:pt x="-1" y="152873"/>
                </a:moveTo>
                <a:lnTo>
                  <a:pt x="5673841" y="0"/>
                </a:lnTo>
                <a:cubicBezTo>
                  <a:pt x="5674995" y="102899"/>
                  <a:pt x="4595872" y="279706"/>
                  <a:pt x="4597026" y="382605"/>
                </a:cubicBezTo>
                <a:lnTo>
                  <a:pt x="5253439" y="661803"/>
                </a:lnTo>
                <a:lnTo>
                  <a:pt x="6831" y="568730"/>
                </a:lnTo>
                <a:lnTo>
                  <a:pt x="-1" y="152873"/>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1" name="Rectangle 10"/>
          <p:cNvSpPr/>
          <p:nvPr/>
        </p:nvSpPr>
        <p:spPr>
          <a:xfrm>
            <a:off x="9566064" y="964372"/>
            <a:ext cx="5334002" cy="646524"/>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2" name="Rectangle 10"/>
          <p:cNvSpPr/>
          <p:nvPr/>
        </p:nvSpPr>
        <p:spPr>
          <a:xfrm>
            <a:off x="9616287" y="1021956"/>
            <a:ext cx="5049983" cy="543791"/>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grpSp>
        <p:nvGrpSpPr>
          <p:cNvPr id="10" name="Group 9"/>
          <p:cNvGrpSpPr/>
          <p:nvPr/>
        </p:nvGrpSpPr>
        <p:grpSpPr>
          <a:xfrm>
            <a:off x="9605030" y="1777591"/>
            <a:ext cx="992332" cy="992332"/>
            <a:chOff x="1212273" y="1084984"/>
            <a:chExt cx="992332" cy="992332"/>
          </a:xfrm>
        </p:grpSpPr>
        <p:sp>
          <p:nvSpPr>
            <p:cNvPr id="9" name="Oval 8"/>
            <p:cNvSpPr/>
            <p:nvPr/>
          </p:nvSpPr>
          <p:spPr>
            <a:xfrm>
              <a:off x="1212273" y="1084984"/>
              <a:ext cx="992332" cy="992332"/>
            </a:xfrm>
            <a:prstGeom prst="ellipse">
              <a:avLst/>
            </a:prstGeom>
            <a:solidFill>
              <a:schemeClr val="bg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252971" y="1095375"/>
              <a:ext cx="914400" cy="914400"/>
            </a:xfrm>
            <a:prstGeom prst="ellipse">
              <a:avLst/>
            </a:prstGeom>
            <a:solidFill>
              <a:srgbClr val="009E47"/>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p:cNvGrpSpPr/>
          <p:nvPr/>
        </p:nvGrpSpPr>
        <p:grpSpPr>
          <a:xfrm>
            <a:off x="1028700" y="2412173"/>
            <a:ext cx="7658100" cy="1150177"/>
            <a:chOff x="1143000" y="2412173"/>
            <a:chExt cx="6553201" cy="1150177"/>
          </a:xfrm>
        </p:grpSpPr>
        <p:pic>
          <p:nvPicPr>
            <p:cNvPr id="10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7413" y="2469755"/>
              <a:ext cx="5768788" cy="1092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2412173"/>
              <a:ext cx="101758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4"/>
            <p:cNvSpPr txBox="1"/>
            <p:nvPr/>
          </p:nvSpPr>
          <p:spPr>
            <a:xfrm>
              <a:off x="1905000" y="2579060"/>
              <a:ext cx="5480785" cy="646319"/>
            </a:xfrm>
            <a:prstGeom prst="rect">
              <a:avLst/>
            </a:prstGeom>
            <a:noFill/>
          </p:spPr>
          <p:txBody>
            <a:bodyPr wrap="square" lIns="91428" tIns="45714" rIns="91428" bIns="45714" rtlCol="0">
              <a:spAutoFit/>
            </a:bodyPr>
            <a:lstStyle/>
            <a:p>
              <a:pPr algn="ctr"/>
              <a:r>
                <a:rPr lang="en-US" sz="3600" b="1" dirty="0">
                  <a:solidFill>
                    <a:srgbClr val="00863D"/>
                  </a:solidFill>
                  <a:latin typeface="Arial-Rounded" pitchFamily="34" charset="0"/>
                  <a:ea typeface="Arial-Rounded" pitchFamily="34" charset="0"/>
                  <a:cs typeface="Arial-Rounded" pitchFamily="34" charset="0"/>
                </a:rPr>
                <a:t>SINH NHẬT CỦA VOI CON</a:t>
              </a:r>
            </a:p>
          </p:txBody>
        </p:sp>
      </p:grpSp>
      <p:grpSp>
        <p:nvGrpSpPr>
          <p:cNvPr id="21" name="Group 20"/>
          <p:cNvGrpSpPr/>
          <p:nvPr/>
        </p:nvGrpSpPr>
        <p:grpSpPr>
          <a:xfrm>
            <a:off x="-2957976" y="-1125796"/>
            <a:ext cx="2469633" cy="2296731"/>
            <a:chOff x="-2957976" y="-1125796"/>
            <a:chExt cx="2469633" cy="2296731"/>
          </a:xfrm>
        </p:grpSpPr>
        <p:sp>
          <p:nvSpPr>
            <p:cNvPr id="26" name="Oval 25"/>
            <p:cNvSpPr/>
            <p:nvPr/>
          </p:nvSpPr>
          <p:spPr>
            <a:xfrm rot="9814622">
              <a:off x="-2957976" y="-1125796"/>
              <a:ext cx="2469633" cy="2296731"/>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rot="968493">
              <a:off x="-2757670" y="-569524"/>
              <a:ext cx="2069022" cy="1668318"/>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rot="2150288">
              <a:off x="-2400948" y="-328142"/>
              <a:ext cx="1671987" cy="144903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3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79085">
            <a:off x="-573646" y="-979687"/>
            <a:ext cx="2462213" cy="2316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12700" y="178394"/>
            <a:ext cx="1341530" cy="1107984"/>
          </a:xfrm>
          <a:prstGeom prst="rect">
            <a:avLst/>
          </a:prstGeom>
          <a:noFill/>
        </p:spPr>
        <p:txBody>
          <a:bodyPr wrap="square" lIns="91428" tIns="45714" rIns="91428" bIns="45714" rtlCol="0">
            <a:spAutoFit/>
          </a:bodyPr>
          <a:lstStyle/>
          <a:p>
            <a:pPr algn="ctr"/>
            <a:r>
              <a:rPr lang="en-US" sz="6600" b="1">
                <a:solidFill>
                  <a:srgbClr val="00863D"/>
                </a:solidFill>
                <a:latin typeface="Arial Rounded MT Bold" pitchFamily="34" charset="0"/>
                <a:ea typeface="Arial-Rounded" pitchFamily="34" charset="0"/>
                <a:cs typeface="Times New Roman" panose="02020603050405020304" pitchFamily="18" charset="0"/>
              </a:rPr>
              <a:t>1</a:t>
            </a:r>
          </a:p>
        </p:txBody>
      </p:sp>
      <p:sp>
        <p:nvSpPr>
          <p:cNvPr id="29" name="TextBox 28"/>
          <p:cNvSpPr txBox="1"/>
          <p:nvPr/>
        </p:nvSpPr>
        <p:spPr>
          <a:xfrm>
            <a:off x="1905000" y="437711"/>
            <a:ext cx="6172200" cy="923318"/>
          </a:xfrm>
          <a:prstGeom prst="rect">
            <a:avLst/>
          </a:prstGeom>
          <a:noFill/>
        </p:spPr>
        <p:txBody>
          <a:bodyPr wrap="square" lIns="91428" tIns="45714" rIns="91428" bIns="45714" rtlCol="0">
            <a:spAutoFit/>
          </a:bodyPr>
          <a:lstStyle/>
          <a:p>
            <a:pPr algn="ctr"/>
            <a:r>
              <a:rPr lang="en-US" sz="5400" b="1">
                <a:ln w="3175">
                  <a:solidFill>
                    <a:schemeClr val="bg1"/>
                  </a:solidFill>
                </a:ln>
                <a:solidFill>
                  <a:schemeClr val="bg1"/>
                </a:solidFill>
                <a:latin typeface="Arial-Rounded" pitchFamily="34" charset="0"/>
                <a:ea typeface="Arial-Rounded" pitchFamily="34" charset="0"/>
                <a:cs typeface="Arial-Rounded" pitchFamily="34" charset="0"/>
              </a:rPr>
              <a:t>TÔI VÀ CÁC BẠN</a:t>
            </a:r>
          </a:p>
        </p:txBody>
      </p:sp>
      <p:sp>
        <p:nvSpPr>
          <p:cNvPr id="33" name="TextBox 32"/>
          <p:cNvSpPr txBox="1"/>
          <p:nvPr/>
        </p:nvSpPr>
        <p:spPr>
          <a:xfrm>
            <a:off x="1036638" y="2434696"/>
            <a:ext cx="990600" cy="954095"/>
          </a:xfrm>
          <a:prstGeom prst="rect">
            <a:avLst/>
          </a:prstGeom>
          <a:noFill/>
        </p:spPr>
        <p:txBody>
          <a:bodyPr wrap="square" lIns="91428" tIns="45714" rIns="91428" bIns="45714" rtlCol="0">
            <a:spAutoFit/>
          </a:bodyPr>
          <a:lstStyle/>
          <a:p>
            <a:pPr algn="ctr"/>
            <a:r>
              <a:rPr lang="en-US" sz="2400" b="1">
                <a:solidFill>
                  <a:schemeClr val="bg1"/>
                </a:solidFill>
                <a:latin typeface="Arial-Rounded" pitchFamily="34" charset="0"/>
                <a:ea typeface="Arial-Rounded" pitchFamily="34" charset="0"/>
                <a:cs typeface="Arial-Rounded" pitchFamily="34" charset="0"/>
              </a:rPr>
              <a:t>Bài</a:t>
            </a:r>
          </a:p>
          <a:p>
            <a:pPr algn="ctr"/>
            <a:r>
              <a:rPr lang="en-US" sz="3200" b="1">
                <a:solidFill>
                  <a:schemeClr val="bg1"/>
                </a:solidFill>
                <a:latin typeface="Arial Rounded MT Bold" pitchFamily="34" charset="0"/>
                <a:ea typeface="Arial-Rounded" pitchFamily="34" charset="0"/>
                <a:cs typeface="Times New Roman" panose="02020603050405020304" pitchFamily="18" charset="0"/>
              </a:rPr>
              <a:t>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8000" b="-38000"/>
          </a:stretch>
        </a:blipFill>
        <a:effectLst/>
      </p:bgPr>
    </p:bg>
    <p:spTree>
      <p:nvGrpSpPr>
        <p:cNvPr id="1" name=""/>
        <p:cNvGrpSpPr/>
        <p:nvPr/>
      </p:nvGrpSpPr>
      <p:grpSpPr>
        <a:xfrm>
          <a:off x="0" y="0"/>
          <a:ext cx="0" cy="0"/>
          <a:chOff x="0" y="0"/>
          <a:chExt cx="0" cy="0"/>
        </a:xfrm>
      </p:grpSpPr>
      <p:sp>
        <p:nvSpPr>
          <p:cNvPr id="4" name="TextBox 3"/>
          <p:cNvSpPr txBox="1"/>
          <p:nvPr/>
        </p:nvSpPr>
        <p:spPr>
          <a:xfrm>
            <a:off x="1295400" y="133350"/>
            <a:ext cx="6705600" cy="954107"/>
          </a:xfrm>
          <a:prstGeom prst="rect">
            <a:avLst/>
          </a:prstGeom>
          <a:solidFill>
            <a:schemeClr val="accent5">
              <a:lumMod val="20000"/>
              <a:lumOff val="80000"/>
            </a:schemeClr>
          </a:solidFill>
        </p:spPr>
        <p:txBody>
          <a:bodyPr wrap="square" rtlCol="0">
            <a:spAutoFit/>
          </a:bodyPr>
          <a:lstStyle/>
          <a:p>
            <a:pPr algn="ctr"/>
            <a:r>
              <a:rPr lang="en-US" sz="2800" b="1">
                <a:latin typeface="Arial-Rounded" pitchFamily="34" charset="0"/>
                <a:ea typeface="Arial-Rounded" pitchFamily="34" charset="0"/>
                <a:cs typeface="Arial-Rounded" pitchFamily="34" charset="0"/>
              </a:rPr>
              <a:t>Dặn dò: + Luyện đọc: </a:t>
            </a:r>
            <a:r>
              <a:rPr lang="en-US" sz="2800" b="1" i="1">
                <a:latin typeface="Arial-Rounded" pitchFamily="34" charset="0"/>
                <a:ea typeface="Arial-Rounded" pitchFamily="34" charset="0"/>
                <a:cs typeface="Arial-Rounded" pitchFamily="34" charset="0"/>
              </a:rPr>
              <a:t>Sinh nhật của voi con</a:t>
            </a:r>
          </a:p>
          <a:p>
            <a:pPr algn="ctr"/>
            <a:r>
              <a:rPr lang="en-US" sz="2800" b="1">
                <a:latin typeface="Arial-Rounded" pitchFamily="34" charset="0"/>
                <a:ea typeface="Arial-Rounded" pitchFamily="34" charset="0"/>
                <a:cs typeface="Arial-Rounded" pitchFamily="34" charset="0"/>
              </a:rPr>
              <a:t>      + Xem bài trang 20, trang 21.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63139" t="50000" b="10982"/>
          <a:stretch>
            <a:fillRect/>
          </a:stretch>
        </p:blipFill>
        <p:spPr>
          <a:xfrm>
            <a:off x="3810000" y="3310977"/>
            <a:ext cx="1140280" cy="1593619"/>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7940" y="313639"/>
            <a:ext cx="1450481" cy="2107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86600" y="507999"/>
            <a:ext cx="1189037" cy="1719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 y="3167107"/>
            <a:ext cx="1122363" cy="163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34364" t="30154" r="36413" b="28451"/>
          <a:stretch>
            <a:fillRect/>
          </a:stretch>
        </p:blipFill>
        <p:spPr>
          <a:xfrm>
            <a:off x="7965787" y="3140956"/>
            <a:ext cx="904010" cy="1690688"/>
          </a:xfrm>
          <a:prstGeom prst="rect">
            <a:avLst/>
          </a:prstGeom>
        </p:spPr>
      </p:pic>
      <p:sp>
        <p:nvSpPr>
          <p:cNvPr id="2" name="Title 1"/>
          <p:cNvSpPr>
            <a:spLocks noGrp="1"/>
          </p:cNvSpPr>
          <p:nvPr>
            <p:ph type="title"/>
          </p:nvPr>
        </p:nvSpPr>
        <p:spPr>
          <a:xfrm>
            <a:off x="2286000" y="1534427"/>
            <a:ext cx="4572000" cy="857250"/>
          </a:xfrm>
          <a:solidFill>
            <a:srgbClr val="A9DA74"/>
          </a:solidFill>
        </p:spPr>
        <p:txBody>
          <a:bodyPr/>
          <a:lstStyle/>
          <a:p>
            <a:r>
              <a:rPr lang="en-US">
                <a:latin typeface="Arial-Rounded" pitchFamily="34" charset="0"/>
                <a:ea typeface="Arial-Rounded" pitchFamily="34" charset="0"/>
                <a:cs typeface="Arial-Rounded" pitchFamily="34" charset="0"/>
              </a:rPr>
              <a:t>Ôn và khởi động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0" y="0"/>
            <a:ext cx="9144000" cy="13335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5" name="Rectangle 4"/>
          <p:cNvSpPr/>
          <p:nvPr/>
        </p:nvSpPr>
        <p:spPr>
          <a:xfrm>
            <a:off x="0" y="5010150"/>
            <a:ext cx="9144000" cy="13335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6" name="Oval 15"/>
          <p:cNvSpPr/>
          <p:nvPr/>
        </p:nvSpPr>
        <p:spPr>
          <a:xfrm>
            <a:off x="209550" y="641669"/>
            <a:ext cx="609600" cy="609600"/>
          </a:xfrm>
          <a:prstGeom prst="ellipse">
            <a:avLst/>
          </a:prstGeom>
          <a:solidFill>
            <a:srgbClr val="009E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bg1"/>
                </a:solidFill>
                <a:latin typeface="Arial Rounded MT Bold" pitchFamily="34" charset="0"/>
                <a:cs typeface="Times New Roman" panose="02020603050405020304" pitchFamily="18" charset="0"/>
              </a:rPr>
              <a:t>1</a:t>
            </a:r>
          </a:p>
        </p:txBody>
      </p:sp>
      <p:sp>
        <p:nvSpPr>
          <p:cNvPr id="17" name="TextBox 16"/>
          <p:cNvSpPr txBox="1"/>
          <p:nvPr/>
        </p:nvSpPr>
        <p:spPr>
          <a:xfrm>
            <a:off x="876300" y="730965"/>
            <a:ext cx="7391400" cy="461653"/>
          </a:xfrm>
          <a:prstGeom prst="rect">
            <a:avLst/>
          </a:prstGeom>
          <a:noFill/>
        </p:spPr>
        <p:txBody>
          <a:bodyPr wrap="square" lIns="91428" tIns="45714" rIns="91428" bIns="45714" rtlCol="0">
            <a:spAutoFit/>
          </a:bodyPr>
          <a:lstStyle/>
          <a:p>
            <a:pPr algn="just"/>
            <a:r>
              <a:rPr lang="en-US" sz="2400" b="1">
                <a:latin typeface="Arial-Rounded" pitchFamily="34" charset="0"/>
                <a:ea typeface="Arial-Rounded" pitchFamily="34" charset="0"/>
                <a:cs typeface="Arial-Rounded" pitchFamily="34" charset="0"/>
              </a:rPr>
              <a:t>Quan sát tranh và nói về những con vật trong tranh</a:t>
            </a:r>
          </a:p>
        </p:txBody>
      </p:sp>
      <p:pic>
        <p:nvPicPr>
          <p:cNvPr id="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7891" t="21484" r="27306" b="21875"/>
          <a:stretch>
            <a:fillRect/>
          </a:stretch>
        </p:blipFill>
        <p:spPr bwMode="auto">
          <a:xfrm>
            <a:off x="1981200" y="1251269"/>
            <a:ext cx="4914900" cy="3493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Oval 1"/>
          <p:cNvSpPr/>
          <p:nvPr/>
        </p:nvSpPr>
        <p:spPr>
          <a:xfrm>
            <a:off x="117764" y="142282"/>
            <a:ext cx="609600" cy="609600"/>
          </a:xfrm>
          <a:prstGeom prst="ellipse">
            <a:avLst/>
          </a:prstGeom>
          <a:solidFill>
            <a:srgbClr val="009E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bg1"/>
                </a:solidFill>
                <a:latin typeface="Arial Rounded MT Bold" pitchFamily="34" charset="0"/>
                <a:cs typeface="Times New Roman" panose="02020603050405020304" pitchFamily="18" charset="0"/>
              </a:rPr>
              <a:t>2</a:t>
            </a:r>
          </a:p>
        </p:txBody>
      </p:sp>
      <p:sp>
        <p:nvSpPr>
          <p:cNvPr id="3" name="TextBox 2"/>
          <p:cNvSpPr txBox="1"/>
          <p:nvPr/>
        </p:nvSpPr>
        <p:spPr>
          <a:xfrm>
            <a:off x="744682" y="229480"/>
            <a:ext cx="7391400" cy="523208"/>
          </a:xfrm>
          <a:prstGeom prst="rect">
            <a:avLst/>
          </a:prstGeom>
          <a:noFill/>
        </p:spPr>
        <p:txBody>
          <a:bodyPr wrap="square" lIns="91428" tIns="45714" rIns="91428" bIns="45714" rtlCol="0">
            <a:spAutoFit/>
          </a:bodyPr>
          <a:lstStyle/>
          <a:p>
            <a:pPr algn="just"/>
            <a:r>
              <a:rPr lang="en-US" sz="2800" b="1">
                <a:latin typeface="Arial-Rounded" pitchFamily="34" charset="0"/>
                <a:ea typeface="Arial-Rounded" pitchFamily="34" charset="0"/>
                <a:cs typeface="Arial-Rounded" pitchFamily="34" charset="0"/>
              </a:rPr>
              <a:t>Đọc</a:t>
            </a:r>
          </a:p>
        </p:txBody>
      </p:sp>
      <p:sp>
        <p:nvSpPr>
          <p:cNvPr id="4" name="TextBox 3"/>
          <p:cNvSpPr txBox="1"/>
          <p:nvPr/>
        </p:nvSpPr>
        <p:spPr>
          <a:xfrm>
            <a:off x="1295400" y="438188"/>
            <a:ext cx="5947064" cy="523208"/>
          </a:xfrm>
          <a:prstGeom prst="rect">
            <a:avLst/>
          </a:prstGeom>
          <a:noFill/>
        </p:spPr>
        <p:txBody>
          <a:bodyPr wrap="square" lIns="91428" tIns="45714" rIns="91428" bIns="45714" rtlCol="0">
            <a:spAutoFit/>
          </a:bodyPr>
          <a:lstStyle/>
          <a:p>
            <a:pPr algn="ctr"/>
            <a:r>
              <a:rPr lang="en-US" sz="2800" b="1">
                <a:latin typeface="Arial-Rounded" pitchFamily="34" charset="0"/>
                <a:ea typeface="Arial-Rounded" pitchFamily="34" charset="0"/>
                <a:cs typeface="Arial-Rounded" pitchFamily="34" charset="0"/>
              </a:rPr>
              <a:t>Sinh nhật của voi con</a:t>
            </a:r>
            <a:endParaRPr lang="en-US" sz="2800" b="1">
              <a:latin typeface="Arial Rounded MT Bold" pitchFamily="34" charset="0"/>
              <a:ea typeface="Arial-Rounded" pitchFamily="34" charset="0"/>
              <a:cs typeface="Arial-Rounded" pitchFamily="34" charset="0"/>
            </a:endParaRPr>
          </a:p>
        </p:txBody>
      </p:sp>
      <p:sp>
        <p:nvSpPr>
          <p:cNvPr id="5" name="TextBox 4"/>
          <p:cNvSpPr txBox="1"/>
          <p:nvPr/>
        </p:nvSpPr>
        <p:spPr>
          <a:xfrm>
            <a:off x="152401" y="918654"/>
            <a:ext cx="8839199" cy="4029710"/>
          </a:xfrm>
          <a:prstGeom prst="rect">
            <a:avLst/>
          </a:prstGeom>
          <a:noFill/>
        </p:spPr>
        <p:txBody>
          <a:bodyPr wrap="square" lIns="91428" tIns="45714" rIns="91428" bIns="45714" rtlCol="0">
            <a:spAutoFit/>
          </a:bodyPr>
          <a:lstStyle/>
          <a:p>
            <a:pPr algn="just"/>
            <a:r>
              <a:rPr lang="en-US" sz="3200">
                <a:latin typeface="Times New Roman" panose="02020603050405020304" pitchFamily="18" charset="0"/>
                <a:ea typeface="Arial-Rounded" pitchFamily="34" charset="0"/>
                <a:cs typeface="Times New Roman" panose="02020603050405020304" pitchFamily="18" charset="0"/>
              </a:rPr>
              <a:t>	</a:t>
            </a:r>
            <a:r>
              <a:rPr lang="en-US" sz="2800">
                <a:latin typeface="Times New Roman" panose="02020603050405020304" pitchFamily="18" charset="0"/>
                <a:ea typeface="Arial-Rounded" pitchFamily="34" charset="0"/>
                <a:cs typeface="Times New Roman" panose="02020603050405020304" pitchFamily="18" charset="0"/>
              </a:rPr>
              <a:t>Hôm nay là sinh nhật của voi con, nhưng nó bị ốm. Đang buồn bã, bỗng voi con nghe tiếng gọi. Thì ra các bạn đến chúc mừng sinh nhật voi. Thỏ trắng mang cà rốt. Gấu đen ngoạm nguyên một nải chuối. Khỉ vàng và sóc nâu tặng voi tiết mục “ngúc ngoắc đuôi”. Vẹt mỏ khoằm thay mặt các bạn nói những lời chúc tốt đẹp.</a:t>
            </a:r>
          </a:p>
          <a:p>
            <a:pPr algn="just"/>
            <a:r>
              <a:rPr lang="en-US" sz="2800">
                <a:latin typeface="Times New Roman" panose="02020603050405020304" pitchFamily="18" charset="0"/>
                <a:ea typeface="Arial-Rounded" pitchFamily="34" charset="0"/>
                <a:cs typeface="Times New Roman" panose="02020603050405020304" pitchFamily="18" charset="0"/>
              </a:rPr>
              <a:t>	Voi con vui ơi là vui. Nó huơ vòi mấy vòng để cảm ơn các bạn.</a:t>
            </a:r>
          </a:p>
          <a:p>
            <a:pPr algn="just"/>
            <a:r>
              <a:rPr lang="en-US" sz="2800">
                <a:latin typeface="Times New Roman" panose="02020603050405020304" pitchFamily="18" charset="0"/>
                <a:ea typeface="Arial-Rounded" pitchFamily="34" charset="0"/>
                <a:cs typeface="Times New Roman" panose="02020603050405020304" pitchFamily="18" charset="0"/>
              </a:rPr>
              <a:t>                            					 (Lâm Anh)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262" y="332250"/>
            <a:ext cx="8507412" cy="4405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905001" y="4404013"/>
            <a:ext cx="4343400" cy="584775"/>
          </a:xfrm>
          <a:prstGeom prst="rect">
            <a:avLst/>
          </a:prstGeom>
          <a:solidFill>
            <a:srgbClr val="92D050"/>
          </a:solidFill>
        </p:spPr>
        <p:txBody>
          <a:bodyPr wrap="square" rtlCol="0">
            <a:spAutoFit/>
          </a:bodyPr>
          <a:lstStyle/>
          <a:p>
            <a:r>
              <a:rPr lang="en-US" sz="3200">
                <a:latin typeface="Arial-Rounded" pitchFamily="34" charset="0"/>
                <a:ea typeface="Arial-Rounded" pitchFamily="34" charset="0"/>
                <a:cs typeface="Arial-Rounded" pitchFamily="34" charset="0"/>
              </a:rPr>
              <a:t>Bài tập đọc có mấy câu?</a:t>
            </a:r>
          </a:p>
        </p:txBody>
      </p:sp>
      <p:sp>
        <p:nvSpPr>
          <p:cNvPr id="7" name="Oval 6"/>
          <p:cNvSpPr/>
          <p:nvPr/>
        </p:nvSpPr>
        <p:spPr>
          <a:xfrm>
            <a:off x="1597315" y="763826"/>
            <a:ext cx="304800" cy="3048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latin typeface="Arial Rounded MT Bold" pitchFamily="34" charset="0"/>
              </a:rPr>
              <a:t>1</a:t>
            </a:r>
          </a:p>
        </p:txBody>
      </p:sp>
      <p:sp>
        <p:nvSpPr>
          <p:cNvPr id="15" name="Oval 14"/>
          <p:cNvSpPr/>
          <p:nvPr/>
        </p:nvSpPr>
        <p:spPr>
          <a:xfrm>
            <a:off x="730250" y="1272209"/>
            <a:ext cx="304800" cy="3048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latin typeface="Arial Rounded MT Bold" pitchFamily="34" charset="0"/>
              </a:rPr>
              <a:t>2</a:t>
            </a:r>
          </a:p>
        </p:txBody>
      </p:sp>
      <p:sp>
        <p:nvSpPr>
          <p:cNvPr id="16" name="Oval 15"/>
          <p:cNvSpPr/>
          <p:nvPr/>
        </p:nvSpPr>
        <p:spPr>
          <a:xfrm>
            <a:off x="7315200" y="1297609"/>
            <a:ext cx="304800" cy="3048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latin typeface="Arial Rounded MT Bold" pitchFamily="34" charset="0"/>
              </a:rPr>
              <a:t>3</a:t>
            </a:r>
          </a:p>
        </p:txBody>
      </p:sp>
      <p:sp>
        <p:nvSpPr>
          <p:cNvPr id="17" name="Oval 16"/>
          <p:cNvSpPr/>
          <p:nvPr/>
        </p:nvSpPr>
        <p:spPr>
          <a:xfrm>
            <a:off x="5486400" y="1657350"/>
            <a:ext cx="304800" cy="3048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latin typeface="Arial Rounded MT Bold" pitchFamily="34" charset="0"/>
              </a:rPr>
              <a:t>4</a:t>
            </a:r>
          </a:p>
        </p:txBody>
      </p:sp>
      <p:sp>
        <p:nvSpPr>
          <p:cNvPr id="18" name="Oval 17"/>
          <p:cNvSpPr/>
          <p:nvPr/>
        </p:nvSpPr>
        <p:spPr>
          <a:xfrm>
            <a:off x="533400" y="2131559"/>
            <a:ext cx="304800" cy="3048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latin typeface="Arial Rounded MT Bold" pitchFamily="34" charset="0"/>
              </a:rPr>
              <a:t>5</a:t>
            </a:r>
          </a:p>
        </p:txBody>
      </p:sp>
      <p:sp>
        <p:nvSpPr>
          <p:cNvPr id="19" name="Oval 18"/>
          <p:cNvSpPr/>
          <p:nvPr/>
        </p:nvSpPr>
        <p:spPr>
          <a:xfrm>
            <a:off x="6367319" y="2088335"/>
            <a:ext cx="304800" cy="3048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latin typeface="Arial Rounded MT Bold" pitchFamily="34" charset="0"/>
              </a:rPr>
              <a:t>6</a:t>
            </a:r>
          </a:p>
        </p:txBody>
      </p:sp>
      <p:sp>
        <p:nvSpPr>
          <p:cNvPr id="20" name="Oval 19"/>
          <p:cNvSpPr/>
          <p:nvPr/>
        </p:nvSpPr>
        <p:spPr>
          <a:xfrm>
            <a:off x="6659419" y="2490104"/>
            <a:ext cx="304800" cy="3048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latin typeface="Arial Rounded MT Bold" pitchFamily="34" charset="0"/>
              </a:rPr>
              <a:t>7</a:t>
            </a:r>
          </a:p>
        </p:txBody>
      </p:sp>
      <p:sp>
        <p:nvSpPr>
          <p:cNvPr id="21" name="Oval 20"/>
          <p:cNvSpPr/>
          <p:nvPr/>
        </p:nvSpPr>
        <p:spPr>
          <a:xfrm>
            <a:off x="1543050" y="3255565"/>
            <a:ext cx="304800" cy="3048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latin typeface="Arial Rounded MT Bold" pitchFamily="34" charset="0"/>
              </a:rPr>
              <a:t>8</a:t>
            </a:r>
          </a:p>
        </p:txBody>
      </p:sp>
      <p:sp>
        <p:nvSpPr>
          <p:cNvPr id="23" name="Oval 22"/>
          <p:cNvSpPr/>
          <p:nvPr/>
        </p:nvSpPr>
        <p:spPr>
          <a:xfrm>
            <a:off x="4532168" y="3635735"/>
            <a:ext cx="304800" cy="3048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latin typeface="Arial Rounded MT Bold" pitchFamily="34" charset="0"/>
              </a:rPr>
              <a:t>9</a:t>
            </a:r>
          </a:p>
        </p:txBody>
      </p:sp>
      <p:sp>
        <p:nvSpPr>
          <p:cNvPr id="25" name="TextBox 24"/>
          <p:cNvSpPr txBox="1"/>
          <p:nvPr/>
        </p:nvSpPr>
        <p:spPr>
          <a:xfrm>
            <a:off x="1905000" y="4398817"/>
            <a:ext cx="4745181" cy="584775"/>
          </a:xfrm>
          <a:prstGeom prst="rect">
            <a:avLst/>
          </a:prstGeom>
          <a:solidFill>
            <a:srgbClr val="92D050"/>
          </a:solidFill>
        </p:spPr>
        <p:txBody>
          <a:bodyPr wrap="square" rtlCol="0">
            <a:spAutoFit/>
          </a:bodyPr>
          <a:lstStyle/>
          <a:p>
            <a:r>
              <a:rPr lang="en-US" sz="3200">
                <a:latin typeface="Arial-Rounded" pitchFamily="34" charset="0"/>
                <a:ea typeface="Arial-Rounded" pitchFamily="34" charset="0"/>
                <a:cs typeface="Arial-Rounded" pitchFamily="34" charset="0"/>
              </a:rPr>
              <a:t>Bài tập đọc có mấy đoạn?</a:t>
            </a:r>
          </a:p>
        </p:txBody>
      </p:sp>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2275" y="563880"/>
            <a:ext cx="527050" cy="2691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6725" y="3181350"/>
            <a:ext cx="52705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1+#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500"/>
                                        <p:tgtEl>
                                          <p:spTgt spid="21"/>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500"/>
                                        <p:tgtEl>
                                          <p:spTgt spid="23"/>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2" fill="hold" grpId="0" nodeType="clickEffect">
                                  <p:stCondLst>
                                    <p:cond delay="0"/>
                                  </p:stCondLst>
                                  <p:childTnLst>
                                    <p:set>
                                      <p:cBhvr>
                                        <p:cTn id="57" dur="1" fill="hold">
                                          <p:stCondLst>
                                            <p:cond delay="0"/>
                                          </p:stCondLst>
                                        </p:cTn>
                                        <p:tgtEl>
                                          <p:spTgt spid="25"/>
                                        </p:tgtEl>
                                        <p:attrNameLst>
                                          <p:attrName>style.visibility</p:attrName>
                                        </p:attrNameLst>
                                      </p:cBhvr>
                                      <p:to>
                                        <p:strVal val="visible"/>
                                      </p:to>
                                    </p:set>
                                    <p:anim calcmode="lin" valueType="num">
                                      <p:cBhvr additive="base">
                                        <p:cTn id="58" dur="1000" fill="hold"/>
                                        <p:tgtEl>
                                          <p:spTgt spid="25"/>
                                        </p:tgtEl>
                                        <p:attrNameLst>
                                          <p:attrName>ppt_x</p:attrName>
                                        </p:attrNameLst>
                                      </p:cBhvr>
                                      <p:tavLst>
                                        <p:tav tm="0">
                                          <p:val>
                                            <p:strVal val="1+#ppt_w/2"/>
                                          </p:val>
                                        </p:tav>
                                        <p:tav tm="100000">
                                          <p:val>
                                            <p:strVal val="#ppt_x"/>
                                          </p:val>
                                        </p:tav>
                                      </p:tavLst>
                                    </p:anim>
                                    <p:anim calcmode="lin" valueType="num">
                                      <p:cBhvr additive="base">
                                        <p:cTn id="59" dur="10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3075"/>
                                        </p:tgtEl>
                                        <p:attrNameLst>
                                          <p:attrName>style.visibility</p:attrName>
                                        </p:attrNameLst>
                                      </p:cBhvr>
                                      <p:to>
                                        <p:strVal val="visible"/>
                                      </p:to>
                                    </p:set>
                                    <p:animEffect transition="in" filter="fade">
                                      <p:cBhvr>
                                        <p:cTn id="64" dur="500"/>
                                        <p:tgtEl>
                                          <p:spTgt spid="3075"/>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28"/>
                                        </p:tgtEl>
                                        <p:attrNameLst>
                                          <p:attrName>style.visibility</p:attrName>
                                        </p:attrNameLst>
                                      </p:cBhvr>
                                      <p:to>
                                        <p:strVal val="visible"/>
                                      </p:to>
                                    </p:set>
                                    <p:animEffect transition="in" filter="fade">
                                      <p:cBhvr>
                                        <p:cTn id="6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15" grpId="0" animBg="1"/>
      <p:bldP spid="16" grpId="0" animBg="1"/>
      <p:bldP spid="17" grpId="0" animBg="1"/>
      <p:bldP spid="18" grpId="0" animBg="1"/>
      <p:bldP spid="19" grpId="0" animBg="1"/>
      <p:bldP spid="20" grpId="0" animBg="1"/>
      <p:bldP spid="21" grpId="0" animBg="1"/>
      <p:bldP spid="23" grpId="0" animBg="1"/>
      <p:bldP spid="2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627963" y="4358964"/>
            <a:ext cx="7773005" cy="584775"/>
          </a:xfrm>
          <a:prstGeom prst="rect">
            <a:avLst/>
          </a:prstGeom>
          <a:solidFill>
            <a:srgbClr val="92D050"/>
          </a:solidFill>
        </p:spPr>
        <p:txBody>
          <a:bodyPr wrap="square" rtlCol="0">
            <a:spAutoFit/>
          </a:bodyPr>
          <a:lstStyle/>
          <a:p>
            <a:r>
              <a:rPr lang="en-US" sz="3200">
                <a:latin typeface="Arial-Rounded" pitchFamily="34" charset="0"/>
                <a:ea typeface="Arial-Rounded" pitchFamily="34" charset="0"/>
                <a:cs typeface="Arial-Rounded" pitchFamily="34" charset="0"/>
              </a:rPr>
              <a:t>Em hãy tìm từ khó đọc, khó hiểu trong bài.</a:t>
            </a:r>
          </a:p>
        </p:txBody>
      </p:sp>
      <p:pic>
        <p:nvPicPr>
          <p:cNvPr id="1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b="12983"/>
          <a:stretch>
            <a:fillRect/>
          </a:stretch>
        </p:blipFill>
        <p:spPr bwMode="auto">
          <a:xfrm>
            <a:off x="583262" y="332250"/>
            <a:ext cx="8507412" cy="383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Connector 4"/>
          <p:cNvCxnSpPr/>
          <p:nvPr/>
        </p:nvCxnSpPr>
        <p:spPr>
          <a:xfrm flipH="1">
            <a:off x="2144575" y="2549390"/>
            <a:ext cx="103042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7848600" y="2952750"/>
            <a:ext cx="10321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5116284" y="3729264"/>
            <a:ext cx="56242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a:off x="2659788" y="2952750"/>
            <a:ext cx="106679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H="1">
            <a:off x="4078629" y="2952750"/>
            <a:ext cx="160734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500"/>
                                        <p:tgtEl>
                                          <p:spTgt spid="2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fade">
                                      <p:cBhvr>
                                        <p:cTn id="23" dur="500"/>
                                        <p:tgtEl>
                                          <p:spTgt spid="3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492170" y="671290"/>
            <a:ext cx="5410200" cy="4152900"/>
          </a:xfrm>
          <a:prstGeom prst="rect">
            <a:avLst/>
          </a:prstGeom>
          <a:noFill/>
        </p:spPr>
        <p:txBody>
          <a:bodyPr wrap="square" lIns="91428" tIns="45714" rIns="91428" bIns="45714" rtlCol="0">
            <a:spAutoFit/>
          </a:bodyPr>
          <a:lstStyle/>
          <a:p>
            <a:r>
              <a:rPr lang="en-US" sz="6600">
                <a:latin typeface="Times New Roman" panose="02020603050405020304" pitchFamily="18" charset="0"/>
                <a:ea typeface="Arial-Rounded" pitchFamily="34" charset="0"/>
                <a:cs typeface="Times New Roman" panose="02020603050405020304" pitchFamily="18" charset="0"/>
              </a:rPr>
              <a:t>ngoạm</a:t>
            </a:r>
          </a:p>
          <a:p>
            <a:r>
              <a:rPr lang="en-US" sz="6600">
                <a:latin typeface="Times New Roman" panose="02020603050405020304" pitchFamily="18" charset="0"/>
                <a:ea typeface="Arial-Rounded" pitchFamily="34" charset="0"/>
                <a:cs typeface="Times New Roman" panose="02020603050405020304" pitchFamily="18" charset="0"/>
              </a:rPr>
              <a:t>ngúc ngoắc</a:t>
            </a:r>
          </a:p>
          <a:p>
            <a:r>
              <a:rPr lang="en-US" sz="6600">
                <a:latin typeface="Times New Roman" panose="02020603050405020304" pitchFamily="18" charset="0"/>
                <a:ea typeface="Arial-Rounded" pitchFamily="34" charset="0"/>
                <a:cs typeface="Times New Roman" panose="02020603050405020304" pitchFamily="18" charset="0"/>
              </a:rPr>
              <a:t>mỏ khoằm</a:t>
            </a:r>
          </a:p>
          <a:p>
            <a:r>
              <a:rPr lang="en-US" sz="6600">
                <a:latin typeface="Times New Roman" panose="02020603050405020304" pitchFamily="18" charset="0"/>
                <a:ea typeface="Arial-Rounded" pitchFamily="34" charset="0"/>
                <a:cs typeface="Times New Roman" panose="02020603050405020304" pitchFamily="18" charset="0"/>
              </a:rPr>
              <a:t>huơ vòi</a:t>
            </a:r>
          </a:p>
        </p:txBody>
      </p:sp>
      <p:sp>
        <p:nvSpPr>
          <p:cNvPr id="4" name="TextBox 3"/>
          <p:cNvSpPr txBox="1"/>
          <p:nvPr/>
        </p:nvSpPr>
        <p:spPr>
          <a:xfrm>
            <a:off x="457200" y="671289"/>
            <a:ext cx="5410200" cy="4152900"/>
          </a:xfrm>
          <a:prstGeom prst="rect">
            <a:avLst/>
          </a:prstGeom>
          <a:noFill/>
        </p:spPr>
        <p:txBody>
          <a:bodyPr wrap="square" lIns="91428" tIns="45714" rIns="91428" bIns="45714" rtlCol="0">
            <a:spAutoFit/>
          </a:bodyPr>
          <a:lstStyle/>
          <a:p>
            <a:r>
              <a:rPr lang="en-US" sz="6600">
                <a:latin typeface="Times New Roman" panose="02020603050405020304" pitchFamily="18" charset="0"/>
                <a:ea typeface="Arial-Rounded" pitchFamily="34" charset="0"/>
                <a:cs typeface="Times New Roman" panose="02020603050405020304" pitchFamily="18" charset="0"/>
              </a:rPr>
              <a:t>oam   	-</a:t>
            </a:r>
          </a:p>
          <a:p>
            <a:r>
              <a:rPr lang="en-US" sz="6600">
                <a:latin typeface="Times New Roman" panose="02020603050405020304" pitchFamily="18" charset="0"/>
                <a:ea typeface="Arial-Rounded" pitchFamily="34" charset="0"/>
                <a:cs typeface="Times New Roman" panose="02020603050405020304" pitchFamily="18" charset="0"/>
              </a:rPr>
              <a:t>oăc     	- </a:t>
            </a:r>
          </a:p>
          <a:p>
            <a:r>
              <a:rPr lang="en-US" sz="6600">
                <a:latin typeface="Times New Roman" panose="02020603050405020304" pitchFamily="18" charset="0"/>
                <a:ea typeface="Arial-Rounded" pitchFamily="34" charset="0"/>
                <a:cs typeface="Times New Roman" panose="02020603050405020304" pitchFamily="18" charset="0"/>
              </a:rPr>
              <a:t>oăm   	-</a:t>
            </a:r>
          </a:p>
          <a:p>
            <a:r>
              <a:rPr lang="en-US" sz="6600">
                <a:latin typeface="Times New Roman" panose="02020603050405020304" pitchFamily="18" charset="0"/>
                <a:ea typeface="Arial-Rounded" pitchFamily="34" charset="0"/>
                <a:cs typeface="Times New Roman" panose="02020603050405020304" pitchFamily="18" charset="0"/>
              </a:rPr>
              <a:t>uơ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Title 5"/>
          <p:cNvSpPr>
            <a:spLocks noGrp="1"/>
          </p:cNvSpPr>
          <p:nvPr>
            <p:ph type="title"/>
          </p:nvPr>
        </p:nvSpPr>
        <p:spPr>
          <a:xfrm>
            <a:off x="4191000" y="1230653"/>
            <a:ext cx="4743450" cy="3183541"/>
          </a:xfrm>
        </p:spPr>
        <p:txBody>
          <a:bodyPr/>
          <a:lstStyle/>
          <a:p>
            <a:pPr algn="just"/>
            <a:r>
              <a:rPr lang="en-US" b="1">
                <a:solidFill>
                  <a:srgbClr val="FF0000"/>
                </a:solidFill>
                <a:latin typeface="Arial-Rounded" pitchFamily="34" charset="0"/>
                <a:ea typeface="Arial-Rounded" pitchFamily="34" charset="0"/>
                <a:cs typeface="Arial-Rounded" pitchFamily="34" charset="0"/>
              </a:rPr>
              <a:t>Ngoạm</a:t>
            </a:r>
            <a:r>
              <a:rPr lang="en-US">
                <a:solidFill>
                  <a:schemeClr val="tx1"/>
                </a:solidFill>
                <a:latin typeface="Arial-Rounded" pitchFamily="34" charset="0"/>
                <a:ea typeface="Arial-Rounded" pitchFamily="34" charset="0"/>
                <a:cs typeface="Arial-Rounded" pitchFamily="34" charset="0"/>
              </a:rPr>
              <a:t>:</a:t>
            </a:r>
            <a:r>
              <a:rPr lang="en-US" b="1">
                <a:solidFill>
                  <a:srgbClr val="FF0000"/>
                </a:solidFill>
                <a:latin typeface="Arial-Rounded" pitchFamily="34" charset="0"/>
                <a:ea typeface="Arial-Rounded" pitchFamily="34" charset="0"/>
                <a:cs typeface="Arial-Rounded" pitchFamily="34" charset="0"/>
              </a:rPr>
              <a:t> </a:t>
            </a:r>
            <a:r>
              <a:rPr lang="en-US">
                <a:latin typeface="Arial-Rounded" pitchFamily="34" charset="0"/>
                <a:ea typeface="Arial-Rounded" pitchFamily="34" charset="0"/>
                <a:cs typeface="Arial-Rounded" pitchFamily="34" charset="0"/>
              </a:rPr>
              <a:t>cắn hoặc giữ miếng to bằng cách mở rộng miệng.</a:t>
            </a:r>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806416"/>
            <a:ext cx="3676650" cy="5794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515</Words>
  <Application>Microsoft Office PowerPoint</Application>
  <PresentationFormat>On-screen Show (16:9)</PresentationFormat>
  <Paragraphs>72</Paragraphs>
  <Slides>20</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Arial Rounded MT Bold</vt:lpstr>
      <vt:lpstr>Arial-Rounded</vt:lpstr>
      <vt:lpstr>Calibri</vt:lpstr>
      <vt:lpstr>HP001 4 hàng</vt:lpstr>
      <vt:lpstr>Times New Roman</vt:lpstr>
      <vt:lpstr>Office Theme</vt:lpstr>
      <vt:lpstr>TIẾNG VIỆT 1</vt:lpstr>
      <vt:lpstr>PowerPoint Presentation</vt:lpstr>
      <vt:lpstr>Ôn và khởi động</vt:lpstr>
      <vt:lpstr>PowerPoint Presentation</vt:lpstr>
      <vt:lpstr>PowerPoint Presentation</vt:lpstr>
      <vt:lpstr>PowerPoint Presentation</vt:lpstr>
      <vt:lpstr>PowerPoint Presentation</vt:lpstr>
      <vt:lpstr>PowerPoint Presentation</vt:lpstr>
      <vt:lpstr>Ngoạm: cắn hoặc giữ miếng to bằng cách mở rộng miệng.</vt:lpstr>
      <vt:lpstr>ngúc ngoắc</vt:lpstr>
      <vt:lpstr>mỏ khoằm</vt:lpstr>
      <vt:lpstr>huơ vòi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TH Nguyễn Du</cp:lastModifiedBy>
  <cp:revision>97</cp:revision>
  <dcterms:created xsi:type="dcterms:W3CDTF">2020-12-08T15:48:00Z</dcterms:created>
  <dcterms:modified xsi:type="dcterms:W3CDTF">2026-06-17T20:51:46Z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7E93723495CC431389DF6306F90E0786_12</vt:lpwstr>
  </property>
  <property fmtid="{D5CDD505-2E9C-101B-9397-08002B2CF9AE}" pid="3" name="KSOProductBuildVer">
    <vt:lpwstr>1033-12.2.0.21179</vt:lpwstr>
  </property>
</Properties>
</file>