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81" r:id="rId4"/>
    <p:sldId id="297" r:id="rId5"/>
    <p:sldId id="298" r:id="rId6"/>
    <p:sldId id="271" r:id="rId7"/>
    <p:sldId id="299" r:id="rId8"/>
    <p:sldId id="283" r:id="rId9"/>
    <p:sldId id="291" r:id="rId10"/>
    <p:sldId id="292" r:id="rId11"/>
    <p:sldId id="301" r:id="rId12"/>
    <p:sldId id="256" r:id="rId13"/>
    <p:sldId id="257" r:id="rId14"/>
    <p:sldId id="259" r:id="rId15"/>
    <p:sldId id="265" r:id="rId16"/>
    <p:sldId id="263" r:id="rId17"/>
    <p:sldId id="264" r:id="rId18"/>
    <p:sldId id="278" r:id="rId19"/>
    <p:sldId id="277" r:id="rId20"/>
    <p:sldId id="279" r:id="rId21"/>
    <p:sldId id="289" r:id="rId22"/>
    <p:sldId id="290" r:id="rId23"/>
    <p:sldId id="270" r:id="rId24"/>
    <p:sldId id="288" r:id="rId25"/>
    <p:sldId id="303" r:id="rId26"/>
    <p:sldId id="293" r:id="rId27"/>
    <p:sldId id="275" r:id="rId28"/>
    <p:sldId id="296" r:id="rId29"/>
    <p:sldId id="295" r:id="rId30"/>
    <p:sldId id="294" r:id="rId31"/>
    <p:sldId id="286" r:id="rId32"/>
    <p:sldId id="302" r:id="rId33"/>
    <p:sldId id="274" r:id="rId34"/>
    <p:sldId id="287" r:id="rId35"/>
    <p:sldId id="272" r:id="rId36"/>
    <p:sldId id="273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08B8"/>
    <a:srgbClr val="0C74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13818-46B4-4A1C-AEC1-B778237A71B2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48E27-2B83-4B3F-A1B4-DCA38070D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107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13818-46B4-4A1C-AEC1-B778237A71B2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48E27-2B83-4B3F-A1B4-DCA38070D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956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13818-46B4-4A1C-AEC1-B778237A71B2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48E27-2B83-4B3F-A1B4-DCA38070D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7956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358E9-FFC1-4322-A135-672C111E1AF4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89E86-DCB9-454B-9733-32A4B7A05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3158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358E9-FFC1-4322-A135-672C111E1AF4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89E86-DCB9-454B-9733-32A4B7A05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2100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358E9-FFC1-4322-A135-672C111E1AF4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89E86-DCB9-454B-9733-32A4B7A05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3424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358E9-FFC1-4322-A135-672C111E1AF4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89E86-DCB9-454B-9733-32A4B7A05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0089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358E9-FFC1-4322-A135-672C111E1AF4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89E86-DCB9-454B-9733-32A4B7A05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3910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358E9-FFC1-4322-A135-672C111E1AF4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89E86-DCB9-454B-9733-32A4B7A05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7622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358E9-FFC1-4322-A135-672C111E1AF4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89E86-DCB9-454B-9733-32A4B7A05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4172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358E9-FFC1-4322-A135-672C111E1AF4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89E86-DCB9-454B-9733-32A4B7A05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77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13818-46B4-4A1C-AEC1-B778237A71B2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48E27-2B83-4B3F-A1B4-DCA38070D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2192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358E9-FFC1-4322-A135-672C111E1AF4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89E86-DCB9-454B-9733-32A4B7A05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3346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358E9-FFC1-4322-A135-672C111E1AF4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89E86-DCB9-454B-9733-32A4B7A05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191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358E9-FFC1-4322-A135-672C111E1AF4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89E86-DCB9-454B-9733-32A4B7A05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6445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5A751D-1949-4915-AAD0-CF79EE8501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2835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8E6BB4-7BA8-4B75-A6BF-1F7D72DEBF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0783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5CA40E-3DF6-4B82-8821-C1AC5184EF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6741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82041A-3804-4EF9-AFA6-58A509FCC8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8018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5CCEFF-913D-473A-8880-D3FED19974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685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E8B64D-C351-49C9-BE1C-72E6B7B003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8889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B2226D-40DB-4438-AB82-36EB3D22B9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139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13818-46B4-4A1C-AEC1-B778237A71B2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48E27-2B83-4B3F-A1B4-DCA38070D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5725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CE0F2-66E8-4E1A-A55E-28D06CC0F4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8754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548C23-7E04-4152-953D-3E46BB78C2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7613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276421-6629-47C4-89C7-CC9BAD23C2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6488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9B19CF-89F5-4DB6-A335-53AE3E8AD2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3338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59277D-797F-4E5C-9FBB-9B87CE2E01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86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13818-46B4-4A1C-AEC1-B778237A71B2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48E27-2B83-4B3F-A1B4-DCA38070D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684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13818-46B4-4A1C-AEC1-B778237A71B2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48E27-2B83-4B3F-A1B4-DCA38070D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073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13818-46B4-4A1C-AEC1-B778237A71B2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48E27-2B83-4B3F-A1B4-DCA38070D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125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13818-46B4-4A1C-AEC1-B778237A71B2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48E27-2B83-4B3F-A1B4-DCA38070D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723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13818-46B4-4A1C-AEC1-B778237A71B2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48E27-2B83-4B3F-A1B4-DCA38070D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370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13818-46B4-4A1C-AEC1-B778237A71B2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48E27-2B83-4B3F-A1B4-DCA38070D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956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13818-46B4-4A1C-AEC1-B778237A71B2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848E27-2B83-4B3F-A1B4-DCA38070D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326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358E9-FFC1-4322-A135-672C111E1AF4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989E86-DCB9-454B-9733-32A4B7A05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559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00CC"/>
            </a:gs>
            <a:gs pos="100000">
              <a:srgbClr val="66FF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0C11837E-E02C-4507-82E0-89527C92B7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805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jpe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18.png"/><Relationship Id="rId9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jpeg"/><Relationship Id="rId5" Type="http://schemas.openxmlformats.org/officeDocument/2006/relationships/image" Target="../media/image12.jpeg"/><Relationship Id="rId4" Type="http://schemas.openxmlformats.org/officeDocument/2006/relationships/audio" Target="../media/audio1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image" Target="../media/image2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5.png"/><Relationship Id="rId4" Type="http://schemas.openxmlformats.org/officeDocument/2006/relationships/image" Target="../media/image1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4937"/>
          </a:xfrm>
          <a:prstGeom prst="rect">
            <a:avLst/>
          </a:prstGeom>
        </p:spPr>
      </p:pic>
      <p:sp>
        <p:nvSpPr>
          <p:cNvPr id="5" name="WordArt 6"/>
          <p:cNvSpPr>
            <a:spLocks noChangeArrowheads="1" noChangeShapeType="1" noTextEdit="1"/>
          </p:cNvSpPr>
          <p:nvPr/>
        </p:nvSpPr>
        <p:spPr bwMode="auto">
          <a:xfrm>
            <a:off x="2452765" y="1371532"/>
            <a:ext cx="7924800" cy="7921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kern="10" dirty="0" err="1">
                <a:ln w="19050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kern="10" dirty="0">
                <a:ln w="19050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" dirty="0" err="1">
                <a:ln w="19050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kern="10" dirty="0">
                <a:ln w="19050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" dirty="0" err="1">
                <a:ln w="19050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kern="10" dirty="0">
                <a:ln w="19050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" dirty="0" err="1">
                <a:ln w="19050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200" kern="10" dirty="0">
              <a:ln w="19050">
                <a:solidFill>
                  <a:srgbClr val="993366"/>
                </a:solidFill>
                <a:round/>
                <a:headEnd/>
                <a:tailEnd/>
              </a:ln>
              <a:solidFill>
                <a:srgbClr val="FFC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244068" y="3168426"/>
            <a:ext cx="89987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4800" b="1" dirty="0" err="1">
                <a:solidFill>
                  <a:srgbClr val="EE1B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800" b="1" dirty="0">
                <a:solidFill>
                  <a:srgbClr val="EE1B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EE1B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800" b="1" dirty="0">
                <a:solidFill>
                  <a:srgbClr val="EE1B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>
                <a:solidFill>
                  <a:srgbClr val="EE1B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4800" b="1" dirty="0">
                <a:solidFill>
                  <a:srgbClr val="EE1B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EE1B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gộp</a:t>
            </a:r>
            <a:r>
              <a:rPr lang="en-US" sz="4800" b="1" dirty="0">
                <a:solidFill>
                  <a:srgbClr val="EE1B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EE1B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solidFill>
                  <a:srgbClr val="EE1B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EE1B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800" b="1" dirty="0">
                <a:solidFill>
                  <a:srgbClr val="EE1B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6</a:t>
            </a:r>
            <a:endParaRPr lang="en-US" sz="6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244068" y="2400327"/>
            <a:ext cx="834219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800" b="1" dirty="0">
                <a:solidFill>
                  <a:srgbClr val="EE1B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WordArt 13"/>
          <p:cNvSpPr>
            <a:spLocks noChangeArrowheads="1" noChangeShapeType="1" noTextEdit="1"/>
          </p:cNvSpPr>
          <p:nvPr/>
        </p:nvSpPr>
        <p:spPr bwMode="auto">
          <a:xfrm>
            <a:off x="2124501" y="4939344"/>
            <a:ext cx="7141192" cy="36676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8800" b="1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88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vi-VN" sz="88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Phan Th</a:t>
            </a:r>
            <a:r>
              <a:rPr lang="en-US" sz="8800" b="1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sz="88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 Nhanh</a:t>
            </a:r>
            <a:endParaRPr lang="en-US" sz="8800" b="1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76917" y="76692"/>
            <a:ext cx="9276497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200" b="1" kern="1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Hội Thi Giáo viên dạy giỏi cấp cơ sở</a:t>
            </a:r>
          </a:p>
          <a:p>
            <a:pPr algn="ctr"/>
            <a:r>
              <a:rPr lang="it-IT" sz="3200" b="1" kern="1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Thủ Dầu Một – TP HCM</a:t>
            </a:r>
            <a:endParaRPr lang="en-US" sz="3200" b="1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124501" y="4063444"/>
            <a:ext cx="407271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3600" b="1" dirty="0" err="1">
                <a:solidFill>
                  <a:srgbClr val="0070C0"/>
                </a:solidFill>
                <a:latin typeface="VNI-Avo" pitchFamily="2" charset="0"/>
              </a:rPr>
              <a:t>Löùa</a:t>
            </a:r>
            <a:r>
              <a:rPr lang="en-US" sz="36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VNI-Avo" pitchFamily="2" charset="0"/>
              </a:rPr>
              <a:t>tuoåi</a:t>
            </a:r>
            <a:r>
              <a:rPr lang="en-US" sz="3600" b="1" dirty="0">
                <a:solidFill>
                  <a:srgbClr val="0070C0"/>
                </a:solidFill>
                <a:latin typeface="VNI-Avo" pitchFamily="2" charset="0"/>
              </a:rPr>
              <a:t>: 5-6 </a:t>
            </a:r>
            <a:r>
              <a:rPr lang="en-US" sz="3600" b="1" dirty="0" err="1">
                <a:solidFill>
                  <a:srgbClr val="0070C0"/>
                </a:solidFill>
                <a:latin typeface="VNI-Avo" pitchFamily="2" charset="0"/>
              </a:rPr>
              <a:t>tuoåi</a:t>
            </a:r>
            <a:endParaRPr lang="en-US" sz="4400" dirty="0">
              <a:solidFill>
                <a:srgbClr val="0070C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694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phuongnt\Desktop\mau-nha-vuon-nho-xinh-hai-hoa-thien-nhien-phoi-canh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phuongnt\Desktop\hinh co vat\th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199" y="2442542"/>
            <a:ext cx="3790122" cy="3790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1004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0.36745 0.058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72" y="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635" y="-39316"/>
            <a:ext cx="9846365" cy="68101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78" b="100000" l="7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97" t="8712" r="7952" b="22020"/>
          <a:stretch/>
        </p:blipFill>
        <p:spPr>
          <a:xfrm>
            <a:off x="-104646" y="4461672"/>
            <a:ext cx="2450281" cy="19746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00" b="95294" l="10000" r="907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40" t="6084" r="31422" b="-6084"/>
          <a:stretch/>
        </p:blipFill>
        <p:spPr>
          <a:xfrm>
            <a:off x="3060357" y="4011086"/>
            <a:ext cx="1007165" cy="24252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00" b="95294" l="10000" r="907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40" t="6084" r="31422" b="-6084"/>
          <a:stretch/>
        </p:blipFill>
        <p:spPr>
          <a:xfrm>
            <a:off x="4547453" y="3894975"/>
            <a:ext cx="1007165" cy="24252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00" b="95294" l="10000" r="907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40" t="6084" r="31422" b="-6084"/>
          <a:stretch/>
        </p:blipFill>
        <p:spPr>
          <a:xfrm>
            <a:off x="5752171" y="4011086"/>
            <a:ext cx="1007165" cy="24252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00" b="95294" l="10000" r="907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40" t="6084" r="31422" b="-6084"/>
          <a:stretch/>
        </p:blipFill>
        <p:spPr>
          <a:xfrm>
            <a:off x="6922887" y="4345561"/>
            <a:ext cx="1007165" cy="24252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00" b="95294" l="10000" r="907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40" t="6084" r="31422" b="-6084"/>
          <a:stretch/>
        </p:blipFill>
        <p:spPr>
          <a:xfrm>
            <a:off x="10702530" y="4345561"/>
            <a:ext cx="1007165" cy="24252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00" b="95294" l="10000" r="907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40" t="6084" r="31422" b="-6084"/>
          <a:stretch/>
        </p:blipFill>
        <p:spPr>
          <a:xfrm>
            <a:off x="8479142" y="4130544"/>
            <a:ext cx="1007165" cy="2425270"/>
          </a:xfrm>
          <a:prstGeom prst="rect">
            <a:avLst/>
          </a:prstGeom>
        </p:spPr>
      </p:pic>
      <p:pic>
        <p:nvPicPr>
          <p:cNvPr id="14" name="Picture 2" descr="C:\Users\phuongnt\Desktop\hinh co vat\tho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6" y="398610"/>
            <a:ext cx="1983685" cy="198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2232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03 0.64097 L 0.12748 0.67222 C 0.15586 0.67916 0.19701 0.68287 0.24089 0.68287 C 0.29024 0.68287 0.32917 0.67916 0.35743 0.67222 L 0.49115 0.64097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53" y="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-0.26328 -0.0650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64" y="-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07407E-6 L -0.36054 -0.0222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34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L -0.43359 -0.0312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80" y="-157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33333E-6 L -0.50052 -0.0761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26" y="-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33333E-6 L -0.59349 -0.0567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74" y="-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33333E-6 L -0.75351 -0.1138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82" y="-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78" b="100000" l="7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97" t="8712" r="7952" b="22020"/>
          <a:stretch/>
        </p:blipFill>
        <p:spPr>
          <a:xfrm>
            <a:off x="1800011" y="3822968"/>
            <a:ext cx="3334043" cy="2686908"/>
          </a:xfrm>
          <a:prstGeom prst="rect">
            <a:avLst/>
          </a:prstGeom>
        </p:spPr>
      </p:pic>
      <p:pic>
        <p:nvPicPr>
          <p:cNvPr id="15" name="Picture 2" descr="C:\Users\phuongnt\Desktop\hinh co vat\th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18" y="3393135"/>
            <a:ext cx="2340475" cy="234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00" b="95294" l="10000" r="907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40" t="6084" r="31422" b="-6084"/>
          <a:stretch/>
        </p:blipFill>
        <p:spPr>
          <a:xfrm>
            <a:off x="1714242" y="3265928"/>
            <a:ext cx="1007165" cy="242527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00" b="95294" l="10000" r="907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40" t="6084" r="31422" b="-6084"/>
          <a:stretch/>
        </p:blipFill>
        <p:spPr>
          <a:xfrm>
            <a:off x="2372632" y="3568393"/>
            <a:ext cx="1007165" cy="242527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00" b="95294" l="10000" r="907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40" t="6084" r="31422" b="-6084"/>
          <a:stretch/>
        </p:blipFill>
        <p:spPr>
          <a:xfrm>
            <a:off x="2849383" y="3247677"/>
            <a:ext cx="1007165" cy="242527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00" b="95294" l="10000" r="907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40" t="6084" r="31422" b="-6084"/>
          <a:stretch/>
        </p:blipFill>
        <p:spPr>
          <a:xfrm>
            <a:off x="3889234" y="2956400"/>
            <a:ext cx="1007165" cy="242527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00" b="95294" l="10000" r="907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40" t="6084" r="31422" b="-6084"/>
          <a:stretch/>
        </p:blipFill>
        <p:spPr>
          <a:xfrm>
            <a:off x="3337536" y="3520503"/>
            <a:ext cx="1007165" cy="242527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00" b="95294" l="10000" r="907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40" t="6084" r="31422" b="-6084"/>
          <a:stretch/>
        </p:blipFill>
        <p:spPr>
          <a:xfrm>
            <a:off x="3846973" y="3597885"/>
            <a:ext cx="1007165" cy="24252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593529" y="263354"/>
            <a:ext cx="1102602" cy="22159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3800" b="1" dirty="0">
                <a:solidFill>
                  <a:srgbClr val="2E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89582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7.40741E-7 L 0.01081 -0.462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-2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08815 -0.5157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1" y="-2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14609 -0.4655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05" y="-2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6 L 0.21316 -0.49954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51" y="-2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7 L 0.28411 -0.42292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06" y="-2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0.40091 -0.5055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39" y="-2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78" b="100000" l="7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97" t="8712" r="7952" b="22020"/>
          <a:stretch/>
        </p:blipFill>
        <p:spPr>
          <a:xfrm>
            <a:off x="1645512" y="3829117"/>
            <a:ext cx="3334043" cy="26869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78" b="100000" l="7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97" t="8712" r="7952" b="22020"/>
          <a:stretch/>
        </p:blipFill>
        <p:spPr>
          <a:xfrm>
            <a:off x="6852190" y="3856413"/>
            <a:ext cx="3334043" cy="26869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0" b="95294" l="10000" r="907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40" t="6084" r="31422" b="-6084"/>
          <a:stretch/>
        </p:blipFill>
        <p:spPr>
          <a:xfrm>
            <a:off x="3095150" y="412378"/>
            <a:ext cx="1007165" cy="24252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0" b="95294" l="10000" r="907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40" t="6084" r="31422" b="-6084"/>
          <a:stretch/>
        </p:blipFill>
        <p:spPr>
          <a:xfrm>
            <a:off x="4431218" y="412378"/>
            <a:ext cx="1007165" cy="24252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0" b="95294" l="10000" r="907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40" t="6084" r="31422" b="-6084"/>
          <a:stretch/>
        </p:blipFill>
        <p:spPr>
          <a:xfrm>
            <a:off x="5755423" y="412378"/>
            <a:ext cx="1007165" cy="24252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0" b="95294" l="10000" r="907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40" t="6084" r="31422" b="-6084"/>
          <a:stretch/>
        </p:blipFill>
        <p:spPr>
          <a:xfrm>
            <a:off x="7048921" y="412378"/>
            <a:ext cx="1007165" cy="24252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0" b="95294" l="10000" r="907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40" t="6084" r="31422" b="-6084"/>
          <a:stretch/>
        </p:blipFill>
        <p:spPr>
          <a:xfrm>
            <a:off x="8342419" y="385082"/>
            <a:ext cx="1007165" cy="242527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716359" y="517018"/>
            <a:ext cx="1102602" cy="22159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3800" b="1" dirty="0">
                <a:solidFill>
                  <a:srgbClr val="2E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287660" y="3595904"/>
            <a:ext cx="11026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2E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904365" y="3810135"/>
            <a:ext cx="11026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2E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0" b="95294" l="10000" r="907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40" t="6084" r="31422" b="-6084"/>
          <a:stretch/>
        </p:blipFill>
        <p:spPr>
          <a:xfrm>
            <a:off x="1687337" y="412378"/>
            <a:ext cx="1007165" cy="242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40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L 0.04583 0.4546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2" y="2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44444E-6 L 0.32175 0.4159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81" y="2078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L 0.30208 0.4418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4" y="2208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44444E-6 L 0.22708 0.4518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54" y="2259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44444E-6 L 0.0474 0.4636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0" y="2317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7 L 0.06484 0.4159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2" y="2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L 2.5E-6 0.0002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44444E-6 L -2.29167E-6 0.00023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L 2.5E-6 0.00023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44444E-6 L -1.25E-6 0.00023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44444E-6 L -1.04167E-6 0.0002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7 L -8.33333E-7 0.00023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1" animBg="1"/>
      <p:bldP spid="15" grpId="2" animBg="1"/>
      <p:bldP spid="16" grpId="0"/>
      <p:bldP spid="16" grpId="1"/>
      <p:bldP spid="18" grpId="0"/>
      <p:bldP spid="1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0" b="95294" l="10000" r="907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40" t="6084" r="31422" b="-6084"/>
          <a:stretch/>
        </p:blipFill>
        <p:spPr>
          <a:xfrm>
            <a:off x="4897372" y="1625013"/>
            <a:ext cx="1007165" cy="24252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0" b="95294" l="10000" r="907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40" t="6084" r="31422" b="-6084"/>
          <a:stretch/>
        </p:blipFill>
        <p:spPr>
          <a:xfrm>
            <a:off x="5877790" y="1625013"/>
            <a:ext cx="1007165" cy="24252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0" b="95294" l="10000" r="907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40" t="6084" r="31422" b="-6084"/>
          <a:stretch/>
        </p:blipFill>
        <p:spPr>
          <a:xfrm>
            <a:off x="6901767" y="1625013"/>
            <a:ext cx="1007165" cy="24252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0" b="95294" l="10000" r="907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40" t="6084" r="31422" b="-6084"/>
          <a:stretch/>
        </p:blipFill>
        <p:spPr>
          <a:xfrm>
            <a:off x="7865373" y="1625013"/>
            <a:ext cx="1007165" cy="24252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0" b="95294" l="10000" r="907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40" t="6084" r="31422" b="-6084"/>
          <a:stretch/>
        </p:blipFill>
        <p:spPr>
          <a:xfrm>
            <a:off x="8988477" y="1625013"/>
            <a:ext cx="1007165" cy="242527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053698" y="489360"/>
            <a:ext cx="11026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2E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8000" b="1" dirty="0">
              <a:solidFill>
                <a:srgbClr val="2E08B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238953" y="2102046"/>
            <a:ext cx="11026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2E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0" b="95294" l="10000" r="907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40" t="6084" r="31422" b="-6084"/>
          <a:stretch/>
        </p:blipFill>
        <p:spPr>
          <a:xfrm>
            <a:off x="856428" y="0"/>
            <a:ext cx="1007165" cy="242527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720598" y="4218422"/>
            <a:ext cx="1102602" cy="22159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3800" b="1" dirty="0">
                <a:solidFill>
                  <a:srgbClr val="2E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94450" y="2317489"/>
            <a:ext cx="760246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181185" y="1594214"/>
            <a:ext cx="760246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871328" y="609350"/>
            <a:ext cx="760246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596292" y="655494"/>
            <a:ext cx="760246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588617" y="2102045"/>
            <a:ext cx="760246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988832" y="1409607"/>
            <a:ext cx="760246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cxnSp>
        <p:nvCxnSpPr>
          <p:cNvPr id="3" name="Straight Arrow Connector 2"/>
          <p:cNvCxnSpPr>
            <a:stCxn id="19" idx="3"/>
          </p:cNvCxnSpPr>
          <p:nvPr/>
        </p:nvCxnSpPr>
        <p:spPr>
          <a:xfrm flipV="1">
            <a:off x="3941431" y="1212637"/>
            <a:ext cx="972753" cy="8894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endCxn id="18" idx="1"/>
          </p:cNvCxnSpPr>
          <p:nvPr/>
        </p:nvCxnSpPr>
        <p:spPr>
          <a:xfrm>
            <a:off x="3924619" y="2228298"/>
            <a:ext cx="969831" cy="5970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5" idx="3"/>
          </p:cNvCxnSpPr>
          <p:nvPr/>
        </p:nvCxnSpPr>
        <p:spPr>
          <a:xfrm flipV="1">
            <a:off x="8749078" y="1225001"/>
            <a:ext cx="839539" cy="6924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25" idx="3"/>
          </p:cNvCxnSpPr>
          <p:nvPr/>
        </p:nvCxnSpPr>
        <p:spPr>
          <a:xfrm>
            <a:off x="8749078" y="1917439"/>
            <a:ext cx="760246" cy="7202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322729" y="2277540"/>
            <a:ext cx="1928559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82865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0.24297 0.5238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48" y="2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-0.00182 0.294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4745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L 0.00742 0.29213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14606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59259E-6 L 0.00729 0.28449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1421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59259E-6 L 0.00625 0.2791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13958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59259E-6 L 0.00091 0.28703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1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6" grpId="0"/>
      <p:bldP spid="16" grpId="1"/>
      <p:bldP spid="17" grpId="0" animBg="1"/>
      <p:bldP spid="18" grpId="0" animBg="1"/>
      <p:bldP spid="19" grpId="0" animBg="1"/>
      <p:bldP spid="20" grpId="0" animBg="1"/>
      <p:bldP spid="23" grpId="0" animBg="1"/>
      <p:bldP spid="24" grpId="0" animBg="1"/>
      <p:bldP spid="25" grpId="0" animBg="1"/>
      <p:bldP spid="4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78" b="100000" l="7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97" t="8712" r="7952" b="22020"/>
          <a:stretch/>
        </p:blipFill>
        <p:spPr>
          <a:xfrm>
            <a:off x="1576805" y="3822968"/>
            <a:ext cx="3334043" cy="26869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78" b="100000" l="7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97" t="8712" r="7952" b="22020"/>
          <a:stretch/>
        </p:blipFill>
        <p:spPr>
          <a:xfrm>
            <a:off x="6852190" y="3822968"/>
            <a:ext cx="3334043" cy="26869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0" b="95294" l="10000" r="907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40" t="6084" r="31422" b="-6084"/>
          <a:stretch/>
        </p:blipFill>
        <p:spPr>
          <a:xfrm>
            <a:off x="3402440" y="412378"/>
            <a:ext cx="1007165" cy="24252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0" b="95294" l="10000" r="907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40" t="6084" r="31422" b="-6084"/>
          <a:stretch/>
        </p:blipFill>
        <p:spPr>
          <a:xfrm>
            <a:off x="4554362" y="412378"/>
            <a:ext cx="1007165" cy="24252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0" b="95294" l="10000" r="907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40" t="6084" r="31422" b="-6084"/>
          <a:stretch/>
        </p:blipFill>
        <p:spPr>
          <a:xfrm>
            <a:off x="5957816" y="412378"/>
            <a:ext cx="1007165" cy="24252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0" b="95294" l="10000" r="907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40" t="6084" r="31422" b="-6084"/>
          <a:stretch/>
        </p:blipFill>
        <p:spPr>
          <a:xfrm>
            <a:off x="7257544" y="517018"/>
            <a:ext cx="1007165" cy="24252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0" b="95294" l="10000" r="907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40" t="6084" r="31422" b="-6084"/>
          <a:stretch/>
        </p:blipFill>
        <p:spPr>
          <a:xfrm>
            <a:off x="8557272" y="536000"/>
            <a:ext cx="1007165" cy="242527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231179" y="3501789"/>
            <a:ext cx="11026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2E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0" b="95294" l="10000" r="907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40" t="6084" r="31422" b="-6084"/>
          <a:stretch/>
        </p:blipFill>
        <p:spPr>
          <a:xfrm>
            <a:off x="2218402" y="412378"/>
            <a:ext cx="1007165" cy="242527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634932" y="3613689"/>
            <a:ext cx="11026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2E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716359" y="517018"/>
            <a:ext cx="1102602" cy="22159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3800" b="1" dirty="0">
                <a:solidFill>
                  <a:srgbClr val="2E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071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.00023 L -0.00794 0.4668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" y="23333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44444E-6 L 0.01067 0.46689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2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44444E-6 L 0.21615 0.43773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07" y="21875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44444E-6 L 0.13581 0.44583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84" y="22292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33333E-6 L 0.13581 0.4305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84" y="21528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11111E-6 L -0.01263 0.46505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8" y="2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44444E-6 L -2.5E-6 0.00023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44444E-6 L 2.91667E-6 0.00023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44444E-6 L -3.75E-6 0.00023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44444E-6 L 2.08333E-6 0.00023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33333E-6 L 1.45833E-6 0.00023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11111E-6 L 1.04167E-6 0.00023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0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0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6" grpId="0"/>
      <p:bldP spid="16" grpId="1"/>
      <p:bldP spid="17" grpId="0" animBg="1"/>
      <p:bldP spid="17" grpId="1" animBg="1"/>
      <p:bldP spid="17" grpId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0" b="95294" l="10000" r="907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40" t="6084" r="31422" b="-6084"/>
          <a:stretch/>
        </p:blipFill>
        <p:spPr>
          <a:xfrm>
            <a:off x="1881153" y="0"/>
            <a:ext cx="1007165" cy="24252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0" b="95294" l="10000" r="907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40" t="6084" r="31422" b="-6084"/>
          <a:stretch/>
        </p:blipFill>
        <p:spPr>
          <a:xfrm>
            <a:off x="5877790" y="1625013"/>
            <a:ext cx="1007165" cy="24252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0" b="95294" l="10000" r="907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40" t="6084" r="31422" b="-6084"/>
          <a:stretch/>
        </p:blipFill>
        <p:spPr>
          <a:xfrm>
            <a:off x="6901767" y="1625013"/>
            <a:ext cx="1007165" cy="24252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0" b="95294" l="10000" r="907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40" t="6084" r="31422" b="-6084"/>
          <a:stretch/>
        </p:blipFill>
        <p:spPr>
          <a:xfrm>
            <a:off x="7865373" y="1625013"/>
            <a:ext cx="1007165" cy="24252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0" b="95294" l="10000" r="907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40" t="6084" r="31422" b="-6084"/>
          <a:stretch/>
        </p:blipFill>
        <p:spPr>
          <a:xfrm>
            <a:off x="8988477" y="1625013"/>
            <a:ext cx="1007165" cy="242527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911710" y="655496"/>
            <a:ext cx="11026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2E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8000" b="1" dirty="0">
              <a:solidFill>
                <a:srgbClr val="2E08B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238953" y="2102046"/>
            <a:ext cx="11026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2E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0" b="95294" l="10000" r="907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40" t="6084" r="31422" b="-6084"/>
          <a:stretch/>
        </p:blipFill>
        <p:spPr>
          <a:xfrm>
            <a:off x="856428" y="0"/>
            <a:ext cx="1007165" cy="242527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790254" y="4050283"/>
            <a:ext cx="1076955" cy="22159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3800" b="1" dirty="0">
                <a:solidFill>
                  <a:srgbClr val="2E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2729" y="2277540"/>
            <a:ext cx="1928559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53065" y="1856080"/>
            <a:ext cx="760246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01767" y="1086383"/>
            <a:ext cx="760246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901767" y="2696325"/>
            <a:ext cx="760246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5648725" y="1625014"/>
            <a:ext cx="1236230" cy="6525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endCxn id="18" idx="1"/>
          </p:cNvCxnSpPr>
          <p:nvPr/>
        </p:nvCxnSpPr>
        <p:spPr>
          <a:xfrm>
            <a:off x="5648725" y="2640676"/>
            <a:ext cx="1253042" cy="5634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7029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0.19427 0.5342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14" y="26713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85185E-6 L 0.20756 0.5342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78" y="2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L -0.02201 0.2844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7" y="14213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59259E-6 L -0.00885 0.28171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" y="14074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59259E-6 L 0.00182 0.2766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13819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59259E-6 L -0.00209 0.28958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6" grpId="0"/>
      <p:bldP spid="16" grpId="1"/>
      <p:bldP spid="17" grpId="0" animBg="1"/>
      <p:bldP spid="12" grpId="0" animBg="1"/>
      <p:bldP spid="13" grpId="0" animBg="1"/>
      <p:bldP spid="14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78" b="100000" l="7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97" t="8712" r="7952" b="22020"/>
          <a:stretch/>
        </p:blipFill>
        <p:spPr>
          <a:xfrm>
            <a:off x="1576805" y="3822968"/>
            <a:ext cx="3334043" cy="26869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78" b="100000" l="7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97" t="8712" r="7952" b="22020"/>
          <a:stretch/>
        </p:blipFill>
        <p:spPr>
          <a:xfrm>
            <a:off x="6852190" y="3822968"/>
            <a:ext cx="3334043" cy="26869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0" b="95294" l="10000" r="907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40" t="6084" r="31422" b="-6084"/>
          <a:stretch/>
        </p:blipFill>
        <p:spPr>
          <a:xfrm>
            <a:off x="3391742" y="412378"/>
            <a:ext cx="1007165" cy="24252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0" b="95294" l="10000" r="907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40" t="6084" r="31422" b="-6084"/>
          <a:stretch/>
        </p:blipFill>
        <p:spPr>
          <a:xfrm>
            <a:off x="4725013" y="412378"/>
            <a:ext cx="1007165" cy="24252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0" b="95294" l="10000" r="907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40" t="6084" r="31422" b="-6084"/>
          <a:stretch/>
        </p:blipFill>
        <p:spPr>
          <a:xfrm>
            <a:off x="6137628" y="412378"/>
            <a:ext cx="1007165" cy="24252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0" b="95294" l="10000" r="907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40" t="6084" r="31422" b="-6084"/>
          <a:stretch/>
        </p:blipFill>
        <p:spPr>
          <a:xfrm>
            <a:off x="7387683" y="412378"/>
            <a:ext cx="1007165" cy="24252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0" b="95294" l="10000" r="907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40" t="6084" r="31422" b="-6084"/>
          <a:stretch/>
        </p:blipFill>
        <p:spPr>
          <a:xfrm>
            <a:off x="8557272" y="517018"/>
            <a:ext cx="1007165" cy="242527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359547" y="3700139"/>
            <a:ext cx="11026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2E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952083" y="3700138"/>
            <a:ext cx="11026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2E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0" b="95294" l="10000" r="907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40" t="6084" r="31422" b="-6084"/>
          <a:stretch/>
        </p:blipFill>
        <p:spPr>
          <a:xfrm>
            <a:off x="2058471" y="412378"/>
            <a:ext cx="1007165" cy="242527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716359" y="517018"/>
            <a:ext cx="1102602" cy="22159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3800" b="1" dirty="0">
                <a:solidFill>
                  <a:srgbClr val="2E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724687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44444E-6 L -0.01185 0.4418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" y="22083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44444E-6 L -0.05638 0.4518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6" y="2259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44444E-6 L -0.10443 0.4437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21" y="2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44444E-6 L 0.08985 0.4497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22477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0.04127 0.47175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7" y="23588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33333E-6 L 0.01927 0.4483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4" y="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44444E-6 L 3.75E-6 0.00023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44444E-6 L -1.25E-6 0.00023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44444E-6 L 3.95833E-6 0.00023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44444E-6 L -1.45833E-6 0.00023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4.375E-6 0.00023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33333E-6 L 1.04167E-6 0.00023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 animBg="1"/>
      <p:bldP spid="17" grpId="1" animBg="1"/>
      <p:bldP spid="17" grpId="2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0" b="95294" l="10000" r="907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40" t="6084" r="31422" b="-6084"/>
          <a:stretch/>
        </p:blipFill>
        <p:spPr>
          <a:xfrm>
            <a:off x="1881153" y="0"/>
            <a:ext cx="1007165" cy="24252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0" b="95294" l="10000" r="907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40" t="6084" r="31422" b="-6084"/>
          <a:stretch/>
        </p:blipFill>
        <p:spPr>
          <a:xfrm>
            <a:off x="2782042" y="12722"/>
            <a:ext cx="1007165" cy="24252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0" b="95294" l="10000" r="907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40" t="6084" r="31422" b="-6084"/>
          <a:stretch/>
        </p:blipFill>
        <p:spPr>
          <a:xfrm>
            <a:off x="6901767" y="1625013"/>
            <a:ext cx="1007165" cy="24252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0" b="95294" l="10000" r="907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40" t="6084" r="31422" b="-6084"/>
          <a:stretch/>
        </p:blipFill>
        <p:spPr>
          <a:xfrm>
            <a:off x="7865373" y="1625013"/>
            <a:ext cx="1007165" cy="24252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0" b="95294" l="10000" r="907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40" t="6084" r="31422" b="-6084"/>
          <a:stretch/>
        </p:blipFill>
        <p:spPr>
          <a:xfrm>
            <a:off x="8988477" y="1625013"/>
            <a:ext cx="1007165" cy="242527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827666" y="587063"/>
            <a:ext cx="11026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2E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8000" b="1" dirty="0">
              <a:solidFill>
                <a:srgbClr val="2E08B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238953" y="2102046"/>
            <a:ext cx="11026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2E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0" b="95294" l="10000" r="907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40" t="6084" r="31422" b="-6084"/>
          <a:stretch/>
        </p:blipFill>
        <p:spPr>
          <a:xfrm>
            <a:off x="856428" y="0"/>
            <a:ext cx="1007165" cy="242527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790254" y="4050283"/>
            <a:ext cx="1076955" cy="22159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3800" b="1" dirty="0">
                <a:solidFill>
                  <a:srgbClr val="2E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2729" y="2277540"/>
            <a:ext cx="1928559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53065" y="1856080"/>
            <a:ext cx="760246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01767" y="1086383"/>
            <a:ext cx="760246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901767" y="2696325"/>
            <a:ext cx="760246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5648725" y="1625014"/>
            <a:ext cx="1236230" cy="6525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endCxn id="18" idx="1"/>
          </p:cNvCxnSpPr>
          <p:nvPr/>
        </p:nvCxnSpPr>
        <p:spPr>
          <a:xfrm>
            <a:off x="5648725" y="2640676"/>
            <a:ext cx="1253042" cy="5634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4355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0.2431 0.5159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48" y="25787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85185E-6 L 0.23594 0.5134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97" y="25671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0.24623 0.51158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05" y="2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59259E-6 L -0.00443 0.2949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14745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59259E-6 L 0.00716 0.29213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" y="1460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59259E-6 L -0.00495 0.29213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1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6" grpId="0"/>
      <p:bldP spid="16" grpId="1"/>
      <p:bldP spid="17" grpId="0" animBg="1"/>
      <p:bldP spid="12" grpId="0" animBg="1"/>
      <p:bldP spid="13" grpId="0" animBg="1"/>
      <p:bldP spid="14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firefly\Desktop\anh-nen-power-point-132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194"/>
            <a:ext cx="12191999" cy="6839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ay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60" b="93363" l="2647" r="973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50" b="5639"/>
          <a:stretch/>
        </p:blipFill>
        <p:spPr>
          <a:xfrm>
            <a:off x="3851388" y="661147"/>
            <a:ext cx="4002157" cy="3750366"/>
          </a:xfrm>
          <a:prstGeom prst="rect">
            <a:avLst/>
          </a:prstGeom>
        </p:spPr>
      </p:pic>
      <p:pic>
        <p:nvPicPr>
          <p:cNvPr id="1026" name="g 1" descr="Giỏ đựng hoa quả giỏ đựng quà tế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67" b="97000" l="7167" r="97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77" r="8345" b="5855"/>
          <a:stretch/>
        </p:blipFill>
        <p:spPr bwMode="auto">
          <a:xfrm>
            <a:off x="1826316" y="3107181"/>
            <a:ext cx="2300909" cy="259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 2" descr="Giỏ đựng hoa quả giỏ đựng quà tết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67" b="97000" l="7167" r="97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77" r="8345" b="5855"/>
          <a:stretch/>
        </p:blipFill>
        <p:spPr bwMode="auto">
          <a:xfrm>
            <a:off x="7456004" y="3135736"/>
            <a:ext cx="2173274" cy="2450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q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48" b="9393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604" y="1831132"/>
            <a:ext cx="1015448" cy="893594"/>
          </a:xfrm>
          <a:prstGeom prst="rect">
            <a:avLst/>
          </a:prstGeom>
        </p:spPr>
      </p:pic>
      <p:pic>
        <p:nvPicPr>
          <p:cNvPr id="12" name="q 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48" b="9393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409" y="1519951"/>
            <a:ext cx="1015448" cy="893594"/>
          </a:xfrm>
          <a:prstGeom prst="rect">
            <a:avLst/>
          </a:prstGeom>
        </p:spPr>
      </p:pic>
      <p:pic>
        <p:nvPicPr>
          <p:cNvPr id="13" name="q 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48" b="9393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765" y="751818"/>
            <a:ext cx="1015448" cy="893594"/>
          </a:xfrm>
          <a:prstGeom prst="rect">
            <a:avLst/>
          </a:prstGeom>
        </p:spPr>
      </p:pic>
      <p:pic>
        <p:nvPicPr>
          <p:cNvPr id="14" name="q 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48" b="9393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570" y="855029"/>
            <a:ext cx="1015448" cy="893594"/>
          </a:xfrm>
          <a:prstGeom prst="rect">
            <a:avLst/>
          </a:prstGeom>
        </p:spPr>
      </p:pic>
      <p:pic>
        <p:nvPicPr>
          <p:cNvPr id="15" name="q 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48" b="9393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970" y="1534855"/>
            <a:ext cx="1015448" cy="893594"/>
          </a:xfrm>
          <a:prstGeom prst="rect">
            <a:avLst/>
          </a:prstGeom>
        </p:spPr>
      </p:pic>
      <p:pic>
        <p:nvPicPr>
          <p:cNvPr id="16" name="q 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48" b="9393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612" y="1405037"/>
            <a:ext cx="1015448" cy="89359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66659" y="4421446"/>
            <a:ext cx="9553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2E08B8"/>
                </a:solidFill>
                <a:latin typeface=".VnAvant"/>
              </a:rPr>
              <a:t>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955429" y="4263267"/>
            <a:ext cx="9553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2E08B8"/>
                </a:solidFill>
                <a:latin typeface=".VnAvant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62388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-0.16172 0.402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86" y="200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44444E-6 L -0.17292 0.3567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46" y="178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11111E-6 L 0.15495 0.3826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47" y="19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22722 0.48172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54" y="240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59259E-6 L 0.12851 0.3523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19" y="176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48148E-6 L 0.24258 0.51967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22" y="259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ải hình nền powerpoint đẹp chủ đề giáo dục đơn giản, thanh lị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19"/>
            <a:ext cx="11792822" cy="663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01209" y="1020726"/>
            <a:ext cx="8335926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latin typeface="+mj-lt"/>
              </a:rPr>
              <a:t>I/ Mục đích yêu cầu:</a:t>
            </a:r>
            <a:endParaRPr lang="en-US" sz="2800" b="1" dirty="0">
              <a:latin typeface="+mj-lt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6,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(1-5, 2- 4, 3- 3)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gộp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Rèn kỹ năng quan sát, tư duy, ghi nhớ có chủ đích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ỹ năng đếm, so sánh, tách, gộp nhóm đối tượng trong phạm vi 6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Giáo dục trẻ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hứng thú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tham gia hoạt động cùng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1409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firefly\Desktop\anh-nen-power-point-132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194"/>
            <a:ext cx="12191999" cy="6839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ay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60" b="93363" l="2647" r="973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50" b="5639"/>
          <a:stretch/>
        </p:blipFill>
        <p:spPr>
          <a:xfrm>
            <a:off x="3851388" y="661147"/>
            <a:ext cx="4002157" cy="3750366"/>
          </a:xfrm>
          <a:prstGeom prst="rect">
            <a:avLst/>
          </a:prstGeom>
        </p:spPr>
      </p:pic>
      <p:pic>
        <p:nvPicPr>
          <p:cNvPr id="1026" name="g 1" descr="Giỏ đựng hoa quả giỏ đựng quà tế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67" b="97000" l="7167" r="97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77" r="8345" b="5855"/>
          <a:stretch/>
        </p:blipFill>
        <p:spPr bwMode="auto">
          <a:xfrm>
            <a:off x="1826316" y="3107181"/>
            <a:ext cx="2300909" cy="259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 2" descr="Giỏ đựng hoa quả giỏ đựng quà tế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67" b="97000" l="7167" r="97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77" r="8345" b="5855"/>
          <a:stretch/>
        </p:blipFill>
        <p:spPr bwMode="auto">
          <a:xfrm>
            <a:off x="7456004" y="3135736"/>
            <a:ext cx="2173274" cy="2450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q 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48" b="9393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604" y="1831132"/>
            <a:ext cx="1015448" cy="893594"/>
          </a:xfrm>
          <a:prstGeom prst="rect">
            <a:avLst/>
          </a:prstGeom>
        </p:spPr>
      </p:pic>
      <p:pic>
        <p:nvPicPr>
          <p:cNvPr id="12" name="q 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48" b="9393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409" y="1519951"/>
            <a:ext cx="1015448" cy="893594"/>
          </a:xfrm>
          <a:prstGeom prst="rect">
            <a:avLst/>
          </a:prstGeom>
        </p:spPr>
      </p:pic>
      <p:pic>
        <p:nvPicPr>
          <p:cNvPr id="13" name="q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48" b="9393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765" y="751818"/>
            <a:ext cx="1015448" cy="893594"/>
          </a:xfrm>
          <a:prstGeom prst="rect">
            <a:avLst/>
          </a:prstGeom>
        </p:spPr>
      </p:pic>
      <p:pic>
        <p:nvPicPr>
          <p:cNvPr id="14" name="q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48" b="9393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570" y="855029"/>
            <a:ext cx="1015448" cy="893594"/>
          </a:xfrm>
          <a:prstGeom prst="rect">
            <a:avLst/>
          </a:prstGeom>
        </p:spPr>
      </p:pic>
      <p:pic>
        <p:nvPicPr>
          <p:cNvPr id="15" name="q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48" b="9393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970" y="1534855"/>
            <a:ext cx="1015448" cy="893594"/>
          </a:xfrm>
          <a:prstGeom prst="rect">
            <a:avLst/>
          </a:prstGeom>
        </p:spPr>
      </p:pic>
      <p:pic>
        <p:nvPicPr>
          <p:cNvPr id="16" name="q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48" b="9393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612" y="1405037"/>
            <a:ext cx="1015448" cy="893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27225" y="4520824"/>
            <a:ext cx="10154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2E08B8"/>
                </a:solidFill>
                <a:latin typeface=".VnAvant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037694" y="4503603"/>
            <a:ext cx="10154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2E08B8"/>
                </a:solidFill>
                <a:latin typeface=".VnAvant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903748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-0.14323 0.402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1" y="200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44444E-6 L -0.17735 0.3567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7" y="178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11111E-6 L -0.25182 0.4013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91" y="200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22787 0.475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93" y="237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59259E-6 L 0.12851 0.3986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19" y="199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48148E-6 L 0.21458 0.49676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29" y="248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3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firefly\Desktop\anh-nen-power-point-132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193"/>
            <a:ext cx="12192000" cy="6839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700157" y="698515"/>
            <a:ext cx="1895485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35861" y="921930"/>
            <a:ext cx="2003798" cy="11079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1 - 5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11817" y="2781969"/>
            <a:ext cx="2003798" cy="11079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2 - 4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411817" y="4653444"/>
            <a:ext cx="2003798" cy="11079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3 - 3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56781" y="698515"/>
            <a:ext cx="2261463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789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1"/>
      <p:bldP spid="17" grpId="0" animBg="1"/>
      <p:bldP spid="11" grpId="0" animBg="1"/>
      <p:bldP spid="19" grpId="0" animBg="1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188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92595" y="2232837"/>
            <a:ext cx="87256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70C0"/>
                </a:solidFill>
                <a:latin typeface=".VnAvant"/>
              </a:rPr>
              <a:t>Trò</a:t>
            </a:r>
            <a:r>
              <a:rPr lang="en-US" sz="6000" b="1" dirty="0">
                <a:solidFill>
                  <a:srgbClr val="0070C0"/>
                </a:solidFill>
                <a:latin typeface=".VnAvant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.VnAvant"/>
              </a:rPr>
              <a:t>chơi</a:t>
            </a:r>
            <a:r>
              <a:rPr lang="en-US" sz="6000" b="1" dirty="0">
                <a:solidFill>
                  <a:srgbClr val="0070C0"/>
                </a:solidFill>
                <a:latin typeface=".VnAvant"/>
              </a:rPr>
              <a:t>: </a:t>
            </a:r>
          </a:p>
          <a:p>
            <a:pPr algn="ctr"/>
            <a:r>
              <a:rPr lang="en-US" sz="6000" b="1" dirty="0">
                <a:solidFill>
                  <a:srgbClr val="0070C0"/>
                </a:solidFill>
                <a:latin typeface=".VnAvant"/>
              </a:rPr>
              <a:t>Ai </a:t>
            </a:r>
            <a:r>
              <a:rPr lang="en-US" sz="6000" b="1" dirty="0" err="1">
                <a:solidFill>
                  <a:srgbClr val="0070C0"/>
                </a:solidFill>
                <a:latin typeface=".VnAvant"/>
              </a:rPr>
              <a:t>Thông</a:t>
            </a:r>
            <a:r>
              <a:rPr lang="en-US" sz="6000" b="1" dirty="0">
                <a:solidFill>
                  <a:srgbClr val="0070C0"/>
                </a:solidFill>
                <a:latin typeface=".VnAvant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.VnAvant"/>
              </a:rPr>
              <a:t>minh</a:t>
            </a:r>
            <a:r>
              <a:rPr lang="en-US" sz="6000" b="1" dirty="0">
                <a:solidFill>
                  <a:srgbClr val="0070C0"/>
                </a:solidFill>
                <a:latin typeface=".VnAvant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.VnAvant"/>
              </a:rPr>
              <a:t>hơn</a:t>
            </a:r>
            <a:endParaRPr lang="en-US" sz="6000" b="1" dirty="0">
              <a:solidFill>
                <a:srgbClr val="0070C0"/>
              </a:solidFill>
              <a:latin typeface=".VnAvant"/>
            </a:endParaRPr>
          </a:p>
        </p:txBody>
      </p:sp>
    </p:spTree>
    <p:extLst>
      <p:ext uri="{BB962C8B-B14F-4D97-AF65-F5344CB8AC3E}">
        <p14:creationId xmlns:p14="http://schemas.microsoft.com/office/powerpoint/2010/main" val="20217000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op 50+ hình nền PowerPoint ngộ nghĩnh, dễ thương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642"/>
            <a:ext cx="11993526" cy="674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75908" y="1063257"/>
            <a:ext cx="922906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*Luyện tập theo trò chơi “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Cho trẻ lấy rổ đồ dùng về ngồi đội hình chữ u.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Hỏi trẻ trong rổ có gì? (Các loại hoa củ quả và thẻ số)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rẻ lắng nghe và thực hiện theo yêu cầu.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Cô cho trẻ đếm nhóm mình vừa xếp? (Trẻ đếm)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Nhóm có mấy quả? (gắn số tương ứng)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Các con hãy tách nhóm có 6 đối tượng thành 2 nhóm bằng nhiều cách(1-5;2-4;3-3)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Trẻ tách và đặt số tương ứng cho mỗi nhóm.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Cô quan sát trẻ sau mỗi lần chơi.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578198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firefly\Desktop\n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" y="0"/>
            <a:ext cx="12185843" cy="684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275150" y="1765713"/>
            <a:ext cx="96478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1: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Xếp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nhóm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6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đối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gắn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tương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ứng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7" name="Đếm ngược 5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52454" y="4116201"/>
            <a:ext cx="3562942" cy="2004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10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firefly\Desktop\n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" y="0"/>
            <a:ext cx="12185843" cy="684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287574" y="1454566"/>
            <a:ext cx="96230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Tách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1-5 </a:t>
            </a:r>
            <a:endParaRPr lang="en-US" sz="4000" b="1" dirty="0">
              <a:solidFill>
                <a:srgbClr val="002060"/>
              </a:solidFill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19" name="Đếm ngược 5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31866" y="4232571"/>
            <a:ext cx="3152395" cy="177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56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firefly\Desktop\n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" y="0"/>
            <a:ext cx="12185843" cy="684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287574" y="1454566"/>
            <a:ext cx="96230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Câu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2: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Tách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nhóm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6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đối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thành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2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nhóm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2- 4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19" name="Đếm ngược 5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31866" y="4232571"/>
            <a:ext cx="3152395" cy="177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646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100000">
              <a:schemeClr val="accent5"/>
            </a:gs>
            <a:gs pos="100000">
              <a:srgbClr val="66FF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firefly\Desktop\anh-nen-power-point-132-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194"/>
            <a:ext cx="12191999" cy="6839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275791" y="2976432"/>
            <a:ext cx="60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kern="0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75791" y="4034302"/>
            <a:ext cx="60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kern="0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75791" y="4984486"/>
            <a:ext cx="60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kern="0" dirty="0">
                <a:solidFill>
                  <a:srgbClr val="0000FF"/>
                </a:solidFill>
              </a:rPr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850765" y="788005"/>
            <a:ext cx="1767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endParaRPr lang="en-US" sz="4000" b="1" kern="0" dirty="0">
              <a:solidFill>
                <a:srgbClr val="00206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10087" y="736378"/>
            <a:ext cx="4330262" cy="92765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4937793" y="2137944"/>
            <a:ext cx="2552643" cy="92765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7867886" y="2133377"/>
            <a:ext cx="2906131" cy="92765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6559827" y="1664030"/>
            <a:ext cx="1239077" cy="4693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7867886" y="1664030"/>
            <a:ext cx="1435134" cy="4693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50" name="Picture 2" descr="Hình dâu: Hãy khám phá những điều kỳ diệu của loại trái cây này - Nhấp để  xem thêm!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9" t="6653" r="9648" b="10358"/>
          <a:stretch/>
        </p:blipFill>
        <p:spPr bwMode="auto">
          <a:xfrm>
            <a:off x="5462614" y="814385"/>
            <a:ext cx="633385" cy="73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Hình dâu: Hãy khám phá những điều kỳ diệu của loại trái cây này - Nhấp để  xem thêm!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9" t="6653" r="9648" b="10358"/>
          <a:stretch/>
        </p:blipFill>
        <p:spPr bwMode="auto">
          <a:xfrm>
            <a:off x="6095999" y="814385"/>
            <a:ext cx="633385" cy="73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ình dâu: Hãy khám phá những điều kỳ diệu của loại trái cây này - Nhấp để  xem thêm!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9" t="6653" r="9648" b="10358"/>
          <a:stretch/>
        </p:blipFill>
        <p:spPr bwMode="auto">
          <a:xfrm>
            <a:off x="6771858" y="800008"/>
            <a:ext cx="633385" cy="73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ình dâu: Hãy khám phá những điều kỳ diệu của loại trái cây này - Nhấp để  xem thêm!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9" t="6653" r="9648" b="10358"/>
          <a:stretch/>
        </p:blipFill>
        <p:spPr bwMode="auto">
          <a:xfrm>
            <a:off x="7490436" y="800008"/>
            <a:ext cx="633385" cy="73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dâu: Hãy khám phá những điều kỳ diệu của loại trái cây này - Nhấp để  xem thêm!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9" t="6653" r="9648" b="10358"/>
          <a:stretch/>
        </p:blipFill>
        <p:spPr bwMode="auto">
          <a:xfrm>
            <a:off x="8123821" y="800008"/>
            <a:ext cx="633385" cy="73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Hình dâu: Hãy khám phá những điều kỳ diệu của loại trái cây này - Nhấp để  xem thêm!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9" t="6653" r="9648" b="10358"/>
          <a:stretch/>
        </p:blipFill>
        <p:spPr bwMode="auto">
          <a:xfrm>
            <a:off x="8847304" y="788628"/>
            <a:ext cx="633385" cy="73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6957943" y="2182799"/>
            <a:ext cx="4701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kern="0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0847638" y="2180281"/>
            <a:ext cx="4701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kern="0" dirty="0">
                <a:solidFill>
                  <a:srgbClr val="0000FF"/>
                </a:solidFill>
              </a:rPr>
              <a:t>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71719" y="3139595"/>
            <a:ext cx="1349403" cy="707886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.VnAvant"/>
              </a:rPr>
              <a:t>1- 5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171718" y="4142024"/>
            <a:ext cx="1349403" cy="707886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.VnAvant"/>
              </a:rPr>
              <a:t>2- 4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171717" y="5092208"/>
            <a:ext cx="1349403" cy="707886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.VnAvant"/>
              </a:rPr>
              <a:t>3- 3</a:t>
            </a:r>
          </a:p>
        </p:txBody>
      </p:sp>
      <p:pic>
        <p:nvPicPr>
          <p:cNvPr id="38" name="Đếm ngược 5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513" y="4439215"/>
            <a:ext cx="3215314" cy="1808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995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-0.03919 0.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" y="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81481E-6 L -0.02239 0.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85185E-6 L 0.11367 0.2020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77" y="1009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85185E-6 L 0.10717 0.2048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2" y="1023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85185E-6 L 0.1026 0.2048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30" y="1023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0.09935 0.2037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61" y="1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video>
              <p:cMediaNode vol="80000">
                <p:cTn id="50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</p:childTnLst>
        </p:cTn>
      </p:par>
    </p:tnLst>
    <p:bldLst>
      <p:bldP spid="15" grpId="0"/>
      <p:bldP spid="16" grpId="0"/>
      <p:bldP spid="17" grpId="0"/>
      <p:bldP spid="10" grpId="0" animBg="1"/>
      <p:bldP spid="36" grpId="0" animBg="1"/>
      <p:bldP spid="3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100000">
              <a:schemeClr val="accent5"/>
            </a:gs>
            <a:gs pos="100000">
              <a:srgbClr val="66FF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irefly\Desktop\1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678"/>
            <a:ext cx="12192000" cy="688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996753" y="659338"/>
            <a:ext cx="9311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tách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6</a:t>
            </a:r>
            <a:endParaRPr lang="en-US" sz="3600" b="1" kern="0" dirty="0">
              <a:solidFill>
                <a:srgbClr val="00206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29203" y="1898250"/>
            <a:ext cx="8350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kern="0" dirty="0">
                <a:solidFill>
                  <a:srgbClr val="FF33CC"/>
                </a:solidFill>
              </a:rPr>
              <a:t>1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729203" y="3414161"/>
            <a:ext cx="8350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kern="0" dirty="0">
                <a:solidFill>
                  <a:srgbClr val="FF33CC"/>
                </a:solidFill>
              </a:rPr>
              <a:t>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729203" y="4930072"/>
            <a:ext cx="8350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kern="0" dirty="0">
                <a:solidFill>
                  <a:srgbClr val="FF33CC"/>
                </a:solidFill>
              </a:rPr>
              <a:t>3</a:t>
            </a:r>
          </a:p>
        </p:txBody>
      </p:sp>
      <p:pic>
        <p:nvPicPr>
          <p:cNvPr id="22" name="Đếm ngược 5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95459" y="4498879"/>
            <a:ext cx="3674909" cy="206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798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  <p:bldLst>
      <p:bldP spid="18" grpId="0"/>
      <p:bldP spid="19" grpId="0"/>
      <p:bldP spid="2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452"/>
            <a:ext cx="12192000" cy="67685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63687" y="3257010"/>
            <a:ext cx="68646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.VnAvant"/>
              </a:rPr>
              <a:t>Trò</a:t>
            </a:r>
            <a:r>
              <a:rPr lang="en-US" sz="4800" dirty="0">
                <a:latin typeface=".VnAvant"/>
              </a:rPr>
              <a:t> </a:t>
            </a:r>
            <a:r>
              <a:rPr lang="en-US" sz="4800" dirty="0" err="1">
                <a:latin typeface=".VnAvant"/>
              </a:rPr>
              <a:t>chơi</a:t>
            </a:r>
            <a:r>
              <a:rPr lang="en-US" sz="4800" dirty="0">
                <a:latin typeface=".VnAvant"/>
              </a:rPr>
              <a:t>: </a:t>
            </a:r>
            <a:r>
              <a:rPr lang="en-US" sz="4800" dirty="0" err="1">
                <a:latin typeface=".VnAvant"/>
              </a:rPr>
              <a:t>Thử</a:t>
            </a:r>
            <a:r>
              <a:rPr lang="en-US" sz="4800" dirty="0">
                <a:latin typeface=".VnAvant"/>
              </a:rPr>
              <a:t> </a:t>
            </a:r>
            <a:r>
              <a:rPr lang="en-US" sz="4800" dirty="0" err="1">
                <a:latin typeface=".VnAvant"/>
              </a:rPr>
              <a:t>tài</a:t>
            </a:r>
            <a:r>
              <a:rPr lang="en-US" sz="4800" dirty="0">
                <a:latin typeface=".VnAvant"/>
              </a:rPr>
              <a:t> </a:t>
            </a:r>
            <a:r>
              <a:rPr lang="en-US" sz="4800" dirty="0" err="1">
                <a:latin typeface=".VnAvant"/>
              </a:rPr>
              <a:t>bé</a:t>
            </a:r>
            <a:r>
              <a:rPr lang="en-US" sz="4800" dirty="0">
                <a:latin typeface=".VnAvant"/>
              </a:rPr>
              <a:t> </a:t>
            </a:r>
            <a:r>
              <a:rPr lang="en-US" sz="4800" dirty="0" err="1">
                <a:latin typeface=".VnAvant"/>
              </a:rPr>
              <a:t>yêu</a:t>
            </a:r>
            <a:endParaRPr lang="en-US" sz="4800" dirty="0">
              <a:latin typeface=".VnAvant"/>
            </a:endParaRPr>
          </a:p>
        </p:txBody>
      </p:sp>
    </p:spTree>
    <p:extLst>
      <p:ext uri="{BB962C8B-B14F-4D97-AF65-F5344CB8AC3E}">
        <p14:creationId xmlns:p14="http://schemas.microsoft.com/office/powerpoint/2010/main" val="2949448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ải hình nền powerpoint đẹp chủ đề giáo dục đơn giản, thanh lị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34" y="224538"/>
            <a:ext cx="11792822" cy="663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22474" y="935665"/>
            <a:ext cx="859110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+mj-lt"/>
              </a:rPr>
              <a:t>II/ Chuẩn bị:</a:t>
            </a:r>
            <a:endParaRPr lang="en-US" sz="3600" dirty="0">
              <a:latin typeface="+mj-lt"/>
            </a:endParaRPr>
          </a:p>
          <a:p>
            <a:r>
              <a:rPr lang="vi-VN" sz="3600" dirty="0">
                <a:latin typeface="+mj-lt"/>
              </a:rPr>
              <a:t>- Bài giảng Powerpoint</a:t>
            </a:r>
            <a:endParaRPr lang="en-US" sz="3600" dirty="0">
              <a:latin typeface="+mj-lt"/>
            </a:endParaRPr>
          </a:p>
          <a:p>
            <a:r>
              <a:rPr lang="vi-VN" sz="3600" dirty="0">
                <a:latin typeface="+mj-lt"/>
              </a:rPr>
              <a:t>- </a:t>
            </a:r>
            <a:r>
              <a:rPr lang="en-US" sz="3600" dirty="0" err="1">
                <a:latin typeface="+mj-lt"/>
              </a:rPr>
              <a:t>Các</a:t>
            </a:r>
            <a:r>
              <a:rPr lang="vi-VN" sz="3600" dirty="0">
                <a:latin typeface="+mj-lt"/>
              </a:rPr>
              <a:t> quả bưởi, xoài, đu đủ bằng bìa catong gắn kiếng.</a:t>
            </a:r>
            <a:endParaRPr lang="en-US" sz="3600" dirty="0">
              <a:latin typeface="+mj-lt"/>
            </a:endParaRPr>
          </a:p>
          <a:p>
            <a:r>
              <a:rPr lang="vi-VN" sz="3600" dirty="0">
                <a:latin typeface="+mj-lt"/>
              </a:rPr>
              <a:t>- Các loại hoa củ quả đủ số lượng trẻ. Thẻ số từ 1-7.</a:t>
            </a:r>
            <a:endParaRPr lang="en-US" sz="3600" dirty="0">
              <a:latin typeface="+mj-lt"/>
            </a:endParaRPr>
          </a:p>
          <a:p>
            <a:r>
              <a:rPr lang="vi-VN" sz="3600" dirty="0">
                <a:latin typeface="+mj-lt"/>
              </a:rPr>
              <a:t>- Sách toán, viết chì, bút màu đủ cho trẻ</a:t>
            </a:r>
            <a:endParaRPr lang="en-US" sz="3600" dirty="0">
              <a:latin typeface="+mj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2289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ình nền cute PowerPoint khiến slide thêm sinh động và đáng yêu - Nâng tầm  bài thuyết trình với Hình Nền Powerpoint Đẹp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488"/>
            <a:ext cx="11865935" cy="667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3134" y="893135"/>
            <a:ext cx="10079665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Trò chơi: Tách nhóm theo ý thích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Cô giới thiệu cách chơi và luật chơi: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Cách chơi: Cho cả lớp chia thành 3 nhóm ngồi đội hình vòng tròn. Cho trẻ lấy đồ dùng về nhóm thực hiện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gộp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trong 1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nhạc.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Luật chơi: Nhóm nào làm đúng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 nhanh thì nhóm đó chiến thắng.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xét-tuyên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1368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firefly\Desktop\anh-nen-power-point-132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194"/>
            <a:ext cx="12191999" cy="6839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Đồng hồ 60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47460" y="884582"/>
            <a:ext cx="8097078" cy="478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912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85000">
              <a:schemeClr val="accent5"/>
            </a:gs>
            <a:gs pos="100000">
              <a:srgbClr val="66FF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10886"/>
            <a:ext cx="9161418" cy="6868886"/>
          </a:xfrm>
          <a:prstGeom prst="rect">
            <a:avLst/>
          </a:prstGeom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2209800" y="2183296"/>
            <a:ext cx="74676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sz="36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0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60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6000" b="1" kern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op 50+ hình nền PowerPoint ngộ nghĩnh, dễ thương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642"/>
            <a:ext cx="11993526" cy="674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9702" y="1063256"/>
            <a:ext cx="916526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*Hoạt động 3: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Cô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sách.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ngồi ngay ngắn,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cầm bút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Cho trẻ về bàn lấy sách thực hành.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Cô bao quát trẻ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Báo sắp hết thời gian.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Cô đến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bàn nhận xét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84525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89"/>
            <a:ext cx="12192000" cy="68626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90800" y="2245084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0070C0"/>
                </a:solidFill>
              </a:rPr>
              <a:t>Chào</a:t>
            </a:r>
            <a:r>
              <a:rPr lang="en-US" sz="7200" b="1" dirty="0">
                <a:solidFill>
                  <a:srgbClr val="0070C0"/>
                </a:solidFill>
              </a:rPr>
              <a:t> </a:t>
            </a:r>
            <a:r>
              <a:rPr lang="en-US" sz="7200" b="1" dirty="0" err="1">
                <a:solidFill>
                  <a:srgbClr val="0070C0"/>
                </a:solidFill>
              </a:rPr>
              <a:t>tạm</a:t>
            </a:r>
            <a:r>
              <a:rPr lang="en-US" sz="7200" b="1" dirty="0">
                <a:solidFill>
                  <a:srgbClr val="0070C0"/>
                </a:solidFill>
              </a:rPr>
              <a:t> </a:t>
            </a:r>
            <a:r>
              <a:rPr lang="en-US" sz="7200" b="1" dirty="0" err="1">
                <a:solidFill>
                  <a:srgbClr val="0070C0"/>
                </a:solidFill>
              </a:rPr>
              <a:t>biệt</a:t>
            </a:r>
            <a:endParaRPr lang="en-US" sz="7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034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685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63282" y="3135086"/>
            <a:ext cx="80616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.VnAvant"/>
              </a:rPr>
              <a:t>Trò</a:t>
            </a:r>
            <a:r>
              <a:rPr lang="en-US" sz="6600" dirty="0">
                <a:latin typeface=".VnAvant"/>
              </a:rPr>
              <a:t> </a:t>
            </a:r>
            <a:r>
              <a:rPr lang="en-US" sz="6600" dirty="0" err="1">
                <a:latin typeface=".VnAvant"/>
              </a:rPr>
              <a:t>chơi</a:t>
            </a:r>
            <a:r>
              <a:rPr lang="en-US" sz="6600" dirty="0">
                <a:latin typeface=".VnAvant"/>
              </a:rPr>
              <a:t>: </a:t>
            </a:r>
            <a:r>
              <a:rPr lang="en-US" sz="6600" dirty="0" err="1">
                <a:latin typeface=".VnAvant"/>
              </a:rPr>
              <a:t>Ôn</a:t>
            </a:r>
            <a:r>
              <a:rPr lang="en-US" sz="6600" dirty="0">
                <a:latin typeface=".VnAvant"/>
              </a:rPr>
              <a:t> </a:t>
            </a:r>
            <a:r>
              <a:rPr lang="en-US" sz="6600" dirty="0" err="1">
                <a:latin typeface=".VnAvant"/>
              </a:rPr>
              <a:t>chữ</a:t>
            </a:r>
            <a:r>
              <a:rPr lang="en-US" sz="6600" dirty="0">
                <a:latin typeface=".VnAvant"/>
              </a:rPr>
              <a:t> </a:t>
            </a:r>
            <a:r>
              <a:rPr lang="en-US" sz="6600" dirty="0" err="1">
                <a:latin typeface=".VnAvant"/>
              </a:rPr>
              <a:t>số</a:t>
            </a:r>
            <a:endParaRPr lang="en-US" sz="6600" dirty="0">
              <a:latin typeface=".VnAvant"/>
            </a:endParaRPr>
          </a:p>
        </p:txBody>
      </p:sp>
    </p:spTree>
    <p:extLst>
      <p:ext uri="{BB962C8B-B14F-4D97-AF65-F5344CB8AC3E}">
        <p14:creationId xmlns:p14="http://schemas.microsoft.com/office/powerpoint/2010/main" val="39658079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ải hình nền powerpoint đẹp chủ đề giáo dục đơn giản, thanh lị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34" y="224538"/>
            <a:ext cx="11792822" cy="663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01209" y="1105786"/>
            <a:ext cx="8739963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+mj-lt"/>
              </a:rPr>
              <a:t>III. Tiến hành:</a:t>
            </a:r>
            <a:endParaRPr lang="en-US" sz="3200" dirty="0">
              <a:latin typeface="+mj-l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3200" b="1" i="1" dirty="0">
                <a:latin typeface="+mj-lt"/>
              </a:rPr>
              <a:t>Hoạt động 1:</a:t>
            </a:r>
            <a:r>
              <a:rPr lang="vi-VN" sz="3200" dirty="0">
                <a:latin typeface="+mj-lt"/>
              </a:rPr>
              <a:t> Gây hứng thú- ôn </a:t>
            </a:r>
            <a:r>
              <a:rPr lang="en-US" sz="3200" dirty="0" err="1">
                <a:latin typeface="+mj-lt"/>
              </a:rPr>
              <a:t>kiến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thức</a:t>
            </a:r>
            <a:r>
              <a:rPr lang="vi-VN" sz="3200" dirty="0">
                <a:latin typeface="+mj-lt"/>
              </a:rPr>
              <a:t> cũ</a:t>
            </a:r>
            <a:endParaRPr lang="en-US" sz="3200" dirty="0">
              <a:latin typeface="+mj-lt"/>
            </a:endParaRPr>
          </a:p>
          <a:p>
            <a:pPr algn="just"/>
            <a:r>
              <a:rPr lang="vi-VN" sz="3200" dirty="0">
                <a:latin typeface="+mj-lt"/>
              </a:rPr>
              <a:t>- C</a:t>
            </a:r>
            <a:r>
              <a:rPr lang="en-US" sz="3200" dirty="0">
                <a:latin typeface="+mj-lt"/>
              </a:rPr>
              <a:t>ô </a:t>
            </a:r>
            <a:r>
              <a:rPr lang="en-US" sz="3200" dirty="0" err="1">
                <a:latin typeface="+mj-lt"/>
              </a:rPr>
              <a:t>tập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trung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cháu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và</a:t>
            </a:r>
            <a:r>
              <a:rPr lang="vi-VN" sz="3200" dirty="0">
                <a:latin typeface="+mj-lt"/>
              </a:rPr>
              <a:t> đi dạo xung quanh lớp.</a:t>
            </a:r>
            <a:endParaRPr lang="en-US" sz="3200" dirty="0">
              <a:latin typeface="+mj-lt"/>
            </a:endParaRPr>
          </a:p>
          <a:p>
            <a:pPr algn="just"/>
            <a:r>
              <a:rPr lang="vi-VN" sz="3200" dirty="0">
                <a:latin typeface="+mj-lt"/>
              </a:rPr>
              <a:t>- Cô cho trẻ chơi trò chơi “Số nào biến mất”</a:t>
            </a:r>
            <a:endParaRPr lang="en-US" sz="3200" dirty="0">
              <a:latin typeface="+mj-lt"/>
            </a:endParaRPr>
          </a:p>
          <a:p>
            <a:pPr algn="just"/>
            <a:r>
              <a:rPr lang="vi-VN" sz="3200" dirty="0">
                <a:latin typeface="+mj-lt"/>
              </a:rPr>
              <a:t>- Cho trẻ nhìn lên màn hình quan sát có số 3,4,5,6 và vỗ tay theo nhạc, khi kết thúc nhạc thì các số dừng lại thì có 1 số biến mất, trẻ chạy tìm số biến mất về nhóm có hình ảnh số lượng tương ứng và cho trẻ đếm cùng cô. </a:t>
            </a:r>
            <a:endParaRPr lang="en-US" sz="3200" dirty="0">
              <a:latin typeface="+mj-lt"/>
            </a:endParaRPr>
          </a:p>
          <a:p>
            <a:pPr algn="just"/>
            <a:r>
              <a:rPr lang="vi-VN" sz="3200" dirty="0">
                <a:latin typeface="+mj-lt"/>
              </a:rPr>
              <a:t>- Cho trẻ chơi 2 lần.</a:t>
            </a:r>
            <a:endParaRPr lang="en-US" sz="32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5643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05014" y="2070177"/>
            <a:ext cx="1337095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0" cap="none" spc="0" normalizeH="0" baseline="0" noProof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</a:rPr>
              <a:t>3</a:t>
            </a:r>
          </a:p>
        </p:txBody>
      </p:sp>
      <p:sp>
        <p:nvSpPr>
          <p:cNvPr id="5" name="Rectangle 4"/>
          <p:cNvSpPr/>
          <p:nvPr/>
        </p:nvSpPr>
        <p:spPr>
          <a:xfrm>
            <a:off x="7742773" y="2069183"/>
            <a:ext cx="1263486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0" cap="none" spc="0" normalizeH="0" baseline="0" noProof="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uLnTx/>
                <a:uFillTx/>
              </a:rPr>
              <a:t>4</a:t>
            </a:r>
          </a:p>
        </p:txBody>
      </p:sp>
      <p:sp>
        <p:nvSpPr>
          <p:cNvPr id="6" name="Rectangle 5"/>
          <p:cNvSpPr/>
          <p:nvPr/>
        </p:nvSpPr>
        <p:spPr>
          <a:xfrm>
            <a:off x="5310698" y="-177530"/>
            <a:ext cx="1263486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</a:rPr>
              <a:t>5</a:t>
            </a:r>
          </a:p>
        </p:txBody>
      </p:sp>
      <p:sp>
        <p:nvSpPr>
          <p:cNvPr id="7" name="Rectangle 6"/>
          <p:cNvSpPr/>
          <p:nvPr/>
        </p:nvSpPr>
        <p:spPr>
          <a:xfrm>
            <a:off x="5310698" y="4095798"/>
            <a:ext cx="1263486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0" cap="none" spc="0" normalizeH="0" baseline="0" noProof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058830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C 0.11758 1.85185E-6 0.21341 0.14305 0.21341 0.31967 C 0.21341 0.49606 0.11758 0.63912 2.5E-6 0.63912 C -0.11784 0.63912 -0.21328 0.49606 -0.21328 0.31967 C -0.21328 0.14305 -0.11784 1.85185E-6 2.5E-6 1.85185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94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3000" fill="remove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0.19948 -0.32778 C -0.08034 -0.32778 0.01653 -0.18496 0.01653 -0.00764 C 0.01653 0.16921 -0.08034 0.31319 -0.19948 0.31319 C -0.31875 0.31319 -0.41537 0.16921 -0.41537 -0.00764 C -0.41537 -0.18496 -0.31875 -0.32778 -0.19948 -0.32778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03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path" presetSubtype="0" repeatCount="3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2.08333E-7 0.00764 C 0.11784 0.00764 0.21367 -0.13334 0.21367 -0.30649 C 0.21367 -0.47963 0.11784 -0.62014 2.08333E-7 -0.62014 C -0.11797 -0.62014 -0.21341 -0.47963 -0.21341 -0.30649 C -0.21341 -0.13334 -0.11797 0.00764 2.08333E-7 0.00764 Z " pathEditMode="relative" rAng="0" ptsTypes="AAAAA">
                                      <p:cBhvr>
                                        <p:cTn id="10" dur="2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3138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path" presetSubtype="0" repeatCount="3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0.01537 4.07407E-6 C -0.01537 -0.17732 0.08242 -0.32223 0.20338 -0.32269 C 0.32448 -0.32269 0.4233 -0.17732 0.4233 4.07407E-6 C 0.4233 0.1787 0.32448 0.32268 0.20338 0.32268 C 0.08242 0.32268 -0.01537 0.17847 -0.01537 4.07407E-6 Z " pathEditMode="relative" rAng="16200000" ptsTypes="AAA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2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05014" y="2070177"/>
            <a:ext cx="1337095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0" cap="none" spc="0" normalizeH="0" baseline="0" noProof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</a:rPr>
              <a:t>3</a:t>
            </a:r>
          </a:p>
        </p:txBody>
      </p:sp>
      <p:sp>
        <p:nvSpPr>
          <p:cNvPr id="5" name="Rectangle 4"/>
          <p:cNvSpPr/>
          <p:nvPr/>
        </p:nvSpPr>
        <p:spPr>
          <a:xfrm>
            <a:off x="7742773" y="2069183"/>
            <a:ext cx="1263486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0" cap="none" spc="0" normalizeH="0" baseline="0" noProof="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uLnTx/>
                <a:uFillTx/>
              </a:rPr>
              <a:t>4</a:t>
            </a:r>
          </a:p>
        </p:txBody>
      </p:sp>
      <p:sp>
        <p:nvSpPr>
          <p:cNvPr id="6" name="Rectangle 5"/>
          <p:cNvSpPr/>
          <p:nvPr/>
        </p:nvSpPr>
        <p:spPr>
          <a:xfrm>
            <a:off x="5310698" y="-177530"/>
            <a:ext cx="1263486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</a:rPr>
              <a:t>5</a:t>
            </a:r>
          </a:p>
        </p:txBody>
      </p:sp>
      <p:sp>
        <p:nvSpPr>
          <p:cNvPr id="7" name="Rectangle 6"/>
          <p:cNvSpPr/>
          <p:nvPr/>
        </p:nvSpPr>
        <p:spPr>
          <a:xfrm>
            <a:off x="5310698" y="4095798"/>
            <a:ext cx="1263486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0" cap="none" spc="0" normalizeH="0" baseline="0" noProof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18956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C 0.11758 1.85185E-6 0.21341 0.14305 0.21341 0.31967 C 0.21341 0.49606 0.11758 0.63912 2.5E-6 0.63912 C -0.11784 0.63912 -0.21328 0.49606 -0.21328 0.31967 C -0.21328 0.14305 -0.11784 1.85185E-6 2.5E-6 1.85185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94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path" presetSubtype="0" repeatCount="3000" fill="remove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0.19948 -0.32778 C -0.08034 -0.32778 0.01653 -0.18496 0.01653 -0.00764 C 0.01653 0.16921 -0.08034 0.31319 -0.19948 0.31319 C -0.31875 0.31319 -0.41537 0.16921 -0.41537 -0.00764 C -0.41537 -0.18496 -0.31875 -0.32778 -0.19948 -0.32778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03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3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2.08333E-7 0.00764 C 0.11784 0.00764 0.21367 -0.13334 0.21367 -0.30649 C 0.21367 -0.47963 0.11784 -0.62014 2.08333E-7 -0.62014 C -0.11797 -0.62014 -0.21341 -0.47963 -0.21341 -0.30649 C -0.21341 -0.13334 -0.11797 0.00764 2.08333E-7 0.00764 Z " pathEditMode="relative" rAng="0" ptsTypes="AAAAA">
                                      <p:cBhvr>
                                        <p:cTn id="10" dur="2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3138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path" presetSubtype="0" repeatCount="3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0.01537 4.07407E-6 C -0.01537 -0.17732 0.08242 -0.32223 0.20338 -0.32269 C 0.32448 -0.32269 0.4233 -0.17732 0.4233 4.07407E-6 C 0.4233 0.1787 0.32448 0.32268 0.20338 0.32268 C 0.08242 0.32268 -0.01537 0.17847 -0.01537 4.07407E-6 Z " pathEditMode="relative" rAng="16200000" ptsTypes="AAA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2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05014" y="2070177"/>
            <a:ext cx="1337095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0" cap="none" spc="0" normalizeH="0" baseline="0" noProof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</a:rPr>
              <a:t>3</a:t>
            </a:r>
          </a:p>
        </p:txBody>
      </p:sp>
      <p:sp>
        <p:nvSpPr>
          <p:cNvPr id="5" name="Rectangle 4"/>
          <p:cNvSpPr/>
          <p:nvPr/>
        </p:nvSpPr>
        <p:spPr>
          <a:xfrm>
            <a:off x="7742773" y="2069183"/>
            <a:ext cx="1263486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0" cap="none" spc="0" normalizeH="0" baseline="0" noProof="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uLnTx/>
                <a:uFillTx/>
              </a:rPr>
              <a:t>4</a:t>
            </a:r>
          </a:p>
        </p:txBody>
      </p:sp>
      <p:sp>
        <p:nvSpPr>
          <p:cNvPr id="6" name="Rectangle 5"/>
          <p:cNvSpPr/>
          <p:nvPr/>
        </p:nvSpPr>
        <p:spPr>
          <a:xfrm>
            <a:off x="5310698" y="-177530"/>
            <a:ext cx="1263486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</a:rPr>
              <a:t>5</a:t>
            </a:r>
          </a:p>
        </p:txBody>
      </p:sp>
      <p:sp>
        <p:nvSpPr>
          <p:cNvPr id="7" name="Rectangle 6"/>
          <p:cNvSpPr/>
          <p:nvPr/>
        </p:nvSpPr>
        <p:spPr>
          <a:xfrm>
            <a:off x="5310698" y="4095798"/>
            <a:ext cx="1263486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0" cap="none" spc="0" normalizeH="0" baseline="0" noProof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80984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C 0.11758 1.85185E-6 0.21341 0.14305 0.21341 0.31967 C 0.21341 0.49606 0.11758 0.63912 2.5E-6 0.63912 C -0.11784 0.63912 -0.21328 0.49606 -0.21328 0.31967 C -0.21328 0.14305 -0.11784 1.85185E-6 2.5E-6 1.85185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94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3000" fill="remove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0.19948 -0.32778 C -0.08034 -0.32778 0.01653 -0.18496 0.01653 -0.00764 C 0.01653 0.16921 -0.08034 0.31319 -0.19948 0.31319 C -0.31875 0.31319 -0.41537 0.16921 -0.41537 -0.00764 C -0.41537 -0.18496 -0.31875 -0.32778 -0.19948 -0.32778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03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3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2.08333E-7 0.00764 C 0.11784 0.00764 0.21367 -0.13334 0.21367 -0.30649 C 0.21367 -0.47963 0.11784 -0.62014 2.08333E-7 -0.62014 C -0.11797 -0.62014 -0.21341 -0.47963 -0.21341 -0.30649 C -0.21341 -0.13334 -0.11797 0.00764 2.08333E-7 0.00764 Z " pathEditMode="relative" rAng="0" ptsTypes="AAAAA">
                                      <p:cBhvr>
                                        <p:cTn id="10" dur="2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3138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path" presetSubtype="0" repeatCount="3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0.01537 4.07407E-6 C -0.01537 -0.17732 0.08242 -0.32223 0.20338 -0.32269 C 0.32448 -0.32269 0.4233 -0.17732 0.4233 4.07407E-6 C 0.4233 0.1787 0.32448 0.32268 0.20338 0.32268 C 0.08242 0.32268 -0.01537 0.17847 -0.01537 4.07407E-6 Z " pathEditMode="relative" rAng="16200000" ptsTypes="AAA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2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ình nền cute PowerPoint khiến slide thêm sinh động và đáng yêu - Nâng tầm  bài thuyết trình với Hình Nền Powerpoint Đẹp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488"/>
            <a:ext cx="11865935" cy="667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45835" y="911459"/>
            <a:ext cx="10590027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Hoạt động 2: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Tách, gộp trong phạm vi 6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Các con cùng cô xếp ra và đếm xem có bao nhiêu củ cà rốt nha.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Cho cả lớp cùng đếm.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Nhóm cà rốt có 6 đối tượng tách thành  2 nhóm bằng nhiều cách khác nhau.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Cô cho trẻ xem các cách tách-gộp khác nhau (1-5;2-4;3-5;3-3)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Cô hỏi ý trẻ theo con tách bằng cách nào?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Cho trẻ lên màn hình thực hiện theo cách tách nhóm có 6 đối tượng.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Hỏi trẻ có bao nhiêu cách tách.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Giới thiệu 3 cách tách-gộp từ nhóm có đối tượng 6 thành 2 nhóm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Cô muốn 2 nhóm thành 6 củ cà rốt thì các con làm thế nào?( gộp 2 nhóm lại 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Gộp lại thì các con có bao nhiêu củ cà rốt (6 củ cà rốt)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5371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623</TotalTime>
  <Words>859</Words>
  <Application>Microsoft Office PowerPoint</Application>
  <PresentationFormat>Widescreen</PresentationFormat>
  <Paragraphs>133</Paragraphs>
  <Slides>34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.VnAvant</vt:lpstr>
      <vt:lpstr>Arial</vt:lpstr>
      <vt:lpstr>Calibri</vt:lpstr>
      <vt:lpstr>Calibri Light</vt:lpstr>
      <vt:lpstr>Times New Roman</vt:lpstr>
      <vt:lpstr>VNI-Avo</vt:lpstr>
      <vt:lpstr>Office Theme</vt:lpstr>
      <vt:lpstr>1_Office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91</cp:revision>
  <dcterms:created xsi:type="dcterms:W3CDTF">2023-02-28T15:14:44Z</dcterms:created>
  <dcterms:modified xsi:type="dcterms:W3CDTF">2026-01-19T14:07:19Z</dcterms:modified>
</cp:coreProperties>
</file>